
<file path=[Content_Types].xml><?xml version="1.0" encoding="utf-8"?>
<Types xmlns="http://schemas.openxmlformats.org/package/2006/content-types">
  <Default Extension="bin" ContentType="application/vnd.openxmlformats-officedocument.oleObject"/>
  <Default Extension="fntdata" ContentType="application/x-fontdata"/>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8"/>
  </p:notesMasterIdLst>
  <p:handoutMasterIdLst>
    <p:handoutMasterId r:id="rId59"/>
  </p:handoutMasterIdLst>
  <p:sldIdLst>
    <p:sldId id="256" r:id="rId2"/>
    <p:sldId id="516" r:id="rId3"/>
    <p:sldId id="517" r:id="rId4"/>
    <p:sldId id="518" r:id="rId5"/>
    <p:sldId id="519" r:id="rId6"/>
    <p:sldId id="520" r:id="rId7"/>
    <p:sldId id="521" r:id="rId8"/>
    <p:sldId id="338" r:id="rId9"/>
    <p:sldId id="522" r:id="rId10"/>
    <p:sldId id="523" r:id="rId11"/>
    <p:sldId id="524" r:id="rId12"/>
    <p:sldId id="482" r:id="rId13"/>
    <p:sldId id="525" r:id="rId14"/>
    <p:sldId id="444" r:id="rId15"/>
    <p:sldId id="526" r:id="rId16"/>
    <p:sldId id="527" r:id="rId17"/>
    <p:sldId id="528" r:id="rId18"/>
    <p:sldId id="529" r:id="rId19"/>
    <p:sldId id="530" r:id="rId20"/>
    <p:sldId id="531" r:id="rId21"/>
    <p:sldId id="533" r:id="rId22"/>
    <p:sldId id="532" r:id="rId23"/>
    <p:sldId id="534" r:id="rId24"/>
    <p:sldId id="535" r:id="rId25"/>
    <p:sldId id="536" r:id="rId26"/>
    <p:sldId id="537" r:id="rId27"/>
    <p:sldId id="538" r:id="rId28"/>
    <p:sldId id="567" r:id="rId29"/>
    <p:sldId id="539" r:id="rId30"/>
    <p:sldId id="540" r:id="rId31"/>
    <p:sldId id="541" r:id="rId32"/>
    <p:sldId id="542" r:id="rId33"/>
    <p:sldId id="543" r:id="rId34"/>
    <p:sldId id="544" r:id="rId35"/>
    <p:sldId id="545" r:id="rId36"/>
    <p:sldId id="546" r:id="rId37"/>
    <p:sldId id="548" r:id="rId38"/>
    <p:sldId id="549" r:id="rId39"/>
    <p:sldId id="550" r:id="rId40"/>
    <p:sldId id="551" r:id="rId41"/>
    <p:sldId id="552" r:id="rId42"/>
    <p:sldId id="553" r:id="rId43"/>
    <p:sldId id="554" r:id="rId44"/>
    <p:sldId id="555" r:id="rId45"/>
    <p:sldId id="556" r:id="rId46"/>
    <p:sldId id="557" r:id="rId47"/>
    <p:sldId id="558" r:id="rId48"/>
    <p:sldId id="559" r:id="rId49"/>
    <p:sldId id="560" r:id="rId50"/>
    <p:sldId id="568" r:id="rId51"/>
    <p:sldId id="561" r:id="rId52"/>
    <p:sldId id="562" r:id="rId53"/>
    <p:sldId id="563" r:id="rId54"/>
    <p:sldId id="565" r:id="rId55"/>
    <p:sldId id="564" r:id="rId56"/>
    <p:sldId id="566" r:id="rId57"/>
  </p:sldIdLst>
  <p:sldSz cx="9144000" cy="6858000" type="screen4x3"/>
  <p:notesSz cx="6858000" cy="9144000"/>
  <p:embeddedFontLst>
    <p:embeddedFont>
      <p:font typeface="Cambria Math" panose="02040503050406030204" pitchFamily="18" charset="0"/>
      <p:regular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B77D73-9C0F-800B-0F43-FAAFFC8EA440}" name="Casey Luquet" initials="CL" userId="S::cluquet@hawkeslearning.com::d0c6d703-2144-47b7-a589-485ad8d2127c" providerId="AD"/>
  <p188:author id="{5D6111F8-A560-FDB5-A7CE-53E245947F14}" name="Allison Conger" initials="AC" userId="S-1-5-21-1482476501-413027322-842925246-3119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ebecca Lebeaux" initials="RL" lastIdx="2" clrIdx="0">
    <p:extLst>
      <p:ext uri="{19B8F6BF-5375-455C-9EA6-DF929625EA0E}">
        <p15:presenceInfo xmlns:p15="http://schemas.microsoft.com/office/powerpoint/2012/main" userId="Rebecca Lebeaux"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00FF"/>
    <a:srgbClr val="000000"/>
    <a:srgbClr val="1F497D"/>
    <a:srgbClr val="2D7D9F"/>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01" autoAdjust="0"/>
    <p:restoredTop sz="94660"/>
  </p:normalViewPr>
  <p:slideViewPr>
    <p:cSldViewPr>
      <p:cViewPr varScale="1">
        <p:scale>
          <a:sx n="104" d="100"/>
          <a:sy n="104" d="100"/>
        </p:scale>
        <p:origin x="570"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microsoft.com/office/2018/10/relationships/authors" Target="authors.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3/27/2024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86166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7EA9-0F95-4E3A-B40A-64C12DA5C34F}" type="datetimeFigureOut">
              <a:rPr lang="en-US" smtClean="0"/>
              <a:pPr/>
              <a:t>3/27/2024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950B-8241-42E2-98BC-F99EB045F186}" type="slidenum">
              <a:rPr lang="en-US" smtClean="0"/>
              <a:pPr/>
              <a:t>‹#›</a:t>
            </a:fld>
            <a:endParaRPr lang="en-US" dirty="0"/>
          </a:p>
        </p:txBody>
      </p:sp>
    </p:spTree>
    <p:extLst>
      <p:ext uri="{BB962C8B-B14F-4D97-AF65-F5344CB8AC3E}">
        <p14:creationId xmlns:p14="http://schemas.microsoft.com/office/powerpoint/2010/main" val="246119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8.png"/><Relationship Id="rId7" Type="http://schemas.openxmlformats.org/officeDocument/2006/relationships/image" Target="../media/image3.wm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 Id="rId9" Type="http://schemas.openxmlformats.org/officeDocument/2006/relationships/image" Target="../media/image4.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26.x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19.wmf"/><Relationship Id="rId2" Type="http://schemas.openxmlformats.org/officeDocument/2006/relationships/oleObject" Target="../embeddings/oleObject6.bin"/><Relationship Id="rId1" Type="http://schemas.openxmlformats.org/officeDocument/2006/relationships/slideLayout" Target="../slideLayouts/slideLayout2.xml"/><Relationship Id="rId6" Type="http://schemas.openxmlformats.org/officeDocument/2006/relationships/oleObject" Target="../embeddings/oleObject8.bin"/><Relationship Id="rId5" Type="http://schemas.openxmlformats.org/officeDocument/2006/relationships/image" Target="../media/image18.wmf"/><Relationship Id="rId4" Type="http://schemas.openxmlformats.org/officeDocument/2006/relationships/oleObject" Target="../embeddings/oleObject7.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12.bin"/><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12.3</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Inference about Two Population Means: Dependent Samples (Paired Difference)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lstStyle/>
          <a:p>
            <a:r>
              <a:rPr lang="en-US" dirty="0"/>
              <a:t>Inference about Two Population Means: Dependent Samples (Paired Difference) (cont.)</a:t>
            </a:r>
            <a:endParaRPr lang="en-US" baseline="-250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r>
                  <a:rPr lang="en-US" dirty="0"/>
                  <a:t>Note that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sub>
                    </m:sSub>
                  </m:oMath>
                </a14:m>
                <a:r>
                  <a:rPr lang="en-US" dirty="0"/>
                  <a:t> is the difference between the </a:t>
                </a:r>
                <a14:m>
                  <m:oMath xmlns:m="http://schemas.openxmlformats.org/officeDocument/2006/math">
                    <m:r>
                      <a:rPr lang="en-US" i="1" dirty="0" smtClean="0">
                        <a:latin typeface="Cambria Math" panose="02040503050406030204" pitchFamily="18" charset="0"/>
                      </a:rPr>
                      <m:t>𝑖</m:t>
                    </m:r>
                    <m:r>
                      <a:rPr lang="en-US" i="1" baseline="30000" dirty="0" smtClean="0">
                        <a:latin typeface="Cambria Math" panose="02040503050406030204" pitchFamily="18" charset="0"/>
                      </a:rPr>
                      <m:t>𝑡h</m:t>
                    </m:r>
                  </m:oMath>
                </a14:m>
                <a:r>
                  <a:rPr lang="en-US" dirty="0"/>
                  <a:t> observation in each sample.</a:t>
                </a:r>
              </a:p>
            </p:txBody>
          </p:sp>
        </mc:Choice>
        <mc:Fallback xmlns="">
          <p:sp>
            <p:nvSpPr>
              <p:cNvPr id="3" name="Content Placeholder 2">
                <a:extLst>
                  <a:ext uri="{FF2B5EF4-FFF2-40B4-BE49-F238E27FC236}">
                    <a16:creationId xmlns:a16="http://schemas.microsoft.com/office/drawing/2014/main" id="{F9580FEB-2B3F-4321-A9A7-6B2606654873}"/>
                  </a:ext>
                </a:extLst>
              </p:cNvPr>
              <p:cNvSpPr>
                <a:spLocks noGrp="1" noRot="1" noChangeAspect="1" noMove="1" noResize="1" noEditPoints="1" noAdjustHandles="1" noChangeArrowheads="1" noChangeShapeType="1" noTextEdit="1"/>
              </p:cNvSpPr>
              <p:nvPr>
                <p:ph idx="1"/>
              </p:nvPr>
            </p:nvSpPr>
            <p:spPr>
              <a:blipFill>
                <a:blip r:embed="rId2"/>
                <a:stretch>
                  <a:fillRect l="-1481"/>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86FF1C76-96E4-9355-7C16-28A7883D97E9}"/>
                  </a:ext>
                </a:extLst>
              </p:cNvPr>
              <p:cNvGraphicFramePr>
                <a:graphicFrameLocks noGrp="1"/>
              </p:cNvGraphicFramePr>
              <p:nvPr>
                <p:extLst>
                  <p:ext uri="{D42A27DB-BD31-4B8C-83A1-F6EECF244321}">
                    <p14:modId xmlns:p14="http://schemas.microsoft.com/office/powerpoint/2010/main" val="893649979"/>
                  </p:ext>
                </p:extLst>
              </p:nvPr>
            </p:nvGraphicFramePr>
            <p:xfrm>
              <a:off x="457200" y="1300604"/>
              <a:ext cx="8229600" cy="296672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519421630"/>
                        </a:ext>
                      </a:extLst>
                    </a:gridCol>
                    <a:gridCol w="2057400">
                      <a:extLst>
                        <a:ext uri="{9D8B030D-6E8A-4147-A177-3AD203B41FA5}">
                          <a16:colId xmlns:a16="http://schemas.microsoft.com/office/drawing/2014/main" val="3200368950"/>
                        </a:ext>
                      </a:extLst>
                    </a:gridCol>
                    <a:gridCol w="2057400">
                      <a:extLst>
                        <a:ext uri="{9D8B030D-6E8A-4147-A177-3AD203B41FA5}">
                          <a16:colId xmlns:a16="http://schemas.microsoft.com/office/drawing/2014/main" val="388626922"/>
                        </a:ext>
                      </a:extLst>
                    </a:gridCol>
                    <a:gridCol w="2057400">
                      <a:extLst>
                        <a:ext uri="{9D8B030D-6E8A-4147-A177-3AD203B41FA5}">
                          <a16:colId xmlns:a16="http://schemas.microsoft.com/office/drawing/2014/main" val="3090428033"/>
                        </a:ext>
                      </a:extLst>
                    </a:gridCol>
                  </a:tblGrid>
                  <a:tr h="370840">
                    <a:tc gridSpan="4">
                      <a:txBody>
                        <a:bodyPr/>
                        <a:lstStyle/>
                        <a:p>
                          <a:pPr algn="ctr"/>
                          <a:r>
                            <a:rPr lang="en-US" dirty="0"/>
                            <a:t>General Setup for the Difference between Matched Pairs</a:t>
                          </a:r>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387034527"/>
                      </a:ext>
                    </a:extLst>
                  </a:tr>
                  <a:tr h="370840">
                    <a:tc>
                      <a:txBody>
                        <a:bodyPr/>
                        <a:lstStyle/>
                        <a:p>
                          <a:endParaRPr lang="en-IN" b="1" dirty="0"/>
                        </a:p>
                      </a:txBody>
                      <a:tcPr/>
                    </a:tc>
                    <a:tc gridSpan="2">
                      <a:txBody>
                        <a:bodyPr/>
                        <a:lstStyle/>
                        <a:p>
                          <a:pPr algn="ctr"/>
                          <a:r>
                            <a:rPr lang="en-IN" b="1" dirty="0"/>
                            <a:t>Sample</a:t>
                          </a:r>
                        </a:p>
                      </a:txBody>
                      <a:tcPr/>
                    </a:tc>
                    <a:tc hMerge="1">
                      <a:txBody>
                        <a:bodyPr/>
                        <a:lstStyle/>
                        <a:p>
                          <a:endParaRPr lang="en-IN" dirty="0"/>
                        </a:p>
                      </a:txBody>
                      <a:tcPr/>
                    </a:tc>
                    <a:tc>
                      <a:txBody>
                        <a:bodyPr/>
                        <a:lstStyle/>
                        <a:p>
                          <a:endParaRPr lang="en-IN" b="1" dirty="0"/>
                        </a:p>
                      </a:txBody>
                      <a:tcPr/>
                    </a:tc>
                    <a:extLst>
                      <a:ext uri="{0D108BD9-81ED-4DB2-BD59-A6C34878D82A}">
                        <a16:rowId xmlns:a16="http://schemas.microsoft.com/office/drawing/2014/main" val="320346826"/>
                      </a:ext>
                    </a:extLst>
                  </a:tr>
                  <a:tr h="370840">
                    <a:tc>
                      <a:txBody>
                        <a:bodyPr/>
                        <a:lstStyle/>
                        <a:p>
                          <a:pPr algn="ctr"/>
                          <a:r>
                            <a:rPr lang="en-IN" b="1" dirty="0"/>
                            <a:t>Observation</a:t>
                          </a:r>
                        </a:p>
                      </a:txBody>
                      <a:tcPr/>
                    </a:tc>
                    <a:tc>
                      <a:txBody>
                        <a:bodyPr/>
                        <a:lstStyle/>
                        <a:p>
                          <a:pPr algn="ctr"/>
                          <a:r>
                            <a:rPr lang="en-US" b="1" dirty="0"/>
                            <a:t>1</a:t>
                          </a:r>
                          <a:endParaRPr lang="en-IN" b="1" dirty="0"/>
                        </a:p>
                      </a:txBody>
                      <a:tcPr/>
                    </a:tc>
                    <a:tc>
                      <a:txBody>
                        <a:bodyPr/>
                        <a:lstStyle/>
                        <a:p>
                          <a:pPr algn="ctr"/>
                          <a:r>
                            <a:rPr lang="en-US" b="1" dirty="0"/>
                            <a:t>2</a:t>
                          </a:r>
                          <a:endParaRPr lang="en-IN" b="1" dirty="0"/>
                        </a:p>
                      </a:txBody>
                      <a:tcPr/>
                    </a:tc>
                    <a:tc>
                      <a:txBody>
                        <a:bodyPr/>
                        <a:lstStyle/>
                        <a:p>
                          <a:pPr algn="ctr"/>
                          <a:r>
                            <a:rPr lang="en-IN" b="1" dirty="0"/>
                            <a:t>Difference</a:t>
                          </a:r>
                        </a:p>
                      </a:txBody>
                      <a:tcPr/>
                    </a:tc>
                    <a:extLst>
                      <a:ext uri="{0D108BD9-81ED-4DB2-BD59-A6C34878D82A}">
                        <a16:rowId xmlns:a16="http://schemas.microsoft.com/office/drawing/2014/main" val="1291881027"/>
                      </a:ext>
                    </a:extLst>
                  </a:tr>
                  <a:tr h="370840">
                    <a:tc>
                      <a:txBody>
                        <a:bodyPr/>
                        <a:lstStyle/>
                        <a:p>
                          <a:pPr algn="ctr"/>
                          <a:r>
                            <a:rPr lang="en-US" dirty="0"/>
                            <a:t>1</a:t>
                          </a:r>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IN"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11</m:t>
                                    </m:r>
                                  </m:sub>
                                </m:sSub>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IN"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21</m:t>
                                    </m:r>
                                  </m:sub>
                                </m:sSub>
                              </m:oMath>
                            </m:oMathPara>
                          </a14:m>
                          <a:endParaRPr lang="en-IN" dirty="0"/>
                        </a:p>
                      </a:txBody>
                      <a:tcPr/>
                    </a:tc>
                    <a:tc>
                      <a:txBody>
                        <a:bodyPr/>
                        <a:lstStyle/>
                        <a:p>
                          <a:pPr algn="ctr"/>
                          <a14:m>
                            <m:oMath xmlns:m="http://schemas.openxmlformats.org/officeDocument/2006/math">
                              <m:sSub>
                                <m:sSubPr>
                                  <m:ctrlPr>
                                    <a:rPr lang="en-IN"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oMath>
                          </a14:m>
                          <a:r>
                            <a:rPr lang="en-IN" dirty="0"/>
                            <a:t>= </a:t>
                          </a:r>
                          <a14:m>
                            <m:oMath xmlns:m="http://schemas.openxmlformats.org/officeDocument/2006/math">
                              <m:sSub>
                                <m:sSubPr>
                                  <m:ctrlPr>
                                    <a:rPr lang="en-IN"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11</m:t>
                                  </m:r>
                                </m:sub>
                              </m:sSub>
                              <m:sSub>
                                <m:sSubPr>
                                  <m:ctrlPr>
                                    <a:rPr lang="en-IN" i="1" smtClean="0">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𝑥</m:t>
                                  </m:r>
                                </m:e>
                                <m:sub>
                                  <m:r>
                                    <a:rPr lang="en-US" b="0" i="1" smtClean="0">
                                      <a:latin typeface="Cambria Math" panose="02040503050406030204" pitchFamily="18" charset="0"/>
                                    </a:rPr>
                                    <m:t>21</m:t>
                                  </m:r>
                                </m:sub>
                              </m:sSub>
                            </m:oMath>
                          </a14:m>
                          <a:endParaRPr lang="en-IN" dirty="0"/>
                        </a:p>
                      </a:txBody>
                      <a:tcPr/>
                    </a:tc>
                    <a:extLst>
                      <a:ext uri="{0D108BD9-81ED-4DB2-BD59-A6C34878D82A}">
                        <a16:rowId xmlns:a16="http://schemas.microsoft.com/office/drawing/2014/main" val="2457279845"/>
                      </a:ext>
                    </a:extLst>
                  </a:tr>
                  <a:tr h="370840">
                    <a:tc>
                      <a:txBody>
                        <a:bodyPr/>
                        <a:lstStyle/>
                        <a:p>
                          <a:pPr algn="ctr"/>
                          <a:r>
                            <a:rPr lang="en-US" dirty="0"/>
                            <a:t>2</a:t>
                          </a:r>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IN"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12</m:t>
                                    </m:r>
                                  </m:sub>
                                </m:sSub>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IN"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22</m:t>
                                    </m:r>
                                  </m:sub>
                                </m:sSub>
                              </m:oMath>
                            </m:oMathPara>
                          </a14:m>
                          <a:endParaRPr lang="en-IN" dirty="0"/>
                        </a:p>
                      </a:txBody>
                      <a:tcPr/>
                    </a:tc>
                    <a:tc>
                      <a:txBody>
                        <a:bodyPr/>
                        <a:lstStyle/>
                        <a:p>
                          <a:pPr algn="ctr"/>
                          <a14:m>
                            <m:oMath xmlns:m="http://schemas.openxmlformats.org/officeDocument/2006/math">
                              <m:sSub>
                                <m:sSubPr>
                                  <m:ctrlPr>
                                    <a:rPr lang="en-IN"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oMath>
                          </a14:m>
                          <a:r>
                            <a:rPr lang="en-IN" dirty="0"/>
                            <a:t>= </a:t>
                          </a:r>
                          <a14:m>
                            <m:oMath xmlns:m="http://schemas.openxmlformats.org/officeDocument/2006/math">
                              <m:sSub>
                                <m:sSubPr>
                                  <m:ctrlPr>
                                    <a:rPr lang="en-IN"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12</m:t>
                                  </m:r>
                                </m:sub>
                              </m:sSub>
                              <m:sSub>
                                <m:sSubPr>
                                  <m:ctrlPr>
                                    <a:rPr lang="en-IN" i="1" smtClean="0">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𝑥</m:t>
                                  </m:r>
                                </m:e>
                                <m:sub>
                                  <m:r>
                                    <a:rPr lang="en-US" b="0" i="1" smtClean="0">
                                      <a:latin typeface="Cambria Math" panose="02040503050406030204" pitchFamily="18" charset="0"/>
                                    </a:rPr>
                                    <m:t>22</m:t>
                                  </m:r>
                                </m:sub>
                              </m:sSub>
                            </m:oMath>
                          </a14:m>
                          <a:endParaRPr lang="en-IN" dirty="0"/>
                        </a:p>
                      </a:txBody>
                      <a:tcPr/>
                    </a:tc>
                    <a:extLst>
                      <a:ext uri="{0D108BD9-81ED-4DB2-BD59-A6C34878D82A}">
                        <a16:rowId xmlns:a16="http://schemas.microsoft.com/office/drawing/2014/main" val="2838816358"/>
                      </a:ext>
                    </a:extLst>
                  </a:tr>
                  <a:tr h="370840">
                    <a:tc>
                      <a:txBody>
                        <a:bodyPr/>
                        <a:lstStyle/>
                        <a:p>
                          <a:pPr algn="ctr"/>
                          <a:r>
                            <a:rPr lang="en-US" dirty="0"/>
                            <a:t>3</a:t>
                          </a:r>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IN"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13</m:t>
                                    </m:r>
                                  </m:sub>
                                </m:sSub>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IN"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23</m:t>
                                    </m:r>
                                  </m:sub>
                                </m:sSub>
                              </m:oMath>
                            </m:oMathPara>
                          </a14:m>
                          <a:endParaRPr lang="en-IN" dirty="0"/>
                        </a:p>
                      </a:txBody>
                      <a:tcPr/>
                    </a:tc>
                    <a:tc>
                      <a:txBody>
                        <a:bodyPr/>
                        <a:lstStyle/>
                        <a:p>
                          <a:pPr algn="ctr"/>
                          <a14:m>
                            <m:oMath xmlns:m="http://schemas.openxmlformats.org/officeDocument/2006/math">
                              <m:sSub>
                                <m:sSubPr>
                                  <m:ctrlPr>
                                    <a:rPr lang="en-IN"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3</m:t>
                                  </m:r>
                                </m:sub>
                              </m:sSub>
                            </m:oMath>
                          </a14:m>
                          <a:r>
                            <a:rPr lang="en-IN" dirty="0"/>
                            <a:t>= </a:t>
                          </a:r>
                          <a14:m>
                            <m:oMath xmlns:m="http://schemas.openxmlformats.org/officeDocument/2006/math">
                              <m:sSub>
                                <m:sSubPr>
                                  <m:ctrlPr>
                                    <a:rPr lang="en-IN"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13</m:t>
                                  </m:r>
                                </m:sub>
                              </m:sSub>
                              <m:sSub>
                                <m:sSubPr>
                                  <m:ctrlPr>
                                    <a:rPr lang="en-IN" i="1" smtClean="0">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𝑥</m:t>
                                  </m:r>
                                </m:e>
                                <m:sub>
                                  <m:r>
                                    <a:rPr lang="en-US" b="0" i="1" smtClean="0">
                                      <a:latin typeface="Cambria Math" panose="02040503050406030204" pitchFamily="18" charset="0"/>
                                    </a:rPr>
                                    <m:t>23</m:t>
                                  </m:r>
                                </m:sub>
                              </m:sSub>
                            </m:oMath>
                          </a14:m>
                          <a:endParaRPr lang="en-IN" dirty="0"/>
                        </a:p>
                      </a:txBody>
                      <a:tcPr/>
                    </a:tc>
                    <a:extLst>
                      <a:ext uri="{0D108BD9-81ED-4DB2-BD59-A6C34878D82A}">
                        <a16:rowId xmlns:a16="http://schemas.microsoft.com/office/drawing/2014/main" val="2366280332"/>
                      </a:ext>
                    </a:extLst>
                  </a:tr>
                  <a:tr h="370840">
                    <a:tc>
                      <a:txBody>
                        <a:bodyPr/>
                        <a:lstStyle/>
                        <a:p>
                          <a:pPr algn="ctr"/>
                          <a14:m>
                            <m:oMathPara xmlns:m="http://schemas.openxmlformats.org/officeDocument/2006/math">
                              <m:oMathParaPr>
                                <m:jc m:val="centerGroup"/>
                              </m:oMathParaPr>
                              <m:oMath xmlns:m="http://schemas.openxmlformats.org/officeDocument/2006/math">
                                <m:r>
                                  <a:rPr lang="en-IN" i="1" smtClean="0">
                                    <a:latin typeface="Cambria Math" panose="02040503050406030204" pitchFamily="18" charset="0"/>
                                    <a:ea typeface="Cambria Math" panose="02040503050406030204" pitchFamily="18" charset="0"/>
                                  </a:rPr>
                                  <m:t>⋮</m:t>
                                </m:r>
                              </m:oMath>
                            </m:oMathPara>
                          </a14:m>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N" i="1" smtClean="0">
                                    <a:latin typeface="Cambria Math" panose="02040503050406030204" pitchFamily="18" charset="0"/>
                                    <a:ea typeface="Cambria Math" panose="02040503050406030204" pitchFamily="18" charset="0"/>
                                  </a:rPr>
                                  <m:t>⋮</m:t>
                                </m:r>
                              </m:oMath>
                            </m:oMathPara>
                          </a14:m>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N" i="1" smtClean="0">
                                    <a:latin typeface="Cambria Math" panose="02040503050406030204" pitchFamily="18" charset="0"/>
                                    <a:ea typeface="Cambria Math" panose="02040503050406030204" pitchFamily="18" charset="0"/>
                                  </a:rPr>
                                  <m:t>⋮</m:t>
                                </m:r>
                              </m:oMath>
                            </m:oMathPara>
                          </a14:m>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N" i="1" smtClean="0">
                                    <a:latin typeface="Cambria Math" panose="02040503050406030204" pitchFamily="18" charset="0"/>
                                    <a:ea typeface="Cambria Math" panose="02040503050406030204" pitchFamily="18" charset="0"/>
                                  </a:rPr>
                                  <m:t>⋮</m:t>
                                </m:r>
                              </m:oMath>
                            </m:oMathPara>
                          </a14:m>
                          <a:endParaRPr lang="en-IN" dirty="0"/>
                        </a:p>
                      </a:txBody>
                      <a:tcPr/>
                    </a:tc>
                    <a:extLst>
                      <a:ext uri="{0D108BD9-81ED-4DB2-BD59-A6C34878D82A}">
                        <a16:rowId xmlns:a16="http://schemas.microsoft.com/office/drawing/2014/main" val="2693446729"/>
                      </a:ext>
                    </a:extLst>
                  </a:tr>
                  <a:tr h="370840">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𝑛</m:t>
                                </m:r>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IN"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r>
                                      <a:rPr lang="en-US" b="0" i="1" smtClean="0">
                                        <a:latin typeface="Cambria Math" panose="02040503050406030204" pitchFamily="18" charset="0"/>
                                      </a:rPr>
                                      <m:t>𝑛</m:t>
                                    </m:r>
                                  </m:sub>
                                </m:sSub>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IN"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r>
                                      <a:rPr lang="en-US" b="0" i="1" smtClean="0">
                                        <a:latin typeface="Cambria Math" panose="02040503050406030204" pitchFamily="18" charset="0"/>
                                      </a:rPr>
                                      <m:t>𝑛</m:t>
                                    </m:r>
                                  </m:sub>
                                </m:sSub>
                              </m:oMath>
                            </m:oMathPara>
                          </a14:m>
                          <a:endParaRPr lang="en-IN" dirty="0"/>
                        </a:p>
                      </a:txBody>
                      <a:tcPr/>
                    </a:tc>
                    <a:tc>
                      <a:txBody>
                        <a:bodyPr/>
                        <a:lstStyle/>
                        <a:p>
                          <a:pPr algn="ctr"/>
                          <a14:m>
                            <m:oMath xmlns:m="http://schemas.openxmlformats.org/officeDocument/2006/math">
                              <m:sSub>
                                <m:sSubPr>
                                  <m:ctrlPr>
                                    <a:rPr lang="en-IN"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𝑛</m:t>
                                  </m:r>
                                </m:sub>
                              </m:sSub>
                            </m:oMath>
                          </a14:m>
                          <a:r>
                            <a:rPr lang="en-IN" dirty="0"/>
                            <a:t>= </a:t>
                          </a:r>
                          <a14:m>
                            <m:oMath xmlns:m="http://schemas.openxmlformats.org/officeDocument/2006/math">
                              <m:sSub>
                                <m:sSubPr>
                                  <m:ctrlPr>
                                    <a:rPr lang="en-IN"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r>
                                    <a:rPr lang="en-US" b="0" i="1" smtClean="0">
                                      <a:latin typeface="Cambria Math" panose="02040503050406030204" pitchFamily="18" charset="0"/>
                                    </a:rPr>
                                    <m:t>𝑛</m:t>
                                  </m:r>
                                </m:sub>
                              </m:sSub>
                              <m:sSub>
                                <m:sSubPr>
                                  <m:ctrlPr>
                                    <a:rPr lang="en-IN" i="1" smtClean="0">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𝑥</m:t>
                                  </m:r>
                                </m:e>
                                <m:sub>
                                  <m:r>
                                    <a:rPr lang="en-US" b="0" i="1" smtClean="0">
                                      <a:latin typeface="Cambria Math" panose="02040503050406030204" pitchFamily="18" charset="0"/>
                                    </a:rPr>
                                    <m:t>2</m:t>
                                  </m:r>
                                  <m:r>
                                    <a:rPr lang="en-US" b="0" i="1" smtClean="0">
                                      <a:latin typeface="Cambria Math" panose="02040503050406030204" pitchFamily="18" charset="0"/>
                                    </a:rPr>
                                    <m:t>𝑛</m:t>
                                  </m:r>
                                </m:sub>
                              </m:sSub>
                            </m:oMath>
                          </a14:m>
                          <a:endParaRPr lang="en-IN" dirty="0"/>
                        </a:p>
                      </a:txBody>
                      <a:tcPr/>
                    </a:tc>
                    <a:extLst>
                      <a:ext uri="{0D108BD9-81ED-4DB2-BD59-A6C34878D82A}">
                        <a16:rowId xmlns:a16="http://schemas.microsoft.com/office/drawing/2014/main" val="1504866168"/>
                      </a:ext>
                    </a:extLst>
                  </a:tr>
                </a:tbl>
              </a:graphicData>
            </a:graphic>
          </p:graphicFrame>
        </mc:Choice>
        <mc:Fallback xmlns="">
          <p:graphicFrame>
            <p:nvGraphicFramePr>
              <p:cNvPr id="4" name="Table 3">
                <a:extLst>
                  <a:ext uri="{FF2B5EF4-FFF2-40B4-BE49-F238E27FC236}">
                    <a16:creationId xmlns:a16="http://schemas.microsoft.com/office/drawing/2014/main" id="{86FF1C76-96E4-9355-7C16-28A7883D97E9}"/>
                  </a:ext>
                </a:extLst>
              </p:cNvPr>
              <p:cNvGraphicFramePr>
                <a:graphicFrameLocks noGrp="1"/>
              </p:cNvGraphicFramePr>
              <p:nvPr>
                <p:extLst>
                  <p:ext uri="{D42A27DB-BD31-4B8C-83A1-F6EECF244321}">
                    <p14:modId xmlns:p14="http://schemas.microsoft.com/office/powerpoint/2010/main" val="893649979"/>
                  </p:ext>
                </p:extLst>
              </p:nvPr>
            </p:nvGraphicFramePr>
            <p:xfrm>
              <a:off x="457200" y="1300604"/>
              <a:ext cx="8229600" cy="296672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519421630"/>
                        </a:ext>
                      </a:extLst>
                    </a:gridCol>
                    <a:gridCol w="2057400">
                      <a:extLst>
                        <a:ext uri="{9D8B030D-6E8A-4147-A177-3AD203B41FA5}">
                          <a16:colId xmlns:a16="http://schemas.microsoft.com/office/drawing/2014/main" val="3200368950"/>
                        </a:ext>
                      </a:extLst>
                    </a:gridCol>
                    <a:gridCol w="2057400">
                      <a:extLst>
                        <a:ext uri="{9D8B030D-6E8A-4147-A177-3AD203B41FA5}">
                          <a16:colId xmlns:a16="http://schemas.microsoft.com/office/drawing/2014/main" val="388626922"/>
                        </a:ext>
                      </a:extLst>
                    </a:gridCol>
                    <a:gridCol w="2057400">
                      <a:extLst>
                        <a:ext uri="{9D8B030D-6E8A-4147-A177-3AD203B41FA5}">
                          <a16:colId xmlns:a16="http://schemas.microsoft.com/office/drawing/2014/main" val="3090428033"/>
                        </a:ext>
                      </a:extLst>
                    </a:gridCol>
                  </a:tblGrid>
                  <a:tr h="370840">
                    <a:tc gridSpan="4">
                      <a:txBody>
                        <a:bodyPr/>
                        <a:lstStyle/>
                        <a:p>
                          <a:pPr algn="ctr"/>
                          <a:r>
                            <a:rPr lang="en-US" dirty="0"/>
                            <a:t>General Setup for the Difference between Matched Pairs</a:t>
                          </a:r>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387034527"/>
                      </a:ext>
                    </a:extLst>
                  </a:tr>
                  <a:tr h="370840">
                    <a:tc>
                      <a:txBody>
                        <a:bodyPr/>
                        <a:lstStyle/>
                        <a:p>
                          <a:endParaRPr lang="en-IN" b="1" dirty="0"/>
                        </a:p>
                      </a:txBody>
                      <a:tcPr/>
                    </a:tc>
                    <a:tc gridSpan="2">
                      <a:txBody>
                        <a:bodyPr/>
                        <a:lstStyle/>
                        <a:p>
                          <a:pPr algn="ctr"/>
                          <a:r>
                            <a:rPr lang="en-IN" b="1" dirty="0"/>
                            <a:t>Sample</a:t>
                          </a:r>
                        </a:p>
                      </a:txBody>
                      <a:tcPr/>
                    </a:tc>
                    <a:tc hMerge="1">
                      <a:txBody>
                        <a:bodyPr/>
                        <a:lstStyle/>
                        <a:p>
                          <a:endParaRPr lang="en-IN" dirty="0"/>
                        </a:p>
                      </a:txBody>
                      <a:tcPr/>
                    </a:tc>
                    <a:tc>
                      <a:txBody>
                        <a:bodyPr/>
                        <a:lstStyle/>
                        <a:p>
                          <a:endParaRPr lang="en-IN" b="1" dirty="0"/>
                        </a:p>
                      </a:txBody>
                      <a:tcPr/>
                    </a:tc>
                    <a:extLst>
                      <a:ext uri="{0D108BD9-81ED-4DB2-BD59-A6C34878D82A}">
                        <a16:rowId xmlns:a16="http://schemas.microsoft.com/office/drawing/2014/main" val="320346826"/>
                      </a:ext>
                    </a:extLst>
                  </a:tr>
                  <a:tr h="370840">
                    <a:tc>
                      <a:txBody>
                        <a:bodyPr/>
                        <a:lstStyle/>
                        <a:p>
                          <a:pPr algn="ctr"/>
                          <a:r>
                            <a:rPr lang="en-IN" b="1" dirty="0"/>
                            <a:t>Observation</a:t>
                          </a:r>
                        </a:p>
                      </a:txBody>
                      <a:tcPr/>
                    </a:tc>
                    <a:tc>
                      <a:txBody>
                        <a:bodyPr/>
                        <a:lstStyle/>
                        <a:p>
                          <a:pPr algn="ctr"/>
                          <a:r>
                            <a:rPr lang="en-US" b="1" dirty="0"/>
                            <a:t>1</a:t>
                          </a:r>
                          <a:endParaRPr lang="en-IN" b="1" dirty="0"/>
                        </a:p>
                      </a:txBody>
                      <a:tcPr/>
                    </a:tc>
                    <a:tc>
                      <a:txBody>
                        <a:bodyPr/>
                        <a:lstStyle/>
                        <a:p>
                          <a:pPr algn="ctr"/>
                          <a:r>
                            <a:rPr lang="en-US" b="1" dirty="0"/>
                            <a:t>2</a:t>
                          </a:r>
                          <a:endParaRPr lang="en-IN" b="1" dirty="0"/>
                        </a:p>
                      </a:txBody>
                      <a:tcPr/>
                    </a:tc>
                    <a:tc>
                      <a:txBody>
                        <a:bodyPr/>
                        <a:lstStyle/>
                        <a:p>
                          <a:pPr algn="ctr"/>
                          <a:r>
                            <a:rPr lang="en-IN" b="1" dirty="0"/>
                            <a:t>Difference</a:t>
                          </a:r>
                        </a:p>
                      </a:txBody>
                      <a:tcPr/>
                    </a:tc>
                    <a:extLst>
                      <a:ext uri="{0D108BD9-81ED-4DB2-BD59-A6C34878D82A}">
                        <a16:rowId xmlns:a16="http://schemas.microsoft.com/office/drawing/2014/main" val="1291881027"/>
                      </a:ext>
                    </a:extLst>
                  </a:tr>
                  <a:tr h="370840">
                    <a:tc>
                      <a:txBody>
                        <a:bodyPr/>
                        <a:lstStyle/>
                        <a:p>
                          <a:pPr algn="ctr"/>
                          <a:r>
                            <a:rPr lang="en-US" dirty="0"/>
                            <a:t>1</a:t>
                          </a:r>
                          <a:endParaRPr lang="en-IN" dirty="0"/>
                        </a:p>
                      </a:txBody>
                      <a:tcPr/>
                    </a:tc>
                    <a:tc>
                      <a:txBody>
                        <a:bodyPr/>
                        <a:lstStyle/>
                        <a:p>
                          <a:endParaRPr lang="en-US"/>
                        </a:p>
                      </a:txBody>
                      <a:tcPr>
                        <a:blipFill>
                          <a:blip r:embed="rId3"/>
                          <a:stretch>
                            <a:fillRect l="-100890" t="-308197" r="-201780" b="-422951"/>
                          </a:stretch>
                        </a:blipFill>
                      </a:tcPr>
                    </a:tc>
                    <a:tc>
                      <a:txBody>
                        <a:bodyPr/>
                        <a:lstStyle/>
                        <a:p>
                          <a:endParaRPr lang="en-US"/>
                        </a:p>
                      </a:txBody>
                      <a:tcPr>
                        <a:blipFill>
                          <a:blip r:embed="rId3"/>
                          <a:stretch>
                            <a:fillRect l="-200296" t="-308197" r="-101183" b="-422951"/>
                          </a:stretch>
                        </a:blipFill>
                      </a:tcPr>
                    </a:tc>
                    <a:tc>
                      <a:txBody>
                        <a:bodyPr/>
                        <a:lstStyle/>
                        <a:p>
                          <a:endParaRPr lang="en-US"/>
                        </a:p>
                      </a:txBody>
                      <a:tcPr>
                        <a:blipFill>
                          <a:blip r:embed="rId3"/>
                          <a:stretch>
                            <a:fillRect l="-301187" t="-308197" r="-1484" b="-422951"/>
                          </a:stretch>
                        </a:blipFill>
                      </a:tcPr>
                    </a:tc>
                    <a:extLst>
                      <a:ext uri="{0D108BD9-81ED-4DB2-BD59-A6C34878D82A}">
                        <a16:rowId xmlns:a16="http://schemas.microsoft.com/office/drawing/2014/main" val="2457279845"/>
                      </a:ext>
                    </a:extLst>
                  </a:tr>
                  <a:tr h="370840">
                    <a:tc>
                      <a:txBody>
                        <a:bodyPr/>
                        <a:lstStyle/>
                        <a:p>
                          <a:pPr algn="ctr"/>
                          <a:r>
                            <a:rPr lang="en-US" dirty="0"/>
                            <a:t>2</a:t>
                          </a:r>
                          <a:endParaRPr lang="en-IN" dirty="0"/>
                        </a:p>
                      </a:txBody>
                      <a:tcPr/>
                    </a:tc>
                    <a:tc>
                      <a:txBody>
                        <a:bodyPr/>
                        <a:lstStyle/>
                        <a:p>
                          <a:endParaRPr lang="en-US"/>
                        </a:p>
                      </a:txBody>
                      <a:tcPr>
                        <a:blipFill>
                          <a:blip r:embed="rId3"/>
                          <a:stretch>
                            <a:fillRect l="-100890" t="-408197" r="-201780" b="-322951"/>
                          </a:stretch>
                        </a:blipFill>
                      </a:tcPr>
                    </a:tc>
                    <a:tc>
                      <a:txBody>
                        <a:bodyPr/>
                        <a:lstStyle/>
                        <a:p>
                          <a:endParaRPr lang="en-US"/>
                        </a:p>
                      </a:txBody>
                      <a:tcPr>
                        <a:blipFill>
                          <a:blip r:embed="rId3"/>
                          <a:stretch>
                            <a:fillRect l="-200296" t="-408197" r="-101183" b="-322951"/>
                          </a:stretch>
                        </a:blipFill>
                      </a:tcPr>
                    </a:tc>
                    <a:tc>
                      <a:txBody>
                        <a:bodyPr/>
                        <a:lstStyle/>
                        <a:p>
                          <a:endParaRPr lang="en-US"/>
                        </a:p>
                      </a:txBody>
                      <a:tcPr>
                        <a:blipFill>
                          <a:blip r:embed="rId3"/>
                          <a:stretch>
                            <a:fillRect l="-301187" t="-408197" r="-1484" b="-322951"/>
                          </a:stretch>
                        </a:blipFill>
                      </a:tcPr>
                    </a:tc>
                    <a:extLst>
                      <a:ext uri="{0D108BD9-81ED-4DB2-BD59-A6C34878D82A}">
                        <a16:rowId xmlns:a16="http://schemas.microsoft.com/office/drawing/2014/main" val="2838816358"/>
                      </a:ext>
                    </a:extLst>
                  </a:tr>
                  <a:tr h="370840">
                    <a:tc>
                      <a:txBody>
                        <a:bodyPr/>
                        <a:lstStyle/>
                        <a:p>
                          <a:pPr algn="ctr"/>
                          <a:r>
                            <a:rPr lang="en-US" dirty="0"/>
                            <a:t>3</a:t>
                          </a:r>
                          <a:endParaRPr lang="en-IN" dirty="0"/>
                        </a:p>
                      </a:txBody>
                      <a:tcPr/>
                    </a:tc>
                    <a:tc>
                      <a:txBody>
                        <a:bodyPr/>
                        <a:lstStyle/>
                        <a:p>
                          <a:endParaRPr lang="en-US"/>
                        </a:p>
                      </a:txBody>
                      <a:tcPr>
                        <a:blipFill>
                          <a:blip r:embed="rId3"/>
                          <a:stretch>
                            <a:fillRect l="-100890" t="-508197" r="-201780" b="-222951"/>
                          </a:stretch>
                        </a:blipFill>
                      </a:tcPr>
                    </a:tc>
                    <a:tc>
                      <a:txBody>
                        <a:bodyPr/>
                        <a:lstStyle/>
                        <a:p>
                          <a:endParaRPr lang="en-US"/>
                        </a:p>
                      </a:txBody>
                      <a:tcPr>
                        <a:blipFill>
                          <a:blip r:embed="rId3"/>
                          <a:stretch>
                            <a:fillRect l="-200296" t="-508197" r="-101183" b="-222951"/>
                          </a:stretch>
                        </a:blipFill>
                      </a:tcPr>
                    </a:tc>
                    <a:tc>
                      <a:txBody>
                        <a:bodyPr/>
                        <a:lstStyle/>
                        <a:p>
                          <a:endParaRPr lang="en-US"/>
                        </a:p>
                      </a:txBody>
                      <a:tcPr>
                        <a:blipFill>
                          <a:blip r:embed="rId3"/>
                          <a:stretch>
                            <a:fillRect l="-301187" t="-508197" r="-1484" b="-222951"/>
                          </a:stretch>
                        </a:blipFill>
                      </a:tcPr>
                    </a:tc>
                    <a:extLst>
                      <a:ext uri="{0D108BD9-81ED-4DB2-BD59-A6C34878D82A}">
                        <a16:rowId xmlns:a16="http://schemas.microsoft.com/office/drawing/2014/main" val="2366280332"/>
                      </a:ext>
                    </a:extLst>
                  </a:tr>
                  <a:tr h="370840">
                    <a:tc>
                      <a:txBody>
                        <a:bodyPr/>
                        <a:lstStyle/>
                        <a:p>
                          <a:endParaRPr lang="en-US"/>
                        </a:p>
                      </a:txBody>
                      <a:tcPr>
                        <a:blipFill>
                          <a:blip r:embed="rId3"/>
                          <a:stretch>
                            <a:fillRect l="-592" t="-608197" r="-300888" b="-122951"/>
                          </a:stretch>
                        </a:blipFill>
                      </a:tcPr>
                    </a:tc>
                    <a:tc>
                      <a:txBody>
                        <a:bodyPr/>
                        <a:lstStyle/>
                        <a:p>
                          <a:endParaRPr lang="en-US"/>
                        </a:p>
                      </a:txBody>
                      <a:tcPr>
                        <a:blipFill>
                          <a:blip r:embed="rId3"/>
                          <a:stretch>
                            <a:fillRect l="-100890" t="-608197" r="-201780" b="-122951"/>
                          </a:stretch>
                        </a:blipFill>
                      </a:tcPr>
                    </a:tc>
                    <a:tc>
                      <a:txBody>
                        <a:bodyPr/>
                        <a:lstStyle/>
                        <a:p>
                          <a:endParaRPr lang="en-US"/>
                        </a:p>
                      </a:txBody>
                      <a:tcPr>
                        <a:blipFill>
                          <a:blip r:embed="rId3"/>
                          <a:stretch>
                            <a:fillRect l="-200296" t="-608197" r="-101183" b="-122951"/>
                          </a:stretch>
                        </a:blipFill>
                      </a:tcPr>
                    </a:tc>
                    <a:tc>
                      <a:txBody>
                        <a:bodyPr/>
                        <a:lstStyle/>
                        <a:p>
                          <a:endParaRPr lang="en-US"/>
                        </a:p>
                      </a:txBody>
                      <a:tcPr>
                        <a:blipFill>
                          <a:blip r:embed="rId3"/>
                          <a:stretch>
                            <a:fillRect l="-301187" t="-608197" r="-1484" b="-122951"/>
                          </a:stretch>
                        </a:blipFill>
                      </a:tcPr>
                    </a:tc>
                    <a:extLst>
                      <a:ext uri="{0D108BD9-81ED-4DB2-BD59-A6C34878D82A}">
                        <a16:rowId xmlns:a16="http://schemas.microsoft.com/office/drawing/2014/main" val="2693446729"/>
                      </a:ext>
                    </a:extLst>
                  </a:tr>
                  <a:tr h="370840">
                    <a:tc>
                      <a:txBody>
                        <a:bodyPr/>
                        <a:lstStyle/>
                        <a:p>
                          <a:endParaRPr lang="en-US"/>
                        </a:p>
                      </a:txBody>
                      <a:tcPr>
                        <a:blipFill>
                          <a:blip r:embed="rId3"/>
                          <a:stretch>
                            <a:fillRect l="-592" t="-708197" r="-300888" b="-22951"/>
                          </a:stretch>
                        </a:blipFill>
                      </a:tcPr>
                    </a:tc>
                    <a:tc>
                      <a:txBody>
                        <a:bodyPr/>
                        <a:lstStyle/>
                        <a:p>
                          <a:endParaRPr lang="en-US"/>
                        </a:p>
                      </a:txBody>
                      <a:tcPr>
                        <a:blipFill>
                          <a:blip r:embed="rId3"/>
                          <a:stretch>
                            <a:fillRect l="-100890" t="-708197" r="-201780" b="-22951"/>
                          </a:stretch>
                        </a:blipFill>
                      </a:tcPr>
                    </a:tc>
                    <a:tc>
                      <a:txBody>
                        <a:bodyPr/>
                        <a:lstStyle/>
                        <a:p>
                          <a:endParaRPr lang="en-US"/>
                        </a:p>
                      </a:txBody>
                      <a:tcPr>
                        <a:blipFill>
                          <a:blip r:embed="rId3"/>
                          <a:stretch>
                            <a:fillRect l="-200296" t="-708197" r="-101183" b="-22951"/>
                          </a:stretch>
                        </a:blipFill>
                      </a:tcPr>
                    </a:tc>
                    <a:tc>
                      <a:txBody>
                        <a:bodyPr/>
                        <a:lstStyle/>
                        <a:p>
                          <a:endParaRPr lang="en-US"/>
                        </a:p>
                      </a:txBody>
                      <a:tcPr>
                        <a:blipFill>
                          <a:blip r:embed="rId3"/>
                          <a:stretch>
                            <a:fillRect l="-301187" t="-708197" r="-1484" b="-22951"/>
                          </a:stretch>
                        </a:blipFill>
                      </a:tcPr>
                    </a:tc>
                    <a:extLst>
                      <a:ext uri="{0D108BD9-81ED-4DB2-BD59-A6C34878D82A}">
                        <a16:rowId xmlns:a16="http://schemas.microsoft.com/office/drawing/2014/main" val="1504866168"/>
                      </a:ext>
                    </a:extLst>
                  </a:tr>
                </a:tbl>
              </a:graphicData>
            </a:graphic>
          </p:graphicFrame>
        </mc:Fallback>
      </mc:AlternateContent>
    </p:spTree>
    <p:extLst>
      <p:ext uri="{BB962C8B-B14F-4D97-AF65-F5344CB8AC3E}">
        <p14:creationId xmlns:p14="http://schemas.microsoft.com/office/powerpoint/2010/main" val="369342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lstStyle/>
          <a:p>
            <a:r>
              <a:rPr lang="en-US" dirty="0"/>
              <a:t>Inference about Two Population Means: Dependent Samples (Paired Difference) (cont.)</a:t>
            </a:r>
            <a:endParaRPr lang="en-US" baseline="-250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p:txBody>
              <a:bodyPr>
                <a:normAutofit/>
              </a:bodyPr>
              <a:lstStyle/>
              <a:p>
                <a:r>
                  <a:rPr lang="en-US" dirty="0"/>
                  <a:t>We can use an interval estimate to determine the difference in two related population means. Given the differences, we can use the sample standard deviation of the difference to estimate the population standard deviation of the difference. We can construct a </a:t>
                </a:r>
                <a14:m>
                  <m:oMath xmlns:m="http://schemas.openxmlformats.org/officeDocument/2006/math">
                    <m:r>
                      <a:rPr lang="en-US" i="1" dirty="0" smtClean="0">
                        <a:latin typeface="Cambria Math" panose="02040503050406030204" pitchFamily="18" charset="0"/>
                      </a:rPr>
                      <m:t>100(1−</m:t>
                    </m:r>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m:t>
                    </m:r>
                  </m:oMath>
                </a14:m>
                <a:r>
                  <a:rPr lang="en-US" dirty="0"/>
                  <a:t> confidence interval for the mean difference, </a:t>
                </a:r>
                <a14:m>
                  <m:oMath xmlns:m="http://schemas.openxmlformats.org/officeDocument/2006/math">
                    <m:r>
                      <a:rPr lang="en-US" i="1" dirty="0" smtClean="0">
                        <a:latin typeface="Cambria Math" panose="02040503050406030204" pitchFamily="18" charset="0"/>
                      </a:rPr>
                      <m:t>𝜇</m:t>
                    </m:r>
                    <m:r>
                      <a:rPr lang="en-US" i="1" baseline="-25000" dirty="0" smtClean="0">
                        <a:latin typeface="Cambria Math" panose="02040503050406030204" pitchFamily="18" charset="0"/>
                      </a:rPr>
                      <m:t>𝑑</m:t>
                    </m:r>
                  </m:oMath>
                </a14:m>
                <a:r>
                  <a:rPr lang="en-US" dirty="0"/>
                  <a:t>, using the following formula.</a:t>
                </a:r>
              </a:p>
            </p:txBody>
          </p:sp>
        </mc:Choice>
        <mc:Fallback xmlns="">
          <p:sp>
            <p:nvSpPr>
              <p:cNvPr id="3" name="Content Placeholder 2">
                <a:extLst>
                  <a:ext uri="{FF2B5EF4-FFF2-40B4-BE49-F238E27FC236}">
                    <a16:creationId xmlns:a16="http://schemas.microsoft.com/office/drawing/2014/main" id="{F9580FEB-2B3F-4321-A9A7-6B2606654873}"/>
                  </a:ext>
                </a:extLst>
              </p:cNvPr>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IN">
                    <a:noFill/>
                  </a:rPr>
                  <a:t> </a:t>
                </a:r>
              </a:p>
            </p:txBody>
          </p:sp>
        </mc:Fallback>
      </mc:AlternateContent>
    </p:spTree>
    <p:extLst>
      <p:ext uri="{BB962C8B-B14F-4D97-AF65-F5344CB8AC3E}">
        <p14:creationId xmlns:p14="http://schemas.microsoft.com/office/powerpoint/2010/main" val="903309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Formula: </a:t>
                </a:r>
                <a14:m>
                  <m:oMath xmlns:m="http://schemas.openxmlformats.org/officeDocument/2006/math">
                    <m:r>
                      <a:rPr lang="en-US" i="1" dirty="0" smtClean="0">
                        <a:latin typeface="Cambria Math" panose="02040503050406030204" pitchFamily="18" charset="0"/>
                      </a:rPr>
                      <m:t>100(1−</m:t>
                    </m:r>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 </m:t>
                    </m:r>
                  </m:oMath>
                </a14:m>
                <a:r>
                  <a:rPr lang="en-US" dirty="0"/>
                  <a:t>Confidence Interval for </a:t>
                </a:r>
                <a14:m>
                  <m:oMath xmlns:m="http://schemas.openxmlformats.org/officeDocument/2006/math">
                    <m:r>
                      <a:rPr lang="en-US" i="1" dirty="0" smtClean="0">
                        <a:latin typeface="Cambria Math" panose="02040503050406030204" pitchFamily="18" charset="0"/>
                      </a:rPr>
                      <m:t>𝜇</m:t>
                    </m:r>
                    <m:r>
                      <a:rPr lang="en-US" i="1" baseline="-25000" dirty="0" smtClean="0">
                        <a:latin typeface="Cambria Math" panose="02040503050406030204" pitchFamily="18" charset="0"/>
                      </a:rPr>
                      <m:t>𝑑</m:t>
                    </m:r>
                  </m:oMath>
                </a14:m>
                <a:endParaRPr lang="en-US" baseline="-250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22" t="-15333" r="-140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236714"/>
                <a:ext cx="8229600" cy="4315027"/>
              </a:xfrm>
              <a:solidFill>
                <a:srgbClr val="FFFFCC"/>
              </a:solidFill>
              <a:ln w="28575">
                <a:solidFill>
                  <a:srgbClr val="000000"/>
                </a:solidFill>
              </a:ln>
            </p:spPr>
            <p:txBody>
              <a:bodyPr>
                <a:spAutoFit/>
              </a:bodyPr>
              <a:lstStyle/>
              <a:p>
                <a:r>
                  <a:rPr lang="en-US" dirty="0">
                    <a:solidFill>
                      <a:srgbClr val="000000"/>
                    </a:solidFill>
                  </a:rPr>
                  <a:t>A </a:t>
                </a:r>
                <a14:m>
                  <m:oMath xmlns:m="http://schemas.openxmlformats.org/officeDocument/2006/math">
                    <m:r>
                      <a:rPr lang="en-US" i="1" dirty="0" smtClean="0">
                        <a:solidFill>
                          <a:srgbClr val="000000"/>
                        </a:solidFill>
                        <a:latin typeface="Cambria Math" panose="02040503050406030204" pitchFamily="18" charset="0"/>
                      </a:rPr>
                      <m:t>100(1−</m:t>
                    </m:r>
                    <m:r>
                      <a:rPr lang="en-US" i="1" dirty="0" smtClean="0">
                        <a:solidFill>
                          <a:srgbClr val="000000"/>
                        </a:solidFill>
                        <a:latin typeface="Cambria Math" panose="02040503050406030204" pitchFamily="18" charset="0"/>
                        <a:ea typeface="Cambria Math" panose="02040503050406030204" pitchFamily="18" charset="0"/>
                      </a:rPr>
                      <m:t>𝛼</m:t>
                    </m:r>
                    <m:r>
                      <a:rPr lang="en-US" i="1" dirty="0" smtClean="0">
                        <a:solidFill>
                          <a:srgbClr val="000000"/>
                        </a:solidFill>
                        <a:latin typeface="Cambria Math" panose="02040503050406030204" pitchFamily="18" charset="0"/>
                      </a:rPr>
                      <m:t>)% </m:t>
                    </m:r>
                  </m:oMath>
                </a14:m>
                <a:r>
                  <a:rPr lang="en-US" dirty="0">
                    <a:solidFill>
                      <a:srgbClr val="000000"/>
                    </a:solidFill>
                  </a:rPr>
                  <a:t>confidence interval for the mean difference is given by</a:t>
                </a:r>
              </a:p>
              <a:p>
                <a:endParaRPr lang="en-US" dirty="0">
                  <a:solidFill>
                    <a:srgbClr val="000000"/>
                  </a:solidFill>
                </a:endParaRPr>
              </a:p>
              <a:p>
                <a:r>
                  <a:rPr lang="en-US" dirty="0">
                    <a:solidFill>
                      <a:srgbClr val="000000"/>
                    </a:solidFill>
                  </a:rPr>
                  <a:t>where </a:t>
                </a:r>
                <a14:m>
                  <m:oMath xmlns:m="http://schemas.openxmlformats.org/officeDocument/2006/math">
                    <m:sSub>
                      <m:sSubPr>
                        <m:ctrlPr>
                          <a:rPr lang="en-US" i="1" smtClean="0">
                            <a:solidFill>
                              <a:srgbClr val="000000"/>
                            </a:solidFill>
                            <a:latin typeface="Cambria Math" panose="02040503050406030204" pitchFamily="18" charset="0"/>
                          </a:rPr>
                        </m:ctrlPr>
                      </m:sSubPr>
                      <m:e>
                        <m:acc>
                          <m:accPr>
                            <m:chr m:val="̅"/>
                            <m:ctrlPr>
                              <a:rPr lang="en-US" i="1" smtClean="0">
                                <a:solidFill>
                                  <a:srgbClr val="000000"/>
                                </a:solidFill>
                                <a:latin typeface="Cambria Math" panose="02040503050406030204" pitchFamily="18" charset="0"/>
                              </a:rPr>
                            </m:ctrlPr>
                          </m:accPr>
                          <m:e>
                            <m:r>
                              <a:rPr lang="en-US" b="0" i="1" smtClean="0">
                                <a:solidFill>
                                  <a:srgbClr val="000000"/>
                                </a:solidFill>
                                <a:latin typeface="Cambria Math" panose="02040503050406030204" pitchFamily="18" charset="0"/>
                              </a:rPr>
                              <m:t>𝑥</m:t>
                            </m:r>
                          </m:e>
                        </m:acc>
                      </m:e>
                      <m:sub>
                        <m:r>
                          <a:rPr lang="en-US" b="0" i="1" smtClean="0">
                            <a:solidFill>
                              <a:srgbClr val="000000"/>
                            </a:solidFill>
                            <a:latin typeface="Cambria Math" panose="02040503050406030204" pitchFamily="18" charset="0"/>
                          </a:rPr>
                          <m:t>𝑑</m:t>
                        </m:r>
                      </m:sub>
                    </m:sSub>
                  </m:oMath>
                </a14:m>
                <a:r>
                  <a:rPr lang="en-US" dirty="0">
                    <a:solidFill>
                      <a:srgbClr val="000000"/>
                    </a:solidFill>
                  </a:rPr>
                  <a:t> is the sample mean of the differences, </a:t>
                </a:r>
                <a14:m>
                  <m:oMath xmlns:m="http://schemas.openxmlformats.org/officeDocument/2006/math">
                    <m:r>
                      <a:rPr lang="en-US" i="1" dirty="0" smtClean="0">
                        <a:solidFill>
                          <a:srgbClr val="000000"/>
                        </a:solidFill>
                        <a:latin typeface="Cambria Math" panose="02040503050406030204" pitchFamily="18" charset="0"/>
                      </a:rPr>
                      <m:t>𝑛</m:t>
                    </m:r>
                  </m:oMath>
                </a14:m>
                <a:r>
                  <a:rPr lang="en-US" dirty="0">
                    <a:solidFill>
                      <a:srgbClr val="000000"/>
                    </a:solidFill>
                  </a:rPr>
                  <a:t> is the number of </a:t>
                </a:r>
                <a:r>
                  <a:rPr lang="en-US" i="1" dirty="0">
                    <a:solidFill>
                      <a:srgbClr val="000000"/>
                    </a:solidFill>
                  </a:rPr>
                  <a:t>pairs</a:t>
                </a:r>
                <a:r>
                  <a:rPr lang="en-US" dirty="0">
                    <a:solidFill>
                      <a:srgbClr val="000000"/>
                    </a:solidFill>
                  </a:rPr>
                  <a:t> of sample data, </a:t>
                </a:r>
              </a:p>
              <a:p>
                <a:endParaRPr lang="en-US" dirty="0">
                  <a:solidFill>
                    <a:srgbClr val="000000"/>
                  </a:solidFill>
                </a:endParaRPr>
              </a:p>
              <a:p>
                <a:r>
                  <a:rPr lang="en-US" dirty="0">
                    <a:solidFill>
                      <a:srgbClr val="000000"/>
                    </a:solidFill>
                  </a:rPr>
                  <a:t>				      and	   is the critical value of the </a:t>
                </a:r>
                <a14:m>
                  <m:oMath xmlns:m="http://schemas.openxmlformats.org/officeDocument/2006/math">
                    <m:r>
                      <a:rPr lang="en-US" i="1" dirty="0" smtClean="0">
                        <a:solidFill>
                          <a:srgbClr val="000000"/>
                        </a:solidFill>
                        <a:latin typeface="Cambria Math" panose="02040503050406030204" pitchFamily="18" charset="0"/>
                      </a:rPr>
                      <m:t>𝑡</m:t>
                    </m:r>
                  </m:oMath>
                </a14:m>
                <a:r>
                  <a:rPr lang="en-US" dirty="0">
                    <a:solidFill>
                      <a:srgbClr val="000000"/>
                    </a:solidFill>
                  </a:rPr>
                  <a:t>-distribution with an area of </a:t>
                </a:r>
                <a14:m>
                  <m:oMath xmlns:m="http://schemas.openxmlformats.org/officeDocument/2006/math">
                    <m:f>
                      <m:fPr>
                        <m:type m:val="skw"/>
                        <m:ctrlPr>
                          <a:rPr lang="en-US" i="1" smtClean="0">
                            <a:solidFill>
                              <a:srgbClr val="000000"/>
                            </a:solidFill>
                            <a:latin typeface="Cambria Math" panose="02040503050406030204" pitchFamily="18" charset="0"/>
                          </a:rPr>
                        </m:ctrlPr>
                      </m:fPr>
                      <m:num>
                        <m:r>
                          <a:rPr lang="en-US" i="1" smtClean="0">
                            <a:solidFill>
                              <a:srgbClr val="000000"/>
                            </a:solidFill>
                            <a:latin typeface="Cambria Math" panose="02040503050406030204" pitchFamily="18" charset="0"/>
                            <a:ea typeface="Cambria Math" panose="02040503050406030204" pitchFamily="18" charset="0"/>
                          </a:rPr>
                          <m:t>𝛼</m:t>
                        </m:r>
                      </m:num>
                      <m:den>
                        <m:r>
                          <a:rPr lang="en-US" b="0" i="1" smtClean="0">
                            <a:solidFill>
                              <a:srgbClr val="000000"/>
                            </a:solidFill>
                            <a:latin typeface="Cambria Math" panose="02040503050406030204" pitchFamily="18" charset="0"/>
                          </a:rPr>
                          <m:t>2</m:t>
                        </m:r>
                      </m:den>
                    </m:f>
                  </m:oMath>
                </a14:m>
                <a:r>
                  <a:rPr lang="en-US" dirty="0">
                    <a:solidFill>
                      <a:srgbClr val="000000"/>
                    </a:solidFill>
                  </a:rPr>
                  <a:t> in the upper tail with </a:t>
                </a:r>
                <a14:m>
                  <m:oMath xmlns:m="http://schemas.openxmlformats.org/officeDocument/2006/math">
                    <m:r>
                      <a:rPr lang="en-US" i="1" dirty="0" smtClean="0">
                        <a:solidFill>
                          <a:srgbClr val="000000"/>
                        </a:solidFill>
                        <a:latin typeface="Cambria Math" panose="02040503050406030204" pitchFamily="18" charset="0"/>
                      </a:rPr>
                      <m:t>𝑛</m:t>
                    </m:r>
                    <m:r>
                      <a:rPr lang="en-US" i="1" dirty="0" smtClean="0">
                        <a:solidFill>
                          <a:srgbClr val="000000"/>
                        </a:solidFill>
                        <a:latin typeface="Cambria Math" panose="02040503050406030204" pitchFamily="18" charset="0"/>
                      </a:rPr>
                      <m:t>−1</m:t>
                    </m:r>
                  </m:oMath>
                </a14:m>
                <a:r>
                  <a:rPr lang="en-US" dirty="0">
                    <a:solidFill>
                      <a:srgbClr val="000000"/>
                    </a:solidFill>
                  </a:rPr>
                  <a:t> degrees of freedom.</a:t>
                </a: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236714"/>
                <a:ext cx="8229600" cy="4315027"/>
              </a:xfrm>
              <a:blipFill>
                <a:blip r:embed="rId3"/>
                <a:stretch>
                  <a:fillRect l="-1328" t="-1122" b="-2665"/>
                </a:stretch>
              </a:blipFill>
              <a:ln w="28575">
                <a:solidFill>
                  <a:srgbClr val="000000"/>
                </a:solidFill>
              </a:ln>
            </p:spPr>
            <p:txBody>
              <a:bodyPr/>
              <a:lstStyle/>
              <a:p>
                <a:r>
                  <a:rPr lang="en-IN">
                    <a:noFill/>
                  </a:rPr>
                  <a:t> </a:t>
                </a:r>
              </a:p>
            </p:txBody>
          </p:sp>
        </mc:Fallback>
      </mc:AlternateContent>
      <p:graphicFrame>
        <p:nvGraphicFramePr>
          <p:cNvPr id="3" name="Object 2">
            <a:extLst>
              <a:ext uri="{FF2B5EF4-FFF2-40B4-BE49-F238E27FC236}">
                <a16:creationId xmlns:a16="http://schemas.microsoft.com/office/drawing/2014/main" id="{A17E4F19-4A81-C39D-2749-D8AE0D502D3E}"/>
              </a:ext>
            </a:extLst>
          </p:cNvPr>
          <p:cNvGraphicFramePr>
            <a:graphicFrameLocks noChangeAspect="1"/>
          </p:cNvGraphicFramePr>
          <p:nvPr>
            <p:extLst>
              <p:ext uri="{D42A27DB-BD31-4B8C-83A1-F6EECF244321}">
                <p14:modId xmlns:p14="http://schemas.microsoft.com/office/powerpoint/2010/main" val="276757329"/>
              </p:ext>
            </p:extLst>
          </p:nvPr>
        </p:nvGraphicFramePr>
        <p:xfrm>
          <a:off x="3276600" y="1981200"/>
          <a:ext cx="1917700" cy="876300"/>
        </p:xfrm>
        <a:graphic>
          <a:graphicData uri="http://schemas.openxmlformats.org/presentationml/2006/ole">
            <mc:AlternateContent xmlns:mc="http://schemas.openxmlformats.org/markup-compatibility/2006">
              <mc:Choice xmlns:v="urn:schemas-microsoft-com:vml" Requires="v">
                <p:oleObj name="Equation" r:id="rId4" imgW="1917360" imgH="876240" progId="Equation.DSMT4">
                  <p:embed/>
                </p:oleObj>
              </mc:Choice>
              <mc:Fallback>
                <p:oleObj name="Equation" r:id="rId4" imgW="1917360" imgH="876240" progId="Equation.DSMT4">
                  <p:embed/>
                  <p:pic>
                    <p:nvPicPr>
                      <p:cNvPr id="0" name=""/>
                      <p:cNvPicPr/>
                      <p:nvPr/>
                    </p:nvPicPr>
                    <p:blipFill>
                      <a:blip r:embed="rId5"/>
                      <a:stretch>
                        <a:fillRect/>
                      </a:stretch>
                    </p:blipFill>
                    <p:spPr>
                      <a:xfrm>
                        <a:off x="3276600" y="1981200"/>
                        <a:ext cx="1917700" cy="8763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A8AE4E99-3E42-703B-84E1-34E23F78BDD3}"/>
              </a:ext>
            </a:extLst>
          </p:cNvPr>
          <p:cNvGraphicFramePr>
            <a:graphicFrameLocks noChangeAspect="1"/>
          </p:cNvGraphicFramePr>
          <p:nvPr>
            <p:extLst>
              <p:ext uri="{D42A27DB-BD31-4B8C-83A1-F6EECF244321}">
                <p14:modId xmlns:p14="http://schemas.microsoft.com/office/powerpoint/2010/main" val="3957391232"/>
              </p:ext>
            </p:extLst>
          </p:nvPr>
        </p:nvGraphicFramePr>
        <p:xfrm>
          <a:off x="509859" y="3671220"/>
          <a:ext cx="3909741" cy="1026307"/>
        </p:xfrm>
        <a:graphic>
          <a:graphicData uri="http://schemas.openxmlformats.org/presentationml/2006/ole">
            <mc:AlternateContent xmlns:mc="http://schemas.openxmlformats.org/markup-compatibility/2006">
              <mc:Choice xmlns:v="urn:schemas-microsoft-com:vml" Requires="v">
                <p:oleObj name="Equation" r:id="rId6" imgW="4063680" imgH="1066680" progId="Equation.DSMT4">
                  <p:embed/>
                </p:oleObj>
              </mc:Choice>
              <mc:Fallback>
                <p:oleObj name="Equation" r:id="rId6" imgW="4063680" imgH="1066680" progId="Equation.DSMT4">
                  <p:embed/>
                  <p:pic>
                    <p:nvPicPr>
                      <p:cNvPr id="0" name=""/>
                      <p:cNvPicPr/>
                      <p:nvPr/>
                    </p:nvPicPr>
                    <p:blipFill>
                      <a:blip r:embed="rId7"/>
                      <a:stretch>
                        <a:fillRect/>
                      </a:stretch>
                    </p:blipFill>
                    <p:spPr>
                      <a:xfrm>
                        <a:off x="509859" y="3671220"/>
                        <a:ext cx="3909741" cy="1026307"/>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9B3B466A-71E6-F885-5BEC-BB05CFC9F9B8}"/>
              </a:ext>
            </a:extLst>
          </p:cNvPr>
          <p:cNvGraphicFramePr>
            <a:graphicFrameLocks noChangeAspect="1"/>
          </p:cNvGraphicFramePr>
          <p:nvPr>
            <p:extLst>
              <p:ext uri="{D42A27DB-BD31-4B8C-83A1-F6EECF244321}">
                <p14:modId xmlns:p14="http://schemas.microsoft.com/office/powerpoint/2010/main" val="3641773846"/>
              </p:ext>
            </p:extLst>
          </p:nvPr>
        </p:nvGraphicFramePr>
        <p:xfrm>
          <a:off x="5525738" y="4033786"/>
          <a:ext cx="723900" cy="635000"/>
        </p:xfrm>
        <a:graphic>
          <a:graphicData uri="http://schemas.openxmlformats.org/presentationml/2006/ole">
            <mc:AlternateContent xmlns:mc="http://schemas.openxmlformats.org/markup-compatibility/2006">
              <mc:Choice xmlns:v="urn:schemas-microsoft-com:vml" Requires="v">
                <p:oleObj name="Equation" r:id="rId8" imgW="723600" imgH="634680" progId="Equation.DSMT4">
                  <p:embed/>
                </p:oleObj>
              </mc:Choice>
              <mc:Fallback>
                <p:oleObj name="Equation" r:id="rId8" imgW="723600" imgH="634680" progId="Equation.DSMT4">
                  <p:embed/>
                  <p:pic>
                    <p:nvPicPr>
                      <p:cNvPr id="3" name="Object 2">
                        <a:extLst>
                          <a:ext uri="{FF2B5EF4-FFF2-40B4-BE49-F238E27FC236}">
                            <a16:creationId xmlns:a16="http://schemas.microsoft.com/office/drawing/2014/main" id="{A17E4F19-4A81-C39D-2749-D8AE0D502D3E}"/>
                          </a:ext>
                        </a:extLst>
                      </p:cNvPr>
                      <p:cNvPicPr/>
                      <p:nvPr/>
                    </p:nvPicPr>
                    <p:blipFill>
                      <a:blip r:embed="rId9"/>
                      <a:stretch>
                        <a:fillRect/>
                      </a:stretch>
                    </p:blipFill>
                    <p:spPr>
                      <a:xfrm>
                        <a:off x="5525738" y="4033786"/>
                        <a:ext cx="723900" cy="635000"/>
                      </a:xfrm>
                      <a:prstGeom prst="rect">
                        <a:avLst/>
                      </a:prstGeom>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lstStyle/>
          <a:p>
            <a:r>
              <a:rPr lang="en-US" dirty="0"/>
              <a:t>Inference about Two Population Means: Dependent Samples (Paired Difference) (cont.)</a:t>
            </a:r>
            <a:endParaRPr lang="en-US" baseline="-25000" dirty="0"/>
          </a:p>
        </p:txBody>
      </p:sp>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p:txBody>
          <a:bodyPr>
            <a:normAutofit/>
          </a:bodyPr>
          <a:lstStyle/>
          <a:p>
            <a:r>
              <a:rPr lang="en-US" dirty="0"/>
              <a:t>The hypothesis test for testing two dependent population means is summarized as follows.</a:t>
            </a:r>
          </a:p>
        </p:txBody>
      </p:sp>
    </p:spTree>
    <p:extLst>
      <p:ext uri="{BB962C8B-B14F-4D97-AF65-F5344CB8AC3E}">
        <p14:creationId xmlns:p14="http://schemas.microsoft.com/office/powerpoint/2010/main" val="3572941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Procedure: Testing a Hypothesis about Two Dependent Population Means</a:t>
            </a:r>
            <a:endParaRPr lang="en-US" baseline="-25000" dirty="0"/>
          </a:p>
        </p:txBody>
      </p:sp>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143000"/>
                <a:ext cx="8229600" cy="3884140"/>
              </a:xfrm>
              <a:solidFill>
                <a:srgbClr val="FFFFCC"/>
              </a:solidFill>
              <a:ln w="28575">
                <a:solidFill>
                  <a:srgbClr val="000000"/>
                </a:solidFill>
              </a:ln>
            </p:spPr>
            <p:txBody>
              <a:bodyPr>
                <a:spAutoFit/>
              </a:bodyPr>
              <a:lstStyle/>
              <a:p>
                <a:pPr marL="3175" indent="-3175"/>
                <a:r>
                  <a:rPr lang="en-US" b="1" dirty="0">
                    <a:solidFill>
                      <a:srgbClr val="000000"/>
                    </a:solidFill>
                  </a:rPr>
                  <a:t>Assumptions:</a:t>
                </a:r>
              </a:p>
              <a:p>
                <a:pPr marL="514350" indent="-514350">
                  <a:buFont typeface="+mj-lt"/>
                  <a:buAutoNum type="arabicPeriod"/>
                </a:pPr>
                <a:r>
                  <a:rPr lang="en-US" dirty="0">
                    <a:solidFill>
                      <a:srgbClr val="000000"/>
                    </a:solidFill>
                  </a:rPr>
                  <a:t>The samples are dependent (matched pairs).</a:t>
                </a:r>
              </a:p>
              <a:p>
                <a:pPr marL="514350" indent="-514350">
                  <a:buFont typeface="+mj-lt"/>
                  <a:buAutoNum type="arabicPeriod"/>
                </a:pPr>
                <a:r>
                  <a:rPr lang="en-US" dirty="0">
                    <a:solidFill>
                      <a:srgbClr val="000000"/>
                    </a:solidFill>
                  </a:rPr>
                  <a:t>The matched pairs of observations are randomly sampled from the population.</a:t>
                </a:r>
              </a:p>
              <a:p>
                <a:pPr marL="514350" indent="-514350">
                  <a:buFont typeface="+mj-lt"/>
                  <a:buAutoNum type="arabicPeriod"/>
                </a:pPr>
                <a:r>
                  <a:rPr lang="en-US" dirty="0">
                    <a:solidFill>
                      <a:srgbClr val="000000"/>
                    </a:solidFill>
                  </a:rPr>
                  <a:t>The number of pairs of sample data is large (</a:t>
                </a:r>
                <a14:m>
                  <m:oMath xmlns:m="http://schemas.openxmlformats.org/officeDocument/2006/math">
                    <m:r>
                      <a:rPr lang="en-US" i="1" dirty="0" smtClean="0">
                        <a:solidFill>
                          <a:srgbClr val="000000"/>
                        </a:solidFill>
                        <a:latin typeface="Cambria Math" panose="02040503050406030204" pitchFamily="18" charset="0"/>
                      </a:rPr>
                      <m:t>𝑛</m:t>
                    </m:r>
                    <m:r>
                      <a:rPr lang="en-US" i="1" dirty="0" smtClean="0">
                        <a:solidFill>
                          <a:srgbClr val="000000"/>
                        </a:solidFill>
                        <a:latin typeface="Cambria Math" panose="02040503050406030204" pitchFamily="18" charset="0"/>
                      </a:rPr>
                      <m:t>&gt;30</m:t>
                    </m:r>
                  </m:oMath>
                </a14:m>
                <a:r>
                  <a:rPr lang="en-US" dirty="0">
                    <a:solidFill>
                      <a:srgbClr val="000000"/>
                    </a:solidFill>
                  </a:rPr>
                  <a:t>) or the differences are approximately normally distributed.</a:t>
                </a:r>
              </a:p>
              <a:p>
                <a:pPr marL="3175" indent="-3175"/>
                <a:endParaRPr lang="en-US" dirty="0">
                  <a:solidFill>
                    <a:srgbClr val="000000"/>
                  </a:solidFill>
                </a:endParaRP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143000"/>
                <a:ext cx="8229600" cy="3884140"/>
              </a:xfrm>
              <a:blipFill>
                <a:blip r:embed="rId2"/>
                <a:stretch>
                  <a:fillRect l="-1402" t="-1246"/>
                </a:stretch>
              </a:blipFill>
              <a:ln w="28575">
                <a:solidFill>
                  <a:srgbClr val="000000"/>
                </a:solidFill>
              </a:ln>
            </p:spPr>
            <p:txBody>
              <a:bodyPr/>
              <a:lstStyle/>
              <a:p>
                <a:r>
                  <a:rPr lang="en-IN">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Procedure: Testing a Hypothesis about Two Dependent Population Means (cont.)</a:t>
            </a:r>
            <a:endParaRPr lang="en-US" baseline="-25000" dirty="0"/>
          </a:p>
        </p:txBody>
      </p:sp>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143000"/>
                <a:ext cx="8229600" cy="4745915"/>
              </a:xfrm>
              <a:solidFill>
                <a:srgbClr val="FFFFCC"/>
              </a:solidFill>
              <a:ln w="28575">
                <a:solidFill>
                  <a:srgbClr val="000000"/>
                </a:solidFill>
              </a:ln>
            </p:spPr>
            <p:txBody>
              <a:bodyPr>
                <a:spAutoFit/>
              </a:bodyPr>
              <a:lstStyle/>
              <a:p>
                <a:pPr marL="3175" indent="-3175"/>
                <a:r>
                  <a:rPr lang="en-US" b="1" dirty="0">
                    <a:solidFill>
                      <a:srgbClr val="000000"/>
                    </a:solidFill>
                  </a:rPr>
                  <a:t>Test Statistic:</a:t>
                </a:r>
              </a:p>
              <a:p>
                <a:pPr marL="3175" indent="-3175"/>
                <a:r>
                  <a:rPr lang="en-US" dirty="0">
                    <a:solidFill>
                      <a:srgbClr val="000000"/>
                    </a:solidFill>
                  </a:rPr>
                  <a:t>If the differences are normally distributed and the null hypothesis is assumed to be true, the sampling distribution of </a:t>
                </a:r>
                <a14:m>
                  <m:oMath xmlns:m="http://schemas.openxmlformats.org/officeDocument/2006/math">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e>
                      <m:sub>
                        <m:r>
                          <a:rPr lang="en-US" i="1">
                            <a:solidFill>
                              <a:srgbClr val="000000"/>
                            </a:solidFill>
                            <a:latin typeface="Cambria Math" panose="02040503050406030204" pitchFamily="18" charset="0"/>
                          </a:rPr>
                          <m:t>𝑑</m:t>
                        </m:r>
                      </m:sub>
                    </m:sSub>
                  </m:oMath>
                </a14:m>
                <a:r>
                  <a:rPr lang="en-US" dirty="0">
                    <a:solidFill>
                      <a:srgbClr val="000000"/>
                    </a:solidFill>
                  </a:rPr>
                  <a:t> has a </a:t>
                </a:r>
                <a14:m>
                  <m:oMath xmlns:m="http://schemas.openxmlformats.org/officeDocument/2006/math">
                    <m:r>
                      <a:rPr lang="en-US" i="1" dirty="0" smtClean="0">
                        <a:solidFill>
                          <a:srgbClr val="000000"/>
                        </a:solidFill>
                        <a:latin typeface="Cambria Math" panose="02040503050406030204" pitchFamily="18" charset="0"/>
                      </a:rPr>
                      <m:t>𝑡</m:t>
                    </m:r>
                  </m:oMath>
                </a14:m>
                <a:r>
                  <a:rPr lang="en-US" dirty="0">
                    <a:solidFill>
                      <a:srgbClr val="000000"/>
                    </a:solidFill>
                  </a:rPr>
                  <a:t>-distribution with </a:t>
                </a:r>
                <a14:m>
                  <m:oMath xmlns:m="http://schemas.openxmlformats.org/officeDocument/2006/math">
                    <m:r>
                      <a:rPr lang="en-US" i="1" dirty="0" smtClean="0">
                        <a:solidFill>
                          <a:srgbClr val="000000"/>
                        </a:solidFill>
                        <a:latin typeface="Cambria Math" panose="02040503050406030204" pitchFamily="18" charset="0"/>
                      </a:rPr>
                      <m:t>𝑛</m:t>
                    </m:r>
                    <m:r>
                      <a:rPr lang="en-US" i="1" dirty="0" smtClean="0">
                        <a:solidFill>
                          <a:srgbClr val="000000"/>
                        </a:solidFill>
                        <a:latin typeface="Cambria Math" panose="02040503050406030204" pitchFamily="18" charset="0"/>
                      </a:rPr>
                      <m:t>−1</m:t>
                    </m:r>
                  </m:oMath>
                </a14:m>
                <a:r>
                  <a:rPr lang="en-US" dirty="0">
                    <a:solidFill>
                      <a:srgbClr val="000000"/>
                    </a:solidFill>
                  </a:rPr>
                  <a:t> degrees of freedom. Note that </a:t>
                </a:r>
                <a14:m>
                  <m:oMath xmlns:m="http://schemas.openxmlformats.org/officeDocument/2006/math">
                    <m:r>
                      <a:rPr lang="en-US" i="1" dirty="0" smtClean="0">
                        <a:solidFill>
                          <a:srgbClr val="000000"/>
                        </a:solidFill>
                        <a:latin typeface="Cambria Math" panose="02040503050406030204" pitchFamily="18" charset="0"/>
                      </a:rPr>
                      <m:t>𝑛</m:t>
                    </m:r>
                  </m:oMath>
                </a14:m>
                <a:r>
                  <a:rPr lang="en-US" dirty="0">
                    <a:solidFill>
                      <a:srgbClr val="000000"/>
                    </a:solidFill>
                  </a:rPr>
                  <a:t> represents the number of pairs of sample data. The </a:t>
                </a:r>
                <a14:m>
                  <m:oMath xmlns:m="http://schemas.openxmlformats.org/officeDocument/2006/math">
                    <m:r>
                      <a:rPr lang="en-US" i="1" dirty="0" smtClean="0">
                        <a:solidFill>
                          <a:srgbClr val="000000"/>
                        </a:solidFill>
                        <a:latin typeface="Cambria Math" panose="02040503050406030204" pitchFamily="18" charset="0"/>
                      </a:rPr>
                      <m:t>𝑡</m:t>
                    </m:r>
                  </m:oMath>
                </a14:m>
                <a:r>
                  <a:rPr lang="en-US" dirty="0">
                    <a:solidFill>
                      <a:srgbClr val="000000"/>
                    </a:solidFill>
                  </a:rPr>
                  <a:t>-test statistic is given by</a:t>
                </a:r>
              </a:p>
              <a:p>
                <a:pPr marL="3175" indent="-3175"/>
                <a:endParaRPr lang="en-US" dirty="0">
                  <a:solidFill>
                    <a:srgbClr val="000000"/>
                  </a:solidFill>
                </a:endParaRPr>
              </a:p>
              <a:p>
                <a:pPr marL="3175" indent="-3175"/>
                <a:endParaRPr lang="en-US" dirty="0">
                  <a:solidFill>
                    <a:srgbClr val="000000"/>
                  </a:solidFill>
                </a:endParaRPr>
              </a:p>
              <a:p>
                <a:pPr marL="3175" indent="-3175"/>
                <a:endParaRPr lang="en-US" dirty="0">
                  <a:solidFill>
                    <a:srgbClr val="000000"/>
                  </a:solidFill>
                </a:endParaRP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143000"/>
                <a:ext cx="8229600" cy="4745915"/>
              </a:xfrm>
              <a:blipFill>
                <a:blip r:embed="rId2"/>
                <a:stretch>
                  <a:fillRect l="-1328" t="-1022"/>
                </a:stretch>
              </a:blipFill>
              <a:ln w="28575">
                <a:solidFill>
                  <a:srgbClr val="000000"/>
                </a:solidFill>
              </a:ln>
            </p:spPr>
            <p:txBody>
              <a:bodyPr/>
              <a:lstStyle/>
              <a:p>
                <a:r>
                  <a:rPr lang="en-IN">
                    <a:noFill/>
                  </a:rPr>
                  <a:t> </a:t>
                </a:r>
              </a:p>
            </p:txBody>
          </p:sp>
        </mc:Fallback>
      </mc:AlternateContent>
      <p:graphicFrame>
        <p:nvGraphicFramePr>
          <p:cNvPr id="3" name="Object 2">
            <a:extLst>
              <a:ext uri="{FF2B5EF4-FFF2-40B4-BE49-F238E27FC236}">
                <a16:creationId xmlns:a16="http://schemas.microsoft.com/office/drawing/2014/main" id="{DEB32BD7-B87C-153D-8ECB-D0F20E9D8457}"/>
              </a:ext>
            </a:extLst>
          </p:cNvPr>
          <p:cNvGraphicFramePr>
            <a:graphicFrameLocks noChangeAspect="1"/>
          </p:cNvGraphicFramePr>
          <p:nvPr>
            <p:extLst>
              <p:ext uri="{D42A27DB-BD31-4B8C-83A1-F6EECF244321}">
                <p14:modId xmlns:p14="http://schemas.microsoft.com/office/powerpoint/2010/main" val="917501407"/>
              </p:ext>
            </p:extLst>
          </p:nvPr>
        </p:nvGraphicFramePr>
        <p:xfrm>
          <a:off x="2362200" y="4267200"/>
          <a:ext cx="1638300" cy="1308100"/>
        </p:xfrm>
        <a:graphic>
          <a:graphicData uri="http://schemas.openxmlformats.org/presentationml/2006/ole">
            <mc:AlternateContent xmlns:mc="http://schemas.openxmlformats.org/markup-compatibility/2006">
              <mc:Choice xmlns:v="urn:schemas-microsoft-com:vml" Requires="v">
                <p:oleObj name="Equation" r:id="rId3" imgW="1638000" imgH="1307880" progId="Equation.DSMT4">
                  <p:embed/>
                </p:oleObj>
              </mc:Choice>
              <mc:Fallback>
                <p:oleObj name="Equation" r:id="rId3" imgW="1638000" imgH="1307880" progId="Equation.DSMT4">
                  <p:embed/>
                  <p:pic>
                    <p:nvPicPr>
                      <p:cNvPr id="0" name=""/>
                      <p:cNvPicPr/>
                      <p:nvPr/>
                    </p:nvPicPr>
                    <p:blipFill>
                      <a:blip r:embed="rId4"/>
                      <a:stretch>
                        <a:fillRect/>
                      </a:stretch>
                    </p:blipFill>
                    <p:spPr>
                      <a:xfrm>
                        <a:off x="2362200" y="4267200"/>
                        <a:ext cx="1638300" cy="1308100"/>
                      </a:xfrm>
                      <a:prstGeom prst="rect">
                        <a:avLst/>
                      </a:prstGeom>
                    </p:spPr>
                  </p:pic>
                </p:oleObj>
              </mc:Fallback>
            </mc:AlternateContent>
          </a:graphicData>
        </a:graphic>
      </p:graphicFrame>
    </p:spTree>
    <p:extLst>
      <p:ext uri="{BB962C8B-B14F-4D97-AF65-F5344CB8AC3E}">
        <p14:creationId xmlns:p14="http://schemas.microsoft.com/office/powerpoint/2010/main" val="2036402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Procedure: Testing a Hypothesis about Two Dependent Population Means (cont.)</a:t>
            </a:r>
            <a:endParaRPr lang="en-US" baseline="-25000" dirty="0"/>
          </a:p>
        </p:txBody>
      </p:sp>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143000"/>
                <a:ext cx="8229600" cy="3022366"/>
              </a:xfrm>
              <a:solidFill>
                <a:srgbClr val="FFFFCC"/>
              </a:solidFill>
              <a:ln w="28575">
                <a:solidFill>
                  <a:srgbClr val="000000"/>
                </a:solidFill>
              </a:ln>
            </p:spPr>
            <p:txBody>
              <a:bodyPr>
                <a:spAutoFit/>
              </a:bodyPr>
              <a:lstStyle/>
              <a:p>
                <a:pPr marL="3175" indent="-3175"/>
                <a:r>
                  <a:rPr lang="en-US" dirty="0">
                    <a:solidFill>
                      <a:srgbClr val="000000"/>
                    </a:solidFill>
                  </a:rPr>
                  <a:t>where</a:t>
                </a:r>
              </a:p>
              <a:p>
                <a14:m>
                  <m:oMath xmlns:m="http://schemas.openxmlformats.org/officeDocument/2006/math">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e>
                      <m:sub>
                        <m:r>
                          <a:rPr lang="en-US" i="1">
                            <a:solidFill>
                              <a:srgbClr val="000000"/>
                            </a:solidFill>
                            <a:latin typeface="Cambria Math" panose="02040503050406030204" pitchFamily="18" charset="0"/>
                          </a:rPr>
                          <m:t>𝑑</m:t>
                        </m:r>
                      </m:sub>
                    </m:sSub>
                  </m:oMath>
                </a14:m>
                <a:r>
                  <a:rPr lang="en-US" dirty="0">
                    <a:solidFill>
                      <a:srgbClr val="000000"/>
                    </a:solidFill>
                  </a:rPr>
                  <a:t>= 	the mean value of the sample of differences,</a:t>
                </a:r>
              </a:p>
              <a:p>
                <a14:m>
                  <m:oMath xmlns:m="http://schemas.openxmlformats.org/officeDocument/2006/math">
                    <m:sSub>
                      <m:sSubPr>
                        <m:ctrlPr>
                          <a:rPr lang="en-US" i="1" smtClean="0">
                            <a:solidFill>
                              <a:srgbClr val="000000"/>
                            </a:solidFill>
                            <a:latin typeface="Cambria Math" panose="02040503050406030204" pitchFamily="18" charset="0"/>
                          </a:rPr>
                        </m:ctrlPr>
                      </m:sSubPr>
                      <m:e>
                        <m:r>
                          <a:rPr lang="en-US" i="1" smtClean="0">
                            <a:solidFill>
                              <a:srgbClr val="000000"/>
                            </a:solidFill>
                            <a:latin typeface="Cambria Math" panose="02040503050406030204" pitchFamily="18" charset="0"/>
                            <a:ea typeface="Cambria Math" panose="02040503050406030204" pitchFamily="18" charset="0"/>
                          </a:rPr>
                          <m:t>𝜇</m:t>
                        </m:r>
                      </m:e>
                      <m:sub>
                        <m:r>
                          <a:rPr lang="en-US" b="0" i="1" smtClean="0">
                            <a:solidFill>
                              <a:srgbClr val="000000"/>
                            </a:solidFill>
                            <a:latin typeface="Cambria Math" panose="02040503050406030204" pitchFamily="18" charset="0"/>
                            <a:ea typeface="Cambria Math" panose="02040503050406030204" pitchFamily="18" charset="0"/>
                          </a:rPr>
                          <m:t>𝑑</m:t>
                        </m:r>
                      </m:sub>
                    </m:sSub>
                    <m:r>
                      <a:rPr lang="en-US" b="0" i="0" smtClean="0">
                        <a:solidFill>
                          <a:srgbClr val="000000"/>
                        </a:solidFill>
                        <a:latin typeface="Cambria Math" panose="02040503050406030204" pitchFamily="18" charset="0"/>
                      </a:rPr>
                      <m:t> </m:t>
                    </m:r>
                  </m:oMath>
                </a14:m>
                <a:r>
                  <a:rPr lang="en-US" dirty="0">
                    <a:solidFill>
                      <a:srgbClr val="000000"/>
                    </a:solidFill>
                  </a:rPr>
                  <a:t>=  	the mean value of the population of differences,</a:t>
                </a:r>
              </a:p>
              <a:p>
                <a14:m>
                  <m:oMath xmlns:m="http://schemas.openxmlformats.org/officeDocument/2006/math">
                    <m:sSub>
                      <m:sSubPr>
                        <m:ctrlPr>
                          <a:rPr lang="en-US" i="1">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ea typeface="Cambria Math" panose="02040503050406030204" pitchFamily="18" charset="0"/>
                          </a:rPr>
                          <m:t>𝑑</m:t>
                        </m:r>
                      </m:sub>
                    </m:sSub>
                  </m:oMath>
                </a14:m>
                <a:r>
                  <a:rPr lang="en-US" dirty="0">
                    <a:solidFill>
                      <a:srgbClr val="000000"/>
                    </a:solidFill>
                  </a:rPr>
                  <a:t>= 	the standard deviation of the sample of 	differences, and</a:t>
                </a:r>
                <a:endParaRPr lang="en-US" b="0" i="1" dirty="0">
                  <a:solidFill>
                    <a:srgbClr val="000000"/>
                  </a:solidFill>
                  <a:latin typeface="Cambria Math" panose="02040503050406030204" pitchFamily="18" charset="0"/>
                </a:endParaRPr>
              </a:p>
              <a:p>
                <a14:m>
                  <m:oMath xmlns:m="http://schemas.openxmlformats.org/officeDocument/2006/math">
                    <m:r>
                      <a:rPr lang="en-US" b="0" i="1" dirty="0" smtClean="0">
                        <a:solidFill>
                          <a:srgbClr val="000000"/>
                        </a:solidFill>
                        <a:latin typeface="Cambria Math" panose="02040503050406030204" pitchFamily="18" charset="0"/>
                      </a:rPr>
                      <m:t>𝑛</m:t>
                    </m:r>
                    <m:r>
                      <a:rPr lang="en-US" b="0" i="1" dirty="0" smtClean="0">
                        <a:solidFill>
                          <a:srgbClr val="000000"/>
                        </a:solidFill>
                        <a:latin typeface="Cambria Math" panose="02040503050406030204" pitchFamily="18" charset="0"/>
                      </a:rPr>
                      <m:t>   </m:t>
                    </m:r>
                  </m:oMath>
                </a14:m>
                <a:r>
                  <a:rPr lang="en-US" dirty="0">
                    <a:solidFill>
                      <a:srgbClr val="000000"/>
                    </a:solidFill>
                  </a:rPr>
                  <a:t>= 	the number of pairs of sample data.</a:t>
                </a: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143000"/>
                <a:ext cx="8229600" cy="3022366"/>
              </a:xfrm>
              <a:blipFill>
                <a:blip r:embed="rId2"/>
                <a:stretch>
                  <a:fillRect l="-1328" t="-1600" b="-4200"/>
                </a:stretch>
              </a:blipFill>
              <a:ln w="28575">
                <a:solidFill>
                  <a:srgbClr val="000000"/>
                </a:solidFill>
              </a:ln>
            </p:spPr>
            <p:txBody>
              <a:bodyPr/>
              <a:lstStyle/>
              <a:p>
                <a:r>
                  <a:rPr lang="en-IN">
                    <a:noFill/>
                  </a:rPr>
                  <a:t> </a:t>
                </a:r>
              </a:p>
            </p:txBody>
          </p:sp>
        </mc:Fallback>
      </mc:AlternateContent>
    </p:spTree>
    <p:extLst>
      <p:ext uri="{BB962C8B-B14F-4D97-AF65-F5344CB8AC3E}">
        <p14:creationId xmlns:p14="http://schemas.microsoft.com/office/powerpoint/2010/main" val="1218115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lstStyle/>
          <a:p>
            <a:r>
              <a:rPr lang="en-US" dirty="0"/>
              <a:t>Inference about Two Population Means: Dependent Samples (Paired Difference) (cont.)</a:t>
            </a:r>
            <a:endParaRPr lang="en-US" baseline="-25000" dirty="0"/>
          </a:p>
        </p:txBody>
      </p:sp>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p:txBody>
          <a:bodyPr>
            <a:normAutofit/>
          </a:bodyPr>
          <a:lstStyle/>
          <a:p>
            <a:r>
              <a:rPr lang="en-US" dirty="0"/>
              <a:t>The methodology for the paired difference test of hypothesis and the calculation of the confidence interval for the paired difference will be presented in Example 12.3.1.</a:t>
            </a:r>
          </a:p>
        </p:txBody>
      </p:sp>
    </p:spTree>
    <p:extLst>
      <p:ext uri="{BB962C8B-B14F-4D97-AF65-F5344CB8AC3E}">
        <p14:creationId xmlns:p14="http://schemas.microsoft.com/office/powerpoint/2010/main" val="805438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300" dirty="0"/>
              <a:t>Example 12.3.1: Determining a Confidence Interval and Performing a Hypothesis Test for the Difference in Restaurant Sales</a:t>
            </a:r>
          </a:p>
        </p:txBody>
      </p:sp>
      <p:sp>
        <p:nvSpPr>
          <p:cNvPr id="3" name="Content Placeholder 2"/>
          <p:cNvSpPr>
            <a:spLocks noGrp="1"/>
          </p:cNvSpPr>
          <p:nvPr>
            <p:ph idx="1"/>
          </p:nvPr>
        </p:nvSpPr>
        <p:spPr>
          <a:xfrm>
            <a:off x="457200" y="1280160"/>
            <a:ext cx="8229600" cy="4511040"/>
          </a:xfrm>
        </p:spPr>
        <p:txBody>
          <a:bodyPr>
            <a:noAutofit/>
          </a:bodyPr>
          <a:lstStyle/>
          <a:p>
            <a:r>
              <a:rPr lang="en-US" dirty="0"/>
              <a:t>Bull &amp; Bones </a:t>
            </a:r>
            <a:r>
              <a:rPr lang="en-US" dirty="0" err="1"/>
              <a:t>Brewhaus</a:t>
            </a:r>
            <a:r>
              <a:rPr lang="en-US" dirty="0"/>
              <a:t> is a microbrewery that has two restaurants located within 15 miles of each other. The owner of the microbrewery wants to compare the average daily food sales of the two restaurants. To do so, the owner randomly selects 10 days over a five-month period (college football season) and records the daily food sales. The results are given in the table below.</a:t>
            </a:r>
          </a:p>
        </p:txBody>
      </p:sp>
    </p:spTree>
    <p:extLst>
      <p:ext uri="{BB962C8B-B14F-4D97-AF65-F5344CB8AC3E}">
        <p14:creationId xmlns:p14="http://schemas.microsoft.com/office/powerpoint/2010/main" val="1762693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300" dirty="0"/>
              <a:t>Example 12.3.1: Determining a Confidence Interval and Performing a Hypothesis Test for the Difference in Restaurant Sales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4511040"/>
              </a:xfrm>
            </p:spPr>
            <p:txBody>
              <a:bodyPr>
                <a:noAutofit/>
              </a:bodyPr>
              <a:lstStyle/>
              <a:p>
                <a:pPr marL="514350" indent="-514350">
                  <a:buFont typeface="+mj-lt"/>
                  <a:buAutoNum type="alphaLcPeriod"/>
                </a:pPr>
                <a:r>
                  <a:rPr lang="en-US" dirty="0"/>
                  <a:t>Calculate a 95% confidence interval for the mean difference in restaurant sales.</a:t>
                </a:r>
              </a:p>
              <a:p>
                <a:pPr marL="514350" indent="-514350">
                  <a:buFont typeface="+mj-lt"/>
                  <a:buAutoNum type="alphaLcPeriod"/>
                </a:pPr>
                <a:r>
                  <a:rPr lang="en-US" dirty="0"/>
                  <a:t>The owner wants to know if there is evidence of a difference between the average daily food sales of the two restaurants. Test using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=0.01</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511040"/>
              </a:xfrm>
              <a:blipFill>
                <a:blip r:embed="rId2"/>
                <a:stretch>
                  <a:fillRect l="-1556" t="-1486"/>
                </a:stretch>
              </a:blipFill>
            </p:spPr>
            <p:txBody>
              <a:bodyPr/>
              <a:lstStyle/>
              <a:p>
                <a:r>
                  <a:rPr lang="en-IN">
                    <a:noFill/>
                  </a:rPr>
                  <a:t> </a:t>
                </a:r>
              </a:p>
            </p:txBody>
          </p:sp>
        </mc:Fallback>
      </mc:AlternateContent>
    </p:spTree>
    <p:extLst>
      <p:ext uri="{BB962C8B-B14F-4D97-AF65-F5344CB8AC3E}">
        <p14:creationId xmlns:p14="http://schemas.microsoft.com/office/powerpoint/2010/main" val="2833007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lstStyle/>
          <a:p>
            <a:r>
              <a:rPr lang="en-US" dirty="0"/>
              <a:t>Inference about Two Population Means: Dependent Samples (Paired Difference)</a:t>
            </a:r>
            <a:endParaRPr lang="en-US" baseline="-25000" dirty="0"/>
          </a:p>
        </p:txBody>
      </p:sp>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p:txBody>
          <a:bodyPr>
            <a:normAutofit lnSpcReduction="10000"/>
          </a:bodyPr>
          <a:lstStyle/>
          <a:p>
            <a:r>
              <a:rPr lang="en-US" dirty="0"/>
              <a:t>We are interested in comparing the durability of the soles of two brands of tennis shoes, Spikes and Kickers. One approach to making this comparison is the independent experimental design discussed in Sections 12.1 and 12.2. Using this design, one may randomly select 10 people to wear the Spikes brand of shoes for six months and then randomly select 10 other people to wear the Kickers brand of shoes for six months. After the six-month period, the average wear for the 10 pairs of Spikes shoes is measured and compared to the average wear for the 10 pairs of Kickers tennis shoes.</a:t>
            </a:r>
          </a:p>
        </p:txBody>
      </p:sp>
    </p:spTree>
    <p:extLst>
      <p:ext uri="{BB962C8B-B14F-4D97-AF65-F5344CB8AC3E}">
        <p14:creationId xmlns:p14="http://schemas.microsoft.com/office/powerpoint/2010/main" val="1906713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300" dirty="0"/>
              <a:t>Example 12.3.1: Determining a Confidence Interval and Performing a Hypothesis Test for the Difference in Restaurant Sales (cont.)</a:t>
            </a:r>
          </a:p>
        </p:txBody>
      </p:sp>
      <p:sp>
        <p:nvSpPr>
          <p:cNvPr id="3" name="Content Placeholder 2"/>
          <p:cNvSpPr>
            <a:spLocks noGrp="1"/>
          </p:cNvSpPr>
          <p:nvPr>
            <p:ph idx="1"/>
          </p:nvPr>
        </p:nvSpPr>
        <p:spPr>
          <a:xfrm>
            <a:off x="457200" y="1280160"/>
            <a:ext cx="8229600" cy="4511040"/>
          </a:xfrm>
        </p:spPr>
        <p:txBody>
          <a:bodyPr>
            <a:noAutofit/>
          </a:bodyPr>
          <a:lstStyle/>
          <a:p>
            <a:r>
              <a:rPr lang="en-US" dirty="0"/>
              <a:t> </a:t>
            </a:r>
          </a:p>
        </p:txBody>
      </p:sp>
      <p:graphicFrame>
        <p:nvGraphicFramePr>
          <p:cNvPr id="4" name="Table 3">
            <a:extLst>
              <a:ext uri="{FF2B5EF4-FFF2-40B4-BE49-F238E27FC236}">
                <a16:creationId xmlns:a16="http://schemas.microsoft.com/office/drawing/2014/main" id="{42E047D7-62D9-5307-A2BA-8D6A823A7776}"/>
              </a:ext>
            </a:extLst>
          </p:cNvPr>
          <p:cNvGraphicFramePr>
            <a:graphicFrameLocks noGrp="1"/>
          </p:cNvGraphicFramePr>
          <p:nvPr>
            <p:extLst>
              <p:ext uri="{D42A27DB-BD31-4B8C-83A1-F6EECF244321}">
                <p14:modId xmlns:p14="http://schemas.microsoft.com/office/powerpoint/2010/main" val="4189706107"/>
              </p:ext>
            </p:extLst>
          </p:nvPr>
        </p:nvGraphicFramePr>
        <p:xfrm>
          <a:off x="914400" y="1117352"/>
          <a:ext cx="6934200" cy="4719320"/>
        </p:xfrm>
        <a:graphic>
          <a:graphicData uri="http://schemas.openxmlformats.org/drawingml/2006/table">
            <a:tbl>
              <a:tblPr firstRow="1" bandRow="1">
                <a:tableStyleId>{5C22544A-7EE6-4342-B048-85BDC9FD1C3A}</a:tableStyleId>
              </a:tblPr>
              <a:tblGrid>
                <a:gridCol w="616373">
                  <a:extLst>
                    <a:ext uri="{9D8B030D-6E8A-4147-A177-3AD203B41FA5}">
                      <a16:colId xmlns:a16="http://schemas.microsoft.com/office/drawing/2014/main" val="2332385257"/>
                    </a:ext>
                  </a:extLst>
                </a:gridCol>
                <a:gridCol w="1822027">
                  <a:extLst>
                    <a:ext uri="{9D8B030D-6E8A-4147-A177-3AD203B41FA5}">
                      <a16:colId xmlns:a16="http://schemas.microsoft.com/office/drawing/2014/main" val="3658463680"/>
                    </a:ext>
                  </a:extLst>
                </a:gridCol>
                <a:gridCol w="1752600">
                  <a:extLst>
                    <a:ext uri="{9D8B030D-6E8A-4147-A177-3AD203B41FA5}">
                      <a16:colId xmlns:a16="http://schemas.microsoft.com/office/drawing/2014/main" val="4273089562"/>
                    </a:ext>
                  </a:extLst>
                </a:gridCol>
                <a:gridCol w="2743200">
                  <a:extLst>
                    <a:ext uri="{9D8B030D-6E8A-4147-A177-3AD203B41FA5}">
                      <a16:colId xmlns:a16="http://schemas.microsoft.com/office/drawing/2014/main" val="303302269"/>
                    </a:ext>
                  </a:extLst>
                </a:gridCol>
              </a:tblGrid>
              <a:tr h="370840">
                <a:tc gridSpan="4">
                  <a:txBody>
                    <a:bodyPr/>
                    <a:lstStyle/>
                    <a:p>
                      <a:pPr algn="ctr"/>
                      <a:r>
                        <a:rPr lang="en-US" b="1" dirty="0"/>
                        <a:t>Daily Food Sales for Two Restaurants ($)</a:t>
                      </a:r>
                      <a:endParaRPr lang="en-IN" b="1"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249200511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1" i="0" u="none" strike="noStrike" kern="1200" baseline="0" dirty="0">
                          <a:solidFill>
                            <a:schemeClr val="dk1"/>
                          </a:solidFill>
                          <a:latin typeface="+mn-lt"/>
                          <a:ea typeface="+mn-ea"/>
                          <a:cs typeface="+mn-cs"/>
                        </a:rPr>
                        <a:t>Day</a:t>
                      </a:r>
                    </a:p>
                  </a:txBody>
                  <a:tcPr/>
                </a:tc>
                <a:tc>
                  <a:txBody>
                    <a:bodyPr/>
                    <a:lstStyle/>
                    <a:p>
                      <a:pPr algn="ctr"/>
                      <a:r>
                        <a:rPr lang="en-IN" b="1" dirty="0"/>
                        <a:t>Restaurant 1</a:t>
                      </a:r>
                    </a:p>
                  </a:txBody>
                  <a:tcPr/>
                </a:tc>
                <a:tc>
                  <a:txBody>
                    <a:bodyPr/>
                    <a:lstStyle/>
                    <a:p>
                      <a:pPr algn="ctr"/>
                      <a:r>
                        <a:rPr lang="en-IN" b="1" dirty="0"/>
                        <a:t>Restaurant 2</a:t>
                      </a:r>
                    </a:p>
                  </a:txBody>
                  <a:tcPr/>
                </a:tc>
                <a:tc>
                  <a:txBody>
                    <a:bodyPr/>
                    <a:lstStyle/>
                    <a:p>
                      <a:pPr algn="ctr"/>
                      <a:r>
                        <a:rPr lang="fr-FR" b="1" dirty="0" err="1"/>
                        <a:t>Difference</a:t>
                      </a:r>
                      <a:r>
                        <a:rPr lang="fr-FR" b="1" dirty="0"/>
                        <a:t> = Restaurant 1</a:t>
                      </a:r>
                    </a:p>
                    <a:p>
                      <a:pPr algn="ctr"/>
                      <a:r>
                        <a:rPr lang="fr-FR" b="1" dirty="0"/>
                        <a:t>– Restaurant 2</a:t>
                      </a:r>
                      <a:endParaRPr lang="en-IN" b="1" dirty="0"/>
                    </a:p>
                  </a:txBody>
                  <a:tcPr/>
                </a:tc>
                <a:extLst>
                  <a:ext uri="{0D108BD9-81ED-4DB2-BD59-A6C34878D82A}">
                    <a16:rowId xmlns:a16="http://schemas.microsoft.com/office/drawing/2014/main" val="3059430360"/>
                  </a:ext>
                </a:extLst>
              </a:tr>
              <a:tr h="370840">
                <a:tc>
                  <a:txBody>
                    <a:bodyPr/>
                    <a:lstStyle/>
                    <a:p>
                      <a:pPr algn="ctr"/>
                      <a:r>
                        <a:rPr lang="en-US" dirty="0"/>
                        <a:t>1</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chemeClr val="dk1"/>
                          </a:solidFill>
                          <a:latin typeface="+mn-lt"/>
                          <a:ea typeface="+mn-ea"/>
                          <a:cs typeface="+mn-cs"/>
                        </a:rPr>
                        <a:t>5828</a:t>
                      </a:r>
                    </a:p>
                  </a:txBody>
                  <a:tcPr/>
                </a:tc>
                <a:tc>
                  <a:txBody>
                    <a:bodyPr/>
                    <a:lstStyle/>
                    <a:p>
                      <a:pPr algn="ctr"/>
                      <a:r>
                        <a:rPr lang="en-IN" dirty="0"/>
                        <a:t>7894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chemeClr val="dk1"/>
                          </a:solidFill>
                          <a:latin typeface="+mn-lt"/>
                          <a:ea typeface="+mn-ea"/>
                          <a:cs typeface="+mn-cs"/>
                        </a:rPr>
                        <a:t>−2066</a:t>
                      </a:r>
                    </a:p>
                  </a:txBody>
                  <a:tcPr/>
                </a:tc>
                <a:extLst>
                  <a:ext uri="{0D108BD9-81ED-4DB2-BD59-A6C34878D82A}">
                    <a16:rowId xmlns:a16="http://schemas.microsoft.com/office/drawing/2014/main" val="210880373"/>
                  </a:ext>
                </a:extLst>
              </a:tr>
              <a:tr h="370840">
                <a:tc>
                  <a:txBody>
                    <a:bodyPr/>
                    <a:lstStyle/>
                    <a:p>
                      <a:pPr algn="ctr"/>
                      <a:r>
                        <a:rPr lang="en-US" dirty="0"/>
                        <a:t>2</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chemeClr val="dk1"/>
                          </a:solidFill>
                          <a:latin typeface="+mn-lt"/>
                          <a:ea typeface="+mn-ea"/>
                          <a:cs typeface="+mn-cs"/>
                        </a:rPr>
                        <a:t>9836</a:t>
                      </a:r>
                    </a:p>
                  </a:txBody>
                  <a:tcPr/>
                </a:tc>
                <a:tc>
                  <a:txBody>
                    <a:bodyPr/>
                    <a:lstStyle/>
                    <a:p>
                      <a:pPr algn="ctr"/>
                      <a:r>
                        <a:rPr lang="en-IN" dirty="0"/>
                        <a:t>11,573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chemeClr val="dk1"/>
                          </a:solidFill>
                          <a:latin typeface="+mn-lt"/>
                          <a:ea typeface="+mn-ea"/>
                          <a:cs typeface="+mn-cs"/>
                        </a:rPr>
                        <a:t>−1737</a:t>
                      </a:r>
                    </a:p>
                  </a:txBody>
                  <a:tcPr/>
                </a:tc>
                <a:extLst>
                  <a:ext uri="{0D108BD9-81ED-4DB2-BD59-A6C34878D82A}">
                    <a16:rowId xmlns:a16="http://schemas.microsoft.com/office/drawing/2014/main" val="2768901947"/>
                  </a:ext>
                </a:extLst>
              </a:tr>
              <a:tr h="370840">
                <a:tc>
                  <a:txBody>
                    <a:bodyPr/>
                    <a:lstStyle/>
                    <a:p>
                      <a:pPr algn="ctr"/>
                      <a:r>
                        <a:rPr lang="en-US" dirty="0"/>
                        <a:t>3</a:t>
                      </a:r>
                      <a:endParaRPr lang="en-IN" dirty="0"/>
                    </a:p>
                  </a:txBody>
                  <a:tcPr/>
                </a:tc>
                <a:tc>
                  <a:txBody>
                    <a:bodyPr/>
                    <a:lstStyle/>
                    <a:p>
                      <a:pPr algn="ctr"/>
                      <a:r>
                        <a:rPr lang="en-IN" dirty="0"/>
                        <a:t>3984</a:t>
                      </a:r>
                    </a:p>
                  </a:txBody>
                  <a:tcPr/>
                </a:tc>
                <a:tc>
                  <a:txBody>
                    <a:bodyPr/>
                    <a:lstStyle/>
                    <a:p>
                      <a:pPr algn="ctr"/>
                      <a:r>
                        <a:rPr lang="en-IN" dirty="0"/>
                        <a:t>5319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chemeClr val="dk1"/>
                          </a:solidFill>
                          <a:latin typeface="+mn-lt"/>
                          <a:ea typeface="+mn-ea"/>
                          <a:cs typeface="+mn-cs"/>
                        </a:rPr>
                        <a:t>−1335</a:t>
                      </a:r>
                    </a:p>
                  </a:txBody>
                  <a:tcPr/>
                </a:tc>
                <a:extLst>
                  <a:ext uri="{0D108BD9-81ED-4DB2-BD59-A6C34878D82A}">
                    <a16:rowId xmlns:a16="http://schemas.microsoft.com/office/drawing/2014/main" val="4146075052"/>
                  </a:ext>
                </a:extLst>
              </a:tr>
              <a:tr h="370840">
                <a:tc>
                  <a:txBody>
                    <a:bodyPr/>
                    <a:lstStyle/>
                    <a:p>
                      <a:pPr algn="ctr"/>
                      <a:r>
                        <a:rPr lang="en-US" dirty="0"/>
                        <a:t>4</a:t>
                      </a:r>
                      <a:endParaRPr lang="en-IN" dirty="0"/>
                    </a:p>
                  </a:txBody>
                  <a:tcPr/>
                </a:tc>
                <a:tc>
                  <a:txBody>
                    <a:bodyPr/>
                    <a:lstStyle/>
                    <a:p>
                      <a:pPr algn="ctr"/>
                      <a:r>
                        <a:rPr lang="en-IN" dirty="0"/>
                        <a:t>5845</a:t>
                      </a:r>
                    </a:p>
                  </a:txBody>
                  <a:tcPr/>
                </a:tc>
                <a:tc>
                  <a:txBody>
                    <a:bodyPr/>
                    <a:lstStyle/>
                    <a:p>
                      <a:pPr algn="ctr"/>
                      <a:r>
                        <a:rPr lang="en-IN" dirty="0"/>
                        <a:t>6389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chemeClr val="dk1"/>
                          </a:solidFill>
                          <a:latin typeface="+mn-lt"/>
                          <a:ea typeface="+mn-ea"/>
                          <a:cs typeface="+mn-cs"/>
                        </a:rPr>
                        <a:t>−544</a:t>
                      </a:r>
                    </a:p>
                  </a:txBody>
                  <a:tcPr/>
                </a:tc>
                <a:extLst>
                  <a:ext uri="{0D108BD9-81ED-4DB2-BD59-A6C34878D82A}">
                    <a16:rowId xmlns:a16="http://schemas.microsoft.com/office/drawing/2014/main" val="2623943982"/>
                  </a:ext>
                </a:extLst>
              </a:tr>
              <a:tr h="370840">
                <a:tc>
                  <a:txBody>
                    <a:bodyPr/>
                    <a:lstStyle/>
                    <a:p>
                      <a:pPr algn="ctr"/>
                      <a:r>
                        <a:rPr lang="en-US" dirty="0"/>
                        <a:t>5</a:t>
                      </a:r>
                      <a:endParaRPr lang="en-IN" dirty="0"/>
                    </a:p>
                  </a:txBody>
                  <a:tcPr/>
                </a:tc>
                <a:tc>
                  <a:txBody>
                    <a:bodyPr/>
                    <a:lstStyle/>
                    <a:p>
                      <a:pPr algn="ctr"/>
                      <a:r>
                        <a:rPr lang="en-IN" dirty="0"/>
                        <a:t>5210</a:t>
                      </a:r>
                    </a:p>
                  </a:txBody>
                  <a:tcPr/>
                </a:tc>
                <a:tc>
                  <a:txBody>
                    <a:bodyPr/>
                    <a:lstStyle/>
                    <a:p>
                      <a:pPr algn="ctr"/>
                      <a:r>
                        <a:rPr lang="en-IN" dirty="0"/>
                        <a:t>6055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chemeClr val="dk1"/>
                          </a:solidFill>
                          <a:latin typeface="+mn-lt"/>
                          <a:ea typeface="+mn-ea"/>
                          <a:cs typeface="+mn-cs"/>
                        </a:rPr>
                        <a:t>−845</a:t>
                      </a:r>
                    </a:p>
                  </a:txBody>
                  <a:tcPr/>
                </a:tc>
                <a:extLst>
                  <a:ext uri="{0D108BD9-81ED-4DB2-BD59-A6C34878D82A}">
                    <a16:rowId xmlns:a16="http://schemas.microsoft.com/office/drawing/2014/main" val="1525710727"/>
                  </a:ext>
                </a:extLst>
              </a:tr>
              <a:tr h="370840">
                <a:tc>
                  <a:txBody>
                    <a:bodyPr/>
                    <a:lstStyle/>
                    <a:p>
                      <a:pPr algn="ctr"/>
                      <a:r>
                        <a:rPr lang="en-US" dirty="0"/>
                        <a:t>6</a:t>
                      </a:r>
                      <a:endParaRPr lang="en-IN" dirty="0"/>
                    </a:p>
                  </a:txBody>
                  <a:tcPr/>
                </a:tc>
                <a:tc>
                  <a:txBody>
                    <a:bodyPr/>
                    <a:lstStyle/>
                    <a:p>
                      <a:pPr algn="ctr"/>
                      <a:r>
                        <a:rPr lang="en-IN" dirty="0"/>
                        <a:t>9668</a:t>
                      </a:r>
                    </a:p>
                  </a:txBody>
                  <a:tcPr/>
                </a:tc>
                <a:tc>
                  <a:txBody>
                    <a:bodyPr/>
                    <a:lstStyle/>
                    <a:p>
                      <a:pPr algn="ctr"/>
                      <a:r>
                        <a:rPr lang="en-IN" dirty="0"/>
                        <a:t>10,631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chemeClr val="dk1"/>
                          </a:solidFill>
                          <a:latin typeface="+mn-lt"/>
                          <a:ea typeface="+mn-ea"/>
                          <a:cs typeface="+mn-cs"/>
                        </a:rPr>
                        <a:t>−963</a:t>
                      </a:r>
                    </a:p>
                  </a:txBody>
                  <a:tcPr/>
                </a:tc>
                <a:extLst>
                  <a:ext uri="{0D108BD9-81ED-4DB2-BD59-A6C34878D82A}">
                    <a16:rowId xmlns:a16="http://schemas.microsoft.com/office/drawing/2014/main" val="1822401751"/>
                  </a:ext>
                </a:extLst>
              </a:tr>
              <a:tr h="370840">
                <a:tc>
                  <a:txBody>
                    <a:bodyPr/>
                    <a:lstStyle/>
                    <a:p>
                      <a:pPr algn="ctr"/>
                      <a:r>
                        <a:rPr lang="en-US" dirty="0"/>
                        <a:t>7</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chemeClr val="dk1"/>
                          </a:solidFill>
                          <a:latin typeface="+mn-lt"/>
                          <a:ea typeface="+mn-ea"/>
                          <a:cs typeface="+mn-cs"/>
                        </a:rPr>
                        <a:t>6768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chemeClr val="dk1"/>
                          </a:solidFill>
                          <a:latin typeface="+mn-lt"/>
                          <a:ea typeface="+mn-ea"/>
                          <a:cs typeface="+mn-cs"/>
                        </a:rPr>
                        <a:t>7866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chemeClr val="dk1"/>
                          </a:solidFill>
                          <a:latin typeface="+mn-lt"/>
                          <a:ea typeface="+mn-ea"/>
                          <a:cs typeface="+mn-cs"/>
                        </a:rPr>
                        <a:t>−1098</a:t>
                      </a:r>
                    </a:p>
                  </a:txBody>
                  <a:tcPr/>
                </a:tc>
                <a:extLst>
                  <a:ext uri="{0D108BD9-81ED-4DB2-BD59-A6C34878D82A}">
                    <a16:rowId xmlns:a16="http://schemas.microsoft.com/office/drawing/2014/main" val="3678632302"/>
                  </a:ext>
                </a:extLst>
              </a:tr>
              <a:tr h="370840">
                <a:tc>
                  <a:txBody>
                    <a:bodyPr/>
                    <a:lstStyle/>
                    <a:p>
                      <a:pPr algn="ctr"/>
                      <a:r>
                        <a:rPr lang="en-US" dirty="0"/>
                        <a:t>8</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chemeClr val="dk1"/>
                          </a:solidFill>
                          <a:latin typeface="+mn-lt"/>
                          <a:ea typeface="+mn-ea"/>
                          <a:cs typeface="+mn-cs"/>
                        </a:rPr>
                        <a:t>6726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chemeClr val="dk1"/>
                          </a:solidFill>
                          <a:latin typeface="+mn-lt"/>
                          <a:ea typeface="+mn-ea"/>
                          <a:cs typeface="+mn-cs"/>
                        </a:rPr>
                        <a:t>7976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chemeClr val="dk1"/>
                          </a:solidFill>
                          <a:latin typeface="+mn-lt"/>
                          <a:ea typeface="+mn-ea"/>
                          <a:cs typeface="+mn-cs"/>
                        </a:rPr>
                        <a:t>−1250</a:t>
                      </a:r>
                    </a:p>
                  </a:txBody>
                  <a:tcPr/>
                </a:tc>
                <a:extLst>
                  <a:ext uri="{0D108BD9-81ED-4DB2-BD59-A6C34878D82A}">
                    <a16:rowId xmlns:a16="http://schemas.microsoft.com/office/drawing/2014/main" val="280522466"/>
                  </a:ext>
                </a:extLst>
              </a:tr>
              <a:tr h="370840">
                <a:tc>
                  <a:txBody>
                    <a:bodyPr/>
                    <a:lstStyle/>
                    <a:p>
                      <a:pPr algn="ctr"/>
                      <a:r>
                        <a:rPr lang="en-US" dirty="0"/>
                        <a:t>9</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chemeClr val="dk1"/>
                          </a:solidFill>
                          <a:latin typeface="+mn-lt"/>
                          <a:ea typeface="+mn-ea"/>
                          <a:cs typeface="+mn-cs"/>
                        </a:rPr>
                        <a:t>4399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chemeClr val="dk1"/>
                          </a:solidFill>
                          <a:latin typeface="+mn-lt"/>
                          <a:ea typeface="+mn-ea"/>
                          <a:cs typeface="+mn-cs"/>
                        </a:rPr>
                        <a:t>5652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chemeClr val="dk1"/>
                          </a:solidFill>
                          <a:latin typeface="+mn-lt"/>
                          <a:ea typeface="+mn-ea"/>
                          <a:cs typeface="+mn-cs"/>
                        </a:rPr>
                        <a:t>−1253</a:t>
                      </a:r>
                    </a:p>
                  </a:txBody>
                  <a:tcPr/>
                </a:tc>
                <a:extLst>
                  <a:ext uri="{0D108BD9-81ED-4DB2-BD59-A6C34878D82A}">
                    <a16:rowId xmlns:a16="http://schemas.microsoft.com/office/drawing/2014/main" val="878673950"/>
                  </a:ext>
                </a:extLst>
              </a:tr>
              <a:tr h="370840">
                <a:tc>
                  <a:txBody>
                    <a:bodyPr/>
                    <a:lstStyle/>
                    <a:p>
                      <a:pPr algn="ctr"/>
                      <a:r>
                        <a:rPr lang="en-US" dirty="0"/>
                        <a:t>10</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chemeClr val="dk1"/>
                          </a:solidFill>
                          <a:latin typeface="+mn-lt"/>
                          <a:ea typeface="+mn-ea"/>
                          <a:cs typeface="+mn-cs"/>
                        </a:rPr>
                        <a:t>6692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chemeClr val="dk1"/>
                          </a:solidFill>
                          <a:latin typeface="+mn-lt"/>
                          <a:ea typeface="+mn-ea"/>
                          <a:cs typeface="+mn-cs"/>
                        </a:rPr>
                        <a:t>8083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chemeClr val="dk1"/>
                          </a:solidFill>
                          <a:latin typeface="+mn-lt"/>
                          <a:ea typeface="+mn-ea"/>
                          <a:cs typeface="+mn-cs"/>
                        </a:rPr>
                        <a:t>−1391</a:t>
                      </a:r>
                    </a:p>
                  </a:txBody>
                  <a:tcPr/>
                </a:tc>
                <a:extLst>
                  <a:ext uri="{0D108BD9-81ED-4DB2-BD59-A6C34878D82A}">
                    <a16:rowId xmlns:a16="http://schemas.microsoft.com/office/drawing/2014/main" val="1964688446"/>
                  </a:ext>
                </a:extLst>
              </a:tr>
            </a:tbl>
          </a:graphicData>
        </a:graphic>
      </p:graphicFrame>
    </p:spTree>
    <p:extLst>
      <p:ext uri="{BB962C8B-B14F-4D97-AF65-F5344CB8AC3E}">
        <p14:creationId xmlns:p14="http://schemas.microsoft.com/office/powerpoint/2010/main" val="4265358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300" dirty="0"/>
              <a:t>Example 12.3.1: Determining a Confidence Interval and Performing a Hypothesis Test for the Difference in Restaurant Sales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4511040"/>
              </a:xfrm>
            </p:spPr>
            <p:txBody>
              <a:bodyPr>
                <a:noAutofit/>
              </a:bodyPr>
              <a:lstStyle/>
              <a:p>
                <a:r>
                  <a:rPr lang="en-US" b="1" dirty="0"/>
                  <a:t>Solution</a:t>
                </a:r>
              </a:p>
              <a:p>
                <a:pPr marL="514350" indent="-514350">
                  <a:buFont typeface="+mj-lt"/>
                  <a:buAutoNum type="alphaLcPeriod"/>
                </a:pPr>
                <a:r>
                  <a:rPr lang="en-US" dirty="0"/>
                  <a:t>From the information given, we know that </a:t>
                </a:r>
                <a14:m>
                  <m:oMath xmlns:m="http://schemas.openxmlformats.org/officeDocument/2006/math">
                    <m:r>
                      <a:rPr lang="en-US" i="1" dirty="0">
                        <a:latin typeface="Cambria Math" panose="02040503050406030204" pitchFamily="18" charset="0"/>
                      </a:rPr>
                      <m:t>𝑛</m:t>
                    </m:r>
                    <m:r>
                      <a:rPr lang="en-US" i="1" dirty="0">
                        <a:latin typeface="Cambria Math" panose="02040503050406030204" pitchFamily="18" charset="0"/>
                      </a:rPr>
                      <m:t>=10</m:t>
                    </m:r>
                  </m:oMath>
                </a14:m>
                <a:r>
                  <a:rPr lang="en-US" dirty="0"/>
                  <a:t>          and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=0.05</m:t>
                    </m:r>
                  </m:oMath>
                </a14:m>
                <a:r>
                  <a:rPr lang="en-US" dirty="0"/>
                  <a:t>. The data can be paired by day as shown in the table in order to compare the sales between the two restaurants. Since we only have 10 days' worth of data, we first need to determine if it’s reasonable to assume that the differences come from a normal population.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511040"/>
              </a:xfrm>
              <a:blipFill>
                <a:blip r:embed="rId2"/>
                <a:stretch>
                  <a:fillRect l="-1556" t="-1216" r="-2370"/>
                </a:stretch>
              </a:blipFill>
            </p:spPr>
            <p:txBody>
              <a:bodyPr/>
              <a:lstStyle/>
              <a:p>
                <a:r>
                  <a:rPr lang="en-IN">
                    <a:noFill/>
                  </a:rPr>
                  <a:t> </a:t>
                </a:r>
              </a:p>
            </p:txBody>
          </p:sp>
        </mc:Fallback>
      </mc:AlternateContent>
    </p:spTree>
    <p:extLst>
      <p:ext uri="{BB962C8B-B14F-4D97-AF65-F5344CB8AC3E}">
        <p14:creationId xmlns:p14="http://schemas.microsoft.com/office/powerpoint/2010/main" val="2683133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300" dirty="0"/>
              <a:t>Example 12.3.1: Determining a Confidence Interval and Performing a Hypothesis Test for the Difference in Restaurant Sales (cont.)</a:t>
            </a:r>
          </a:p>
        </p:txBody>
      </p:sp>
      <p:sp>
        <p:nvSpPr>
          <p:cNvPr id="3" name="Content Placeholder 2"/>
          <p:cNvSpPr>
            <a:spLocks noGrp="1"/>
          </p:cNvSpPr>
          <p:nvPr>
            <p:ph idx="1"/>
          </p:nvPr>
        </p:nvSpPr>
        <p:spPr>
          <a:xfrm>
            <a:off x="457200" y="1280160"/>
            <a:ext cx="8229600" cy="4511040"/>
          </a:xfrm>
        </p:spPr>
        <p:txBody>
          <a:bodyPr>
            <a:noAutofit/>
          </a:bodyPr>
          <a:lstStyle/>
          <a:p>
            <a:r>
              <a:rPr lang="en-US" dirty="0"/>
              <a:t>Based on the normal probability plot and the histogram below, it appears that the differences are approximately normal and it is safe to calculate the confidence interval for the mean difference in sales using a paired difference approach.</a:t>
            </a:r>
          </a:p>
        </p:txBody>
      </p:sp>
    </p:spTree>
    <p:extLst>
      <p:ext uri="{BB962C8B-B14F-4D97-AF65-F5344CB8AC3E}">
        <p14:creationId xmlns:p14="http://schemas.microsoft.com/office/powerpoint/2010/main" val="48291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300" dirty="0"/>
              <a:t>Example 12.3.1: Determining a Confidence Interval and Performing a Hypothesis Test for the Difference in Restaurant Sales (cont.)</a:t>
            </a:r>
          </a:p>
        </p:txBody>
      </p:sp>
      <p:sp>
        <p:nvSpPr>
          <p:cNvPr id="3" name="Content Placeholder 2"/>
          <p:cNvSpPr>
            <a:spLocks noGrp="1"/>
          </p:cNvSpPr>
          <p:nvPr>
            <p:ph idx="1"/>
          </p:nvPr>
        </p:nvSpPr>
        <p:spPr>
          <a:xfrm>
            <a:off x="457200" y="1280160"/>
            <a:ext cx="8229600" cy="4511040"/>
          </a:xfrm>
        </p:spPr>
        <p:txBody>
          <a:bodyPr>
            <a:noAutofit/>
          </a:bodyPr>
          <a:lstStyle/>
          <a:p>
            <a:r>
              <a:rPr lang="en-US" dirty="0"/>
              <a:t> </a:t>
            </a:r>
          </a:p>
        </p:txBody>
      </p:sp>
      <p:pic>
        <p:nvPicPr>
          <p:cNvPr id="5" name="Picture 4">
            <a:extLst>
              <a:ext uri="{FF2B5EF4-FFF2-40B4-BE49-F238E27FC236}">
                <a16:creationId xmlns:a16="http://schemas.microsoft.com/office/drawing/2014/main" id="{B8F70923-54D3-BC0F-D7D5-3668E1193C25}"/>
              </a:ext>
            </a:extLst>
          </p:cNvPr>
          <p:cNvPicPr>
            <a:picLocks noChangeAspect="1"/>
          </p:cNvPicPr>
          <p:nvPr/>
        </p:nvPicPr>
        <p:blipFill>
          <a:blip r:embed="rId2"/>
          <a:stretch>
            <a:fillRect/>
          </a:stretch>
        </p:blipFill>
        <p:spPr>
          <a:xfrm>
            <a:off x="1542627" y="1428471"/>
            <a:ext cx="6058746" cy="4001058"/>
          </a:xfrm>
          <a:prstGeom prst="rect">
            <a:avLst/>
          </a:prstGeom>
        </p:spPr>
      </p:pic>
    </p:spTree>
    <p:extLst>
      <p:ext uri="{BB962C8B-B14F-4D97-AF65-F5344CB8AC3E}">
        <p14:creationId xmlns:p14="http://schemas.microsoft.com/office/powerpoint/2010/main" val="4274460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300" dirty="0"/>
              <a:t>Example 12.3.1: Determining a Confidence Interval and Performing a Hypothesis Test for the Difference in Restaurant Sales (cont.)</a:t>
            </a:r>
          </a:p>
        </p:txBody>
      </p:sp>
      <p:sp>
        <p:nvSpPr>
          <p:cNvPr id="3" name="Content Placeholder 2"/>
          <p:cNvSpPr>
            <a:spLocks noGrp="1"/>
          </p:cNvSpPr>
          <p:nvPr>
            <p:ph idx="1"/>
          </p:nvPr>
        </p:nvSpPr>
        <p:spPr>
          <a:xfrm>
            <a:off x="457200" y="1280160"/>
            <a:ext cx="8229600" cy="4511040"/>
          </a:xfrm>
        </p:spPr>
        <p:txBody>
          <a:bodyPr>
            <a:noAutofit/>
          </a:bodyPr>
          <a:lstStyle/>
          <a:p>
            <a:r>
              <a:rPr lang="en-US" dirty="0"/>
              <a:t> </a:t>
            </a:r>
          </a:p>
        </p:txBody>
      </p:sp>
      <p:pic>
        <p:nvPicPr>
          <p:cNvPr id="6" name="Picture 5">
            <a:extLst>
              <a:ext uri="{FF2B5EF4-FFF2-40B4-BE49-F238E27FC236}">
                <a16:creationId xmlns:a16="http://schemas.microsoft.com/office/drawing/2014/main" id="{C173059F-A75E-BE22-BEDA-657E57765905}"/>
              </a:ext>
            </a:extLst>
          </p:cNvPr>
          <p:cNvPicPr>
            <a:picLocks noChangeAspect="1"/>
          </p:cNvPicPr>
          <p:nvPr/>
        </p:nvPicPr>
        <p:blipFill>
          <a:blip r:embed="rId2"/>
          <a:stretch>
            <a:fillRect/>
          </a:stretch>
        </p:blipFill>
        <p:spPr>
          <a:xfrm>
            <a:off x="1059312" y="1524000"/>
            <a:ext cx="6551587" cy="3553055"/>
          </a:xfrm>
          <a:prstGeom prst="rect">
            <a:avLst/>
          </a:prstGeom>
        </p:spPr>
      </p:pic>
    </p:spTree>
    <p:extLst>
      <p:ext uri="{BB962C8B-B14F-4D97-AF65-F5344CB8AC3E}">
        <p14:creationId xmlns:p14="http://schemas.microsoft.com/office/powerpoint/2010/main" val="1086007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300" dirty="0"/>
              <a:t>Example 12.3.1: Determining a Confidence Interval and Performing a Hypothesis Test for the Difference in Restaurant Sales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4511040"/>
              </a:xfrm>
            </p:spPr>
            <p:txBody>
              <a:bodyPr>
                <a:noAutofit/>
              </a:bodyPr>
              <a:lstStyle/>
              <a:p>
                <a:pPr marL="457200" indent="-457200">
                  <a:buFont typeface="Wingdings" panose="05000000000000000000" pitchFamily="2" charset="2"/>
                  <a:buChar char="þ"/>
                </a:pPr>
                <a:r>
                  <a:rPr lang="en-US" dirty="0"/>
                  <a:t>The samples are dependent (matched pairs).</a:t>
                </a:r>
              </a:p>
              <a:p>
                <a:pPr marL="457200" indent="-457200">
                  <a:buFont typeface="Wingdings" panose="05000000000000000000" pitchFamily="2" charset="2"/>
                  <a:buChar char="þ"/>
                </a:pPr>
                <a:r>
                  <a:rPr lang="en-US" dirty="0"/>
                  <a:t>The matched pairs are a simple random sample.</a:t>
                </a:r>
              </a:p>
              <a:p>
                <a:pPr marL="457200" indent="-457200">
                  <a:buFont typeface="Wingdings" panose="05000000000000000000" pitchFamily="2" charset="2"/>
                  <a:buChar char="þ"/>
                </a:pPr>
                <a:r>
                  <a:rPr lang="en-US" dirty="0"/>
                  <a:t>The differences are approximately normally distributed.</a:t>
                </a:r>
              </a:p>
              <a:p>
                <a:r>
                  <a:rPr lang="en-US" dirty="0"/>
                  <a:t>Next we calculate the mean and standard deviation of the differences, </a:t>
                </a:r>
                <a14:m>
                  <m:oMath xmlns:m="http://schemas.openxmlformats.org/officeDocument/2006/math">
                    <m:sSub>
                      <m:sSubPr>
                        <m:ctrlPr>
                          <a:rPr lang="en-US" i="1" smtClean="0">
                            <a:solidFill>
                              <a:srgbClr val="366092"/>
                            </a:solidFill>
                            <a:latin typeface="Cambria Math" panose="02040503050406030204" pitchFamily="18" charset="0"/>
                          </a:rPr>
                        </m:ctrlPr>
                      </m:sSubPr>
                      <m:e>
                        <m:acc>
                          <m:accPr>
                            <m:chr m:val="̅"/>
                            <m:ctrlPr>
                              <a:rPr lang="en-US" i="1">
                                <a:solidFill>
                                  <a:srgbClr val="366092"/>
                                </a:solidFill>
                                <a:latin typeface="Cambria Math" panose="02040503050406030204" pitchFamily="18" charset="0"/>
                              </a:rPr>
                            </m:ctrlPr>
                          </m:accPr>
                          <m:e>
                            <m:r>
                              <a:rPr lang="en-US" i="1">
                                <a:solidFill>
                                  <a:srgbClr val="366092"/>
                                </a:solidFill>
                                <a:latin typeface="Cambria Math" panose="02040503050406030204" pitchFamily="18" charset="0"/>
                              </a:rPr>
                              <m:t>𝑥</m:t>
                            </m:r>
                          </m:e>
                        </m:acc>
                      </m:e>
                      <m:sub>
                        <m:r>
                          <a:rPr lang="en-US" i="1">
                            <a:solidFill>
                              <a:srgbClr val="366092"/>
                            </a:solidFill>
                            <a:latin typeface="Cambria Math" panose="02040503050406030204" pitchFamily="18" charset="0"/>
                          </a:rPr>
                          <m:t>𝑑</m:t>
                        </m:r>
                      </m:sub>
                    </m:sSub>
                  </m:oMath>
                </a14:m>
                <a:r>
                  <a:rPr lang="en-US" dirty="0">
                    <a:solidFill>
                      <a:srgbClr val="366092"/>
                    </a:solidFill>
                  </a:rPr>
                  <a:t> </a:t>
                </a:r>
                <a:r>
                  <a:rPr lang="en-US" dirty="0"/>
                  <a:t>and </a:t>
                </a:r>
                <a14:m>
                  <m:oMath xmlns:m="http://schemas.openxmlformats.org/officeDocument/2006/math">
                    <m:sSub>
                      <m:sSubPr>
                        <m:ctrlPr>
                          <a:rPr lang="en-US" i="1" smtClean="0">
                            <a:solidFill>
                              <a:srgbClr val="366092"/>
                            </a:solidFill>
                            <a:latin typeface="Cambria Math" panose="02040503050406030204" pitchFamily="18" charset="0"/>
                          </a:rPr>
                        </m:ctrlPr>
                      </m:sSubPr>
                      <m:e>
                        <m:r>
                          <a:rPr lang="en-US" i="1">
                            <a:solidFill>
                              <a:srgbClr val="366092"/>
                            </a:solidFill>
                            <a:latin typeface="Cambria Math" panose="02040503050406030204" pitchFamily="18" charset="0"/>
                          </a:rPr>
                          <m:t>𝑠</m:t>
                        </m:r>
                      </m:e>
                      <m:sub>
                        <m:r>
                          <a:rPr lang="en-US" i="1">
                            <a:solidFill>
                              <a:srgbClr val="366092"/>
                            </a:solidFill>
                            <a:latin typeface="Cambria Math" panose="02040503050406030204" pitchFamily="18" charset="0"/>
                            <a:ea typeface="Cambria Math" panose="02040503050406030204" pitchFamily="18" charset="0"/>
                          </a:rPr>
                          <m:t>𝑑</m:t>
                        </m:r>
                      </m:sub>
                    </m:sSub>
                  </m:oMath>
                </a14:m>
                <a:r>
                  <a:rPr lang="en-US" dirty="0"/>
                  <a:t>, respectively.</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511040"/>
              </a:xfrm>
              <a:blipFill>
                <a:blip r:embed="rId2"/>
                <a:stretch>
                  <a:fillRect l="-1481" t="-1216"/>
                </a:stretch>
              </a:blipFill>
            </p:spPr>
            <p:txBody>
              <a:bodyPr/>
              <a:lstStyle/>
              <a:p>
                <a:r>
                  <a:rPr lang="en-IN">
                    <a:noFill/>
                  </a:rPr>
                  <a:t> </a:t>
                </a:r>
              </a:p>
            </p:txBody>
          </p:sp>
        </mc:Fallback>
      </mc:AlternateContent>
      <p:graphicFrame>
        <p:nvGraphicFramePr>
          <p:cNvPr id="4" name="Object 3">
            <a:extLst>
              <a:ext uri="{FF2B5EF4-FFF2-40B4-BE49-F238E27FC236}">
                <a16:creationId xmlns:a16="http://schemas.microsoft.com/office/drawing/2014/main" id="{C1ABCA74-9A68-BB43-A792-2324CCC81F11}"/>
              </a:ext>
            </a:extLst>
          </p:cNvPr>
          <p:cNvGraphicFramePr>
            <a:graphicFrameLocks noChangeAspect="1"/>
          </p:cNvGraphicFramePr>
          <p:nvPr>
            <p:extLst>
              <p:ext uri="{D42A27DB-BD31-4B8C-83A1-F6EECF244321}">
                <p14:modId xmlns:p14="http://schemas.microsoft.com/office/powerpoint/2010/main" val="2949337319"/>
              </p:ext>
            </p:extLst>
          </p:nvPr>
        </p:nvGraphicFramePr>
        <p:xfrm>
          <a:off x="622300" y="4255801"/>
          <a:ext cx="7899400" cy="1346200"/>
        </p:xfrm>
        <a:graphic>
          <a:graphicData uri="http://schemas.openxmlformats.org/presentationml/2006/ole">
            <mc:AlternateContent xmlns:mc="http://schemas.openxmlformats.org/markup-compatibility/2006">
              <mc:Choice xmlns:v="urn:schemas-microsoft-com:vml" Requires="v">
                <p:oleObj name="Equation" r:id="rId3" imgW="7899120" imgH="1346040" progId="Equation.DSMT4">
                  <p:embed/>
                </p:oleObj>
              </mc:Choice>
              <mc:Fallback>
                <p:oleObj name="Equation" r:id="rId3" imgW="7899120" imgH="1346040" progId="Equation.DSMT4">
                  <p:embed/>
                  <p:pic>
                    <p:nvPicPr>
                      <p:cNvPr id="0" name=""/>
                      <p:cNvPicPr/>
                      <p:nvPr/>
                    </p:nvPicPr>
                    <p:blipFill>
                      <a:blip r:embed="rId4"/>
                      <a:stretch>
                        <a:fillRect/>
                      </a:stretch>
                    </p:blipFill>
                    <p:spPr>
                      <a:xfrm>
                        <a:off x="622300" y="4255801"/>
                        <a:ext cx="7899400" cy="1346200"/>
                      </a:xfrm>
                      <a:prstGeom prst="rect">
                        <a:avLst/>
                      </a:prstGeom>
                    </p:spPr>
                  </p:pic>
                </p:oleObj>
              </mc:Fallback>
            </mc:AlternateContent>
          </a:graphicData>
        </a:graphic>
      </p:graphicFrame>
    </p:spTree>
    <p:extLst>
      <p:ext uri="{BB962C8B-B14F-4D97-AF65-F5344CB8AC3E}">
        <p14:creationId xmlns:p14="http://schemas.microsoft.com/office/powerpoint/2010/main" val="1058609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300" dirty="0"/>
              <a:t>Example 12.3.1: Determining a Confidence Interval and Performing a Hypothesis Test for the Difference in Restaurant Sales (cont.)</a:t>
            </a:r>
          </a:p>
        </p:txBody>
      </p:sp>
      <p:sp>
        <p:nvSpPr>
          <p:cNvPr id="3" name="Content Placeholder 2"/>
          <p:cNvSpPr>
            <a:spLocks noGrp="1"/>
          </p:cNvSpPr>
          <p:nvPr>
            <p:ph idx="1"/>
          </p:nvPr>
        </p:nvSpPr>
        <p:spPr>
          <a:xfrm>
            <a:off x="457200" y="1280160"/>
            <a:ext cx="8229600" cy="4511040"/>
          </a:xfrm>
        </p:spPr>
        <p:txBody>
          <a:bodyPr>
            <a:noAutofit/>
          </a:bodyPr>
          <a:lstStyle/>
          <a:p>
            <a:r>
              <a:rPr lang="en-US" dirty="0"/>
              <a:t> </a:t>
            </a:r>
          </a:p>
          <a:p>
            <a:endParaRPr lang="en-US" dirty="0"/>
          </a:p>
          <a:p>
            <a:endParaRPr lang="en-US" dirty="0"/>
          </a:p>
        </p:txBody>
      </p:sp>
      <p:graphicFrame>
        <p:nvGraphicFramePr>
          <p:cNvPr id="4" name="Object 3">
            <a:extLst>
              <a:ext uri="{FF2B5EF4-FFF2-40B4-BE49-F238E27FC236}">
                <a16:creationId xmlns:a16="http://schemas.microsoft.com/office/drawing/2014/main" id="{C1ABCA74-9A68-BB43-A792-2324CCC81F11}"/>
              </a:ext>
            </a:extLst>
          </p:cNvPr>
          <p:cNvGraphicFramePr>
            <a:graphicFrameLocks noChangeAspect="1"/>
          </p:cNvGraphicFramePr>
          <p:nvPr>
            <p:extLst>
              <p:ext uri="{D42A27DB-BD31-4B8C-83A1-F6EECF244321}">
                <p14:modId xmlns:p14="http://schemas.microsoft.com/office/powerpoint/2010/main" val="679677722"/>
              </p:ext>
            </p:extLst>
          </p:nvPr>
        </p:nvGraphicFramePr>
        <p:xfrm>
          <a:off x="438614" y="1393903"/>
          <a:ext cx="2565400" cy="1066800"/>
        </p:xfrm>
        <a:graphic>
          <a:graphicData uri="http://schemas.openxmlformats.org/presentationml/2006/ole">
            <mc:AlternateContent xmlns:mc="http://schemas.openxmlformats.org/markup-compatibility/2006">
              <mc:Choice xmlns:v="urn:schemas-microsoft-com:vml" Requires="v">
                <p:oleObj name="Equation" r:id="rId2" imgW="2565360" imgH="1066680" progId="Equation.DSMT4">
                  <p:embed/>
                </p:oleObj>
              </mc:Choice>
              <mc:Fallback>
                <p:oleObj name="Equation" r:id="rId2" imgW="2565360" imgH="1066680" progId="Equation.DSMT4">
                  <p:embed/>
                  <p:pic>
                    <p:nvPicPr>
                      <p:cNvPr id="4" name="Object 3">
                        <a:extLst>
                          <a:ext uri="{FF2B5EF4-FFF2-40B4-BE49-F238E27FC236}">
                            <a16:creationId xmlns:a16="http://schemas.microsoft.com/office/drawing/2014/main" id="{C1ABCA74-9A68-BB43-A792-2324CCC81F11}"/>
                          </a:ext>
                        </a:extLst>
                      </p:cNvPr>
                      <p:cNvPicPr/>
                      <p:nvPr/>
                    </p:nvPicPr>
                    <p:blipFill>
                      <a:blip r:embed="rId3"/>
                      <a:stretch>
                        <a:fillRect/>
                      </a:stretch>
                    </p:blipFill>
                    <p:spPr>
                      <a:xfrm>
                        <a:off x="438614" y="1393903"/>
                        <a:ext cx="2565400" cy="10668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3EB53BA5-DCFE-1CB4-C9CA-675080087B07}"/>
              </a:ext>
            </a:extLst>
          </p:cNvPr>
          <p:cNvGraphicFramePr>
            <a:graphicFrameLocks noChangeAspect="1"/>
          </p:cNvGraphicFramePr>
          <p:nvPr>
            <p:extLst>
              <p:ext uri="{D42A27DB-BD31-4B8C-83A1-F6EECF244321}">
                <p14:modId xmlns:p14="http://schemas.microsoft.com/office/powerpoint/2010/main" val="160741579"/>
              </p:ext>
            </p:extLst>
          </p:nvPr>
        </p:nvGraphicFramePr>
        <p:xfrm>
          <a:off x="388123" y="2804841"/>
          <a:ext cx="8331200" cy="1854200"/>
        </p:xfrm>
        <a:graphic>
          <a:graphicData uri="http://schemas.openxmlformats.org/presentationml/2006/ole">
            <mc:AlternateContent xmlns:mc="http://schemas.openxmlformats.org/markup-compatibility/2006">
              <mc:Choice xmlns:v="urn:schemas-microsoft-com:vml" Requires="v">
                <p:oleObj name="Equation" r:id="rId4" imgW="8331120" imgH="1854000" progId="Equation.DSMT4">
                  <p:embed/>
                </p:oleObj>
              </mc:Choice>
              <mc:Fallback>
                <p:oleObj name="Equation" r:id="rId4" imgW="8331120" imgH="1854000" progId="Equation.DSMT4">
                  <p:embed/>
                  <p:pic>
                    <p:nvPicPr>
                      <p:cNvPr id="4" name="Object 3">
                        <a:extLst>
                          <a:ext uri="{FF2B5EF4-FFF2-40B4-BE49-F238E27FC236}">
                            <a16:creationId xmlns:a16="http://schemas.microsoft.com/office/drawing/2014/main" id="{C1ABCA74-9A68-BB43-A792-2324CCC81F11}"/>
                          </a:ext>
                        </a:extLst>
                      </p:cNvPr>
                      <p:cNvPicPr/>
                      <p:nvPr/>
                    </p:nvPicPr>
                    <p:blipFill>
                      <a:blip r:embed="rId5"/>
                      <a:stretch>
                        <a:fillRect/>
                      </a:stretch>
                    </p:blipFill>
                    <p:spPr>
                      <a:xfrm>
                        <a:off x="388123" y="2804841"/>
                        <a:ext cx="8331200" cy="18542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518D22E9-3383-DC07-219E-BE7FFAC56656}"/>
              </a:ext>
            </a:extLst>
          </p:cNvPr>
          <p:cNvGraphicFramePr>
            <a:graphicFrameLocks noChangeAspect="1"/>
          </p:cNvGraphicFramePr>
          <p:nvPr>
            <p:extLst>
              <p:ext uri="{D42A27DB-BD31-4B8C-83A1-F6EECF244321}">
                <p14:modId xmlns:p14="http://schemas.microsoft.com/office/powerpoint/2010/main" val="2491813315"/>
              </p:ext>
            </p:extLst>
          </p:nvPr>
        </p:nvGraphicFramePr>
        <p:xfrm>
          <a:off x="857250" y="5145088"/>
          <a:ext cx="1625600" cy="292100"/>
        </p:xfrm>
        <a:graphic>
          <a:graphicData uri="http://schemas.openxmlformats.org/presentationml/2006/ole">
            <mc:AlternateContent xmlns:mc="http://schemas.openxmlformats.org/markup-compatibility/2006">
              <mc:Choice xmlns:v="urn:schemas-microsoft-com:vml" Requires="v">
                <p:oleObj name="Equation" r:id="rId6" imgW="1625400" imgH="291960" progId="Equation.DSMT4">
                  <p:embed/>
                </p:oleObj>
              </mc:Choice>
              <mc:Fallback>
                <p:oleObj name="Equation" r:id="rId6" imgW="1625400" imgH="291960" progId="Equation.DSMT4">
                  <p:embed/>
                  <p:pic>
                    <p:nvPicPr>
                      <p:cNvPr id="4" name="Object 3">
                        <a:extLst>
                          <a:ext uri="{FF2B5EF4-FFF2-40B4-BE49-F238E27FC236}">
                            <a16:creationId xmlns:a16="http://schemas.microsoft.com/office/drawing/2014/main" id="{C1ABCA74-9A68-BB43-A792-2324CCC81F11}"/>
                          </a:ext>
                        </a:extLst>
                      </p:cNvPr>
                      <p:cNvPicPr/>
                      <p:nvPr/>
                    </p:nvPicPr>
                    <p:blipFill>
                      <a:blip r:embed="rId7"/>
                      <a:stretch>
                        <a:fillRect/>
                      </a:stretch>
                    </p:blipFill>
                    <p:spPr>
                      <a:xfrm>
                        <a:off x="857250" y="5145088"/>
                        <a:ext cx="1625600" cy="292100"/>
                      </a:xfrm>
                      <a:prstGeom prst="rect">
                        <a:avLst/>
                      </a:prstGeom>
                    </p:spPr>
                  </p:pic>
                </p:oleObj>
              </mc:Fallback>
            </mc:AlternateContent>
          </a:graphicData>
        </a:graphic>
      </p:graphicFrame>
    </p:spTree>
    <p:extLst>
      <p:ext uri="{BB962C8B-B14F-4D97-AF65-F5344CB8AC3E}">
        <p14:creationId xmlns:p14="http://schemas.microsoft.com/office/powerpoint/2010/main" val="2327800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300" dirty="0"/>
              <a:t>Example 12.3.1: Determining a Confidence Interval and Performing a Hypothesis Test for the Difference in Restaurant Sales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4511040"/>
              </a:xfrm>
            </p:spPr>
            <p:txBody>
              <a:bodyPr>
                <a:noAutofit/>
              </a:bodyPr>
              <a:lstStyle/>
              <a:p>
                <a:pPr>
                  <a:spcBef>
                    <a:spcPts val="0"/>
                  </a:spcBef>
                </a:pPr>
                <a:r>
                  <a:rPr lang="en-US" dirty="0"/>
                  <a:t>    Since we want a 95% confidence interval, we need to    </a:t>
                </a:r>
              </a:p>
              <a:p>
                <a:pPr>
                  <a:spcBef>
                    <a:spcPts val="0"/>
                  </a:spcBef>
                </a:pPr>
                <a:r>
                  <a:rPr lang="en-US" dirty="0"/>
                  <a:t>    find the value of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f>
                          <m:fPr>
                            <m:type m:val="skw"/>
                            <m:ctrlPr>
                              <a:rPr lang="en-US" i="1" smtClean="0">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𝛼</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e>
                                  <m:sup>
                                    <m:r>
                                      <a:rPr lang="en-US" b="0" i="1" smtClean="0">
                                        <a:latin typeface="Cambria Math" panose="02040503050406030204" pitchFamily="18" charset="0"/>
                                      </a:rPr>
                                      <m:t>𝑛</m:t>
                                    </m:r>
                                    <m:r>
                                      <a:rPr lang="en-US" b="0" i="1" smtClean="0">
                                        <a:latin typeface="Cambria Math" panose="02040503050406030204" pitchFamily="18" charset="0"/>
                                      </a:rPr>
                                      <m:t>−1</m:t>
                                    </m:r>
                                  </m:sup>
                                </m:sSup>
                              </m:sup>
                            </m:sSup>
                          </m:den>
                        </m:f>
                      </m:sub>
                    </m:sSub>
                  </m:oMath>
                </a14:m>
                <a:r>
                  <a:rPr lang="en-US" dirty="0"/>
                  <a:t>. Note that </a:t>
                </a:r>
                <a14:m>
                  <m:oMath xmlns:m="http://schemas.openxmlformats.org/officeDocument/2006/math">
                    <m:r>
                      <a:rPr lang="en-US" i="1" dirty="0" smtClean="0">
                        <a:latin typeface="Cambria Math" panose="02040503050406030204" pitchFamily="18" charset="0"/>
                      </a:rPr>
                      <m:t>𝑑𝑓</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−1=9</m:t>
                    </m:r>
                  </m:oMath>
                </a14:m>
                <a:r>
                  <a:rPr lang="en-US" dirty="0"/>
                  <a:t>.  </a:t>
                </a:r>
              </a:p>
              <a:p>
                <a:pPr>
                  <a:spcBef>
                    <a:spcPts val="0"/>
                  </a:spcBef>
                </a:pPr>
                <a:r>
                  <a:rPr lang="en-US" dirty="0"/>
                  <a:t>    Thus, a 95% confidence interval for the average  </a:t>
                </a:r>
              </a:p>
              <a:p>
                <a:pPr>
                  <a:spcBef>
                    <a:spcPts val="0"/>
                  </a:spcBef>
                </a:pPr>
                <a:r>
                  <a:rPr lang="en-US" dirty="0"/>
                  <a:t>    difference in daily food sales between the two </a:t>
                </a:r>
              </a:p>
              <a:p>
                <a:pPr>
                  <a:spcBef>
                    <a:spcPts val="0"/>
                  </a:spcBef>
                </a:pPr>
                <a:r>
                  <a:rPr lang="en-US" dirty="0"/>
                  <a:t>    restaurants is calculated as follows.</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511040"/>
              </a:xfrm>
              <a:blipFill>
                <a:blip r:embed="rId2"/>
                <a:stretch>
                  <a:fillRect t="-1216" r="-4519"/>
                </a:stretch>
              </a:blipFill>
            </p:spPr>
            <p:txBody>
              <a:bodyPr/>
              <a:lstStyle/>
              <a:p>
                <a:r>
                  <a:rPr lang="en-IN">
                    <a:noFill/>
                  </a:rPr>
                  <a:t> </a:t>
                </a:r>
              </a:p>
            </p:txBody>
          </p:sp>
        </mc:Fallback>
      </mc:AlternateContent>
      <p:graphicFrame>
        <p:nvGraphicFramePr>
          <p:cNvPr id="7" name="Object 6">
            <a:extLst>
              <a:ext uri="{FF2B5EF4-FFF2-40B4-BE49-F238E27FC236}">
                <a16:creationId xmlns:a16="http://schemas.microsoft.com/office/drawing/2014/main" id="{9DAEB073-198E-259E-D0B9-CD9B5F584056}"/>
              </a:ext>
            </a:extLst>
          </p:cNvPr>
          <p:cNvGraphicFramePr>
            <a:graphicFrameLocks noChangeAspect="1"/>
          </p:cNvGraphicFramePr>
          <p:nvPr>
            <p:extLst>
              <p:ext uri="{D42A27DB-BD31-4B8C-83A1-F6EECF244321}">
                <p14:modId xmlns:p14="http://schemas.microsoft.com/office/powerpoint/2010/main" val="4040910439"/>
              </p:ext>
            </p:extLst>
          </p:nvPr>
        </p:nvGraphicFramePr>
        <p:xfrm>
          <a:off x="2057400" y="3466171"/>
          <a:ext cx="4229100" cy="2400300"/>
        </p:xfrm>
        <a:graphic>
          <a:graphicData uri="http://schemas.openxmlformats.org/presentationml/2006/ole">
            <mc:AlternateContent xmlns:mc="http://schemas.openxmlformats.org/markup-compatibility/2006">
              <mc:Choice xmlns:v="urn:schemas-microsoft-com:vml" Requires="v">
                <p:oleObj name="Equation" r:id="rId3" imgW="4228920" imgH="2400120" progId="Equation.DSMT4">
                  <p:embed/>
                </p:oleObj>
              </mc:Choice>
              <mc:Fallback>
                <p:oleObj name="Equation" r:id="rId3" imgW="4228920" imgH="2400120" progId="Equation.DSMT4">
                  <p:embed/>
                  <p:pic>
                    <p:nvPicPr>
                      <p:cNvPr id="0" name=""/>
                      <p:cNvPicPr/>
                      <p:nvPr/>
                    </p:nvPicPr>
                    <p:blipFill>
                      <a:blip r:embed="rId4"/>
                      <a:stretch>
                        <a:fillRect/>
                      </a:stretch>
                    </p:blipFill>
                    <p:spPr>
                      <a:xfrm>
                        <a:off x="2057400" y="3466171"/>
                        <a:ext cx="4229100" cy="2400300"/>
                      </a:xfrm>
                      <a:prstGeom prst="rect">
                        <a:avLst/>
                      </a:prstGeom>
                    </p:spPr>
                  </p:pic>
                </p:oleObj>
              </mc:Fallback>
            </mc:AlternateContent>
          </a:graphicData>
        </a:graphic>
      </p:graphicFrame>
    </p:spTree>
    <p:extLst>
      <p:ext uri="{BB962C8B-B14F-4D97-AF65-F5344CB8AC3E}">
        <p14:creationId xmlns:p14="http://schemas.microsoft.com/office/powerpoint/2010/main" val="1351188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p:sp>
        <p:nvSpPr>
          <p:cNvPr id="4" name="Content Placeholder 3"/>
          <p:cNvSpPr>
            <a:spLocks noGrp="1"/>
          </p:cNvSpPr>
          <p:nvPr>
            <p:ph idx="1"/>
          </p:nvPr>
        </p:nvSpPr>
        <p:spPr>
          <a:xfrm>
            <a:off x="457200" y="1280160"/>
            <a:ext cx="8229600" cy="1384995"/>
          </a:xfrm>
          <a:ln w="28575">
            <a:solidFill>
              <a:srgbClr val="FF0000"/>
            </a:solidFill>
          </a:ln>
        </p:spPr>
        <p:txBody>
          <a:bodyPr wrap="square">
            <a:spAutoFit/>
          </a:bodyPr>
          <a:lstStyle/>
          <a:p>
            <a:r>
              <a:rPr lang="en-US" dirty="0">
                <a:solidFill>
                  <a:srgbClr val="000000"/>
                </a:solidFill>
              </a:rPr>
              <a:t>Since the confidence interval does not include zero, we already know which hypothesis we will be selecting (see Section 11.4).</a:t>
            </a:r>
          </a:p>
        </p:txBody>
      </p:sp>
    </p:spTree>
    <p:extLst>
      <p:ext uri="{BB962C8B-B14F-4D97-AF65-F5344CB8AC3E}">
        <p14:creationId xmlns:p14="http://schemas.microsoft.com/office/powerpoint/2010/main" val="3365008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300" dirty="0"/>
              <a:t>Example 12.3.1: Determining a Confidence Interval and Performing a Hypothesis Test for the Difference in Restaurant Sales (cont.)</a:t>
            </a:r>
          </a:p>
        </p:txBody>
      </p:sp>
      <p:sp>
        <p:nvSpPr>
          <p:cNvPr id="3" name="Content Placeholder 2"/>
          <p:cNvSpPr>
            <a:spLocks noGrp="1"/>
          </p:cNvSpPr>
          <p:nvPr>
            <p:ph idx="1"/>
          </p:nvPr>
        </p:nvSpPr>
        <p:spPr>
          <a:xfrm>
            <a:off x="457200" y="1280160"/>
            <a:ext cx="8229600" cy="4511040"/>
          </a:xfrm>
        </p:spPr>
        <p:txBody>
          <a:bodyPr>
            <a:noAutofit/>
          </a:bodyPr>
          <a:lstStyle/>
          <a:p>
            <a:pPr>
              <a:spcBef>
                <a:spcPts val="0"/>
              </a:spcBef>
            </a:pPr>
            <a:r>
              <a:rPr lang="en-US" dirty="0"/>
              <a:t>      We are 95% confident that the true mean difference     </a:t>
            </a:r>
          </a:p>
          <a:p>
            <a:pPr>
              <a:spcBef>
                <a:spcPts val="0"/>
              </a:spcBef>
            </a:pPr>
            <a:r>
              <a:rPr lang="en-US" dirty="0"/>
              <a:t>      in sales between Restaurant 1 and	Restaurant 2 is  </a:t>
            </a:r>
          </a:p>
          <a:p>
            <a:pPr>
              <a:spcBef>
                <a:spcPts val="0"/>
              </a:spcBef>
            </a:pPr>
            <a:r>
              <a:rPr lang="en-US" dirty="0"/>
              <a:t>      between −$1558.90 and −$937.50. That is, on </a:t>
            </a:r>
          </a:p>
          <a:p>
            <a:pPr>
              <a:spcBef>
                <a:spcPts val="0"/>
              </a:spcBef>
            </a:pPr>
            <a:r>
              <a:rPr lang="en-US" dirty="0"/>
              <a:t>      average, Restaurant 2 averages between $937.50  </a:t>
            </a:r>
          </a:p>
          <a:p>
            <a:pPr>
              <a:spcBef>
                <a:spcPts val="0"/>
              </a:spcBef>
            </a:pPr>
            <a:r>
              <a:rPr lang="en-US" dirty="0"/>
              <a:t>      and $1558.90 more in daily sales.</a:t>
            </a:r>
          </a:p>
          <a:p>
            <a:pPr marL="514350" indent="-514350">
              <a:buFont typeface="+mj-lt"/>
              <a:buAutoNum type="alphaLcPeriod" startAt="2"/>
            </a:pPr>
            <a:r>
              <a:rPr lang="en-US" dirty="0"/>
              <a:t>Based on the histogram and normal probability plot in part </a:t>
            </a:r>
            <a:r>
              <a:rPr lang="en-US" b="1" dirty="0"/>
              <a:t>a.</a:t>
            </a:r>
            <a:r>
              <a:rPr lang="en-US" dirty="0"/>
              <a:t>, it appears that the differences are approximately normally distributed and it is safe to proceed with the paired difference hypothesis test.</a:t>
            </a:r>
          </a:p>
          <a:p>
            <a:endParaRPr lang="en-US" dirty="0"/>
          </a:p>
          <a:p>
            <a:endParaRPr lang="en-US" dirty="0"/>
          </a:p>
        </p:txBody>
      </p:sp>
    </p:spTree>
    <p:extLst>
      <p:ext uri="{BB962C8B-B14F-4D97-AF65-F5344CB8AC3E}">
        <p14:creationId xmlns:p14="http://schemas.microsoft.com/office/powerpoint/2010/main" val="113716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lstStyle/>
          <a:p>
            <a:r>
              <a:rPr lang="en-US" dirty="0"/>
              <a:t>Inference about Two Population Means: Dependent Samples (Paired Difference) (cont.)</a:t>
            </a:r>
            <a:endParaRPr lang="en-US" baseline="-25000" dirty="0"/>
          </a:p>
        </p:txBody>
      </p:sp>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p:txBody>
          <a:bodyPr>
            <a:normAutofit/>
          </a:bodyPr>
          <a:lstStyle/>
          <a:p>
            <a:r>
              <a:rPr lang="en-US" dirty="0"/>
              <a:t>While this is a perfectly reasonable approach, it does have shortcomings. For example, what if one of the people selected to wear the Spikes brand of shoes is a cross-country runner? Certainly, the wear on the runner’s pair of shoes will be much greater than the wear on the shoes for someone who just wears the shoes in the evenings after work. Many factors could have a large effect on the observed wear of the tennis shoes.</a:t>
            </a:r>
          </a:p>
        </p:txBody>
      </p:sp>
    </p:spTree>
    <p:extLst>
      <p:ext uri="{BB962C8B-B14F-4D97-AF65-F5344CB8AC3E}">
        <p14:creationId xmlns:p14="http://schemas.microsoft.com/office/powerpoint/2010/main" val="2863258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300" dirty="0"/>
              <a:t>Example 12.3.1: Determining a Confidence Interval and Performing a Hypothesis Test for the Difference in Restaurant Sales (cont.)</a:t>
            </a:r>
          </a:p>
        </p:txBody>
      </p:sp>
      <p:sp>
        <p:nvSpPr>
          <p:cNvPr id="3" name="Content Placeholder 2"/>
          <p:cNvSpPr>
            <a:spLocks noGrp="1"/>
          </p:cNvSpPr>
          <p:nvPr>
            <p:ph idx="1"/>
          </p:nvPr>
        </p:nvSpPr>
        <p:spPr>
          <a:xfrm>
            <a:off x="457200" y="1280160"/>
            <a:ext cx="8229600" cy="4511040"/>
          </a:xfrm>
        </p:spPr>
        <p:txBody>
          <a:bodyPr>
            <a:noAutofit/>
          </a:bodyPr>
          <a:lstStyle/>
          <a:p>
            <a:pPr>
              <a:spcBef>
                <a:spcPts val="0"/>
              </a:spcBef>
            </a:pPr>
            <a:r>
              <a:rPr lang="en-US" b="1" dirty="0"/>
              <a:t>Step 1: Determine the population parameter to be    </a:t>
            </a:r>
          </a:p>
          <a:p>
            <a:pPr>
              <a:spcBef>
                <a:spcPts val="0"/>
              </a:spcBef>
            </a:pPr>
            <a:r>
              <a:rPr lang="en-US" b="1" dirty="0"/>
              <a:t>used and develop the null and alternative  </a:t>
            </a:r>
          </a:p>
          <a:p>
            <a:pPr>
              <a:spcBef>
                <a:spcPts val="0"/>
              </a:spcBef>
            </a:pPr>
            <a:r>
              <a:rPr lang="en-US" b="1" dirty="0"/>
              <a:t>hypotheses.</a:t>
            </a:r>
          </a:p>
          <a:p>
            <a:pPr>
              <a:spcBef>
                <a:spcPts val="0"/>
              </a:spcBef>
            </a:pPr>
            <a:r>
              <a:rPr lang="en-US" b="1" dirty="0"/>
              <a:t>Null Hypothesis: </a:t>
            </a:r>
            <a:r>
              <a:rPr lang="en-US" dirty="0"/>
              <a:t>There is no difference in the average sales between the two restaurants on a given day.</a:t>
            </a:r>
          </a:p>
          <a:p>
            <a:pPr>
              <a:spcBef>
                <a:spcPts val="0"/>
              </a:spcBef>
            </a:pPr>
            <a:r>
              <a:rPr lang="en-US" b="1" dirty="0"/>
              <a:t>Alternative Hypothesis: </a:t>
            </a:r>
            <a:r>
              <a:rPr lang="en-US" dirty="0"/>
              <a:t>There is a difference in the     </a:t>
            </a:r>
          </a:p>
          <a:p>
            <a:pPr>
              <a:spcBef>
                <a:spcPts val="0"/>
              </a:spcBef>
            </a:pPr>
            <a:r>
              <a:rPr lang="en-US" dirty="0"/>
              <a:t>average sales between the two restaurants on a given day.</a:t>
            </a:r>
          </a:p>
        </p:txBody>
      </p:sp>
    </p:spTree>
    <p:extLst>
      <p:ext uri="{BB962C8B-B14F-4D97-AF65-F5344CB8AC3E}">
        <p14:creationId xmlns:p14="http://schemas.microsoft.com/office/powerpoint/2010/main" val="4128301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300" dirty="0"/>
              <a:t>Example 12.3.1: Determining a Confidence Interval and Performing a Hypothesis Test for the Difference in Restaurant Sales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4511040"/>
              </a:xfrm>
            </p:spPr>
            <p:txBody>
              <a:bodyPr>
                <a:noAutofit/>
              </a:bodyPr>
              <a:lstStyle/>
              <a:p>
                <a:pPr>
                  <a:spcBef>
                    <a:spcPts val="0"/>
                  </a:spcBef>
                </a:pPr>
                <a:r>
                  <a:rPr lang="en-US" dirty="0"/>
                  <a:t>In a paired difference experimental design, the   population parameter of interest is the population  </a:t>
                </a:r>
              </a:p>
              <a:p>
                <a:pPr>
                  <a:spcBef>
                    <a:spcPts val="0"/>
                  </a:spcBef>
                </a:pPr>
                <a:r>
                  <a:rPr lang="en-US" dirty="0"/>
                  <a:t>mean of the differences. Thus, the appropriate </a:t>
                </a:r>
              </a:p>
              <a:p>
                <a:pPr>
                  <a:spcBef>
                    <a:spcPts val="0"/>
                  </a:spcBef>
                </a:pPr>
                <a:r>
                  <a:rPr lang="en-US" dirty="0"/>
                  <a:t>statistical measure is given by</a:t>
                </a:r>
              </a:p>
              <a:p>
                <a:pPr>
                  <a:spcBef>
                    <a:spcPts val="0"/>
                  </a:spcBef>
                </a:pPr>
                <a:r>
                  <a:rPr lang="en-US" dirty="0">
                    <a:ea typeface="Cambria Math" panose="02040503050406030204" pitchFamily="18" charset="0"/>
                  </a:rPr>
                  <a:t>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𝑑</m:t>
                        </m:r>
                      </m:sub>
                    </m:sSub>
                    <m:r>
                      <a:rPr lang="en-US" b="0" i="1" smtClean="0">
                        <a:latin typeface="Cambria Math" panose="02040503050406030204" pitchFamily="18" charset="0"/>
                        <a:ea typeface="Cambria Math" panose="02040503050406030204" pitchFamily="18" charset="0"/>
                      </a:rPr>
                      <m:t>=</m:t>
                    </m:r>
                  </m:oMath>
                </a14:m>
                <a:r>
                  <a:rPr lang="en-US" dirty="0"/>
                  <a:t> the average of the differences in daily sales    </a:t>
                </a:r>
              </a:p>
              <a:p>
                <a:pPr>
                  <a:spcBef>
                    <a:spcPts val="0"/>
                  </a:spcBef>
                </a:pPr>
                <a:r>
                  <a:rPr lang="en-US" dirty="0"/>
                  <a:t>      between the two restaurants.</a:t>
                </a:r>
              </a:p>
              <a:p>
                <a:pPr>
                  <a:spcBef>
                    <a:spcPts val="0"/>
                  </a:spcBef>
                </a:pPr>
                <a:r>
                  <a:rPr lang="en-US" dirty="0"/>
                  <a:t>Since the owner is interested in whether or not the average daily sales are different between the two restaurants, the alternative hypothesis will be two-sided and this will be a two-tailed test.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511040"/>
              </a:xfrm>
              <a:blipFill>
                <a:blip r:embed="rId2"/>
                <a:stretch>
                  <a:fillRect l="-1481" t="-1216" b="-541"/>
                </a:stretch>
              </a:blipFill>
            </p:spPr>
            <p:txBody>
              <a:bodyPr/>
              <a:lstStyle/>
              <a:p>
                <a:r>
                  <a:rPr lang="en-IN">
                    <a:noFill/>
                  </a:rPr>
                  <a:t> </a:t>
                </a:r>
              </a:p>
            </p:txBody>
          </p:sp>
        </mc:Fallback>
      </mc:AlternateContent>
    </p:spTree>
    <p:extLst>
      <p:ext uri="{BB962C8B-B14F-4D97-AF65-F5344CB8AC3E}">
        <p14:creationId xmlns:p14="http://schemas.microsoft.com/office/powerpoint/2010/main" val="1035777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300" dirty="0"/>
              <a:t>Example 12.3.1: Determining a Confidence Interval and Performing a Hypothesis Test for the Difference in Restaurant Sales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79799"/>
                <a:ext cx="8229600" cy="4511040"/>
              </a:xfrm>
            </p:spPr>
            <p:txBody>
              <a:bodyPr>
                <a:noAutofit/>
              </a:bodyPr>
              <a:lstStyle/>
              <a:p>
                <a:pPr>
                  <a:spcBef>
                    <a:spcPts val="0"/>
                  </a:spcBef>
                </a:pPr>
                <a:r>
                  <a:rPr lang="en-US" dirty="0"/>
                  <a:t>The statistical measure being used is the average difference in daily sales between the two restaurants. Since we have a two-tailed test, the hypotheses will be as follows.</a:t>
                </a:r>
              </a:p>
              <a:p>
                <a:pPr>
                  <a:spcBef>
                    <a:spcPts val="0"/>
                  </a:spcBef>
                </a:pPr>
                <a:r>
                  <a:rPr lang="en-US" dirty="0">
                    <a:ea typeface="Cambria Math" panose="02040503050406030204" pitchFamily="18" charset="0"/>
                  </a:rPr>
                  <a:t>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𝑑</m:t>
                        </m:r>
                      </m:sub>
                    </m:sSub>
                    <m:r>
                      <a:rPr lang="en-US" b="0" i="1" smtClean="0">
                        <a:latin typeface="Cambria Math" panose="02040503050406030204" pitchFamily="18" charset="0"/>
                        <a:ea typeface="Cambria Math" panose="02040503050406030204" pitchFamily="18" charset="0"/>
                      </a:rPr>
                      <m:t>=0</m:t>
                    </m:r>
                  </m:oMath>
                </a14:m>
                <a:r>
                  <a:rPr lang="en-US" dirty="0"/>
                  <a:t>     There is no difference in average daily 		         sales between the restaurants</a:t>
                </a:r>
              </a:p>
              <a:p>
                <a:pPr>
                  <a:spcBef>
                    <a:spcPts val="0"/>
                  </a:spcBef>
                </a:pPr>
                <a:r>
                  <a:rPr lang="en-US" dirty="0">
                    <a:ea typeface="Cambria Math" panose="02040503050406030204" pitchFamily="18" charset="0"/>
                  </a:rPr>
                  <a:t>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𝑎</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𝑑</m:t>
                        </m:r>
                      </m:sub>
                    </m:sSub>
                    <m:r>
                      <a:rPr lang="en-US" b="0" i="1" dirty="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oMath>
                </a14:m>
                <a:r>
                  <a:rPr lang="en-US" dirty="0"/>
                  <a:t>    There is a difference in average daily 		        sales between the restaurants	</a:t>
                </a:r>
              </a:p>
              <a:p>
                <a:pPr>
                  <a:spcBef>
                    <a:spcPts val="0"/>
                  </a:spcBef>
                </a:pPr>
                <a:r>
                  <a:rPr lang="en-US" b="1" dirty="0"/>
                  <a:t>Step 2: Specify the significance level </a:t>
                </a:r>
                <a14:m>
                  <m:oMath xmlns:m="http://schemas.openxmlformats.org/officeDocument/2006/math">
                    <m:r>
                      <a:rPr lang="en-US" b="1" i="1" dirty="0" smtClean="0">
                        <a:latin typeface="Cambria Math" panose="02040503050406030204" pitchFamily="18" charset="0"/>
                        <a:ea typeface="Cambria Math" panose="02040503050406030204" pitchFamily="18" charset="0"/>
                      </a:rPr>
                      <m:t>𝜶</m:t>
                    </m:r>
                  </m:oMath>
                </a14:m>
                <a:r>
                  <a:rPr lang="en-US" b="1" dirty="0"/>
                  <a:t>.</a:t>
                </a:r>
              </a:p>
              <a:p>
                <a:pPr>
                  <a:spcBef>
                    <a:spcPts val="0"/>
                  </a:spcBef>
                </a:pPr>
                <a:r>
                  <a:rPr lang="en-US" dirty="0"/>
                  <a:t>The level of the test is specified in the problem to be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=0.01</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79799"/>
                <a:ext cx="8229600" cy="4511040"/>
              </a:xfrm>
              <a:blipFill>
                <a:blip r:embed="rId2"/>
                <a:stretch>
                  <a:fillRect l="-1481" t="-1351" r="-1111" b="-10000"/>
                </a:stretch>
              </a:blipFill>
            </p:spPr>
            <p:txBody>
              <a:bodyPr/>
              <a:lstStyle/>
              <a:p>
                <a:r>
                  <a:rPr lang="en-IN">
                    <a:noFill/>
                  </a:rPr>
                  <a:t> </a:t>
                </a:r>
              </a:p>
            </p:txBody>
          </p:sp>
        </mc:Fallback>
      </mc:AlternateContent>
    </p:spTree>
    <p:extLst>
      <p:ext uri="{BB962C8B-B14F-4D97-AF65-F5344CB8AC3E}">
        <p14:creationId xmlns:p14="http://schemas.microsoft.com/office/powerpoint/2010/main" val="2004551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300" dirty="0"/>
              <a:t>Example 12.3.1: Determining a Confidence Interval and Performing a Hypothesis Test for the Difference in Restaurant Sales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4511040"/>
              </a:xfrm>
            </p:spPr>
            <p:txBody>
              <a:bodyPr>
                <a:noAutofit/>
              </a:bodyPr>
              <a:lstStyle/>
              <a:p>
                <a:pPr>
                  <a:spcBef>
                    <a:spcPts val="0"/>
                  </a:spcBef>
                </a:pPr>
                <a:r>
                  <a:rPr lang="en-US" b="1" dirty="0"/>
                  <a:t>Step 3: Validate the assumptions of the hypothesis test, identify the appropriate test statistic, and compute its value.</a:t>
                </a:r>
              </a:p>
              <a:p>
                <a:pPr>
                  <a:spcBef>
                    <a:spcPts val="0"/>
                  </a:spcBef>
                </a:pPr>
                <a:r>
                  <a:rPr lang="en-US" dirty="0"/>
                  <a:t>The assumptions were validated in part </a:t>
                </a:r>
                <a:r>
                  <a:rPr lang="en-US" b="1" dirty="0"/>
                  <a:t>a</a:t>
                </a:r>
                <a:r>
                  <a:rPr lang="en-US" dirty="0"/>
                  <a:t>.</a:t>
                </a:r>
              </a:p>
              <a:p>
                <a:pPr>
                  <a:spcBef>
                    <a:spcPts val="0"/>
                  </a:spcBef>
                </a:pPr>
                <a:r>
                  <a:rPr lang="en-US" dirty="0"/>
                  <a:t>To develop the appropriate test statistic, a random variable whose value will be used to make the decision to reject or fail to reject </a:t>
                </a:r>
                <a14:m>
                  <m:oMath xmlns:m="http://schemas.openxmlformats.org/officeDocument/2006/math">
                    <m:r>
                      <a:rPr lang="en-US" i="1" dirty="0" smtClean="0">
                        <a:latin typeface="Cambria Math" panose="02040503050406030204" pitchFamily="18" charset="0"/>
                      </a:rPr>
                      <m:t>𝐻</m:t>
                    </m:r>
                    <m:r>
                      <a:rPr lang="en-US" i="1" baseline="-25000" dirty="0" smtClean="0">
                        <a:latin typeface="Cambria Math" panose="02040503050406030204" pitchFamily="18" charset="0"/>
                      </a:rPr>
                      <m:t>0</m:t>
                    </m:r>
                  </m:oMath>
                </a14:m>
                <a:r>
                  <a:rPr lang="en-US" dirty="0"/>
                  <a:t> must be developed. It is interesting to notice that by evaluating the differences of the paired data, we have effectively reduced the two-sample problem into a one-sample </a:t>
                </a:r>
                <a14:m>
                  <m:oMath xmlns:m="http://schemas.openxmlformats.org/officeDocument/2006/math">
                    <m:r>
                      <a:rPr lang="en-US" i="1" dirty="0" smtClean="0">
                        <a:latin typeface="Cambria Math" panose="02040503050406030204" pitchFamily="18" charset="0"/>
                      </a:rPr>
                      <m:t>𝑡</m:t>
                    </m:r>
                  </m:oMath>
                </a14:m>
                <a:r>
                  <a:rPr lang="en-US" dirty="0"/>
                  <a:t>-test for a population mean.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511040"/>
              </a:xfrm>
              <a:blipFill>
                <a:blip r:embed="rId2"/>
                <a:stretch>
                  <a:fillRect l="-1481" t="-1216" r="-593" b="-10000"/>
                </a:stretch>
              </a:blipFill>
            </p:spPr>
            <p:txBody>
              <a:bodyPr/>
              <a:lstStyle/>
              <a:p>
                <a:r>
                  <a:rPr lang="en-IN">
                    <a:noFill/>
                  </a:rPr>
                  <a:t> </a:t>
                </a:r>
              </a:p>
            </p:txBody>
          </p:sp>
        </mc:Fallback>
      </mc:AlternateContent>
    </p:spTree>
    <p:extLst>
      <p:ext uri="{BB962C8B-B14F-4D97-AF65-F5344CB8AC3E}">
        <p14:creationId xmlns:p14="http://schemas.microsoft.com/office/powerpoint/2010/main" val="2950224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300" dirty="0"/>
              <a:t>Example 12.3.1: Determining a Confidence Interval and Performing a Hypothesis Test for the Difference in Restaurant Sales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063826"/>
                <a:ext cx="8229600" cy="4511040"/>
              </a:xfrm>
            </p:spPr>
            <p:txBody>
              <a:bodyPr>
                <a:noAutofit/>
              </a:bodyPr>
              <a:lstStyle/>
              <a:p>
                <a:pPr>
                  <a:spcBef>
                    <a:spcPts val="0"/>
                  </a:spcBef>
                </a:pPr>
                <a:r>
                  <a:rPr lang="en-US" dirty="0"/>
                  <a:t>The point estimate for the population mean of the differences, </a:t>
                </a:r>
                <a14:m>
                  <m:oMath xmlns:m="http://schemas.openxmlformats.org/officeDocument/2006/math">
                    <m:r>
                      <a:rPr lang="en-US" i="1" dirty="0" smtClean="0">
                        <a:latin typeface="Cambria Math" panose="02040503050406030204" pitchFamily="18" charset="0"/>
                      </a:rPr>
                      <m:t>𝜇</m:t>
                    </m:r>
                    <m:r>
                      <a:rPr lang="en-US" i="1" baseline="-25000" dirty="0" smtClean="0">
                        <a:latin typeface="Cambria Math" panose="02040503050406030204" pitchFamily="18" charset="0"/>
                      </a:rPr>
                      <m:t>𝑑</m:t>
                    </m:r>
                  </m:oMath>
                </a14:m>
                <a:r>
                  <a:rPr lang="en-US" dirty="0"/>
                  <a:t>, is </a:t>
                </a:r>
                <a14:m>
                  <m:oMath xmlns:m="http://schemas.openxmlformats.org/officeDocument/2006/math">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𝑥</m:t>
                        </m:r>
                      </m:e>
                    </m:acc>
                    <m:r>
                      <a:rPr lang="en-US" i="1" baseline="-25000" dirty="0" smtClean="0">
                        <a:latin typeface="Cambria Math" panose="02040503050406030204" pitchFamily="18" charset="0"/>
                      </a:rPr>
                      <m:t>𝑑</m:t>
                    </m:r>
                  </m:oMath>
                </a14:m>
                <a:r>
                  <a:rPr lang="en-US" dirty="0"/>
                  <a:t>, the sample mean of the differences. Hence, the sampling distribution for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r>
                      <a:rPr lang="en-US" i="1" baseline="-25000" dirty="0">
                        <a:latin typeface="Cambria Math" panose="02040503050406030204" pitchFamily="18" charset="0"/>
                      </a:rPr>
                      <m:t>𝑑</m:t>
                    </m:r>
                  </m:oMath>
                </a14:m>
                <a:r>
                  <a:rPr lang="en-US" dirty="0"/>
                  <a:t> provides essential information for testing the hypothesis. If the differences are normally distributed and the null hypothesis is assumed to be true, the sampling distribution of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r>
                      <a:rPr lang="en-US" i="1" baseline="-25000" dirty="0">
                        <a:latin typeface="Cambria Math" panose="02040503050406030204" pitchFamily="18" charset="0"/>
                      </a:rPr>
                      <m:t>𝑑</m:t>
                    </m:r>
                  </m:oMath>
                </a14:m>
                <a:r>
                  <a:rPr lang="en-US" dirty="0"/>
                  <a:t> has a </a:t>
                </a:r>
                <a14:m>
                  <m:oMath xmlns:m="http://schemas.openxmlformats.org/officeDocument/2006/math">
                    <m:r>
                      <a:rPr lang="en-US" i="1" dirty="0" smtClean="0">
                        <a:latin typeface="Cambria Math" panose="02040503050406030204" pitchFamily="18" charset="0"/>
                      </a:rPr>
                      <m:t>𝑡</m:t>
                    </m:r>
                  </m:oMath>
                </a14:m>
                <a:r>
                  <a:rPr lang="en-US" dirty="0"/>
                  <a:t>-distribution with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−1</m:t>
                    </m:r>
                  </m:oMath>
                </a14:m>
                <a:r>
                  <a:rPr lang="en-US" dirty="0"/>
                  <a:t> degrees of freedom. Note that </a:t>
                </a:r>
                <a14:m>
                  <m:oMath xmlns:m="http://schemas.openxmlformats.org/officeDocument/2006/math">
                    <m:r>
                      <a:rPr lang="en-US" i="1" dirty="0" smtClean="0">
                        <a:latin typeface="Cambria Math" panose="02040503050406030204" pitchFamily="18" charset="0"/>
                      </a:rPr>
                      <m:t>𝑛</m:t>
                    </m:r>
                  </m:oMath>
                </a14:m>
                <a:r>
                  <a:rPr lang="en-US" dirty="0"/>
                  <a:t> represents the number of differences. The </a:t>
                </a:r>
                <a14:m>
                  <m:oMath xmlns:m="http://schemas.openxmlformats.org/officeDocument/2006/math">
                    <m:r>
                      <a:rPr lang="en-US" i="1" dirty="0" smtClean="0">
                        <a:latin typeface="Cambria Math" panose="02040503050406030204" pitchFamily="18" charset="0"/>
                      </a:rPr>
                      <m:t>𝑡</m:t>
                    </m:r>
                  </m:oMath>
                </a14:m>
                <a:r>
                  <a:rPr lang="en-US" dirty="0"/>
                  <a:t>-test statistic is given by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063826"/>
                <a:ext cx="8229600" cy="4511040"/>
              </a:xfrm>
              <a:blipFill>
                <a:blip r:embed="rId2"/>
                <a:stretch>
                  <a:fillRect l="-1481" t="-1351" r="-19111"/>
                </a:stretch>
              </a:blipFill>
            </p:spPr>
            <p:txBody>
              <a:bodyPr/>
              <a:lstStyle/>
              <a:p>
                <a:r>
                  <a:rPr lang="en-IN">
                    <a:noFill/>
                  </a:rPr>
                  <a:t> </a:t>
                </a:r>
              </a:p>
            </p:txBody>
          </p:sp>
        </mc:Fallback>
      </mc:AlternateContent>
      <p:graphicFrame>
        <p:nvGraphicFramePr>
          <p:cNvPr id="4" name="Object 3">
            <a:extLst>
              <a:ext uri="{FF2B5EF4-FFF2-40B4-BE49-F238E27FC236}">
                <a16:creationId xmlns:a16="http://schemas.microsoft.com/office/drawing/2014/main" id="{6997D776-DA40-BD7E-5549-EC832BDBE194}"/>
              </a:ext>
            </a:extLst>
          </p:cNvPr>
          <p:cNvGraphicFramePr>
            <a:graphicFrameLocks noChangeAspect="1"/>
          </p:cNvGraphicFramePr>
          <p:nvPr>
            <p:extLst>
              <p:ext uri="{D42A27DB-BD31-4B8C-83A1-F6EECF244321}">
                <p14:modId xmlns:p14="http://schemas.microsoft.com/office/powerpoint/2010/main" val="3444784177"/>
              </p:ext>
            </p:extLst>
          </p:nvPr>
        </p:nvGraphicFramePr>
        <p:xfrm>
          <a:off x="2994103" y="4863791"/>
          <a:ext cx="1416205" cy="1130768"/>
        </p:xfrm>
        <a:graphic>
          <a:graphicData uri="http://schemas.openxmlformats.org/presentationml/2006/ole">
            <mc:AlternateContent xmlns:mc="http://schemas.openxmlformats.org/markup-compatibility/2006">
              <mc:Choice xmlns:v="urn:schemas-microsoft-com:vml" Requires="v">
                <p:oleObj name="Equation" r:id="rId3" imgW="1638000" imgH="1307880" progId="Equation.DSMT4">
                  <p:embed/>
                </p:oleObj>
              </mc:Choice>
              <mc:Fallback>
                <p:oleObj name="Equation" r:id="rId3" imgW="1638000" imgH="1307880" progId="Equation.DSMT4">
                  <p:embed/>
                  <p:pic>
                    <p:nvPicPr>
                      <p:cNvPr id="4" name="Object 3">
                        <a:extLst>
                          <a:ext uri="{FF2B5EF4-FFF2-40B4-BE49-F238E27FC236}">
                            <a16:creationId xmlns:a16="http://schemas.microsoft.com/office/drawing/2014/main" id="{3579CD2D-604E-9955-091F-48069136F62F}"/>
                          </a:ext>
                        </a:extLst>
                      </p:cNvPr>
                      <p:cNvPicPr/>
                      <p:nvPr/>
                    </p:nvPicPr>
                    <p:blipFill>
                      <a:blip r:embed="rId4"/>
                      <a:stretch>
                        <a:fillRect/>
                      </a:stretch>
                    </p:blipFill>
                    <p:spPr>
                      <a:xfrm>
                        <a:off x="2994103" y="4863791"/>
                        <a:ext cx="1416205" cy="1130768"/>
                      </a:xfrm>
                      <a:prstGeom prst="rect">
                        <a:avLst/>
                      </a:prstGeom>
                    </p:spPr>
                  </p:pic>
                </p:oleObj>
              </mc:Fallback>
            </mc:AlternateContent>
          </a:graphicData>
        </a:graphic>
      </p:graphicFrame>
    </p:spTree>
    <p:extLst>
      <p:ext uri="{BB962C8B-B14F-4D97-AF65-F5344CB8AC3E}">
        <p14:creationId xmlns:p14="http://schemas.microsoft.com/office/powerpoint/2010/main" val="23193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300" dirty="0"/>
              <a:t>Example 12.3.1: Determining a Confidence Interval and Performing a Hypothesis Test for the Difference in Restaurant Sales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4511040"/>
              </a:xfrm>
            </p:spPr>
            <p:txBody>
              <a:bodyPr>
                <a:noAutofit/>
              </a:bodyPr>
              <a:lstStyle/>
              <a:p>
                <a:pPr>
                  <a:spcBef>
                    <a:spcPts val="0"/>
                  </a:spcBef>
                </a:pPr>
                <a:r>
                  <a:rPr lang="en-US" dirty="0"/>
                  <a:t>where </a:t>
                </a:r>
                <a14:m>
                  <m:oMath xmlns:m="http://schemas.openxmlformats.org/officeDocument/2006/math">
                    <m:r>
                      <a:rPr lang="en-US" b="0" i="1" dirty="0" smtClean="0">
                        <a:latin typeface="Cambria Math" panose="02040503050406030204" pitchFamily="18" charset="0"/>
                      </a:rPr>
                      <m:t>𝑠</m:t>
                    </m:r>
                    <m:r>
                      <a:rPr lang="en-US" i="1" baseline="-25000" dirty="0" smtClean="0">
                        <a:latin typeface="Cambria Math" panose="02040503050406030204" pitchFamily="18" charset="0"/>
                      </a:rPr>
                      <m:t>𝑑</m:t>
                    </m:r>
                  </m:oMath>
                </a14:m>
                <a:r>
                  <a:rPr lang="en-US" dirty="0"/>
                  <a:t> is the sample standard deviation of the differences.</a:t>
                </a:r>
              </a:p>
              <a:p>
                <a:pPr>
                  <a:spcBef>
                    <a:spcPts val="0"/>
                  </a:spcBef>
                </a:pPr>
                <a:r>
                  <a:rPr lang="en-US" dirty="0"/>
                  <a:t>If the observed value of </a:t>
                </a:r>
                <a14:m>
                  <m:oMath xmlns:m="http://schemas.openxmlformats.org/officeDocument/2006/math">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𝑥</m:t>
                        </m:r>
                      </m:e>
                    </m:acc>
                    <m:r>
                      <a:rPr lang="en-US" i="1" baseline="-25000" dirty="0" smtClean="0">
                        <a:latin typeface="Cambria Math" panose="02040503050406030204" pitchFamily="18" charset="0"/>
                      </a:rPr>
                      <m:t>𝑑</m:t>
                    </m:r>
                  </m:oMath>
                </a14:m>
                <a:r>
                  <a:rPr lang="en-US" dirty="0"/>
                  <a:t> is significantly smaller or larger than the hypothesized difference (0), this will produce a large negative (or positive) value of the test statistic, causing us to question whether the null hypothesis is in fact true. How large is </a:t>
                </a:r>
                <a:r>
                  <a:rPr lang="en-US" i="1" dirty="0"/>
                  <a:t>large</a:t>
                </a:r>
                <a:r>
                  <a:rPr lang="en-US" dirty="0"/>
                  <a:t>? This is answered by the critical value of the test statistic specified in </a:t>
                </a:r>
                <a:r>
                  <a:rPr lang="en-US" b="1" dirty="0"/>
                  <a:t>Step 4.</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511040"/>
              </a:xfrm>
              <a:blipFill>
                <a:blip r:embed="rId2"/>
                <a:stretch>
                  <a:fillRect l="-1481" t="-1216"/>
                </a:stretch>
              </a:blipFill>
            </p:spPr>
            <p:txBody>
              <a:bodyPr/>
              <a:lstStyle/>
              <a:p>
                <a:r>
                  <a:rPr lang="en-IN">
                    <a:noFill/>
                  </a:rPr>
                  <a:t> </a:t>
                </a:r>
              </a:p>
            </p:txBody>
          </p:sp>
        </mc:Fallback>
      </mc:AlternateContent>
    </p:spTree>
    <p:extLst>
      <p:ext uri="{BB962C8B-B14F-4D97-AF65-F5344CB8AC3E}">
        <p14:creationId xmlns:p14="http://schemas.microsoft.com/office/powerpoint/2010/main" val="1650317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300" dirty="0"/>
              <a:t>Example 12.3.1: Determining a Confidence Interval and Performing a Hypothesis Test for the Difference in Restaurant Sales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4511040"/>
              </a:xfrm>
            </p:spPr>
            <p:txBody>
              <a:bodyPr>
                <a:noAutofit/>
              </a:bodyPr>
              <a:lstStyle/>
              <a:p>
                <a:pPr>
                  <a:spcBef>
                    <a:spcPts val="0"/>
                  </a:spcBef>
                </a:pPr>
                <a:r>
                  <a:rPr lang="en-US" dirty="0"/>
                  <a:t>Based on the data in the table on daily food sales,        </a:t>
                </a:r>
                <a14:m>
                  <m:oMath xmlns:m="http://schemas.openxmlformats.org/officeDocument/2006/math">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𝑥</m:t>
                        </m:r>
                      </m:e>
                    </m:acc>
                    <m:r>
                      <a:rPr lang="en-US" i="1" baseline="-25000" dirty="0" smtClean="0">
                        <a:latin typeface="Cambria Math" panose="02040503050406030204" pitchFamily="18" charset="0"/>
                      </a:rPr>
                      <m:t>𝑑</m:t>
                    </m:r>
                    <m:r>
                      <a:rPr lang="en-US" i="1" dirty="0" smtClean="0">
                        <a:latin typeface="Cambria Math" panose="02040503050406030204" pitchFamily="18" charset="0"/>
                      </a:rPr>
                      <m:t>=</m:t>
                    </m:r>
                    <m:r>
                      <a:rPr lang="en-US" b="0" i="1" dirty="0" smtClean="0">
                        <a:latin typeface="Cambria Math" panose="02040503050406030204" pitchFamily="18" charset="0"/>
                      </a:rPr>
                      <m:t>−1248.20,</m:t>
                    </m:r>
                  </m:oMath>
                </a14:m>
                <a:r>
                  <a:rPr lang="en-US" dirty="0"/>
                  <a:t> and the computed value of the test statistic is as follows.</a:t>
                </a:r>
              </a:p>
              <a:p>
                <a:pPr>
                  <a:spcBef>
                    <a:spcPts val="0"/>
                  </a:spcBef>
                </a:pPr>
                <a:endParaRPr lang="en-US" dirty="0"/>
              </a:p>
              <a:p>
                <a:pPr>
                  <a:spcBef>
                    <a:spcPts val="0"/>
                  </a:spcBef>
                </a:pPr>
                <a:endParaRPr lang="en-US" dirty="0"/>
              </a:p>
              <a:p>
                <a:pPr>
                  <a:spcBef>
                    <a:spcPts val="0"/>
                  </a:spcBef>
                </a:pPr>
                <a:endParaRPr lang="en-US" dirty="0"/>
              </a:p>
              <a:p>
                <a:pPr>
                  <a:spcBef>
                    <a:spcPts val="0"/>
                  </a:spcBef>
                </a:pPr>
                <a:r>
                  <a:rPr lang="en-US" b="1" dirty="0"/>
                  <a:t>Step 4: Determine the critical value(s) or </a:t>
                </a:r>
                <a14:m>
                  <m:oMath xmlns:m="http://schemas.openxmlformats.org/officeDocument/2006/math">
                    <m:r>
                      <a:rPr lang="en-US" b="1" i="1" dirty="0" smtClean="0">
                        <a:latin typeface="Cambria Math" panose="02040503050406030204" pitchFamily="18" charset="0"/>
                      </a:rPr>
                      <m:t>𝑷</m:t>
                    </m:r>
                  </m:oMath>
                </a14:m>
                <a:r>
                  <a:rPr lang="en-US" b="1" dirty="0"/>
                  <a:t>-value.</a:t>
                </a:r>
              </a:p>
              <a:p>
                <a:pPr>
                  <a:spcBef>
                    <a:spcPts val="0"/>
                  </a:spcBef>
                </a:pPr>
                <a:r>
                  <a:rPr lang="en-US" dirty="0"/>
                  <a:t>The test statistic is computed under the assumption that the null hypothesis is true. </a:t>
                </a: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511040"/>
              </a:xfrm>
              <a:blipFill>
                <a:blip r:embed="rId2"/>
                <a:stretch>
                  <a:fillRect l="-1481" t="-1216"/>
                </a:stretch>
              </a:blipFill>
            </p:spPr>
            <p:txBody>
              <a:bodyPr/>
              <a:lstStyle/>
              <a:p>
                <a:r>
                  <a:rPr lang="en-IN">
                    <a:noFill/>
                  </a:rPr>
                  <a:t> </a:t>
                </a:r>
              </a:p>
            </p:txBody>
          </p:sp>
        </mc:Fallback>
      </mc:AlternateContent>
      <p:graphicFrame>
        <p:nvGraphicFramePr>
          <p:cNvPr id="4" name="Object 3">
            <a:extLst>
              <a:ext uri="{FF2B5EF4-FFF2-40B4-BE49-F238E27FC236}">
                <a16:creationId xmlns:a16="http://schemas.microsoft.com/office/drawing/2014/main" id="{DDA4C5C8-4FD2-10BA-22D2-CF34772E89B7}"/>
              </a:ext>
            </a:extLst>
          </p:cNvPr>
          <p:cNvGraphicFramePr>
            <a:graphicFrameLocks noChangeAspect="1"/>
          </p:cNvGraphicFramePr>
          <p:nvPr>
            <p:extLst>
              <p:ext uri="{D42A27DB-BD31-4B8C-83A1-F6EECF244321}">
                <p14:modId xmlns:p14="http://schemas.microsoft.com/office/powerpoint/2010/main" val="1916560262"/>
              </p:ext>
            </p:extLst>
          </p:nvPr>
        </p:nvGraphicFramePr>
        <p:xfrm>
          <a:off x="1371600" y="2590800"/>
          <a:ext cx="5054600" cy="1320800"/>
        </p:xfrm>
        <a:graphic>
          <a:graphicData uri="http://schemas.openxmlformats.org/presentationml/2006/ole">
            <mc:AlternateContent xmlns:mc="http://schemas.openxmlformats.org/markup-compatibility/2006">
              <mc:Choice xmlns:v="urn:schemas-microsoft-com:vml" Requires="v">
                <p:oleObj name="Equation" r:id="rId3" imgW="5054400" imgH="1320480" progId="Equation.DSMT4">
                  <p:embed/>
                </p:oleObj>
              </mc:Choice>
              <mc:Fallback>
                <p:oleObj name="Equation" r:id="rId3" imgW="5054400" imgH="1320480" progId="Equation.DSMT4">
                  <p:embed/>
                  <p:pic>
                    <p:nvPicPr>
                      <p:cNvPr id="0" name=""/>
                      <p:cNvPicPr/>
                      <p:nvPr/>
                    </p:nvPicPr>
                    <p:blipFill>
                      <a:blip r:embed="rId4"/>
                      <a:stretch>
                        <a:fillRect/>
                      </a:stretch>
                    </p:blipFill>
                    <p:spPr>
                      <a:xfrm>
                        <a:off x="1371600" y="2590800"/>
                        <a:ext cx="5054600" cy="1320800"/>
                      </a:xfrm>
                      <a:prstGeom prst="rect">
                        <a:avLst/>
                      </a:prstGeom>
                    </p:spPr>
                  </p:pic>
                </p:oleObj>
              </mc:Fallback>
            </mc:AlternateContent>
          </a:graphicData>
        </a:graphic>
      </p:graphicFrame>
    </p:spTree>
    <p:extLst>
      <p:ext uri="{BB962C8B-B14F-4D97-AF65-F5344CB8AC3E}">
        <p14:creationId xmlns:p14="http://schemas.microsoft.com/office/powerpoint/2010/main" val="3798103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300" dirty="0"/>
              <a:t>Example 12.3.1: Determining a Confidence Interval and Performing a Hypothesis Test for the Difference in Restaurant Sales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4511040"/>
              </a:xfrm>
            </p:spPr>
            <p:txBody>
              <a:bodyPr>
                <a:noAutofit/>
              </a:bodyPr>
              <a:lstStyle/>
              <a:p>
                <a:pPr>
                  <a:spcBef>
                    <a:spcPts val="0"/>
                  </a:spcBef>
                </a:pPr>
                <a:r>
                  <a:rPr lang="en-US" dirty="0"/>
                  <a:t>Should the computed value of the test statistic fall in the rejection region, its value will be presumed to be too rare to have occurred because of ordinary sampling variation, and the null hypothesis will be rejected.</a:t>
                </a:r>
              </a:p>
              <a:p>
                <a:pPr>
                  <a:spcBef>
                    <a:spcPts val="0"/>
                  </a:spcBef>
                </a:pPr>
                <a:r>
                  <a:rPr lang="en-US" dirty="0"/>
                  <a:t>If the null hypothesis is true, the test statistic has a </a:t>
                </a:r>
                <a14:m>
                  <m:oMath xmlns:m="http://schemas.openxmlformats.org/officeDocument/2006/math">
                    <m:r>
                      <a:rPr lang="en-US" i="1" dirty="0" smtClean="0">
                        <a:latin typeface="Cambria Math" panose="02040503050406030204" pitchFamily="18" charset="0"/>
                      </a:rPr>
                      <m:t>𝑡</m:t>
                    </m:r>
                  </m:oMath>
                </a14:m>
                <a:r>
                  <a:rPr lang="en-US" dirty="0"/>
                  <a:t>-distribution with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−1</m:t>
                    </m:r>
                  </m:oMath>
                </a14:m>
                <a:r>
                  <a:rPr lang="en-US" dirty="0"/>
                  <a:t> degrees of freedom. Thus, the critical value is determined in the same way as for the other tests of hypothesis where the test statistic had a </a:t>
                </a:r>
                <a14:m>
                  <m:oMath xmlns:m="http://schemas.openxmlformats.org/officeDocument/2006/math">
                    <m:r>
                      <a:rPr lang="en-US" i="1" dirty="0" smtClean="0">
                        <a:latin typeface="Cambria Math" panose="02040503050406030204" pitchFamily="18" charset="0"/>
                      </a:rPr>
                      <m:t>𝑡</m:t>
                    </m:r>
                  </m:oMath>
                </a14:m>
                <a:r>
                  <a:rPr lang="en-US" dirty="0"/>
                  <a:t>-distribution, except that the degrees of freedom are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−1=10−1=9</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511040"/>
              </a:xfrm>
              <a:blipFill>
                <a:blip r:embed="rId2"/>
                <a:stretch>
                  <a:fillRect l="-1481" t="-1216" r="-1704" b="-541"/>
                </a:stretch>
              </a:blipFill>
            </p:spPr>
            <p:txBody>
              <a:bodyPr/>
              <a:lstStyle/>
              <a:p>
                <a:r>
                  <a:rPr lang="en-IN">
                    <a:noFill/>
                  </a:rPr>
                  <a:t> </a:t>
                </a:r>
              </a:p>
            </p:txBody>
          </p:sp>
        </mc:Fallback>
      </mc:AlternateContent>
    </p:spTree>
    <p:extLst>
      <p:ext uri="{BB962C8B-B14F-4D97-AF65-F5344CB8AC3E}">
        <p14:creationId xmlns:p14="http://schemas.microsoft.com/office/powerpoint/2010/main" val="1588789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300" dirty="0"/>
              <a:t>Example 12.3.1: Determining a Confidence Interval and Performing a Hypothesis Test for the Difference in Restaurant Sales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4511040"/>
              </a:xfrm>
            </p:spPr>
            <p:txBody>
              <a:bodyPr>
                <a:noAutofit/>
              </a:bodyPr>
              <a:lstStyle/>
              <a:p>
                <a:pPr>
                  <a:spcBef>
                    <a:spcPts val="0"/>
                  </a:spcBef>
                </a:pPr>
                <a:r>
                  <a:rPr lang="en-US" dirty="0"/>
                  <a:t>The rejection region for the alternative hypothesis,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𝑎</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𝑑</m:t>
                        </m:r>
                      </m:sub>
                    </m:sSub>
                    <m:r>
                      <a:rPr lang="en-US" b="0" i="1" dirty="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oMath>
                </a14:m>
                <a:r>
                  <a:rPr lang="en-US" dirty="0"/>
                  <a:t> with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=0.01 </m:t>
                    </m:r>
                  </m:oMath>
                </a14:m>
                <a:r>
                  <a:rPr lang="en-US" dirty="0"/>
                  <a:t>and 9 degrees of freedom is displayed in the figure below. Because we have a two-sided hypothesis, we reject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0</m:t>
                        </m:r>
                      </m:sub>
                    </m:sSub>
                  </m:oMath>
                </a14:m>
                <a:r>
                  <a:rPr lang="en-US" dirty="0"/>
                  <a:t> if the test statistic is less than –3.250 or if it is greater than 3.250.</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511040"/>
              </a:xfrm>
              <a:blipFill>
                <a:blip r:embed="rId2"/>
                <a:stretch>
                  <a:fillRect l="-1481" t="-1216" r="-1481"/>
                </a:stretch>
              </a:blipFill>
            </p:spPr>
            <p:txBody>
              <a:bodyPr/>
              <a:lstStyle/>
              <a:p>
                <a:r>
                  <a:rPr lang="en-IN">
                    <a:noFill/>
                  </a:rPr>
                  <a:t> </a:t>
                </a:r>
              </a:p>
            </p:txBody>
          </p:sp>
        </mc:Fallback>
      </mc:AlternateContent>
    </p:spTree>
    <p:extLst>
      <p:ext uri="{BB962C8B-B14F-4D97-AF65-F5344CB8AC3E}">
        <p14:creationId xmlns:p14="http://schemas.microsoft.com/office/powerpoint/2010/main" val="28492240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300" dirty="0"/>
              <a:t>Example 12.3.1: Determining a Confidence Interval and Performing a Hypothesis Test for the Difference in Restaurant Sales (cont.)</a:t>
            </a:r>
          </a:p>
        </p:txBody>
      </p:sp>
      <p:sp>
        <p:nvSpPr>
          <p:cNvPr id="3" name="Content Placeholder 2"/>
          <p:cNvSpPr>
            <a:spLocks noGrp="1"/>
          </p:cNvSpPr>
          <p:nvPr>
            <p:ph idx="1"/>
          </p:nvPr>
        </p:nvSpPr>
        <p:spPr>
          <a:xfrm>
            <a:off x="457200" y="1280160"/>
            <a:ext cx="8229600" cy="4511040"/>
          </a:xfrm>
        </p:spPr>
        <p:txBody>
          <a:bodyPr>
            <a:noAutofit/>
          </a:bodyPr>
          <a:lstStyle/>
          <a:p>
            <a:pPr>
              <a:spcBef>
                <a:spcPts val="0"/>
              </a:spcBef>
            </a:pPr>
            <a:r>
              <a:rPr lang="en-US" dirty="0"/>
              <a:t> </a:t>
            </a:r>
          </a:p>
        </p:txBody>
      </p:sp>
      <p:pic>
        <p:nvPicPr>
          <p:cNvPr id="5" name="Picture 4">
            <a:extLst>
              <a:ext uri="{FF2B5EF4-FFF2-40B4-BE49-F238E27FC236}">
                <a16:creationId xmlns:a16="http://schemas.microsoft.com/office/drawing/2014/main" id="{08B5134D-2F82-9175-81E9-12D94CBAB6D2}"/>
              </a:ext>
            </a:extLst>
          </p:cNvPr>
          <p:cNvPicPr>
            <a:picLocks noChangeAspect="1"/>
          </p:cNvPicPr>
          <p:nvPr/>
        </p:nvPicPr>
        <p:blipFill>
          <a:blip r:embed="rId2"/>
          <a:stretch>
            <a:fillRect/>
          </a:stretch>
        </p:blipFill>
        <p:spPr>
          <a:xfrm>
            <a:off x="1524000" y="1338041"/>
            <a:ext cx="5867400" cy="4239799"/>
          </a:xfrm>
          <a:prstGeom prst="rect">
            <a:avLst/>
          </a:prstGeom>
        </p:spPr>
      </p:pic>
    </p:spTree>
    <p:extLst>
      <p:ext uri="{BB962C8B-B14F-4D97-AF65-F5344CB8AC3E}">
        <p14:creationId xmlns:p14="http://schemas.microsoft.com/office/powerpoint/2010/main" val="2679517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lstStyle/>
          <a:p>
            <a:r>
              <a:rPr lang="en-US" dirty="0"/>
              <a:t>Inference about Two Population Means: Dependent Samples (Paired Difference) (cont.)</a:t>
            </a:r>
            <a:endParaRPr lang="en-US" baseline="-25000" dirty="0"/>
          </a:p>
        </p:txBody>
      </p:sp>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p:txBody>
          <a:bodyPr>
            <a:normAutofit lnSpcReduction="10000"/>
          </a:bodyPr>
          <a:lstStyle/>
          <a:p>
            <a:r>
              <a:rPr lang="en-US" dirty="0"/>
              <a:t>What can we do to help reduce the effect of factors that cloud the issue of tennis shoe durability? One approach is to have each person wear a Spikes brand of shoe on one foot and a Kickers brand of shoe on the other foot, where the feet are randomly selected. After six months, the wear on the Spikes shoe would be compared to the wear on the Kickers shoe for each person. By designing the experiment in this fashion, the external effects of weight, amount of usage, and so forth, have been significantly reduced when comparing the two brands of tennis shoes. </a:t>
            </a:r>
          </a:p>
        </p:txBody>
      </p:sp>
    </p:spTree>
    <p:extLst>
      <p:ext uri="{BB962C8B-B14F-4D97-AF65-F5344CB8AC3E}">
        <p14:creationId xmlns:p14="http://schemas.microsoft.com/office/powerpoint/2010/main" val="21633074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300" dirty="0"/>
              <a:t>Example 12.3.1: Determining a Confidence Interval and Performing a Hypothesis Test for the Difference in Restaurant Sales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73480"/>
                <a:ext cx="8229600" cy="4511040"/>
              </a:xfrm>
            </p:spPr>
            <p:txBody>
              <a:bodyPr>
                <a:noAutofit/>
              </a:bodyPr>
              <a:lstStyle/>
              <a:p>
                <a:pPr>
                  <a:spcBef>
                    <a:spcPts val="0"/>
                  </a:spcBef>
                </a:pPr>
                <a:r>
                  <a:rPr lang="en-US" b="1" dirty="0"/>
                  <a:t>Step 5: Choose between the null and alternative hypotheses.</a:t>
                </a:r>
              </a:p>
              <a:p>
                <a:pPr>
                  <a:spcBef>
                    <a:spcPts val="0"/>
                  </a:spcBef>
                </a:pPr>
                <a:r>
                  <a:rPr lang="en-US" dirty="0"/>
                  <a:t>As shown below, the value of the test statistic falls in the rejection region to the left. The test statistic indicates that the observed average daily sales are more than 9 standard deviations below the hypothesized value of 0. It is highly unlikely that the difference between the observed value and the hypothesized value is due to ordinary sampling variation. Thus, the null hypothesis is rejected at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=0.01</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73480"/>
                <a:ext cx="8229600" cy="4511040"/>
              </a:xfrm>
              <a:blipFill>
                <a:blip r:embed="rId2"/>
                <a:stretch>
                  <a:fillRect l="-1481" t="-1351" b="-9865"/>
                </a:stretch>
              </a:blipFill>
            </p:spPr>
            <p:txBody>
              <a:bodyPr/>
              <a:lstStyle/>
              <a:p>
                <a:r>
                  <a:rPr lang="en-IN">
                    <a:noFill/>
                  </a:rPr>
                  <a:t> </a:t>
                </a:r>
              </a:p>
            </p:txBody>
          </p:sp>
        </mc:Fallback>
      </mc:AlternateContent>
    </p:spTree>
    <p:extLst>
      <p:ext uri="{BB962C8B-B14F-4D97-AF65-F5344CB8AC3E}">
        <p14:creationId xmlns:p14="http://schemas.microsoft.com/office/powerpoint/2010/main" val="888381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300" dirty="0"/>
              <a:t>Example 12.3.1: Determining a Confidence Interval and Performing a Hypothesis Test for the Difference in Restaurant Sales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6346"/>
                <a:ext cx="8229600" cy="4511040"/>
              </a:xfrm>
            </p:spPr>
            <p:txBody>
              <a:bodyPr>
                <a:noAutofit/>
              </a:bodyPr>
              <a:lstStyle/>
              <a:p>
                <a:pPr>
                  <a:spcBef>
                    <a:spcPts val="0"/>
                  </a:spcBef>
                </a:pPr>
                <a:r>
                  <a:rPr lang="en-US" dirty="0"/>
                  <a:t>Since the </a:t>
                </a:r>
                <a14:m>
                  <m:oMath xmlns:m="http://schemas.openxmlformats.org/officeDocument/2006/math">
                    <m:r>
                      <a:rPr lang="en-US" i="1" dirty="0" smtClean="0">
                        <a:latin typeface="Cambria Math" panose="02040503050406030204" pitchFamily="18" charset="0"/>
                      </a:rPr>
                      <m:t>𝑃</m:t>
                    </m:r>
                  </m:oMath>
                </a14:m>
                <a:r>
                  <a:rPr lang="en-US" dirty="0"/>
                  <a:t>-value of 0.000008 is less than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=0.01</m:t>
                    </m:r>
                  </m:oMath>
                </a14:m>
                <a:r>
                  <a:rPr lang="en-US" dirty="0"/>
                  <a:t>, </a:t>
                </a:r>
                <a14:m>
                  <m:oMath xmlns:m="http://schemas.openxmlformats.org/officeDocument/2006/math">
                    <m:r>
                      <a:rPr lang="en-US" i="1" dirty="0" smtClean="0">
                        <a:latin typeface="Cambria Math" panose="02040503050406030204" pitchFamily="18" charset="0"/>
                      </a:rPr>
                      <m:t>𝐻</m:t>
                    </m:r>
                    <m:r>
                      <a:rPr lang="en-US" i="1" baseline="-25000" dirty="0" smtClean="0">
                        <a:latin typeface="Cambria Math" panose="02040503050406030204" pitchFamily="18" charset="0"/>
                      </a:rPr>
                      <m:t>0</m:t>
                    </m:r>
                  </m:oMath>
                </a14:m>
                <a:r>
                  <a:rPr lang="en-US" dirty="0"/>
                  <a:t> is rejected.</a:t>
                </a:r>
              </a:p>
              <a:p>
                <a:pPr>
                  <a:spcBef>
                    <a:spcPts val="0"/>
                  </a:spcBef>
                </a:pPr>
                <a:endParaRPr lang="en-US" dirty="0"/>
              </a:p>
              <a:p>
                <a:pPr>
                  <a:spcBef>
                    <a:spcPts val="0"/>
                  </a:spcBef>
                </a:pPr>
                <a:endParaRPr lang="en-US" dirty="0"/>
              </a:p>
              <a:p>
                <a:pPr>
                  <a:spcBef>
                    <a:spcPts val="0"/>
                  </a:spcBef>
                </a:pPr>
                <a:endParaRPr lang="en-US" dirty="0"/>
              </a:p>
              <a:p>
                <a:pPr>
                  <a:spcBef>
                    <a:spcPts val="0"/>
                  </a:spcBef>
                </a:pPr>
                <a:endParaRPr lang="en-US" dirty="0"/>
              </a:p>
              <a:p>
                <a:pPr>
                  <a:spcBef>
                    <a:spcPts val="0"/>
                  </a:spcBef>
                </a:pPr>
                <a:r>
                  <a:rPr lang="en-US" b="1" dirty="0"/>
                  <a:t>Step 6: State the conclusion in terms of the original problem.</a:t>
                </a:r>
              </a:p>
              <a:p>
                <a:pPr>
                  <a:spcBef>
                    <a:spcPts val="0"/>
                  </a:spcBef>
                </a:pPr>
                <a:r>
                  <a:rPr lang="en-US" dirty="0"/>
                  <a:t>There is sufficient evidence for the owner to conclude at the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=0.01 </m:t>
                    </m:r>
                  </m:oMath>
                </a14:m>
                <a:r>
                  <a:rPr lang="en-US" dirty="0"/>
                  <a:t>level that the average daily sales between the two restaurants are significantly different.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6346"/>
                <a:ext cx="8229600" cy="4511040"/>
              </a:xfrm>
              <a:blipFill>
                <a:blip r:embed="rId3"/>
                <a:stretch>
                  <a:fillRect l="-1481" t="-1216" b="-10000"/>
                </a:stretch>
              </a:blipFill>
            </p:spPr>
            <p:txBody>
              <a:bodyPr/>
              <a:lstStyle/>
              <a:p>
                <a:r>
                  <a:rPr lang="en-IN">
                    <a:noFill/>
                  </a:rPr>
                  <a:t> </a:t>
                </a:r>
              </a:p>
            </p:txBody>
          </p:sp>
        </mc:Fallback>
      </mc:AlternateContent>
      <p:pic>
        <p:nvPicPr>
          <p:cNvPr id="6" name="Picture 5">
            <a:extLst>
              <a:ext uri="{FF2B5EF4-FFF2-40B4-BE49-F238E27FC236}">
                <a16:creationId xmlns:a16="http://schemas.microsoft.com/office/drawing/2014/main" id="{08D8ECD6-C7E7-F872-C042-3712C7D2BE5A}"/>
              </a:ext>
            </a:extLst>
          </p:cNvPr>
          <p:cNvPicPr>
            <a:picLocks noChangeAspect="1"/>
          </p:cNvPicPr>
          <p:nvPr/>
        </p:nvPicPr>
        <p:blipFill>
          <a:blip r:embed="rId4"/>
          <a:stretch>
            <a:fillRect/>
          </a:stretch>
        </p:blipFill>
        <p:spPr>
          <a:xfrm>
            <a:off x="1328942" y="1981200"/>
            <a:ext cx="6486115" cy="1823632"/>
          </a:xfrm>
          <a:prstGeom prst="rect">
            <a:avLst/>
          </a:prstGeom>
        </p:spPr>
      </p:pic>
    </p:spTree>
    <p:extLst>
      <p:ext uri="{BB962C8B-B14F-4D97-AF65-F5344CB8AC3E}">
        <p14:creationId xmlns:p14="http://schemas.microsoft.com/office/powerpoint/2010/main" val="11684901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 12.3.2: Performing a Hypothesis Test for the Difference in Reaction Times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4511040"/>
              </a:xfrm>
            </p:spPr>
            <p:txBody>
              <a:bodyPr>
                <a:noAutofit/>
              </a:bodyPr>
              <a:lstStyle/>
              <a:p>
                <a:pPr>
                  <a:spcBef>
                    <a:spcPts val="0"/>
                  </a:spcBef>
                </a:pPr>
                <a:r>
                  <a:rPr lang="en-US" dirty="0"/>
                  <a:t>A researcher is interested in knowing the effect which one ounce of 100-proof alcohol has on the study participants. To study this effect, the researcher randomly selects 10 participants and records their reaction times (in seconds) both before and after</a:t>
                </a:r>
              </a:p>
              <a:p>
                <a:pPr>
                  <a:spcBef>
                    <a:spcPts val="0"/>
                  </a:spcBef>
                </a:pPr>
                <a:r>
                  <a:rPr lang="en-US" dirty="0"/>
                  <a:t>drinking one ounce of 100-proof alcohol. The results of the study are displayed in the following table.</a:t>
                </a:r>
              </a:p>
              <a:p>
                <a:pPr>
                  <a:spcBef>
                    <a:spcPts val="0"/>
                  </a:spcBef>
                </a:pPr>
                <a:r>
                  <a:rPr lang="en-US" dirty="0"/>
                  <a:t>Can the researcher conclude at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=0.01 </m:t>
                    </m:r>
                  </m:oMath>
                </a14:m>
                <a:r>
                  <a:rPr lang="en-US" dirty="0"/>
                  <a:t>that the average reaction time is longer after consuming one ounce of 100-proof alcohol?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511040"/>
              </a:xfrm>
              <a:blipFill>
                <a:blip r:embed="rId2"/>
                <a:stretch>
                  <a:fillRect l="-1481" t="-1216" r="-963" b="-541"/>
                </a:stretch>
              </a:blipFill>
            </p:spPr>
            <p:txBody>
              <a:bodyPr/>
              <a:lstStyle/>
              <a:p>
                <a:r>
                  <a:rPr lang="en-IN">
                    <a:noFill/>
                  </a:rPr>
                  <a:t> </a:t>
                </a:r>
              </a:p>
            </p:txBody>
          </p:sp>
        </mc:Fallback>
      </mc:AlternateContent>
    </p:spTree>
    <p:extLst>
      <p:ext uri="{BB962C8B-B14F-4D97-AF65-F5344CB8AC3E}">
        <p14:creationId xmlns:p14="http://schemas.microsoft.com/office/powerpoint/2010/main" val="13447757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 12.3.2: Performing a Hypothesis Test for the Difference in Reaction Times (cont.)</a:t>
            </a:r>
          </a:p>
        </p:txBody>
      </p:sp>
      <p:sp>
        <p:nvSpPr>
          <p:cNvPr id="3" name="Content Placeholder 2"/>
          <p:cNvSpPr>
            <a:spLocks noGrp="1"/>
          </p:cNvSpPr>
          <p:nvPr>
            <p:ph idx="1"/>
          </p:nvPr>
        </p:nvSpPr>
        <p:spPr>
          <a:xfrm>
            <a:off x="457200" y="1280160"/>
            <a:ext cx="8229600" cy="4511040"/>
          </a:xfrm>
        </p:spPr>
        <p:txBody>
          <a:bodyPr>
            <a:noAutofit/>
          </a:bodyPr>
          <a:lstStyle/>
          <a:p>
            <a:pPr>
              <a:spcBef>
                <a:spcPts val="0"/>
              </a:spcBef>
            </a:pPr>
            <a:r>
              <a:rPr lang="en-US" dirty="0"/>
              <a:t> </a:t>
            </a:r>
          </a:p>
        </p:txBody>
      </p:sp>
      <p:graphicFrame>
        <p:nvGraphicFramePr>
          <p:cNvPr id="4" name="Table 3">
            <a:extLst>
              <a:ext uri="{FF2B5EF4-FFF2-40B4-BE49-F238E27FC236}">
                <a16:creationId xmlns:a16="http://schemas.microsoft.com/office/drawing/2014/main" id="{6006BA2B-FC31-C987-F147-9F891A5CA18C}"/>
              </a:ext>
            </a:extLst>
          </p:cNvPr>
          <p:cNvGraphicFramePr>
            <a:graphicFrameLocks noGrp="1"/>
          </p:cNvGraphicFramePr>
          <p:nvPr>
            <p:extLst>
              <p:ext uri="{D42A27DB-BD31-4B8C-83A1-F6EECF244321}">
                <p14:modId xmlns:p14="http://schemas.microsoft.com/office/powerpoint/2010/main" val="3543740717"/>
              </p:ext>
            </p:extLst>
          </p:nvPr>
        </p:nvGraphicFramePr>
        <p:xfrm>
          <a:off x="1524000" y="1203960"/>
          <a:ext cx="6096000" cy="445008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673407184"/>
                    </a:ext>
                  </a:extLst>
                </a:gridCol>
                <a:gridCol w="1524000">
                  <a:extLst>
                    <a:ext uri="{9D8B030D-6E8A-4147-A177-3AD203B41FA5}">
                      <a16:colId xmlns:a16="http://schemas.microsoft.com/office/drawing/2014/main" val="1385206092"/>
                    </a:ext>
                  </a:extLst>
                </a:gridCol>
                <a:gridCol w="1524000">
                  <a:extLst>
                    <a:ext uri="{9D8B030D-6E8A-4147-A177-3AD203B41FA5}">
                      <a16:colId xmlns:a16="http://schemas.microsoft.com/office/drawing/2014/main" val="1290746120"/>
                    </a:ext>
                  </a:extLst>
                </a:gridCol>
                <a:gridCol w="1524000">
                  <a:extLst>
                    <a:ext uri="{9D8B030D-6E8A-4147-A177-3AD203B41FA5}">
                      <a16:colId xmlns:a16="http://schemas.microsoft.com/office/drawing/2014/main" val="3912402092"/>
                    </a:ext>
                  </a:extLst>
                </a:gridCol>
              </a:tblGrid>
              <a:tr h="370840">
                <a:tc gridSpan="4">
                  <a:txBody>
                    <a:bodyPr/>
                    <a:lstStyle/>
                    <a:p>
                      <a:pPr algn="ctr"/>
                      <a:r>
                        <a:rPr lang="en-IN" b="1" dirty="0"/>
                        <a:t>Reaction Times (in seconds)</a:t>
                      </a:r>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172084263"/>
                  </a:ext>
                </a:extLst>
              </a:tr>
              <a:tr h="370840">
                <a:tc>
                  <a:txBody>
                    <a:bodyPr/>
                    <a:lstStyle/>
                    <a:p>
                      <a:pPr algn="ctr"/>
                      <a:r>
                        <a:rPr lang="en-IN" b="1" dirty="0"/>
                        <a:t>Participant</a:t>
                      </a:r>
                    </a:p>
                  </a:txBody>
                  <a:tcPr/>
                </a:tc>
                <a:tc>
                  <a:txBody>
                    <a:bodyPr/>
                    <a:lstStyle/>
                    <a:p>
                      <a:pPr algn="ctr"/>
                      <a:r>
                        <a:rPr lang="en-IN" b="1" dirty="0"/>
                        <a:t>Before</a:t>
                      </a:r>
                    </a:p>
                  </a:txBody>
                  <a:tcPr/>
                </a:tc>
                <a:tc>
                  <a:txBody>
                    <a:bodyPr/>
                    <a:lstStyle/>
                    <a:p>
                      <a:pPr algn="ctr"/>
                      <a:r>
                        <a:rPr lang="en-IN" b="1" dirty="0"/>
                        <a:t>After</a:t>
                      </a:r>
                    </a:p>
                  </a:txBody>
                  <a:tcPr/>
                </a:tc>
                <a:tc>
                  <a:txBody>
                    <a:bodyPr/>
                    <a:lstStyle/>
                    <a:p>
                      <a:pPr algn="ctr"/>
                      <a:r>
                        <a:rPr lang="en-IN" b="1" dirty="0"/>
                        <a:t>Difference</a:t>
                      </a:r>
                    </a:p>
                  </a:txBody>
                  <a:tcPr/>
                </a:tc>
                <a:extLst>
                  <a:ext uri="{0D108BD9-81ED-4DB2-BD59-A6C34878D82A}">
                    <a16:rowId xmlns:a16="http://schemas.microsoft.com/office/drawing/2014/main" val="1429840473"/>
                  </a:ext>
                </a:extLst>
              </a:tr>
              <a:tr h="370840">
                <a:tc>
                  <a:txBody>
                    <a:bodyPr/>
                    <a:lstStyle/>
                    <a:p>
                      <a:pPr algn="ctr"/>
                      <a:r>
                        <a:rPr lang="en-US" dirty="0"/>
                        <a:t>1</a:t>
                      </a:r>
                      <a:endParaRPr lang="en-IN" dirty="0"/>
                    </a:p>
                  </a:txBody>
                  <a:tcPr/>
                </a:tc>
                <a:tc>
                  <a:txBody>
                    <a:bodyPr/>
                    <a:lstStyle/>
                    <a:p>
                      <a:pPr algn="ctr"/>
                      <a:r>
                        <a:rPr lang="en-US" dirty="0"/>
                        <a:t>0.4</a:t>
                      </a:r>
                      <a:endParaRPr lang="en-IN" dirty="0"/>
                    </a:p>
                  </a:txBody>
                  <a:tcPr/>
                </a:tc>
                <a:tc>
                  <a:txBody>
                    <a:bodyPr/>
                    <a:lstStyle/>
                    <a:p>
                      <a:pPr algn="ctr"/>
                      <a:r>
                        <a:rPr lang="en-US" dirty="0"/>
                        <a:t>0.5</a:t>
                      </a:r>
                      <a:endParaRPr lang="en-IN" dirty="0"/>
                    </a:p>
                  </a:txBody>
                  <a:tcPr/>
                </a:tc>
                <a:tc>
                  <a:txBody>
                    <a:bodyPr/>
                    <a:lstStyle/>
                    <a:p>
                      <a:pPr algn="ctr"/>
                      <a:r>
                        <a:rPr lang="en-US" dirty="0">
                          <a:latin typeface="Calibri" panose="020F0502020204030204" pitchFamily="34" charset="0"/>
                          <a:ea typeface="Calibri" panose="020F0502020204030204" pitchFamily="34" charset="0"/>
                          <a:cs typeface="Calibri" panose="020F0502020204030204" pitchFamily="34" charset="0"/>
                        </a:rPr>
                        <a:t>─0.1</a:t>
                      </a:r>
                      <a:endParaRPr lang="en-IN" dirty="0"/>
                    </a:p>
                  </a:txBody>
                  <a:tcPr/>
                </a:tc>
                <a:extLst>
                  <a:ext uri="{0D108BD9-81ED-4DB2-BD59-A6C34878D82A}">
                    <a16:rowId xmlns:a16="http://schemas.microsoft.com/office/drawing/2014/main" val="1367133170"/>
                  </a:ext>
                </a:extLst>
              </a:tr>
              <a:tr h="370840">
                <a:tc>
                  <a:txBody>
                    <a:bodyPr/>
                    <a:lstStyle/>
                    <a:p>
                      <a:pPr algn="ctr"/>
                      <a:r>
                        <a:rPr lang="en-US" dirty="0"/>
                        <a:t>2</a:t>
                      </a:r>
                      <a:endParaRPr lang="en-IN" dirty="0"/>
                    </a:p>
                  </a:txBody>
                  <a:tcPr/>
                </a:tc>
                <a:tc>
                  <a:txBody>
                    <a:bodyPr/>
                    <a:lstStyle/>
                    <a:p>
                      <a:pPr algn="ctr"/>
                      <a:r>
                        <a:rPr lang="en-US" dirty="0"/>
                        <a:t>0.5</a:t>
                      </a:r>
                      <a:endParaRPr lang="en-IN" dirty="0"/>
                    </a:p>
                  </a:txBody>
                  <a:tcPr/>
                </a:tc>
                <a:tc>
                  <a:txBody>
                    <a:bodyPr/>
                    <a:lstStyle/>
                    <a:p>
                      <a:pPr algn="ctr"/>
                      <a:r>
                        <a:rPr lang="en-US" dirty="0"/>
                        <a:t>0.5</a:t>
                      </a:r>
                      <a:endParaRPr lang="en-IN" dirty="0"/>
                    </a:p>
                  </a:txBody>
                  <a:tcPr/>
                </a:tc>
                <a:tc>
                  <a:txBody>
                    <a:bodyPr/>
                    <a:lstStyle/>
                    <a:p>
                      <a:pPr algn="ctr"/>
                      <a:r>
                        <a:rPr lang="en-US" dirty="0"/>
                        <a:t>0.0</a:t>
                      </a:r>
                      <a:endParaRPr lang="en-IN" dirty="0"/>
                    </a:p>
                  </a:txBody>
                  <a:tcPr/>
                </a:tc>
                <a:extLst>
                  <a:ext uri="{0D108BD9-81ED-4DB2-BD59-A6C34878D82A}">
                    <a16:rowId xmlns:a16="http://schemas.microsoft.com/office/drawing/2014/main" val="1729551922"/>
                  </a:ext>
                </a:extLst>
              </a:tr>
              <a:tr h="370840">
                <a:tc>
                  <a:txBody>
                    <a:bodyPr/>
                    <a:lstStyle/>
                    <a:p>
                      <a:pPr algn="ctr"/>
                      <a:r>
                        <a:rPr lang="en-US" dirty="0"/>
                        <a:t>3</a:t>
                      </a:r>
                      <a:endParaRPr lang="en-IN" dirty="0"/>
                    </a:p>
                  </a:txBody>
                  <a:tcPr/>
                </a:tc>
                <a:tc>
                  <a:txBody>
                    <a:bodyPr/>
                    <a:lstStyle/>
                    <a:p>
                      <a:pPr algn="ctr"/>
                      <a:r>
                        <a:rPr lang="en-US" dirty="0"/>
                        <a:t>0.6</a:t>
                      </a:r>
                      <a:endParaRPr lang="en-IN" dirty="0"/>
                    </a:p>
                  </a:txBody>
                  <a:tcPr/>
                </a:tc>
                <a:tc>
                  <a:txBody>
                    <a:bodyPr/>
                    <a:lstStyle/>
                    <a:p>
                      <a:pPr algn="ctr"/>
                      <a:r>
                        <a:rPr lang="en-US" dirty="0"/>
                        <a:t>0.7</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Calibri" panose="020F0502020204030204" pitchFamily="34" charset="0"/>
                          <a:cs typeface="Calibri" panose="020F0502020204030204" pitchFamily="34" charset="0"/>
                        </a:rPr>
                        <a:t>─0.1</a:t>
                      </a:r>
                      <a:endParaRPr lang="en-IN" dirty="0"/>
                    </a:p>
                  </a:txBody>
                  <a:tcPr/>
                </a:tc>
                <a:extLst>
                  <a:ext uri="{0D108BD9-81ED-4DB2-BD59-A6C34878D82A}">
                    <a16:rowId xmlns:a16="http://schemas.microsoft.com/office/drawing/2014/main" val="4032629264"/>
                  </a:ext>
                </a:extLst>
              </a:tr>
              <a:tr h="370840">
                <a:tc>
                  <a:txBody>
                    <a:bodyPr/>
                    <a:lstStyle/>
                    <a:p>
                      <a:pPr algn="ctr"/>
                      <a:r>
                        <a:rPr lang="en-US" dirty="0"/>
                        <a:t>4</a:t>
                      </a:r>
                      <a:endParaRPr lang="en-IN" dirty="0"/>
                    </a:p>
                  </a:txBody>
                  <a:tcPr/>
                </a:tc>
                <a:tc>
                  <a:txBody>
                    <a:bodyPr/>
                    <a:lstStyle/>
                    <a:p>
                      <a:pPr algn="ctr"/>
                      <a:r>
                        <a:rPr lang="en-US" dirty="0"/>
                        <a:t>0.4</a:t>
                      </a:r>
                      <a:endParaRPr lang="en-IN" dirty="0"/>
                    </a:p>
                  </a:txBody>
                  <a:tcPr/>
                </a:tc>
                <a:tc>
                  <a:txBody>
                    <a:bodyPr/>
                    <a:lstStyle/>
                    <a:p>
                      <a:pPr algn="ctr"/>
                      <a:r>
                        <a:rPr lang="en-US" dirty="0"/>
                        <a:t>0.6</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Calibri" panose="020F0502020204030204" pitchFamily="34" charset="0"/>
                          <a:cs typeface="Calibri" panose="020F0502020204030204" pitchFamily="34" charset="0"/>
                        </a:rPr>
                        <a:t>─0.2</a:t>
                      </a:r>
                      <a:endParaRPr lang="en-IN" dirty="0"/>
                    </a:p>
                  </a:txBody>
                  <a:tcPr/>
                </a:tc>
                <a:extLst>
                  <a:ext uri="{0D108BD9-81ED-4DB2-BD59-A6C34878D82A}">
                    <a16:rowId xmlns:a16="http://schemas.microsoft.com/office/drawing/2014/main" val="2383126268"/>
                  </a:ext>
                </a:extLst>
              </a:tr>
              <a:tr h="370840">
                <a:tc>
                  <a:txBody>
                    <a:bodyPr/>
                    <a:lstStyle/>
                    <a:p>
                      <a:pPr algn="ctr"/>
                      <a:r>
                        <a:rPr lang="en-US" dirty="0"/>
                        <a:t>5</a:t>
                      </a:r>
                      <a:endParaRPr lang="en-IN" dirty="0"/>
                    </a:p>
                  </a:txBody>
                  <a:tcPr/>
                </a:tc>
                <a:tc>
                  <a:txBody>
                    <a:bodyPr/>
                    <a:lstStyle/>
                    <a:p>
                      <a:pPr algn="ctr"/>
                      <a:r>
                        <a:rPr lang="en-US" dirty="0"/>
                        <a:t>0.5</a:t>
                      </a:r>
                      <a:endParaRPr lang="en-IN" dirty="0"/>
                    </a:p>
                  </a:txBody>
                  <a:tcPr/>
                </a:tc>
                <a:tc>
                  <a:txBody>
                    <a:bodyPr/>
                    <a:lstStyle/>
                    <a:p>
                      <a:pPr algn="ctr"/>
                      <a:r>
                        <a:rPr lang="en-US" dirty="0"/>
                        <a:t>0.6</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Calibri" panose="020F0502020204030204" pitchFamily="34" charset="0"/>
                          <a:cs typeface="Calibri" panose="020F0502020204030204" pitchFamily="34" charset="0"/>
                        </a:rPr>
                        <a:t>─0.1</a:t>
                      </a:r>
                      <a:endParaRPr lang="en-IN" dirty="0"/>
                    </a:p>
                  </a:txBody>
                  <a:tcPr/>
                </a:tc>
                <a:extLst>
                  <a:ext uri="{0D108BD9-81ED-4DB2-BD59-A6C34878D82A}">
                    <a16:rowId xmlns:a16="http://schemas.microsoft.com/office/drawing/2014/main" val="3822752365"/>
                  </a:ext>
                </a:extLst>
              </a:tr>
              <a:tr h="370840">
                <a:tc>
                  <a:txBody>
                    <a:bodyPr/>
                    <a:lstStyle/>
                    <a:p>
                      <a:pPr algn="ctr"/>
                      <a:r>
                        <a:rPr lang="en-US" dirty="0"/>
                        <a:t>6</a:t>
                      </a:r>
                      <a:endParaRPr lang="en-IN" dirty="0"/>
                    </a:p>
                  </a:txBody>
                  <a:tcPr/>
                </a:tc>
                <a:tc>
                  <a:txBody>
                    <a:bodyPr/>
                    <a:lstStyle/>
                    <a:p>
                      <a:pPr algn="ctr"/>
                      <a:r>
                        <a:rPr lang="en-US" dirty="0"/>
                        <a:t>0.4</a:t>
                      </a:r>
                      <a:endParaRPr lang="en-IN" dirty="0"/>
                    </a:p>
                  </a:txBody>
                  <a:tcPr/>
                </a:tc>
                <a:tc>
                  <a:txBody>
                    <a:bodyPr/>
                    <a:lstStyle/>
                    <a:p>
                      <a:pPr algn="ctr"/>
                      <a:r>
                        <a:rPr lang="en-US" dirty="0"/>
                        <a:t>0.4</a:t>
                      </a:r>
                      <a:endParaRPr lang="en-IN" dirty="0"/>
                    </a:p>
                  </a:txBody>
                  <a:tcPr/>
                </a:tc>
                <a:tc>
                  <a:txBody>
                    <a:bodyPr/>
                    <a:lstStyle/>
                    <a:p>
                      <a:pPr algn="ctr"/>
                      <a:r>
                        <a:rPr lang="en-US" dirty="0"/>
                        <a:t>0.0</a:t>
                      </a:r>
                      <a:endParaRPr lang="en-IN" dirty="0"/>
                    </a:p>
                  </a:txBody>
                  <a:tcPr/>
                </a:tc>
                <a:extLst>
                  <a:ext uri="{0D108BD9-81ED-4DB2-BD59-A6C34878D82A}">
                    <a16:rowId xmlns:a16="http://schemas.microsoft.com/office/drawing/2014/main" val="620203010"/>
                  </a:ext>
                </a:extLst>
              </a:tr>
              <a:tr h="370840">
                <a:tc>
                  <a:txBody>
                    <a:bodyPr/>
                    <a:lstStyle/>
                    <a:p>
                      <a:pPr algn="ctr"/>
                      <a:r>
                        <a:rPr lang="en-US" dirty="0"/>
                        <a:t>7</a:t>
                      </a:r>
                      <a:endParaRPr lang="en-IN" dirty="0"/>
                    </a:p>
                  </a:txBody>
                  <a:tcPr/>
                </a:tc>
                <a:tc>
                  <a:txBody>
                    <a:bodyPr/>
                    <a:lstStyle/>
                    <a:p>
                      <a:pPr algn="ctr"/>
                      <a:r>
                        <a:rPr lang="en-US" dirty="0"/>
                        <a:t>0.4</a:t>
                      </a:r>
                      <a:endParaRPr lang="en-IN" dirty="0"/>
                    </a:p>
                  </a:txBody>
                  <a:tcPr/>
                </a:tc>
                <a:tc>
                  <a:txBody>
                    <a:bodyPr/>
                    <a:lstStyle/>
                    <a:p>
                      <a:pPr algn="ctr"/>
                      <a:r>
                        <a:rPr lang="en-US" dirty="0"/>
                        <a:t>0.5</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Calibri" panose="020F0502020204030204" pitchFamily="34" charset="0"/>
                          <a:cs typeface="Calibri" panose="020F0502020204030204" pitchFamily="34" charset="0"/>
                        </a:rPr>
                        <a:t>─0.1</a:t>
                      </a:r>
                      <a:endParaRPr lang="en-IN" dirty="0"/>
                    </a:p>
                  </a:txBody>
                  <a:tcPr/>
                </a:tc>
                <a:extLst>
                  <a:ext uri="{0D108BD9-81ED-4DB2-BD59-A6C34878D82A}">
                    <a16:rowId xmlns:a16="http://schemas.microsoft.com/office/drawing/2014/main" val="3844863857"/>
                  </a:ext>
                </a:extLst>
              </a:tr>
              <a:tr h="370840">
                <a:tc>
                  <a:txBody>
                    <a:bodyPr/>
                    <a:lstStyle/>
                    <a:p>
                      <a:pPr algn="ctr"/>
                      <a:r>
                        <a:rPr lang="en-US" dirty="0"/>
                        <a:t>8</a:t>
                      </a:r>
                      <a:endParaRPr lang="en-IN" dirty="0"/>
                    </a:p>
                  </a:txBody>
                  <a:tcPr/>
                </a:tc>
                <a:tc>
                  <a:txBody>
                    <a:bodyPr/>
                    <a:lstStyle/>
                    <a:p>
                      <a:pPr algn="ctr"/>
                      <a:r>
                        <a:rPr lang="en-US" dirty="0"/>
                        <a:t>0.5</a:t>
                      </a:r>
                      <a:endParaRPr lang="en-IN" dirty="0"/>
                    </a:p>
                  </a:txBody>
                  <a:tcPr/>
                </a:tc>
                <a:tc>
                  <a:txBody>
                    <a:bodyPr/>
                    <a:lstStyle/>
                    <a:p>
                      <a:pPr algn="ctr"/>
                      <a:r>
                        <a:rPr lang="en-US" dirty="0"/>
                        <a:t>0.7</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Calibri" panose="020F0502020204030204" pitchFamily="34" charset="0"/>
                          <a:cs typeface="Calibri" panose="020F0502020204030204" pitchFamily="34" charset="0"/>
                        </a:rPr>
                        <a:t>─0.2</a:t>
                      </a:r>
                      <a:endParaRPr lang="en-IN" dirty="0"/>
                    </a:p>
                  </a:txBody>
                  <a:tcPr/>
                </a:tc>
                <a:extLst>
                  <a:ext uri="{0D108BD9-81ED-4DB2-BD59-A6C34878D82A}">
                    <a16:rowId xmlns:a16="http://schemas.microsoft.com/office/drawing/2014/main" val="3044950803"/>
                  </a:ext>
                </a:extLst>
              </a:tr>
              <a:tr h="370840">
                <a:tc>
                  <a:txBody>
                    <a:bodyPr/>
                    <a:lstStyle/>
                    <a:p>
                      <a:pPr algn="ctr"/>
                      <a:r>
                        <a:rPr lang="en-US" dirty="0"/>
                        <a:t>9</a:t>
                      </a:r>
                      <a:endParaRPr lang="en-IN" dirty="0"/>
                    </a:p>
                  </a:txBody>
                  <a:tcPr/>
                </a:tc>
                <a:tc>
                  <a:txBody>
                    <a:bodyPr/>
                    <a:lstStyle/>
                    <a:p>
                      <a:pPr algn="ctr"/>
                      <a:r>
                        <a:rPr lang="en-US" dirty="0"/>
                        <a:t>0.6</a:t>
                      </a:r>
                      <a:endParaRPr lang="en-IN" dirty="0"/>
                    </a:p>
                  </a:txBody>
                  <a:tcPr/>
                </a:tc>
                <a:tc>
                  <a:txBody>
                    <a:bodyPr/>
                    <a:lstStyle/>
                    <a:p>
                      <a:pPr algn="ctr"/>
                      <a:r>
                        <a:rPr lang="en-US" dirty="0"/>
                        <a:t>0.8</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Calibri" panose="020F0502020204030204" pitchFamily="34" charset="0"/>
                          <a:cs typeface="Calibri" panose="020F0502020204030204" pitchFamily="34" charset="0"/>
                        </a:rPr>
                        <a:t>─0.2</a:t>
                      </a:r>
                      <a:endParaRPr lang="en-IN" dirty="0"/>
                    </a:p>
                  </a:txBody>
                  <a:tcPr/>
                </a:tc>
                <a:extLst>
                  <a:ext uri="{0D108BD9-81ED-4DB2-BD59-A6C34878D82A}">
                    <a16:rowId xmlns:a16="http://schemas.microsoft.com/office/drawing/2014/main" val="2805003855"/>
                  </a:ext>
                </a:extLst>
              </a:tr>
              <a:tr h="370840">
                <a:tc>
                  <a:txBody>
                    <a:bodyPr/>
                    <a:lstStyle/>
                    <a:p>
                      <a:pPr algn="ctr"/>
                      <a:r>
                        <a:rPr lang="en-US" dirty="0"/>
                        <a:t>10</a:t>
                      </a:r>
                      <a:endParaRPr lang="en-IN" dirty="0"/>
                    </a:p>
                  </a:txBody>
                  <a:tcPr/>
                </a:tc>
                <a:tc>
                  <a:txBody>
                    <a:bodyPr/>
                    <a:lstStyle/>
                    <a:p>
                      <a:pPr algn="ctr"/>
                      <a:r>
                        <a:rPr lang="en-US" dirty="0"/>
                        <a:t>0.4</a:t>
                      </a:r>
                      <a:endParaRPr lang="en-IN" dirty="0"/>
                    </a:p>
                  </a:txBody>
                  <a:tcPr/>
                </a:tc>
                <a:tc>
                  <a:txBody>
                    <a:bodyPr/>
                    <a:lstStyle/>
                    <a:p>
                      <a:pPr algn="ctr"/>
                      <a:r>
                        <a:rPr lang="en-US" dirty="0"/>
                        <a:t>0.5</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Calibri" panose="020F0502020204030204" pitchFamily="34" charset="0"/>
                          <a:cs typeface="Calibri" panose="020F0502020204030204" pitchFamily="34" charset="0"/>
                        </a:rPr>
                        <a:t>─0.1</a:t>
                      </a:r>
                      <a:endParaRPr lang="en-IN" dirty="0"/>
                    </a:p>
                  </a:txBody>
                  <a:tcPr/>
                </a:tc>
                <a:extLst>
                  <a:ext uri="{0D108BD9-81ED-4DB2-BD59-A6C34878D82A}">
                    <a16:rowId xmlns:a16="http://schemas.microsoft.com/office/drawing/2014/main" val="1180213166"/>
                  </a:ext>
                </a:extLst>
              </a:tr>
            </a:tbl>
          </a:graphicData>
        </a:graphic>
      </p:graphicFrame>
    </p:spTree>
    <p:extLst>
      <p:ext uri="{BB962C8B-B14F-4D97-AF65-F5344CB8AC3E}">
        <p14:creationId xmlns:p14="http://schemas.microsoft.com/office/powerpoint/2010/main" val="15509829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 12.3.2: Performing a Hypothesis Test for the Difference in Reaction Times (cont.)</a:t>
            </a:r>
          </a:p>
        </p:txBody>
      </p:sp>
      <p:sp>
        <p:nvSpPr>
          <p:cNvPr id="3" name="Content Placeholder 2"/>
          <p:cNvSpPr>
            <a:spLocks noGrp="1"/>
          </p:cNvSpPr>
          <p:nvPr>
            <p:ph idx="1"/>
          </p:nvPr>
        </p:nvSpPr>
        <p:spPr>
          <a:xfrm>
            <a:off x="457200" y="1280160"/>
            <a:ext cx="8229600" cy="4511040"/>
          </a:xfrm>
        </p:spPr>
        <p:txBody>
          <a:bodyPr>
            <a:noAutofit/>
          </a:bodyPr>
          <a:lstStyle/>
          <a:p>
            <a:pPr>
              <a:spcBef>
                <a:spcPts val="0"/>
              </a:spcBef>
            </a:pPr>
            <a:r>
              <a:rPr lang="en-US" b="1" dirty="0"/>
              <a:t>Solution</a:t>
            </a:r>
          </a:p>
          <a:p>
            <a:pPr>
              <a:spcBef>
                <a:spcPts val="0"/>
              </a:spcBef>
            </a:pPr>
            <a:r>
              <a:rPr lang="en-US" b="1" dirty="0"/>
              <a:t>Step 1: Determine the population parameter to be used and develop the null and alternative hypotheses.</a:t>
            </a:r>
          </a:p>
          <a:p>
            <a:pPr>
              <a:spcBef>
                <a:spcPts val="0"/>
              </a:spcBef>
            </a:pPr>
            <a:r>
              <a:rPr lang="en-US" dirty="0"/>
              <a:t>In plain English the hypotheses would be stated as follows.</a:t>
            </a:r>
          </a:p>
          <a:p>
            <a:pPr>
              <a:spcBef>
                <a:spcPts val="0"/>
              </a:spcBef>
            </a:pPr>
            <a:r>
              <a:rPr lang="en-US" b="1" dirty="0"/>
              <a:t>Null hypothesis: </a:t>
            </a:r>
            <a:r>
              <a:rPr lang="en-US" dirty="0"/>
              <a:t>There is no difference in average reaction time before versus after drinking one ounce of 100-proof alcohol.</a:t>
            </a:r>
          </a:p>
          <a:p>
            <a:pPr>
              <a:spcBef>
                <a:spcPts val="0"/>
              </a:spcBef>
            </a:pPr>
            <a:r>
              <a:rPr lang="en-US" b="1" dirty="0"/>
              <a:t>Alternate hypothesis: </a:t>
            </a:r>
            <a:r>
              <a:rPr lang="en-US" dirty="0"/>
              <a:t>The reaction time is significantly longer after drinking one-ounce of 100-proof alcohol.</a:t>
            </a:r>
          </a:p>
        </p:txBody>
      </p:sp>
    </p:spTree>
    <p:extLst>
      <p:ext uri="{BB962C8B-B14F-4D97-AF65-F5344CB8AC3E}">
        <p14:creationId xmlns:p14="http://schemas.microsoft.com/office/powerpoint/2010/main" val="25162749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 12.3.2: Performing a Hypothesis Test for the Difference in Reaction Times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4511040"/>
              </a:xfrm>
            </p:spPr>
            <p:txBody>
              <a:bodyPr>
                <a:noAutofit/>
              </a:bodyPr>
              <a:lstStyle/>
              <a:p>
                <a:pPr>
                  <a:spcBef>
                    <a:spcPts val="0"/>
                  </a:spcBef>
                </a:pPr>
                <a:r>
                  <a:rPr lang="en-US" dirty="0"/>
                  <a:t>In a paired difference experimental design, the population parameter of interest is the population mean of the differences. Thus, the appropriate statistical measure is given by</a:t>
                </a:r>
              </a:p>
              <a:p>
                <a:pPr>
                  <a:spcBef>
                    <a:spcPts val="0"/>
                  </a:spcBef>
                </a:pPr>
                <a14:m>
                  <m:oMath xmlns:m="http://schemas.openxmlformats.org/officeDocument/2006/math">
                    <m:r>
                      <a:rPr lang="en-US" i="1" dirty="0" smtClean="0">
                        <a:latin typeface="Cambria Math" panose="02040503050406030204" pitchFamily="18" charset="0"/>
                        <a:ea typeface="Cambria Math" panose="02040503050406030204" pitchFamily="18" charset="0"/>
                      </a:rPr>
                      <m:t>𝜇</m:t>
                    </m:r>
                    <m:r>
                      <a:rPr lang="en-US" i="1" baseline="-25000" dirty="0" smtClean="0">
                        <a:latin typeface="Cambria Math" panose="02040503050406030204" pitchFamily="18" charset="0"/>
                      </a:rPr>
                      <m:t>𝑑</m:t>
                    </m:r>
                    <m:r>
                      <a:rPr lang="en-US" i="1" dirty="0" smtClean="0">
                        <a:latin typeface="Cambria Math" panose="02040503050406030204" pitchFamily="18" charset="0"/>
                      </a:rPr>
                      <m:t>=</m:t>
                    </m:r>
                  </m:oMath>
                </a14:m>
                <a:r>
                  <a:rPr lang="en-US" dirty="0"/>
                  <a:t> the average of the differences in reaction time before and after drinking one ounce of 100-proof alcohol for the population of interest.</a:t>
                </a:r>
              </a:p>
              <a:p>
                <a:pPr>
                  <a:spcBef>
                    <a:spcPts val="0"/>
                  </a:spcBef>
                </a:pPr>
                <a:r>
                  <a:rPr lang="en-US" dirty="0"/>
                  <a:t>Since the researcher is interested in whether or not the average reaction time is longer after drinking one ounce of 100-proof alcohol, this test is one-sided.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511040"/>
              </a:xfrm>
              <a:blipFill>
                <a:blip r:embed="rId2"/>
                <a:stretch>
                  <a:fillRect l="-1481" t="-1216" r="-1556" b="-541"/>
                </a:stretch>
              </a:blipFill>
            </p:spPr>
            <p:txBody>
              <a:bodyPr/>
              <a:lstStyle/>
              <a:p>
                <a:r>
                  <a:rPr lang="en-IN">
                    <a:noFill/>
                  </a:rPr>
                  <a:t> </a:t>
                </a:r>
              </a:p>
            </p:txBody>
          </p:sp>
        </mc:Fallback>
      </mc:AlternateContent>
    </p:spTree>
    <p:extLst>
      <p:ext uri="{BB962C8B-B14F-4D97-AF65-F5344CB8AC3E}">
        <p14:creationId xmlns:p14="http://schemas.microsoft.com/office/powerpoint/2010/main" val="22082120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 12.3.2: Performing a Hypothesis Test for the Difference in Reaction Times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4511040"/>
              </a:xfrm>
            </p:spPr>
            <p:txBody>
              <a:bodyPr>
                <a:noAutofit/>
              </a:bodyPr>
              <a:lstStyle/>
              <a:p>
                <a:pPr>
                  <a:spcBef>
                    <a:spcPts val="0"/>
                  </a:spcBef>
                </a:pPr>
                <a:r>
                  <a:rPr lang="en-US" dirty="0"/>
                  <a:t>Note from the table that subtracting the </a:t>
                </a:r>
                <a:r>
                  <a:rPr lang="en-US" i="1" dirty="0"/>
                  <a:t>After</a:t>
                </a:r>
                <a:r>
                  <a:rPr lang="en-US" dirty="0"/>
                  <a:t> data from the </a:t>
                </a:r>
                <a:r>
                  <a:rPr lang="en-US" i="1" dirty="0"/>
                  <a:t>Before</a:t>
                </a:r>
                <a:r>
                  <a:rPr lang="en-US" dirty="0"/>
                  <a:t> data would result in a negative difference if the null hypothesis is not true.</a:t>
                </a:r>
              </a:p>
              <a:p>
                <a:pPr>
                  <a:spcBef>
                    <a:spcPts val="0"/>
                  </a:spcBef>
                </a:pPr>
                <a:r>
                  <a:rPr lang="en-US" dirty="0"/>
                  <a:t>The statistical measure being used is the average difference in reaction times before and after consuming the alcohol. If the reaction time is longer after the alcohol has been consumed, then the difference, </a:t>
                </a:r>
                <a14:m>
                  <m:oMath xmlns:m="http://schemas.openxmlformats.org/officeDocument/2006/math">
                    <m:r>
                      <a:rPr lang="en-US" i="1" dirty="0" smtClean="0">
                        <a:latin typeface="Cambria Math" panose="02040503050406030204" pitchFamily="18" charset="0"/>
                        <a:ea typeface="Cambria Math" panose="02040503050406030204" pitchFamily="18" charset="0"/>
                      </a:rPr>
                      <m:t>𝜇</m:t>
                    </m:r>
                    <m:r>
                      <a:rPr lang="en-US" i="1" baseline="-25000" dirty="0" smtClean="0">
                        <a:latin typeface="Cambria Math" panose="02040503050406030204" pitchFamily="18" charset="0"/>
                      </a:rPr>
                      <m:t>𝑑</m:t>
                    </m:r>
                  </m:oMath>
                </a14:m>
                <a:r>
                  <a:rPr lang="en-US" dirty="0"/>
                  <a:t>, will be negative because the reaction time before drinking the alcohol is shorter than the reaction time after drinking the alcohol. Thus, we will use the following hypotheses.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511040"/>
              </a:xfrm>
              <a:blipFill>
                <a:blip r:embed="rId2"/>
                <a:stretch>
                  <a:fillRect l="-1481" t="-1216" r="-2296" b="-10000"/>
                </a:stretch>
              </a:blipFill>
            </p:spPr>
            <p:txBody>
              <a:bodyPr/>
              <a:lstStyle/>
              <a:p>
                <a:r>
                  <a:rPr lang="en-IN">
                    <a:noFill/>
                  </a:rPr>
                  <a:t> </a:t>
                </a:r>
              </a:p>
            </p:txBody>
          </p:sp>
        </mc:Fallback>
      </mc:AlternateContent>
    </p:spTree>
    <p:extLst>
      <p:ext uri="{BB962C8B-B14F-4D97-AF65-F5344CB8AC3E}">
        <p14:creationId xmlns:p14="http://schemas.microsoft.com/office/powerpoint/2010/main" val="30979848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 12.3.2: Performing a Hypothesis Test for the Difference in Reaction Times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4511040"/>
              </a:xfrm>
            </p:spPr>
            <p:txBody>
              <a:bodyPr>
                <a:noAutofit/>
              </a:bodyPr>
              <a:lstStyle/>
              <a:p>
                <a:pPr>
                  <a:spcBef>
                    <a:spcPts val="0"/>
                  </a:spcBef>
                </a:pPr>
                <a:r>
                  <a:rPr lang="en-US" dirty="0">
                    <a:ea typeface="Cambria Math" panose="02040503050406030204" pitchFamily="18" charset="0"/>
                  </a:rPr>
                  <a:t>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𝑑</m:t>
                        </m:r>
                      </m:sub>
                    </m:sSub>
                    <m:r>
                      <a:rPr lang="en-US" b="0" i="1" smtClean="0">
                        <a:latin typeface="Cambria Math" panose="02040503050406030204" pitchFamily="18" charset="0"/>
                        <a:ea typeface="Cambria Math" panose="02040503050406030204" pitchFamily="18" charset="0"/>
                      </a:rPr>
                      <m:t>=0</m:t>
                    </m:r>
                  </m:oMath>
                </a14:m>
                <a:r>
                  <a:rPr lang="en-US" dirty="0"/>
                  <a:t>     There is no difference in average 			        reaction time before drinking 1 oz. of 		        100-proof alcohol versus after 			        drinking 1 oz. of 100-proof alcohol.</a:t>
                </a:r>
              </a:p>
              <a:p>
                <a:pPr>
                  <a:spcBef>
                    <a:spcPts val="0"/>
                  </a:spcBef>
                </a:pPr>
                <a:r>
                  <a:rPr lang="en-US" dirty="0">
                    <a:ea typeface="Cambria Math" panose="02040503050406030204" pitchFamily="18" charset="0"/>
                  </a:rPr>
                  <a:t>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𝑎</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𝑑</m:t>
                        </m:r>
                      </m:sub>
                    </m:sSub>
                    <m:r>
                      <a:rPr lang="en-US" b="0" i="1" dirty="0" smtClean="0">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0</m:t>
                    </m:r>
                  </m:oMath>
                </a14:m>
                <a:r>
                  <a:rPr lang="en-US" dirty="0"/>
                  <a:t>     The average reaction time is higher 		         after drinking 1 oz. of 100-proof 			         alcohol than before drinking the 			         alcohol.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511040"/>
              </a:xfrm>
              <a:blipFill>
                <a:blip r:embed="rId2"/>
                <a:stretch>
                  <a:fillRect t="-1216"/>
                </a:stretch>
              </a:blipFill>
            </p:spPr>
            <p:txBody>
              <a:bodyPr/>
              <a:lstStyle/>
              <a:p>
                <a:r>
                  <a:rPr lang="en-IN">
                    <a:noFill/>
                  </a:rPr>
                  <a:t> </a:t>
                </a:r>
              </a:p>
            </p:txBody>
          </p:sp>
        </mc:Fallback>
      </mc:AlternateContent>
    </p:spTree>
    <p:extLst>
      <p:ext uri="{BB962C8B-B14F-4D97-AF65-F5344CB8AC3E}">
        <p14:creationId xmlns:p14="http://schemas.microsoft.com/office/powerpoint/2010/main" val="23987187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 12.3.2: Performing a Hypothesis Test for the Difference in Reaction Times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4511040"/>
              </a:xfrm>
            </p:spPr>
            <p:txBody>
              <a:bodyPr>
                <a:noAutofit/>
              </a:bodyPr>
              <a:lstStyle/>
              <a:p>
                <a:pPr>
                  <a:spcBef>
                    <a:spcPts val="0"/>
                  </a:spcBef>
                </a:pPr>
                <a:r>
                  <a:rPr lang="en-US" dirty="0">
                    <a:ea typeface="Cambria Math" panose="02040503050406030204" pitchFamily="18" charset="0"/>
                  </a:rPr>
                  <a:t>Note that if we had subtracted the </a:t>
                </a:r>
                <a:r>
                  <a:rPr lang="en-US" i="1" dirty="0">
                    <a:ea typeface="Cambria Math" panose="02040503050406030204" pitchFamily="18" charset="0"/>
                  </a:rPr>
                  <a:t>Before</a:t>
                </a:r>
                <a:r>
                  <a:rPr lang="en-US" dirty="0">
                    <a:ea typeface="Cambria Math" panose="02040503050406030204" pitchFamily="18" charset="0"/>
                  </a:rPr>
                  <a:t> data from the </a:t>
                </a:r>
                <a:r>
                  <a:rPr lang="en-US" i="1" dirty="0">
                    <a:ea typeface="Cambria Math" panose="02040503050406030204" pitchFamily="18" charset="0"/>
                  </a:rPr>
                  <a:t>After</a:t>
                </a:r>
                <a:r>
                  <a:rPr lang="en-US" dirty="0">
                    <a:ea typeface="Cambria Math" panose="02040503050406030204" pitchFamily="18" charset="0"/>
                  </a:rPr>
                  <a:t> data, the alternative hypothesis would have been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𝑎</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𝑑</m:t>
                        </m:r>
                      </m:sub>
                    </m:sSub>
                    <m:r>
                      <a:rPr lang="en-US" b="0" i="1" dirty="0" smtClean="0">
                        <a:latin typeface="Cambria Math" panose="02040503050406030204" pitchFamily="18" charset="0"/>
                        <a:ea typeface="Cambria Math" panose="02040503050406030204" pitchFamily="18" charset="0"/>
                      </a:rPr>
                      <m:t>&gt;</m:t>
                    </m:r>
                    <m:r>
                      <a:rPr lang="en-US" b="0" i="1" smtClean="0">
                        <a:latin typeface="Cambria Math" panose="02040503050406030204" pitchFamily="18" charset="0"/>
                        <a:ea typeface="Cambria Math" panose="02040503050406030204" pitchFamily="18" charset="0"/>
                      </a:rPr>
                      <m:t>0</m:t>
                    </m:r>
                  </m:oMath>
                </a14:m>
                <a:r>
                  <a:rPr lang="en-US" dirty="0">
                    <a:ea typeface="Cambria Math" panose="02040503050406030204" pitchFamily="18" charset="0"/>
                  </a:rPr>
                  <a:t>. The results from the hypothesis test would still be the same.</a:t>
                </a:r>
              </a:p>
              <a:p>
                <a:pPr>
                  <a:spcBef>
                    <a:spcPts val="0"/>
                  </a:spcBef>
                </a:pPr>
                <a:r>
                  <a:rPr lang="en-US" b="1" dirty="0"/>
                  <a:t>Step 2: Specify the significance level </a:t>
                </a:r>
                <a14:m>
                  <m:oMath xmlns:m="http://schemas.openxmlformats.org/officeDocument/2006/math">
                    <m:r>
                      <a:rPr lang="en-US" b="1" i="1" dirty="0" smtClean="0">
                        <a:latin typeface="Cambria Math" panose="02040503050406030204" pitchFamily="18" charset="0"/>
                        <a:ea typeface="Cambria Math" panose="02040503050406030204" pitchFamily="18" charset="0"/>
                      </a:rPr>
                      <m:t>𝜶</m:t>
                    </m:r>
                  </m:oMath>
                </a14:m>
                <a:r>
                  <a:rPr lang="en-US" b="1" dirty="0"/>
                  <a:t>.</a:t>
                </a:r>
              </a:p>
              <a:p>
                <a:pPr>
                  <a:spcBef>
                    <a:spcPts val="0"/>
                  </a:spcBef>
                </a:pPr>
                <a:r>
                  <a:rPr lang="en-US" dirty="0"/>
                  <a:t>The level of the test is specified in the problem to be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=0.01</m:t>
                    </m:r>
                  </m:oMath>
                </a14:m>
                <a:r>
                  <a:rPr lang="en-US" dirty="0"/>
                  <a:t>.</a:t>
                </a:r>
              </a:p>
              <a:p>
                <a:pPr>
                  <a:spcBef>
                    <a:spcPts val="0"/>
                  </a:spcBef>
                </a:pPr>
                <a:r>
                  <a:rPr lang="en-US" b="1" dirty="0"/>
                  <a:t>Step 3: Validate the assumptions of the hypothesis test, identify the appropriate test statistic, and compute its value.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511040"/>
              </a:xfrm>
              <a:blipFill>
                <a:blip r:embed="rId2"/>
                <a:stretch>
                  <a:fillRect l="-1481" t="-1216" b="-541"/>
                </a:stretch>
              </a:blipFill>
            </p:spPr>
            <p:txBody>
              <a:bodyPr/>
              <a:lstStyle/>
              <a:p>
                <a:r>
                  <a:rPr lang="en-IN">
                    <a:noFill/>
                  </a:rPr>
                  <a:t> </a:t>
                </a:r>
              </a:p>
            </p:txBody>
          </p:sp>
        </mc:Fallback>
      </mc:AlternateContent>
    </p:spTree>
    <p:extLst>
      <p:ext uri="{BB962C8B-B14F-4D97-AF65-F5344CB8AC3E}">
        <p14:creationId xmlns:p14="http://schemas.microsoft.com/office/powerpoint/2010/main" val="1920354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 12.3.2: Performing a Hypothesis Test for the Difference in Reaction Times (cont.)</a:t>
            </a:r>
          </a:p>
        </p:txBody>
      </p:sp>
      <p:sp>
        <p:nvSpPr>
          <p:cNvPr id="3" name="Content Placeholder 2"/>
          <p:cNvSpPr>
            <a:spLocks noGrp="1"/>
          </p:cNvSpPr>
          <p:nvPr>
            <p:ph idx="1"/>
          </p:nvPr>
        </p:nvSpPr>
        <p:spPr>
          <a:xfrm>
            <a:off x="457200" y="1280160"/>
            <a:ext cx="8229600" cy="4511040"/>
          </a:xfrm>
        </p:spPr>
        <p:txBody>
          <a:bodyPr>
            <a:noAutofit/>
          </a:bodyPr>
          <a:lstStyle/>
          <a:p>
            <a:pPr>
              <a:spcBef>
                <a:spcPts val="0"/>
              </a:spcBef>
            </a:pPr>
            <a:r>
              <a:rPr lang="en-US" dirty="0">
                <a:ea typeface="Cambria Math" panose="02040503050406030204" pitchFamily="18" charset="0"/>
              </a:rPr>
              <a:t>Before continuing with the test of hypothesis, let’s make sure that the assumption that the differences have a normal distribution is reasonable for the reaction time data. A histogram of the differences is shown below. Based on this histogram, it appears that the differences are approximately normal and it is safe to proceed with the paired difference test.</a:t>
            </a:r>
            <a:endParaRPr lang="en-US" b="1" dirty="0"/>
          </a:p>
        </p:txBody>
      </p:sp>
    </p:spTree>
    <p:extLst>
      <p:ext uri="{BB962C8B-B14F-4D97-AF65-F5344CB8AC3E}">
        <p14:creationId xmlns:p14="http://schemas.microsoft.com/office/powerpoint/2010/main" val="302154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lstStyle/>
          <a:p>
            <a:r>
              <a:rPr lang="en-US" dirty="0"/>
              <a:t>Inference about Two Population Means: Dependent Samples (Paired Difference) (cont.)</a:t>
            </a:r>
            <a:endParaRPr lang="en-US" baseline="-25000" dirty="0"/>
          </a:p>
        </p:txBody>
      </p:sp>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p:txBody>
          <a:bodyPr>
            <a:normAutofit/>
          </a:bodyPr>
          <a:lstStyle/>
          <a:p>
            <a:r>
              <a:rPr lang="en-US" dirty="0"/>
              <a:t>This type of design is an example of a </a:t>
            </a:r>
            <a:r>
              <a:rPr lang="en-US" b="1" dirty="0"/>
              <a:t>paired difference experimental design</a:t>
            </a:r>
            <a:r>
              <a:rPr lang="en-US" dirty="0"/>
              <a:t>. This methodology is extremely useful in reducing the effects of confounding variables.</a:t>
            </a:r>
          </a:p>
          <a:p>
            <a:r>
              <a:rPr lang="en-US" dirty="0"/>
              <a:t>In a paired design, experimental units are paired such that units within a pair are much more alike than in the population as a whole. If we have been successful at significantly reducing the variation among the sample observations by pairing, we will create very potent data to make decisions.</a:t>
            </a:r>
          </a:p>
        </p:txBody>
      </p:sp>
    </p:spTree>
    <p:extLst>
      <p:ext uri="{BB962C8B-B14F-4D97-AF65-F5344CB8AC3E}">
        <p14:creationId xmlns:p14="http://schemas.microsoft.com/office/powerpoint/2010/main" val="1012297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 12.3.2: Performing a Hypothesis Test for the Difference in Reaction Times (cont.)</a:t>
            </a:r>
          </a:p>
        </p:txBody>
      </p:sp>
      <p:sp>
        <p:nvSpPr>
          <p:cNvPr id="3" name="Content Placeholder 2"/>
          <p:cNvSpPr>
            <a:spLocks noGrp="1"/>
          </p:cNvSpPr>
          <p:nvPr>
            <p:ph idx="1"/>
          </p:nvPr>
        </p:nvSpPr>
        <p:spPr>
          <a:xfrm>
            <a:off x="457200" y="1280160"/>
            <a:ext cx="8229600" cy="4511040"/>
          </a:xfrm>
        </p:spPr>
        <p:txBody>
          <a:bodyPr>
            <a:noAutofit/>
          </a:bodyPr>
          <a:lstStyle/>
          <a:p>
            <a:pPr>
              <a:spcBef>
                <a:spcPts val="0"/>
              </a:spcBef>
            </a:pPr>
            <a:r>
              <a:rPr lang="en-US" b="1" dirty="0"/>
              <a:t> </a:t>
            </a:r>
            <a:endParaRPr lang="en-US" dirty="0"/>
          </a:p>
        </p:txBody>
      </p:sp>
      <p:pic>
        <p:nvPicPr>
          <p:cNvPr id="5" name="Picture 4">
            <a:extLst>
              <a:ext uri="{FF2B5EF4-FFF2-40B4-BE49-F238E27FC236}">
                <a16:creationId xmlns:a16="http://schemas.microsoft.com/office/drawing/2014/main" id="{FBE86BFB-3789-3B5E-7B8B-EE55A0441722}"/>
              </a:ext>
            </a:extLst>
          </p:cNvPr>
          <p:cNvPicPr>
            <a:picLocks noChangeAspect="1"/>
          </p:cNvPicPr>
          <p:nvPr/>
        </p:nvPicPr>
        <p:blipFill>
          <a:blip r:embed="rId2"/>
          <a:stretch>
            <a:fillRect/>
          </a:stretch>
        </p:blipFill>
        <p:spPr>
          <a:xfrm>
            <a:off x="2814546" y="1498495"/>
            <a:ext cx="3514907" cy="4079345"/>
          </a:xfrm>
          <a:prstGeom prst="rect">
            <a:avLst/>
          </a:prstGeom>
        </p:spPr>
      </p:pic>
    </p:spTree>
    <p:extLst>
      <p:ext uri="{BB962C8B-B14F-4D97-AF65-F5344CB8AC3E}">
        <p14:creationId xmlns:p14="http://schemas.microsoft.com/office/powerpoint/2010/main" val="27928033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 12.3.2: Performing a Hypothesis Test for the Difference in Reaction Times (cont.)</a:t>
            </a:r>
          </a:p>
        </p:txBody>
      </p:sp>
      <p:sp>
        <p:nvSpPr>
          <p:cNvPr id="3" name="Content Placeholder 2"/>
          <p:cNvSpPr>
            <a:spLocks noGrp="1"/>
          </p:cNvSpPr>
          <p:nvPr>
            <p:ph idx="1"/>
          </p:nvPr>
        </p:nvSpPr>
        <p:spPr>
          <a:xfrm>
            <a:off x="457200" y="1280160"/>
            <a:ext cx="8229600" cy="4511040"/>
          </a:xfrm>
        </p:spPr>
        <p:txBody>
          <a:bodyPr>
            <a:noAutofit/>
          </a:bodyPr>
          <a:lstStyle/>
          <a:p>
            <a:pPr marL="457200" indent="-457200">
              <a:spcBef>
                <a:spcPts val="0"/>
              </a:spcBef>
              <a:buFont typeface="Wingdings" panose="05000000000000000000" pitchFamily="2" charset="2"/>
              <a:buChar char="þ"/>
            </a:pPr>
            <a:r>
              <a:rPr lang="en-US" dirty="0">
                <a:ea typeface="Cambria Math" panose="02040503050406030204" pitchFamily="18" charset="0"/>
              </a:rPr>
              <a:t>The samples are dependent (matched pairs).</a:t>
            </a:r>
          </a:p>
          <a:p>
            <a:pPr marL="457200" indent="-457200">
              <a:spcBef>
                <a:spcPts val="0"/>
              </a:spcBef>
              <a:buFont typeface="Wingdings" panose="05000000000000000000" pitchFamily="2" charset="2"/>
              <a:buChar char="þ"/>
            </a:pPr>
            <a:r>
              <a:rPr lang="en-US" dirty="0"/>
              <a:t>The matched pairs are a simple random sample.</a:t>
            </a:r>
          </a:p>
          <a:p>
            <a:pPr marL="457200" indent="-457200">
              <a:spcBef>
                <a:spcPts val="0"/>
              </a:spcBef>
              <a:buFont typeface="Wingdings" panose="05000000000000000000" pitchFamily="2" charset="2"/>
              <a:buChar char="þ"/>
            </a:pPr>
            <a:r>
              <a:rPr lang="en-US" dirty="0">
                <a:ea typeface="Cambria Math" panose="02040503050406030204" pitchFamily="18" charset="0"/>
              </a:rPr>
              <a:t>The differences are approximately normally distributed.</a:t>
            </a:r>
          </a:p>
          <a:p>
            <a:pPr>
              <a:spcBef>
                <a:spcPts val="0"/>
              </a:spcBef>
            </a:pPr>
            <a:r>
              <a:rPr lang="en-US" dirty="0">
                <a:ea typeface="Cambria Math" panose="02040503050406030204" pitchFamily="18" charset="0"/>
              </a:rPr>
              <a:t>Based on the assumptions above being met, the test statistic for the differences is computed using the sample statistics as</a:t>
            </a:r>
          </a:p>
          <a:p>
            <a:pPr>
              <a:spcBef>
                <a:spcPts val="0"/>
              </a:spcBef>
            </a:pPr>
            <a:endParaRPr lang="en-US" b="1" dirty="0"/>
          </a:p>
        </p:txBody>
      </p:sp>
      <p:graphicFrame>
        <p:nvGraphicFramePr>
          <p:cNvPr id="4" name="Object 3">
            <a:extLst>
              <a:ext uri="{FF2B5EF4-FFF2-40B4-BE49-F238E27FC236}">
                <a16:creationId xmlns:a16="http://schemas.microsoft.com/office/drawing/2014/main" id="{406BE499-517B-F586-F713-EF4D452890E5}"/>
              </a:ext>
            </a:extLst>
          </p:cNvPr>
          <p:cNvGraphicFramePr>
            <a:graphicFrameLocks noChangeAspect="1"/>
          </p:cNvGraphicFramePr>
          <p:nvPr>
            <p:extLst>
              <p:ext uri="{D42A27DB-BD31-4B8C-83A1-F6EECF244321}">
                <p14:modId xmlns:p14="http://schemas.microsoft.com/office/powerpoint/2010/main" val="844345264"/>
              </p:ext>
            </p:extLst>
          </p:nvPr>
        </p:nvGraphicFramePr>
        <p:xfrm>
          <a:off x="2133600" y="4492702"/>
          <a:ext cx="4597400" cy="1320800"/>
        </p:xfrm>
        <a:graphic>
          <a:graphicData uri="http://schemas.openxmlformats.org/presentationml/2006/ole">
            <mc:AlternateContent xmlns:mc="http://schemas.openxmlformats.org/markup-compatibility/2006">
              <mc:Choice xmlns:v="urn:schemas-microsoft-com:vml" Requires="v">
                <p:oleObj name="Equation" r:id="rId2" imgW="4597200" imgH="1320480" progId="Equation.DSMT4">
                  <p:embed/>
                </p:oleObj>
              </mc:Choice>
              <mc:Fallback>
                <p:oleObj name="Equation" r:id="rId2" imgW="4597200" imgH="1320480" progId="Equation.DSMT4">
                  <p:embed/>
                  <p:pic>
                    <p:nvPicPr>
                      <p:cNvPr id="0" name=""/>
                      <p:cNvPicPr/>
                      <p:nvPr/>
                    </p:nvPicPr>
                    <p:blipFill>
                      <a:blip r:embed="rId3"/>
                      <a:stretch>
                        <a:fillRect/>
                      </a:stretch>
                    </p:blipFill>
                    <p:spPr>
                      <a:xfrm>
                        <a:off x="2133600" y="4492702"/>
                        <a:ext cx="4597400" cy="1320800"/>
                      </a:xfrm>
                      <a:prstGeom prst="rect">
                        <a:avLst/>
                      </a:prstGeom>
                    </p:spPr>
                  </p:pic>
                </p:oleObj>
              </mc:Fallback>
            </mc:AlternateContent>
          </a:graphicData>
        </a:graphic>
      </p:graphicFrame>
    </p:spTree>
    <p:extLst>
      <p:ext uri="{BB962C8B-B14F-4D97-AF65-F5344CB8AC3E}">
        <p14:creationId xmlns:p14="http://schemas.microsoft.com/office/powerpoint/2010/main" val="12736784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 12.3.2: Performing a Hypothesis Test for the Difference in Reaction Times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4511040"/>
              </a:xfrm>
            </p:spPr>
            <p:txBody>
              <a:bodyPr>
                <a:noAutofit/>
              </a:bodyPr>
              <a:lstStyle/>
              <a:p>
                <a:pPr>
                  <a:spcBef>
                    <a:spcPts val="0"/>
                  </a:spcBef>
                </a:pPr>
                <a:r>
                  <a:rPr lang="en-US" b="1" dirty="0"/>
                  <a:t>Step 4: Determine the critical value(s) or </a:t>
                </a:r>
                <a14:m>
                  <m:oMath xmlns:m="http://schemas.openxmlformats.org/officeDocument/2006/math">
                    <m:r>
                      <a:rPr lang="en-US" b="1" i="1" dirty="0" smtClean="0">
                        <a:latin typeface="Cambria Math" panose="02040503050406030204" pitchFamily="18" charset="0"/>
                      </a:rPr>
                      <m:t>𝑷</m:t>
                    </m:r>
                  </m:oMath>
                </a14:m>
                <a:r>
                  <a:rPr lang="en-US" b="1" dirty="0"/>
                  <a:t>-value.</a:t>
                </a:r>
              </a:p>
              <a:p>
                <a:pPr>
                  <a:spcBef>
                    <a:spcPts val="0"/>
                  </a:spcBef>
                </a:pPr>
                <a:r>
                  <a:rPr lang="en-US" dirty="0"/>
                  <a:t>If the null hypothesis is true, the test statistic has a        </a:t>
                </a:r>
                <a14:m>
                  <m:oMath xmlns:m="http://schemas.openxmlformats.org/officeDocument/2006/math">
                    <m:r>
                      <a:rPr lang="en-US" i="1" dirty="0" smtClean="0">
                        <a:latin typeface="Cambria Math" panose="02040503050406030204" pitchFamily="18" charset="0"/>
                      </a:rPr>
                      <m:t>𝑡</m:t>
                    </m:r>
                  </m:oMath>
                </a14:m>
                <a:r>
                  <a:rPr lang="en-US" dirty="0"/>
                  <a:t>-distribution with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−1</m:t>
                    </m:r>
                  </m:oMath>
                </a14:m>
                <a:r>
                  <a:rPr lang="en-US" dirty="0"/>
                  <a:t> degrees of freedom. Thus, the critical value is determined in the same way as for the other tests of hypothesis where the test statistic had a </a:t>
                </a:r>
                <a14:m>
                  <m:oMath xmlns:m="http://schemas.openxmlformats.org/officeDocument/2006/math">
                    <m:r>
                      <a:rPr lang="en-US" i="1" dirty="0" smtClean="0">
                        <a:latin typeface="Cambria Math" panose="02040503050406030204" pitchFamily="18" charset="0"/>
                      </a:rPr>
                      <m:t>𝑡</m:t>
                    </m:r>
                  </m:oMath>
                </a14:m>
                <a:r>
                  <a:rPr lang="en-US" dirty="0"/>
                  <a:t>-distribution, except that the degrees of freedom are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−1=10−1=9</m:t>
                    </m:r>
                  </m:oMath>
                </a14:m>
                <a:r>
                  <a:rPr lang="en-US" dirty="0"/>
                  <a:t>. The rejection region for the alternative hypothesis,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𝐻</m:t>
                        </m:r>
                      </m:e>
                      <m:sub>
                        <m:r>
                          <a:rPr lang="en-US" i="1">
                            <a:latin typeface="Cambria Math" panose="02040503050406030204" pitchFamily="18" charset="0"/>
                            <a:ea typeface="Cambria Math" panose="02040503050406030204" pitchFamily="18" charset="0"/>
                          </a:rPr>
                          <m:t>𝑎</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ea typeface="Cambria Math" panose="02040503050406030204" pitchFamily="18" charset="0"/>
                          </a:rPr>
                          <m:t>𝑑</m:t>
                        </m:r>
                      </m:sub>
                    </m:sSub>
                    <m:r>
                      <a:rPr lang="en-US" i="1" dirty="0" smtClean="0">
                        <a:latin typeface="Cambria Math" panose="02040503050406030204" pitchFamily="18" charset="0"/>
                        <a:ea typeface="Cambria Math" panose="02040503050406030204" pitchFamily="18" charset="0"/>
                      </a:rPr>
                      <m:t>&lt;</m:t>
                    </m:r>
                    <m:r>
                      <a:rPr lang="en-US" i="1">
                        <a:latin typeface="Cambria Math" panose="02040503050406030204" pitchFamily="18" charset="0"/>
                        <a:ea typeface="Cambria Math" panose="02040503050406030204" pitchFamily="18" charset="0"/>
                      </a:rPr>
                      <m:t>0</m:t>
                    </m:r>
                  </m:oMath>
                </a14:m>
                <a:r>
                  <a:rPr lang="en-US" dirty="0"/>
                  <a:t>, with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=0.01 </m:t>
                    </m:r>
                  </m:oMath>
                </a14:m>
                <a:r>
                  <a:rPr lang="en-US" dirty="0"/>
                  <a:t>and 9 degrees of freedom is displayed in the following figure.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511040"/>
              </a:xfrm>
              <a:blipFill>
                <a:blip r:embed="rId2"/>
                <a:stretch>
                  <a:fillRect l="-1481" t="-1216" r="-1852" b="-541"/>
                </a:stretch>
              </a:blipFill>
            </p:spPr>
            <p:txBody>
              <a:bodyPr/>
              <a:lstStyle/>
              <a:p>
                <a:r>
                  <a:rPr lang="en-IN">
                    <a:noFill/>
                  </a:rPr>
                  <a:t> </a:t>
                </a:r>
              </a:p>
            </p:txBody>
          </p:sp>
        </mc:Fallback>
      </mc:AlternateContent>
    </p:spTree>
    <p:extLst>
      <p:ext uri="{BB962C8B-B14F-4D97-AF65-F5344CB8AC3E}">
        <p14:creationId xmlns:p14="http://schemas.microsoft.com/office/powerpoint/2010/main" val="36292334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 12.3.2: Performing a Hypothesis Test for the Difference in Reaction Times (cont.)</a:t>
            </a:r>
          </a:p>
        </p:txBody>
      </p:sp>
      <p:sp>
        <p:nvSpPr>
          <p:cNvPr id="3" name="Content Placeholder 2"/>
          <p:cNvSpPr>
            <a:spLocks noGrp="1"/>
          </p:cNvSpPr>
          <p:nvPr>
            <p:ph idx="1"/>
          </p:nvPr>
        </p:nvSpPr>
        <p:spPr>
          <a:xfrm>
            <a:off x="457200" y="1280160"/>
            <a:ext cx="8229600" cy="4511040"/>
          </a:xfrm>
        </p:spPr>
        <p:txBody>
          <a:bodyPr>
            <a:noAutofit/>
          </a:bodyPr>
          <a:lstStyle/>
          <a:p>
            <a:pPr>
              <a:spcBef>
                <a:spcPts val="0"/>
              </a:spcBef>
            </a:pPr>
            <a:r>
              <a:rPr lang="en-US" b="1" dirty="0"/>
              <a:t> </a:t>
            </a:r>
            <a:endParaRPr lang="en-US" dirty="0"/>
          </a:p>
        </p:txBody>
      </p:sp>
      <p:pic>
        <p:nvPicPr>
          <p:cNvPr id="5" name="Picture 4">
            <a:extLst>
              <a:ext uri="{FF2B5EF4-FFF2-40B4-BE49-F238E27FC236}">
                <a16:creationId xmlns:a16="http://schemas.microsoft.com/office/drawing/2014/main" id="{8380A412-063D-FD9D-510E-99C2103B633A}"/>
              </a:ext>
            </a:extLst>
          </p:cNvPr>
          <p:cNvPicPr>
            <a:picLocks noChangeAspect="1"/>
          </p:cNvPicPr>
          <p:nvPr/>
        </p:nvPicPr>
        <p:blipFill>
          <a:blip r:embed="rId2"/>
          <a:stretch>
            <a:fillRect/>
          </a:stretch>
        </p:blipFill>
        <p:spPr>
          <a:xfrm>
            <a:off x="1702894" y="1516263"/>
            <a:ext cx="5738211" cy="3825474"/>
          </a:xfrm>
          <a:prstGeom prst="rect">
            <a:avLst/>
          </a:prstGeom>
        </p:spPr>
      </p:pic>
    </p:spTree>
    <p:extLst>
      <p:ext uri="{BB962C8B-B14F-4D97-AF65-F5344CB8AC3E}">
        <p14:creationId xmlns:p14="http://schemas.microsoft.com/office/powerpoint/2010/main" val="17774805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 12.3.2: Performing a Hypothesis Test for the Difference in Reaction Times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4511040"/>
              </a:xfrm>
            </p:spPr>
            <p:txBody>
              <a:bodyPr>
                <a:noAutofit/>
              </a:bodyPr>
              <a:lstStyle/>
              <a:p>
                <a:pPr>
                  <a:spcBef>
                    <a:spcPts val="0"/>
                  </a:spcBef>
                </a:pPr>
                <a:r>
                  <a:rPr lang="en-US" dirty="0"/>
                  <a:t>The null hypothesis will be rejected if the computed value of the test statistic is less than −2.821.</a:t>
                </a:r>
              </a:p>
              <a:p>
                <a:pPr>
                  <a:spcBef>
                    <a:spcPts val="0"/>
                  </a:spcBef>
                </a:pPr>
                <a:r>
                  <a:rPr lang="en-US" dirty="0"/>
                  <a:t>Using technology, the </a:t>
                </a:r>
                <a14:m>
                  <m:oMath xmlns:m="http://schemas.openxmlformats.org/officeDocument/2006/math">
                    <m:r>
                      <a:rPr lang="en-US" i="1" dirty="0" smtClean="0">
                        <a:latin typeface="Cambria Math" panose="02040503050406030204" pitchFamily="18" charset="0"/>
                      </a:rPr>
                      <m:t>𝑃</m:t>
                    </m:r>
                  </m:oMath>
                </a14:m>
                <a:r>
                  <a:rPr lang="en-US" dirty="0"/>
                  <a:t>-value of the test statistic, −4.714, for a </a:t>
                </a:r>
                <a14:m>
                  <m:oMath xmlns:m="http://schemas.openxmlformats.org/officeDocument/2006/math">
                    <m:r>
                      <a:rPr lang="en-US" i="1" dirty="0" smtClean="0">
                        <a:latin typeface="Cambria Math" panose="02040503050406030204" pitchFamily="18" charset="0"/>
                      </a:rPr>
                      <m:t>𝑡</m:t>
                    </m:r>
                  </m:oMath>
                </a14:m>
                <a:r>
                  <a:rPr lang="en-US" dirty="0"/>
                  <a:t>-distribution with 9 degrees of freedom is 0.00055.</a:t>
                </a:r>
              </a:p>
              <a:p>
                <a:pPr>
                  <a:spcBef>
                    <a:spcPts val="0"/>
                  </a:spcBef>
                </a:pPr>
                <a:r>
                  <a:rPr lang="en-US" b="1" dirty="0"/>
                  <a:t>Step 5: Choose between the null and alternative hypotheses.</a:t>
                </a:r>
              </a:p>
              <a:p>
                <a:pPr>
                  <a:spcBef>
                    <a:spcPts val="0"/>
                  </a:spcBef>
                </a:pPr>
                <a:r>
                  <a:rPr lang="en-US" dirty="0"/>
                  <a:t>As shown in the following figure, the value of the test statistic falls in the rejection region.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511040"/>
              </a:xfrm>
              <a:blipFill>
                <a:blip r:embed="rId2"/>
                <a:stretch>
                  <a:fillRect l="-1481" t="-1216" r="-2444"/>
                </a:stretch>
              </a:blipFill>
            </p:spPr>
            <p:txBody>
              <a:bodyPr/>
              <a:lstStyle/>
              <a:p>
                <a:r>
                  <a:rPr lang="en-IN">
                    <a:noFill/>
                  </a:rPr>
                  <a:t> </a:t>
                </a:r>
              </a:p>
            </p:txBody>
          </p:sp>
        </mc:Fallback>
      </mc:AlternateContent>
    </p:spTree>
    <p:extLst>
      <p:ext uri="{BB962C8B-B14F-4D97-AF65-F5344CB8AC3E}">
        <p14:creationId xmlns:p14="http://schemas.microsoft.com/office/powerpoint/2010/main" val="18518528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 12.3.2: Performing a Hypothesis Test for the Difference in Reaction Times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4511040"/>
              </a:xfrm>
            </p:spPr>
            <p:txBody>
              <a:bodyPr>
                <a:noAutofit/>
              </a:bodyPr>
              <a:lstStyle/>
              <a:p>
                <a:pPr>
                  <a:spcBef>
                    <a:spcPts val="0"/>
                  </a:spcBef>
                </a:pPr>
                <a:r>
                  <a:rPr lang="en-US" dirty="0"/>
                  <a:t>The test statistic indicates that the observed average difference is almost 5 standard deviations below the hypothesized value of 0. It is highly unlikely that the</a:t>
                </a:r>
              </a:p>
              <a:p>
                <a:pPr>
                  <a:spcBef>
                    <a:spcPts val="0"/>
                  </a:spcBef>
                </a:pPr>
                <a:r>
                  <a:rPr lang="en-US" dirty="0"/>
                  <a:t>difference between the observed value and the hypothesized value is due to ordinary sampling variation. Thus, the null hypothesis is rejected at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=0.01</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511040"/>
              </a:xfrm>
              <a:blipFill>
                <a:blip r:embed="rId2"/>
                <a:stretch>
                  <a:fillRect l="-1481" t="-1216"/>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32F52523-0EB5-A3DB-F3F9-D2D62D9AC060}"/>
              </a:ext>
            </a:extLst>
          </p:cNvPr>
          <p:cNvPicPr>
            <a:picLocks noChangeAspect="1"/>
          </p:cNvPicPr>
          <p:nvPr/>
        </p:nvPicPr>
        <p:blipFill>
          <a:blip r:embed="rId3"/>
          <a:stretch>
            <a:fillRect/>
          </a:stretch>
        </p:blipFill>
        <p:spPr>
          <a:xfrm>
            <a:off x="1486138" y="4346075"/>
            <a:ext cx="6573167" cy="1600423"/>
          </a:xfrm>
          <a:prstGeom prst="rect">
            <a:avLst/>
          </a:prstGeom>
        </p:spPr>
      </p:pic>
    </p:spTree>
    <p:extLst>
      <p:ext uri="{BB962C8B-B14F-4D97-AF65-F5344CB8AC3E}">
        <p14:creationId xmlns:p14="http://schemas.microsoft.com/office/powerpoint/2010/main" val="20541686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 12.3.2: Performing a Hypothesis Test for the Difference in Reaction Times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4511040"/>
              </a:xfrm>
            </p:spPr>
            <p:txBody>
              <a:bodyPr>
                <a:noAutofit/>
              </a:bodyPr>
              <a:lstStyle/>
              <a:p>
                <a:pPr>
                  <a:spcBef>
                    <a:spcPts val="0"/>
                  </a:spcBef>
                </a:pPr>
                <a:r>
                  <a:rPr lang="en-US" dirty="0"/>
                  <a:t>Since the </a:t>
                </a:r>
                <a14:m>
                  <m:oMath xmlns:m="http://schemas.openxmlformats.org/officeDocument/2006/math">
                    <m:r>
                      <a:rPr lang="en-US" i="1" dirty="0" smtClean="0">
                        <a:latin typeface="Cambria Math" panose="02040503050406030204" pitchFamily="18" charset="0"/>
                      </a:rPr>
                      <m:t>𝑃</m:t>
                    </m:r>
                  </m:oMath>
                </a14:m>
                <a:r>
                  <a:rPr lang="en-US" dirty="0"/>
                  <a:t>-value of 0.00055 is much smaller than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=0.01</m:t>
                    </m:r>
                  </m:oMath>
                </a14:m>
                <a:r>
                  <a:rPr lang="en-US" dirty="0"/>
                  <a:t>, the null hypothesis is rejected.</a:t>
                </a:r>
              </a:p>
              <a:p>
                <a:pPr>
                  <a:spcBef>
                    <a:spcPts val="0"/>
                  </a:spcBef>
                </a:pPr>
                <a:r>
                  <a:rPr lang="en-US" b="1" dirty="0"/>
                  <a:t>Step 6: State the conclusion in terms of the original problem.</a:t>
                </a:r>
              </a:p>
              <a:p>
                <a:pPr>
                  <a:spcBef>
                    <a:spcPts val="0"/>
                  </a:spcBef>
                </a:pPr>
                <a:r>
                  <a:rPr lang="en-US" dirty="0"/>
                  <a:t>There is sufficient evidence for the researcher to conclude at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=0.01 </m:t>
                    </m:r>
                  </m:oMath>
                </a14:m>
                <a:r>
                  <a:rPr lang="en-US" dirty="0"/>
                  <a:t>that the average response time is significantly higher for those participants who have drunk one ounce of 100-proof alcohol than those who have not.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511040"/>
              </a:xfrm>
              <a:blipFill>
                <a:blip r:embed="rId2"/>
                <a:stretch>
                  <a:fillRect l="-1481" t="-1216" r="-1630"/>
                </a:stretch>
              </a:blipFill>
            </p:spPr>
            <p:txBody>
              <a:bodyPr/>
              <a:lstStyle/>
              <a:p>
                <a:r>
                  <a:rPr lang="en-IN">
                    <a:noFill/>
                  </a:rPr>
                  <a:t> </a:t>
                </a:r>
              </a:p>
            </p:txBody>
          </p:sp>
        </mc:Fallback>
      </mc:AlternateContent>
    </p:spTree>
    <p:extLst>
      <p:ext uri="{BB962C8B-B14F-4D97-AF65-F5344CB8AC3E}">
        <p14:creationId xmlns:p14="http://schemas.microsoft.com/office/powerpoint/2010/main" val="3019187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lstStyle/>
          <a:p>
            <a:r>
              <a:rPr lang="en-US" dirty="0"/>
              <a:t>Inference about Two Population Means: Dependent Samples (Paired Difference) (cont.)</a:t>
            </a:r>
            <a:endParaRPr lang="en-US" baseline="-25000" dirty="0"/>
          </a:p>
        </p:txBody>
      </p:sp>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p:txBody>
          <a:bodyPr>
            <a:normAutofit lnSpcReduction="10000"/>
          </a:bodyPr>
          <a:lstStyle/>
          <a:p>
            <a:r>
              <a:rPr lang="en-US" dirty="0"/>
              <a:t>The paired difference design is frequently used in experiments where we are interested in the average response of an experimental unit before and after some treatment. For example, a physician might be interested in comparing a patient’s heart rate before and after treatment with some drug. A state legislator may be interested in comparing a person’s reaction time before and after drinking one ounce of 100-proof alcohol. An instructor may be interested in comparing a student’s math skills before and after being taught a particular course.</a:t>
            </a:r>
          </a:p>
        </p:txBody>
      </p:sp>
    </p:spTree>
    <p:extLst>
      <p:ext uri="{BB962C8B-B14F-4D97-AF65-F5344CB8AC3E}">
        <p14:creationId xmlns:p14="http://schemas.microsoft.com/office/powerpoint/2010/main" val="1786152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lstStyle/>
          <a:p>
            <a:r>
              <a:rPr lang="en-US" dirty="0"/>
              <a:t>Inference about Two Population Means: Dependent Samples (Paired Difference) (cont.)</a:t>
            </a:r>
            <a:endParaRPr lang="en-US" baseline="-25000" dirty="0"/>
          </a:p>
        </p:txBody>
      </p:sp>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p:txBody>
          <a:bodyPr>
            <a:normAutofit/>
          </a:bodyPr>
          <a:lstStyle/>
          <a:p>
            <a:r>
              <a:rPr lang="en-US" dirty="0"/>
              <a:t>Generally, the sample size for a paired difference experimental design is small, and we must make several assumptions for the test to be valid. These assumptions are outlined below.</a:t>
            </a:r>
          </a:p>
        </p:txBody>
      </p:sp>
    </p:spTree>
    <p:extLst>
      <p:ext uri="{BB962C8B-B14F-4D97-AF65-F5344CB8AC3E}">
        <p14:creationId xmlns:p14="http://schemas.microsoft.com/office/powerpoint/2010/main" val="975510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Assumptions</a:t>
            </a:r>
          </a:p>
        </p:txBody>
      </p:sp>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236714"/>
                <a:ext cx="8229600" cy="4142673"/>
              </a:xfrm>
              <a:solidFill>
                <a:srgbClr val="FFFFCC"/>
              </a:solidFill>
              <a:ln w="28575">
                <a:solidFill>
                  <a:srgbClr val="000000"/>
                </a:solidFill>
              </a:ln>
            </p:spPr>
            <p:txBody>
              <a:bodyPr>
                <a:spAutoFit/>
              </a:bodyPr>
              <a:lstStyle/>
              <a:p>
                <a:pPr marL="514350" indent="-514350">
                  <a:buFont typeface="+mj-lt"/>
                  <a:buAutoNum type="arabicPeriod"/>
                </a:pPr>
                <a:r>
                  <a:rPr lang="en-US" dirty="0">
                    <a:solidFill>
                      <a:srgbClr val="000000"/>
                    </a:solidFill>
                  </a:rPr>
                  <a:t>The sample data is dependent, which means that the experimental units can be paired such that they are more alike within the pair than within the population as a whole.</a:t>
                </a:r>
              </a:p>
              <a:p>
                <a:pPr marL="514350" indent="-514350">
                  <a:buFont typeface="+mj-lt"/>
                  <a:buAutoNum type="arabicPeriod"/>
                </a:pPr>
                <a:r>
                  <a:rPr lang="en-US" dirty="0">
                    <a:solidFill>
                      <a:srgbClr val="000000"/>
                    </a:solidFill>
                  </a:rPr>
                  <a:t>The matched pairs of observations are randomly sampled from the population </a:t>
                </a:r>
              </a:p>
              <a:p>
                <a:pPr marL="514350" indent="-514350">
                  <a:buFont typeface="+mj-lt"/>
                  <a:buAutoNum type="arabicPeriod"/>
                </a:pPr>
                <a:r>
                  <a:rPr lang="en-US" dirty="0">
                    <a:solidFill>
                      <a:srgbClr val="000000"/>
                    </a:solidFill>
                  </a:rPr>
                  <a:t>The number of pairs of sample data is large         (</a:t>
                </a:r>
                <a14:m>
                  <m:oMath xmlns:m="http://schemas.openxmlformats.org/officeDocument/2006/math">
                    <m:r>
                      <a:rPr lang="en-US" i="1" dirty="0" smtClean="0">
                        <a:solidFill>
                          <a:srgbClr val="000000"/>
                        </a:solidFill>
                        <a:latin typeface="Cambria Math" panose="02040503050406030204" pitchFamily="18" charset="0"/>
                      </a:rPr>
                      <m:t>𝑛</m:t>
                    </m:r>
                    <m:r>
                      <a:rPr lang="en-US" i="1" dirty="0" smtClean="0">
                        <a:solidFill>
                          <a:srgbClr val="000000"/>
                        </a:solidFill>
                        <a:latin typeface="Cambria Math" panose="02040503050406030204" pitchFamily="18" charset="0"/>
                      </a:rPr>
                      <m:t>&gt;30</m:t>
                    </m:r>
                  </m:oMath>
                </a14:m>
                <a:r>
                  <a:rPr lang="en-US" dirty="0">
                    <a:solidFill>
                      <a:srgbClr val="000000"/>
                    </a:solidFill>
                  </a:rPr>
                  <a:t>) or the differences are from a population that is approximately normally distributed.</a:t>
                </a: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236714"/>
                <a:ext cx="8229600" cy="4142673"/>
              </a:xfrm>
              <a:blipFill>
                <a:blip r:embed="rId2"/>
                <a:stretch>
                  <a:fillRect l="-1402" t="-1316" r="-1033" b="-2924"/>
                </a:stretch>
              </a:blipFill>
              <a:ln w="28575">
                <a:solidFill>
                  <a:srgbClr val="000000"/>
                </a:solidFill>
              </a:ln>
            </p:spPr>
            <p:txBody>
              <a:bodyPr/>
              <a:lstStyle/>
              <a:p>
                <a:r>
                  <a:rPr lang="en-IN">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lstStyle/>
          <a:p>
            <a:r>
              <a:rPr lang="en-US" dirty="0"/>
              <a:t>Inference about Two Population Means: Dependent Samples (Paired Difference) (cont.)</a:t>
            </a:r>
            <a:endParaRPr lang="en-US" baseline="-250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p:txBody>
              <a:bodyPr>
                <a:normAutofit/>
              </a:bodyPr>
              <a:lstStyle/>
              <a:p>
                <a:r>
                  <a:rPr lang="en-US" dirty="0"/>
                  <a:t>To test the mean difference between two related population means, we treat the difference scores, denoted by </a:t>
                </a:r>
                <a14:m>
                  <m:oMath xmlns:m="http://schemas.openxmlformats.org/officeDocument/2006/math">
                    <m:r>
                      <a:rPr lang="en-US" i="1" dirty="0" smtClean="0">
                        <a:latin typeface="Cambria Math" panose="02040503050406030204" pitchFamily="18" charset="0"/>
                      </a:rPr>
                      <m:t>𝑑</m:t>
                    </m:r>
                    <m:r>
                      <a:rPr lang="en-US" i="1" baseline="-25000" dirty="0" smtClean="0">
                        <a:latin typeface="Cambria Math" panose="02040503050406030204" pitchFamily="18" charset="0"/>
                      </a:rPr>
                      <m:t>𝑖</m:t>
                    </m:r>
                  </m:oMath>
                </a14:m>
                <a:r>
                  <a:rPr lang="en-US" dirty="0"/>
                  <a:t>, as values from a single sample. The general data setup is shown in the following table.</a:t>
                </a:r>
              </a:p>
            </p:txBody>
          </p:sp>
        </mc:Choice>
        <mc:Fallback xmlns="">
          <p:sp>
            <p:nvSpPr>
              <p:cNvPr id="3" name="Content Placeholder 2">
                <a:extLst>
                  <a:ext uri="{FF2B5EF4-FFF2-40B4-BE49-F238E27FC236}">
                    <a16:creationId xmlns:a16="http://schemas.microsoft.com/office/drawing/2014/main" id="{F9580FEB-2B3F-4321-A9A7-6B2606654873}"/>
                  </a:ext>
                </a:extLst>
              </p:cNvPr>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IN">
                    <a:noFill/>
                  </a:rPr>
                  <a:t> </a:t>
                </a:r>
              </a:p>
            </p:txBody>
          </p:sp>
        </mc:Fallback>
      </mc:AlternateContent>
    </p:spTree>
    <p:extLst>
      <p:ext uri="{BB962C8B-B14F-4D97-AF65-F5344CB8AC3E}">
        <p14:creationId xmlns:p14="http://schemas.microsoft.com/office/powerpoint/2010/main" val="2439387635"/>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4021</TotalTime>
  <Words>4297</Words>
  <Application>Microsoft Office PowerPoint</Application>
  <PresentationFormat>On-screen Show (4:3)</PresentationFormat>
  <Paragraphs>318</Paragraphs>
  <Slides>56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2" baseType="lpstr">
      <vt:lpstr>Calibri</vt:lpstr>
      <vt:lpstr>Wingdings</vt:lpstr>
      <vt:lpstr>Arial</vt:lpstr>
      <vt:lpstr>Cambria Math</vt:lpstr>
      <vt:lpstr>Office Theme</vt:lpstr>
      <vt:lpstr>Equation</vt:lpstr>
      <vt:lpstr>Section 12.3</vt:lpstr>
      <vt:lpstr>Inference about Two Population Means: Dependent Samples (Paired Difference)</vt:lpstr>
      <vt:lpstr>Inference about Two Population Means: Dependent Samples (Paired Difference) (cont.)</vt:lpstr>
      <vt:lpstr>Inference about Two Population Means: Dependent Samples (Paired Difference) (cont.)</vt:lpstr>
      <vt:lpstr>Inference about Two Population Means: Dependent Samples (Paired Difference) (cont.)</vt:lpstr>
      <vt:lpstr>Inference about Two Population Means: Dependent Samples (Paired Difference) (cont.)</vt:lpstr>
      <vt:lpstr>Inference about Two Population Means: Dependent Samples (Paired Difference) (cont.)</vt:lpstr>
      <vt:lpstr>Assumptions</vt:lpstr>
      <vt:lpstr>Inference about Two Population Means: Dependent Samples (Paired Difference) (cont.)</vt:lpstr>
      <vt:lpstr>Inference about Two Population Means: Dependent Samples (Paired Difference) (cont.)</vt:lpstr>
      <vt:lpstr>Inference about Two Population Means: Dependent Samples (Paired Difference) (cont.)</vt:lpstr>
      <vt:lpstr>Formula: 100(1-α)% Confidence Interval for μd</vt:lpstr>
      <vt:lpstr>Inference about Two Population Means: Dependent Samples (Paired Difference) (cont.)</vt:lpstr>
      <vt:lpstr>Procedure: Testing a Hypothesis about Two Dependent Population Means</vt:lpstr>
      <vt:lpstr>Procedure: Testing a Hypothesis about Two Dependent Population Means (cont.)</vt:lpstr>
      <vt:lpstr>Procedure: Testing a Hypothesis about Two Dependent Population Means (cont.)</vt:lpstr>
      <vt:lpstr>Inference about Two Population Means: Dependent Samples (Paired Difference) (cont.)</vt:lpstr>
      <vt:lpstr>Example 12.3.1: Determining a Confidence Interval and Performing a Hypothesis Test for the Difference in Restaurant Sales</vt:lpstr>
      <vt:lpstr>Example 12.3.1: Determining a Confidence Interval and Performing a Hypothesis Test for the Difference in Restaurant Sales (cont.)</vt:lpstr>
      <vt:lpstr>Example 12.3.1: Determining a Confidence Interval and Performing a Hypothesis Test for the Difference in Restaurant Sales (cont.)</vt:lpstr>
      <vt:lpstr>Example 12.3.1: Determining a Confidence Interval and Performing a Hypothesis Test for the Difference in Restaurant Sales (cont.)</vt:lpstr>
      <vt:lpstr>Example 12.3.1: Determining a Confidence Interval and Performing a Hypothesis Test for the Difference in Restaurant Sales (cont.)</vt:lpstr>
      <vt:lpstr>Example 12.3.1: Determining a Confidence Interval and Performing a Hypothesis Test for the Difference in Restaurant Sales (cont.)</vt:lpstr>
      <vt:lpstr>Example 12.3.1: Determining a Confidence Interval and Performing a Hypothesis Test for the Difference in Restaurant Sales (cont.)</vt:lpstr>
      <vt:lpstr>Example 12.3.1: Determining a Confidence Interval and Performing a Hypothesis Test for the Difference in Restaurant Sales (cont.)</vt:lpstr>
      <vt:lpstr>Example 12.3.1: Determining a Confidence Interval and Performing a Hypothesis Test for the Difference in Restaurant Sales (cont.)</vt:lpstr>
      <vt:lpstr>Example 12.3.1: Determining a Confidence Interval and Performing a Hypothesis Test for the Difference in Restaurant Sales (cont.)</vt:lpstr>
      <vt:lpstr>Note</vt:lpstr>
      <vt:lpstr>Example 12.3.1: Determining a Confidence Interval and Performing a Hypothesis Test for the Difference in Restaurant Sales (cont.)</vt:lpstr>
      <vt:lpstr>Example 12.3.1: Determining a Confidence Interval and Performing a Hypothesis Test for the Difference in Restaurant Sales (cont.)</vt:lpstr>
      <vt:lpstr>Example 12.3.1: Determining a Confidence Interval and Performing a Hypothesis Test for the Difference in Restaurant Sales (cont.)</vt:lpstr>
      <vt:lpstr>Example 12.3.1: Determining a Confidence Interval and Performing a Hypothesis Test for the Difference in Restaurant Sales (cont.)</vt:lpstr>
      <vt:lpstr>Example 12.3.1: Determining a Confidence Interval and Performing a Hypothesis Test for the Difference in Restaurant Sales (cont.)</vt:lpstr>
      <vt:lpstr>Example 12.3.1: Determining a Confidence Interval and Performing a Hypothesis Test for the Difference in Restaurant Sales (cont.)</vt:lpstr>
      <vt:lpstr>Example 12.3.1: Determining a Confidence Interval and Performing a Hypothesis Test for the Difference in Restaurant Sales (cont.)</vt:lpstr>
      <vt:lpstr>Example 12.3.1: Determining a Confidence Interval and Performing a Hypothesis Test for the Difference in Restaurant Sales (cont.)</vt:lpstr>
      <vt:lpstr>Example 12.3.1: Determining a Confidence Interval and Performing a Hypothesis Test for the Difference in Restaurant Sales (cont.)</vt:lpstr>
      <vt:lpstr>Example 12.3.1: Determining a Confidence Interval and Performing a Hypothesis Test for the Difference in Restaurant Sales (cont.)</vt:lpstr>
      <vt:lpstr>Example 12.3.1: Determining a Confidence Interval and Performing a Hypothesis Test for the Difference in Restaurant Sales (cont.)</vt:lpstr>
      <vt:lpstr>Example 12.3.1: Determining a Confidence Interval and Performing a Hypothesis Test for the Difference in Restaurant Sales (cont.)</vt:lpstr>
      <vt:lpstr>Example 12.3.1: Determining a Confidence Interval and Performing a Hypothesis Test for the Difference in Restaurant Sales (cont.)</vt:lpstr>
      <vt:lpstr>Example 12.3.2: Performing a Hypothesis Test for the Difference in Reaction Times</vt:lpstr>
      <vt:lpstr>Example 12.3.2: Performing a Hypothesis Test for the Difference in Reaction Times (cont.)</vt:lpstr>
      <vt:lpstr>Example 12.3.2: Performing a Hypothesis Test for the Difference in Reaction Times (cont.)</vt:lpstr>
      <vt:lpstr>Example 12.3.2: Performing a Hypothesis Test for the Difference in Reaction Times (cont.)</vt:lpstr>
      <vt:lpstr>Example 12.3.2: Performing a Hypothesis Test for the Difference in Reaction Times (cont.)</vt:lpstr>
      <vt:lpstr>Example 12.3.2: Performing a Hypothesis Test for the Difference in Reaction Times (cont.)</vt:lpstr>
      <vt:lpstr>Example 12.3.2: Performing a Hypothesis Test for the Difference in Reaction Times (cont.)</vt:lpstr>
      <vt:lpstr>Example 12.3.2: Performing a Hypothesis Test for the Difference in Reaction Times (cont.)</vt:lpstr>
      <vt:lpstr>Example 12.3.2: Performing a Hypothesis Test for the Difference in Reaction Times (cont.)</vt:lpstr>
      <vt:lpstr>Example 12.3.2: Performing a Hypothesis Test for the Difference in Reaction Times (cont.)</vt:lpstr>
      <vt:lpstr>Example 12.3.2: Performing a Hypothesis Test for the Difference in Reaction Times (cont.)</vt:lpstr>
      <vt:lpstr>Example 12.3.2: Performing a Hypothesis Test for the Difference in Reaction Times (cont.)</vt:lpstr>
      <vt:lpstr>Example 12.3.2: Performing a Hypothesis Test for the Difference in Reaction Times (cont.)</vt:lpstr>
      <vt:lpstr>Example 12.3.2: Performing a Hypothesis Test for the Difference in Reaction Times (cont.)</vt:lpstr>
      <vt:lpstr>Example 12.3.2: Performing a Hypothesis Test for the Difference in Reaction Times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4th Edition</dc:title>
  <dc:creator>Hawkes Learning</dc:creator>
  <cp:lastModifiedBy>Allison Conger</cp:lastModifiedBy>
  <cp:revision>475</cp:revision>
  <dcterms:created xsi:type="dcterms:W3CDTF">2013-04-26T14:43:13Z</dcterms:created>
  <dcterms:modified xsi:type="dcterms:W3CDTF">2024-03-27T14:33:47Z</dcterms:modified>
</cp:coreProperties>
</file>