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5"/>
  </p:notesMasterIdLst>
  <p:handoutMasterIdLst>
    <p:handoutMasterId r:id="rId86"/>
  </p:handoutMasterIdLst>
  <p:sldIdLst>
    <p:sldId id="256" r:id="rId2"/>
    <p:sldId id="482" r:id="rId3"/>
    <p:sldId id="484" r:id="rId4"/>
    <p:sldId id="485" r:id="rId5"/>
    <p:sldId id="486" r:id="rId6"/>
    <p:sldId id="487" r:id="rId7"/>
    <p:sldId id="488" r:id="rId8"/>
    <p:sldId id="338" r:id="rId9"/>
    <p:sldId id="444" r:id="rId10"/>
    <p:sldId id="489" r:id="rId11"/>
    <p:sldId id="490" r:id="rId12"/>
    <p:sldId id="491" r:id="rId13"/>
    <p:sldId id="345" r:id="rId14"/>
    <p:sldId id="493" r:id="rId15"/>
    <p:sldId id="494" r:id="rId16"/>
    <p:sldId id="495" r:id="rId17"/>
    <p:sldId id="496" r:id="rId18"/>
    <p:sldId id="492" r:id="rId19"/>
    <p:sldId id="497" r:id="rId20"/>
    <p:sldId id="498" r:id="rId21"/>
    <p:sldId id="445" r:id="rId22"/>
    <p:sldId id="499" r:id="rId23"/>
    <p:sldId id="500" r:id="rId24"/>
    <p:sldId id="501" r:id="rId25"/>
    <p:sldId id="503" r:id="rId26"/>
    <p:sldId id="504" r:id="rId27"/>
    <p:sldId id="505" r:id="rId28"/>
    <p:sldId id="507" r:id="rId29"/>
    <p:sldId id="508" r:id="rId30"/>
    <p:sldId id="509" r:id="rId31"/>
    <p:sldId id="510" r:id="rId32"/>
    <p:sldId id="512" r:id="rId33"/>
    <p:sldId id="513" r:id="rId34"/>
    <p:sldId id="514" r:id="rId35"/>
    <p:sldId id="515" r:id="rId36"/>
    <p:sldId id="516" r:id="rId37"/>
    <p:sldId id="518" r:id="rId38"/>
    <p:sldId id="519" r:id="rId39"/>
    <p:sldId id="520" r:id="rId40"/>
    <p:sldId id="559" r:id="rId41"/>
    <p:sldId id="521" r:id="rId42"/>
    <p:sldId id="517" r:id="rId43"/>
    <p:sldId id="522" r:id="rId44"/>
    <p:sldId id="523" r:id="rId45"/>
    <p:sldId id="524" r:id="rId46"/>
    <p:sldId id="525" r:id="rId47"/>
    <p:sldId id="526" r:id="rId48"/>
    <p:sldId id="527" r:id="rId49"/>
    <p:sldId id="446" r:id="rId50"/>
    <p:sldId id="529" r:id="rId51"/>
    <p:sldId id="528" r:id="rId52"/>
    <p:sldId id="447" r:id="rId53"/>
    <p:sldId id="530" r:id="rId54"/>
    <p:sldId id="531" r:id="rId55"/>
    <p:sldId id="532" r:id="rId56"/>
    <p:sldId id="533" r:id="rId57"/>
    <p:sldId id="479" r:id="rId58"/>
    <p:sldId id="534" r:id="rId59"/>
    <p:sldId id="535" r:id="rId60"/>
    <p:sldId id="536" r:id="rId61"/>
    <p:sldId id="537" r:id="rId62"/>
    <p:sldId id="538" r:id="rId63"/>
    <p:sldId id="539" r:id="rId64"/>
    <p:sldId id="540" r:id="rId65"/>
    <p:sldId id="541" r:id="rId66"/>
    <p:sldId id="542" r:id="rId67"/>
    <p:sldId id="560" r:id="rId68"/>
    <p:sldId id="543" r:id="rId69"/>
    <p:sldId id="544" r:id="rId70"/>
    <p:sldId id="545" r:id="rId71"/>
    <p:sldId id="546" r:id="rId72"/>
    <p:sldId id="547" r:id="rId73"/>
    <p:sldId id="548" r:id="rId74"/>
    <p:sldId id="549" r:id="rId75"/>
    <p:sldId id="550" r:id="rId76"/>
    <p:sldId id="551" r:id="rId77"/>
    <p:sldId id="552" r:id="rId78"/>
    <p:sldId id="553" r:id="rId79"/>
    <p:sldId id="554" r:id="rId80"/>
    <p:sldId id="555" r:id="rId81"/>
    <p:sldId id="556" r:id="rId82"/>
    <p:sldId id="557" r:id="rId83"/>
    <p:sldId id="558" r:id="rId84"/>
  </p:sldIdLst>
  <p:sldSz cx="9144000" cy="6858000" type="screen4x3"/>
  <p:notesSz cx="6858000" cy="9144000"/>
  <p:embeddedFontLst>
    <p:embeddedFont>
      <p:font typeface="Cambria Math" panose="02040503050406030204" pitchFamily="18" charset="0"/>
      <p:regular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4"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092"/>
    <a:srgbClr val="1F497D"/>
    <a:srgbClr val="0000FF"/>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4" d="100"/>
          <a:sy n="104" d="100"/>
        </p:scale>
        <p:origin x="55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w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17.bin"/><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20.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21.bin"/></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oleObject" Target="../embeddings/oleObject22.bin"/><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oleObject" Target="../embeddings/oleObject24.bin"/><Relationship Id="rId4" Type="http://schemas.openxmlformats.org/officeDocument/2006/relationships/image" Target="../media/image51.wmf"/></Relationships>
</file>

<file path=ppt/slides/_rels/slide81.xml.rels><?xml version="1.0" encoding="UTF-8" standalone="yes"?>
<Relationships xmlns="http://schemas.openxmlformats.org/package/2006/relationships"><Relationship Id="rId3"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Population Means: Independent Samples, σ</a:t>
            </a:r>
            <a:r>
              <a:rPr lang="en-US" b="1" i="1" baseline="-25000" dirty="0">
                <a:solidFill>
                  <a:srgbClr val="1F497D"/>
                </a:solidFill>
              </a:rPr>
              <a:t>1</a:t>
            </a:r>
            <a:r>
              <a:rPr lang="en-US" b="1" i="1" dirty="0">
                <a:solidFill>
                  <a:srgbClr val="1F497D"/>
                </a:solidFill>
              </a:rPr>
              <a:t> and σ</a:t>
            </a:r>
            <a:r>
              <a:rPr lang="en-US" b="1" i="1" baseline="-25000" dirty="0">
                <a:solidFill>
                  <a:srgbClr val="1F497D"/>
                </a:solidFill>
              </a:rPr>
              <a:t>2</a:t>
            </a:r>
            <a:r>
              <a:rPr lang="en-US" b="1" i="1" dirty="0">
                <a:solidFill>
                  <a:srgbClr val="1F497D"/>
                </a:solidFill>
              </a:rPr>
              <a:t> Unknown</a:t>
            </a:r>
            <a:endParaRPr lang="en-US" b="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a:t>
                </a:r>
                <a14:m>
                  <m:oMath xmlns:m="http://schemas.openxmlformats.org/officeDocument/2006/math">
                    <m:r>
                      <a:rPr lang="el-GR"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l-GR"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2</m:t>
                    </m:r>
                  </m:oMath>
                </a14:m>
                <a:r>
                  <a:rPr lang="en-US" dirty="0"/>
                  <a:t> Assuming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1</m:t>
                    </m:r>
                  </m:oMath>
                </a14:m>
                <a:r>
                  <a:rPr lang="en-US" dirty="0"/>
                  <a:t> 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dirty="0" smtClean="0">
                        <a:latin typeface="Cambria Math" panose="02040503050406030204" pitchFamily="18" charset="0"/>
                      </a:rPr>
                      <m:t>2</m:t>
                    </m:r>
                  </m:oMath>
                </a14:m>
                <a:r>
                  <a:rPr lang="en-US" dirty="0"/>
                  <a:t> are Unknown but Equal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259" t="-12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43000"/>
                <a:ext cx="8229600" cy="2688493"/>
              </a:xfrm>
              <a:solidFill>
                <a:srgbClr val="FFFFCC"/>
              </a:solidFill>
              <a:ln w="28575">
                <a:solidFill>
                  <a:srgbClr val="000000"/>
                </a:solidFill>
              </a:ln>
            </p:spPr>
            <p:txBody>
              <a:bodyPr>
                <a:spAutoFit/>
              </a:bodyPr>
              <a:lstStyle/>
              <a:p>
                <a:pPr marL="3175" indent="-3175">
                  <a:lnSpc>
                    <a:spcPct val="150000"/>
                  </a:lnSpc>
                </a:pPr>
                <a:r>
                  <a:rPr lang="en-US" dirty="0">
                    <a:solidFill>
                      <a:srgbClr val="000000"/>
                    </a:solidFill>
                  </a:rPr>
                  <a:t>where 				 is the </a:t>
                </a:r>
                <a:r>
                  <a:rPr lang="en-US" b="1" dirty="0">
                    <a:solidFill>
                      <a:srgbClr val="000000"/>
                    </a:solidFill>
                  </a:rPr>
                  <a:t>pooled sample variance </a:t>
                </a:r>
                <a:r>
                  <a:rPr lang="en-US" dirty="0">
                    <a:solidFill>
                      <a:srgbClr val="000000"/>
                    </a:solidFill>
                  </a:rPr>
                  <a:t>and	       is the critical value of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with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𝑛</m:t>
                    </m:r>
                    <m:r>
                      <a:rPr lang="en-US" b="0"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−2</m:t>
                    </m:r>
                  </m:oMath>
                </a14:m>
                <a:r>
                  <a:rPr lang="en-US" dirty="0">
                    <a:solidFill>
                      <a:srgbClr val="000000"/>
                    </a:solidFill>
                  </a:rPr>
                  <a:t> degrees of freedom, capturing an area of </a:t>
                </a:r>
                <a14:m>
                  <m:oMath xmlns:m="http://schemas.openxmlformats.org/officeDocument/2006/math">
                    <m:f>
                      <m:fPr>
                        <m:type m:val="skw"/>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ea typeface="Cambria Math" panose="02040503050406030204" pitchFamily="18" charset="0"/>
                          </a:rPr>
                          <m:t>𝛼</m:t>
                        </m:r>
                      </m:num>
                      <m:den>
                        <m:r>
                          <a:rPr lang="en-US" b="0" i="1" dirty="0" smtClean="0">
                            <a:solidFill>
                              <a:srgbClr val="000000"/>
                            </a:solidFill>
                            <a:latin typeface="Cambria Math" panose="02040503050406030204" pitchFamily="18" charset="0"/>
                          </a:rPr>
                          <m:t>2</m:t>
                        </m:r>
                      </m:den>
                    </m:f>
                  </m:oMath>
                </a14:m>
                <a:r>
                  <a:rPr lang="en-US" dirty="0">
                    <a:solidFill>
                      <a:srgbClr val="000000"/>
                    </a:solidFill>
                  </a:rPr>
                  <a:t> in the upper tail.</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43000"/>
                <a:ext cx="8229600" cy="2688493"/>
              </a:xfrm>
              <a:blipFill>
                <a:blip r:embed="rId3"/>
                <a:stretch>
                  <a:fillRect l="-1328" b="-1794"/>
                </a:stretch>
              </a:blipFill>
              <a:ln w="28575">
                <a:solidFill>
                  <a:srgbClr val="000000"/>
                </a:solidFill>
              </a:ln>
            </p:spPr>
            <p:txBody>
              <a:bodyPr/>
              <a:lstStyle/>
              <a:p>
                <a:r>
                  <a:rPr lang="en-IN">
                    <a:noFill/>
                  </a:rPr>
                  <a:t> </a:t>
                </a:r>
              </a:p>
            </p:txBody>
          </p:sp>
        </mc:Fallback>
      </mc:AlternateContent>
      <p:graphicFrame>
        <p:nvGraphicFramePr>
          <p:cNvPr id="6" name="Object 2">
            <a:extLst>
              <a:ext uri="{FF2B5EF4-FFF2-40B4-BE49-F238E27FC236}">
                <a16:creationId xmlns:a16="http://schemas.microsoft.com/office/drawing/2014/main" id="{A3E374B5-0CD5-4C14-FE62-5548D9FCE10E}"/>
              </a:ext>
            </a:extLst>
          </p:cNvPr>
          <p:cNvGraphicFramePr>
            <a:graphicFrameLocks noChangeAspect="1"/>
          </p:cNvGraphicFramePr>
          <p:nvPr>
            <p:extLst>
              <p:ext uri="{D42A27DB-BD31-4B8C-83A1-F6EECF244321}">
                <p14:modId xmlns:p14="http://schemas.microsoft.com/office/powerpoint/2010/main" val="2857599905"/>
              </p:ext>
            </p:extLst>
          </p:nvPr>
        </p:nvGraphicFramePr>
        <p:xfrm>
          <a:off x="1601556" y="1209598"/>
          <a:ext cx="3336925" cy="900113"/>
        </p:xfrm>
        <a:graphic>
          <a:graphicData uri="http://schemas.openxmlformats.org/presentationml/2006/ole">
            <mc:AlternateContent xmlns:mc="http://schemas.openxmlformats.org/markup-compatibility/2006">
              <mc:Choice xmlns:v="urn:schemas-microsoft-com:vml" Requires="v">
                <p:oleObj name="Equation" r:id="rId4" imgW="3670200" imgH="990360" progId="Equation.DSMT4">
                  <p:embed/>
                </p:oleObj>
              </mc:Choice>
              <mc:Fallback>
                <p:oleObj name="Equation" r:id="rId4" imgW="3670200" imgH="990360" progId="Equation.DSMT4">
                  <p:embed/>
                  <p:pic>
                    <p:nvPicPr>
                      <p:cNvPr id="6" name="Object 2">
                        <a:extLst>
                          <a:ext uri="{FF2B5EF4-FFF2-40B4-BE49-F238E27FC236}">
                            <a16:creationId xmlns:a16="http://schemas.microsoft.com/office/drawing/2014/main" id="{A3E374B5-0CD5-4C14-FE62-5548D9FCE10E}"/>
                          </a:ext>
                        </a:extLst>
                      </p:cNvPr>
                      <p:cNvPicPr>
                        <a:picLocks noChangeAspect="1" noChangeArrowheads="1"/>
                      </p:cNvPicPr>
                      <p:nvPr/>
                    </p:nvPicPr>
                    <p:blipFill>
                      <a:blip r:embed="rId5"/>
                      <a:srcRect/>
                      <a:stretch>
                        <a:fillRect/>
                      </a:stretch>
                    </p:blipFill>
                    <p:spPr bwMode="auto">
                      <a:xfrm>
                        <a:off x="1601556" y="1209598"/>
                        <a:ext cx="3336925" cy="900113"/>
                      </a:xfrm>
                      <a:prstGeom prst="rect">
                        <a:avLst/>
                      </a:prstGeom>
                      <a:noFill/>
                      <a:ln>
                        <a:noFill/>
                      </a:ln>
                      <a:effectLst/>
                    </p:spPr>
                  </p:pic>
                </p:oleObj>
              </mc:Fallback>
            </mc:AlternateContent>
          </a:graphicData>
        </a:graphic>
      </p:graphicFrame>
      <p:graphicFrame>
        <p:nvGraphicFramePr>
          <p:cNvPr id="7" name="Object 2">
            <a:extLst>
              <a:ext uri="{FF2B5EF4-FFF2-40B4-BE49-F238E27FC236}">
                <a16:creationId xmlns:a16="http://schemas.microsoft.com/office/drawing/2014/main" id="{C4FBD89C-314C-E923-DB96-C91BAAC4DF8B}"/>
              </a:ext>
            </a:extLst>
          </p:cNvPr>
          <p:cNvGraphicFramePr>
            <a:graphicFrameLocks noChangeAspect="1"/>
          </p:cNvGraphicFramePr>
          <p:nvPr>
            <p:extLst>
              <p:ext uri="{D42A27DB-BD31-4B8C-83A1-F6EECF244321}">
                <p14:modId xmlns:p14="http://schemas.microsoft.com/office/powerpoint/2010/main" val="3602823649"/>
              </p:ext>
            </p:extLst>
          </p:nvPr>
        </p:nvGraphicFramePr>
        <p:xfrm>
          <a:off x="2518317" y="1993281"/>
          <a:ext cx="1104900" cy="495300"/>
        </p:xfrm>
        <a:graphic>
          <a:graphicData uri="http://schemas.openxmlformats.org/presentationml/2006/ole">
            <mc:AlternateContent xmlns:mc="http://schemas.openxmlformats.org/markup-compatibility/2006">
              <mc:Choice xmlns:v="urn:schemas-microsoft-com:vml" Requires="v">
                <p:oleObj name="Equation" r:id="rId6" imgW="1104840" imgH="495000" progId="Equation.DSMT4">
                  <p:embed/>
                </p:oleObj>
              </mc:Choice>
              <mc:Fallback>
                <p:oleObj name="Equation" r:id="rId6" imgW="1104840" imgH="495000" progId="Equation.DSMT4">
                  <p:embed/>
                  <p:pic>
                    <p:nvPicPr>
                      <p:cNvPr id="7" name="Object 2">
                        <a:extLst>
                          <a:ext uri="{FF2B5EF4-FFF2-40B4-BE49-F238E27FC236}">
                            <a16:creationId xmlns:a16="http://schemas.microsoft.com/office/drawing/2014/main" id="{C4FBD89C-314C-E923-DB96-C91BAAC4DF8B}"/>
                          </a:ext>
                        </a:extLst>
                      </p:cNvPr>
                      <p:cNvPicPr>
                        <a:picLocks noChangeAspect="1" noChangeArrowheads="1"/>
                      </p:cNvPicPr>
                      <p:nvPr/>
                    </p:nvPicPr>
                    <p:blipFill>
                      <a:blip r:embed="rId7"/>
                      <a:srcRect/>
                      <a:stretch>
                        <a:fillRect/>
                      </a:stretch>
                    </p:blipFill>
                    <p:spPr bwMode="auto">
                      <a:xfrm>
                        <a:off x="2518317" y="1993281"/>
                        <a:ext cx="110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103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12.2.1: Determining a Confidence Interval and Performing a Hypothesis Test for Retail Sales</a:t>
            </a:r>
          </a:p>
        </p:txBody>
      </p:sp>
      <p:sp>
        <p:nvSpPr>
          <p:cNvPr id="3" name="Content Placeholder 2"/>
          <p:cNvSpPr>
            <a:spLocks noGrp="1"/>
          </p:cNvSpPr>
          <p:nvPr>
            <p:ph idx="1"/>
          </p:nvPr>
        </p:nvSpPr>
        <p:spPr/>
        <p:txBody>
          <a:bodyPr/>
          <a:lstStyle/>
          <a:p>
            <a:r>
              <a:rPr lang="en-US" dirty="0"/>
              <a:t>For a consumer product, the mean dollar sales per retail outlet last year in a random sample of 15 stores was $3425 with a standard deviation of $200. For a second product, the mean dollar sales per outlet in a random sample of 16 stores was $3250 with a standard deviation of $175. The sales amounts per outlet are assumed to be approximately normally distributed for both products. Assume that the population variances are equal.</a:t>
            </a:r>
          </a:p>
        </p:txBody>
      </p:sp>
    </p:spTree>
    <p:extLst>
      <p:ext uri="{BB962C8B-B14F-4D97-AF65-F5344CB8AC3E}">
        <p14:creationId xmlns:p14="http://schemas.microsoft.com/office/powerpoint/2010/main" val="159545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12.2.1: Determining a Confidence Interval and Performing a Hypothesis Test for Retail Sales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Calculate a 95% confidence interval for the difference in average dollar sales between the two products.</a:t>
            </a:r>
          </a:p>
          <a:p>
            <a:r>
              <a:rPr lang="en-US" b="1" dirty="0"/>
              <a:t>Solution</a:t>
            </a:r>
          </a:p>
          <a:p>
            <a:r>
              <a:rPr lang="en-US" dirty="0"/>
              <a:t>From the information given in the problem, we know that</a:t>
            </a:r>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0144FB8-0B9C-74DA-E565-8BD24BCAE284}"/>
                  </a:ext>
                </a:extLst>
              </p:cNvPr>
              <p:cNvGraphicFramePr>
                <a:graphicFrameLocks noGrp="1"/>
              </p:cNvGraphicFramePr>
              <p:nvPr>
                <p:extLst>
                  <p:ext uri="{D42A27DB-BD31-4B8C-83A1-F6EECF244321}">
                    <p14:modId xmlns:p14="http://schemas.microsoft.com/office/powerpoint/2010/main" val="3916420499"/>
                  </p:ext>
                </p:extLst>
              </p:nvPr>
            </p:nvGraphicFramePr>
            <p:xfrm>
              <a:off x="1524000" y="1106573"/>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859233010"/>
                        </a:ext>
                      </a:extLst>
                    </a:gridCol>
                    <a:gridCol w="1524000">
                      <a:extLst>
                        <a:ext uri="{9D8B030D-6E8A-4147-A177-3AD203B41FA5}">
                          <a16:colId xmlns:a16="http://schemas.microsoft.com/office/drawing/2014/main" val="3929377391"/>
                        </a:ext>
                      </a:extLst>
                    </a:gridCol>
                    <a:gridCol w="1524000">
                      <a:extLst>
                        <a:ext uri="{9D8B030D-6E8A-4147-A177-3AD203B41FA5}">
                          <a16:colId xmlns:a16="http://schemas.microsoft.com/office/drawing/2014/main" val="202710351"/>
                        </a:ext>
                      </a:extLst>
                    </a:gridCol>
                    <a:gridCol w="1524000">
                      <a:extLst>
                        <a:ext uri="{9D8B030D-6E8A-4147-A177-3AD203B41FA5}">
                          <a16:colId xmlns:a16="http://schemas.microsoft.com/office/drawing/2014/main" val="1680099855"/>
                        </a:ext>
                      </a:extLst>
                    </a:gridCol>
                  </a:tblGrid>
                  <a:tr h="370840">
                    <a:tc gridSpan="4">
                      <a:txBody>
                        <a:bodyPr/>
                        <a:lstStyle/>
                        <a:p>
                          <a:pPr algn="ctr"/>
                          <a:r>
                            <a:rPr lang="en-IN" dirty="0"/>
                            <a:t>Retail Sales (Dollars)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456308080"/>
                      </a:ext>
                    </a:extLst>
                  </a:tr>
                  <a:tr h="370840">
                    <a:tc>
                      <a:txBody>
                        <a:bodyPr/>
                        <a:lstStyle/>
                        <a:p>
                          <a:pPr algn="ctr"/>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𝒏</m:t>
                                </m:r>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IN"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𝒔</m:t>
                                </m:r>
                              </m:oMath>
                            </m:oMathPara>
                          </a14:m>
                          <a:endParaRPr lang="en-IN" b="1" dirty="0"/>
                        </a:p>
                      </a:txBody>
                      <a:tcPr/>
                    </a:tc>
                    <a:extLst>
                      <a:ext uri="{0D108BD9-81ED-4DB2-BD59-A6C34878D82A}">
                        <a16:rowId xmlns:a16="http://schemas.microsoft.com/office/drawing/2014/main" val="1293335612"/>
                      </a:ext>
                    </a:extLst>
                  </a:tr>
                  <a:tr h="370840">
                    <a:tc>
                      <a:txBody>
                        <a:bodyPr/>
                        <a:lstStyle/>
                        <a:p>
                          <a:pPr algn="ctr"/>
                          <a:r>
                            <a:rPr lang="en-IN" b="1" dirty="0"/>
                            <a:t>Product 1</a:t>
                          </a:r>
                        </a:p>
                      </a:txBody>
                      <a:tcPr/>
                    </a:tc>
                    <a:tc>
                      <a:txBody>
                        <a:bodyPr/>
                        <a:lstStyle/>
                        <a:p>
                          <a:pPr algn="ctr"/>
                          <a:r>
                            <a:rPr lang="en-US" dirty="0"/>
                            <a:t>15</a:t>
                          </a:r>
                          <a:endParaRPr lang="en-IN" dirty="0"/>
                        </a:p>
                      </a:txBody>
                      <a:tcPr/>
                    </a:tc>
                    <a:tc>
                      <a:txBody>
                        <a:bodyPr/>
                        <a:lstStyle/>
                        <a:p>
                          <a:pPr algn="ctr"/>
                          <a:r>
                            <a:rPr lang="en-US" dirty="0"/>
                            <a:t>$3425</a:t>
                          </a:r>
                          <a:endParaRPr lang="en-IN" dirty="0"/>
                        </a:p>
                      </a:txBody>
                      <a:tcPr/>
                    </a:tc>
                    <a:tc>
                      <a:txBody>
                        <a:bodyPr/>
                        <a:lstStyle/>
                        <a:p>
                          <a:pPr algn="ctr"/>
                          <a:r>
                            <a:rPr lang="en-US" dirty="0"/>
                            <a:t>200</a:t>
                          </a:r>
                          <a:endParaRPr lang="en-IN" dirty="0"/>
                        </a:p>
                      </a:txBody>
                      <a:tcPr/>
                    </a:tc>
                    <a:extLst>
                      <a:ext uri="{0D108BD9-81ED-4DB2-BD59-A6C34878D82A}">
                        <a16:rowId xmlns:a16="http://schemas.microsoft.com/office/drawing/2014/main" val="2936200980"/>
                      </a:ext>
                    </a:extLst>
                  </a:tr>
                  <a:tr h="370840">
                    <a:tc>
                      <a:txBody>
                        <a:bodyPr/>
                        <a:lstStyle/>
                        <a:p>
                          <a:pPr algn="ctr"/>
                          <a:r>
                            <a:rPr lang="en-IN" b="1" dirty="0"/>
                            <a:t>Product 2</a:t>
                          </a:r>
                        </a:p>
                      </a:txBody>
                      <a:tcPr/>
                    </a:tc>
                    <a:tc>
                      <a:txBody>
                        <a:bodyPr/>
                        <a:lstStyle/>
                        <a:p>
                          <a:pPr algn="ctr"/>
                          <a:r>
                            <a:rPr lang="en-US" dirty="0"/>
                            <a:t>16</a:t>
                          </a:r>
                          <a:endParaRPr lang="en-IN" dirty="0"/>
                        </a:p>
                      </a:txBody>
                      <a:tcPr/>
                    </a:tc>
                    <a:tc>
                      <a:txBody>
                        <a:bodyPr/>
                        <a:lstStyle/>
                        <a:p>
                          <a:pPr algn="ctr"/>
                          <a:r>
                            <a:rPr lang="en-US" dirty="0"/>
                            <a:t>$3250</a:t>
                          </a:r>
                          <a:endParaRPr lang="en-IN" dirty="0"/>
                        </a:p>
                      </a:txBody>
                      <a:tcPr/>
                    </a:tc>
                    <a:tc>
                      <a:txBody>
                        <a:bodyPr/>
                        <a:lstStyle/>
                        <a:p>
                          <a:pPr algn="ctr"/>
                          <a:r>
                            <a:rPr lang="en-US" dirty="0"/>
                            <a:t>175</a:t>
                          </a:r>
                          <a:endParaRPr lang="en-IN" dirty="0"/>
                        </a:p>
                      </a:txBody>
                      <a:tcPr/>
                    </a:tc>
                    <a:extLst>
                      <a:ext uri="{0D108BD9-81ED-4DB2-BD59-A6C34878D82A}">
                        <a16:rowId xmlns:a16="http://schemas.microsoft.com/office/drawing/2014/main" val="3201628957"/>
                      </a:ext>
                    </a:extLst>
                  </a:tr>
                </a:tbl>
              </a:graphicData>
            </a:graphic>
          </p:graphicFrame>
        </mc:Choice>
        <mc:Fallback xmlns="">
          <p:graphicFrame>
            <p:nvGraphicFramePr>
              <p:cNvPr id="4" name="Table 3">
                <a:extLst>
                  <a:ext uri="{FF2B5EF4-FFF2-40B4-BE49-F238E27FC236}">
                    <a16:creationId xmlns:a16="http://schemas.microsoft.com/office/drawing/2014/main" id="{20144FB8-0B9C-74DA-E565-8BD24BCAE284}"/>
                  </a:ext>
                </a:extLst>
              </p:cNvPr>
              <p:cNvGraphicFramePr>
                <a:graphicFrameLocks noGrp="1"/>
              </p:cNvGraphicFramePr>
              <p:nvPr>
                <p:extLst>
                  <p:ext uri="{D42A27DB-BD31-4B8C-83A1-F6EECF244321}">
                    <p14:modId xmlns:p14="http://schemas.microsoft.com/office/powerpoint/2010/main" val="3916420499"/>
                  </p:ext>
                </p:extLst>
              </p:nvPr>
            </p:nvGraphicFramePr>
            <p:xfrm>
              <a:off x="1524000" y="1106573"/>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859233010"/>
                        </a:ext>
                      </a:extLst>
                    </a:gridCol>
                    <a:gridCol w="1524000">
                      <a:extLst>
                        <a:ext uri="{9D8B030D-6E8A-4147-A177-3AD203B41FA5}">
                          <a16:colId xmlns:a16="http://schemas.microsoft.com/office/drawing/2014/main" val="3929377391"/>
                        </a:ext>
                      </a:extLst>
                    </a:gridCol>
                    <a:gridCol w="1524000">
                      <a:extLst>
                        <a:ext uri="{9D8B030D-6E8A-4147-A177-3AD203B41FA5}">
                          <a16:colId xmlns:a16="http://schemas.microsoft.com/office/drawing/2014/main" val="202710351"/>
                        </a:ext>
                      </a:extLst>
                    </a:gridCol>
                    <a:gridCol w="1524000">
                      <a:extLst>
                        <a:ext uri="{9D8B030D-6E8A-4147-A177-3AD203B41FA5}">
                          <a16:colId xmlns:a16="http://schemas.microsoft.com/office/drawing/2014/main" val="1680099855"/>
                        </a:ext>
                      </a:extLst>
                    </a:gridCol>
                  </a:tblGrid>
                  <a:tr h="370840">
                    <a:tc gridSpan="4">
                      <a:txBody>
                        <a:bodyPr/>
                        <a:lstStyle/>
                        <a:p>
                          <a:pPr algn="ctr"/>
                          <a:r>
                            <a:rPr lang="en-IN" dirty="0"/>
                            <a:t>Retail Sales (Dollars)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456308080"/>
                      </a:ext>
                    </a:extLst>
                  </a:tr>
                  <a:tr h="370840">
                    <a:tc>
                      <a:txBody>
                        <a:bodyPr/>
                        <a:lstStyle/>
                        <a:p>
                          <a:pPr algn="ctr"/>
                          <a:endParaRPr lang="en-IN" b="1" dirty="0"/>
                        </a:p>
                      </a:txBody>
                      <a:tcPr/>
                    </a:tc>
                    <a:tc>
                      <a:txBody>
                        <a:bodyPr/>
                        <a:lstStyle/>
                        <a:p>
                          <a:endParaRPr lang="en-US"/>
                        </a:p>
                      </a:txBody>
                      <a:tcPr>
                        <a:blipFill>
                          <a:blip r:embed="rId2"/>
                          <a:stretch>
                            <a:fillRect l="-100800" t="-108197" r="-202000" b="-224590"/>
                          </a:stretch>
                        </a:blipFill>
                      </a:tcPr>
                    </a:tc>
                    <a:tc>
                      <a:txBody>
                        <a:bodyPr/>
                        <a:lstStyle/>
                        <a:p>
                          <a:endParaRPr lang="en-US"/>
                        </a:p>
                      </a:txBody>
                      <a:tcPr>
                        <a:blipFill>
                          <a:blip r:embed="rId2"/>
                          <a:stretch>
                            <a:fillRect l="-200800" t="-108197" r="-102000" b="-224590"/>
                          </a:stretch>
                        </a:blipFill>
                      </a:tcPr>
                    </a:tc>
                    <a:tc>
                      <a:txBody>
                        <a:bodyPr/>
                        <a:lstStyle/>
                        <a:p>
                          <a:endParaRPr lang="en-US"/>
                        </a:p>
                      </a:txBody>
                      <a:tcPr>
                        <a:blipFill>
                          <a:blip r:embed="rId2"/>
                          <a:stretch>
                            <a:fillRect l="-300800" t="-108197" r="-2000" b="-224590"/>
                          </a:stretch>
                        </a:blipFill>
                      </a:tcPr>
                    </a:tc>
                    <a:extLst>
                      <a:ext uri="{0D108BD9-81ED-4DB2-BD59-A6C34878D82A}">
                        <a16:rowId xmlns:a16="http://schemas.microsoft.com/office/drawing/2014/main" val="1293335612"/>
                      </a:ext>
                    </a:extLst>
                  </a:tr>
                  <a:tr h="370840">
                    <a:tc>
                      <a:txBody>
                        <a:bodyPr/>
                        <a:lstStyle/>
                        <a:p>
                          <a:pPr algn="ctr"/>
                          <a:r>
                            <a:rPr lang="en-IN" b="1" dirty="0"/>
                            <a:t>Product 1</a:t>
                          </a:r>
                        </a:p>
                      </a:txBody>
                      <a:tcPr/>
                    </a:tc>
                    <a:tc>
                      <a:txBody>
                        <a:bodyPr/>
                        <a:lstStyle/>
                        <a:p>
                          <a:pPr algn="ctr"/>
                          <a:r>
                            <a:rPr lang="en-US" dirty="0"/>
                            <a:t>15</a:t>
                          </a:r>
                          <a:endParaRPr lang="en-IN" dirty="0"/>
                        </a:p>
                      </a:txBody>
                      <a:tcPr/>
                    </a:tc>
                    <a:tc>
                      <a:txBody>
                        <a:bodyPr/>
                        <a:lstStyle/>
                        <a:p>
                          <a:pPr algn="ctr"/>
                          <a:r>
                            <a:rPr lang="en-US" dirty="0"/>
                            <a:t>$3425</a:t>
                          </a:r>
                          <a:endParaRPr lang="en-IN" dirty="0"/>
                        </a:p>
                      </a:txBody>
                      <a:tcPr/>
                    </a:tc>
                    <a:tc>
                      <a:txBody>
                        <a:bodyPr/>
                        <a:lstStyle/>
                        <a:p>
                          <a:pPr algn="ctr"/>
                          <a:r>
                            <a:rPr lang="en-US" dirty="0"/>
                            <a:t>200</a:t>
                          </a:r>
                          <a:endParaRPr lang="en-IN" dirty="0"/>
                        </a:p>
                      </a:txBody>
                      <a:tcPr/>
                    </a:tc>
                    <a:extLst>
                      <a:ext uri="{0D108BD9-81ED-4DB2-BD59-A6C34878D82A}">
                        <a16:rowId xmlns:a16="http://schemas.microsoft.com/office/drawing/2014/main" val="2936200980"/>
                      </a:ext>
                    </a:extLst>
                  </a:tr>
                  <a:tr h="370840">
                    <a:tc>
                      <a:txBody>
                        <a:bodyPr/>
                        <a:lstStyle/>
                        <a:p>
                          <a:pPr algn="ctr"/>
                          <a:r>
                            <a:rPr lang="en-IN" b="1" dirty="0"/>
                            <a:t>Product 2</a:t>
                          </a:r>
                        </a:p>
                      </a:txBody>
                      <a:tcPr/>
                    </a:tc>
                    <a:tc>
                      <a:txBody>
                        <a:bodyPr/>
                        <a:lstStyle/>
                        <a:p>
                          <a:pPr algn="ctr"/>
                          <a:r>
                            <a:rPr lang="en-US" dirty="0"/>
                            <a:t>16</a:t>
                          </a:r>
                          <a:endParaRPr lang="en-IN" dirty="0"/>
                        </a:p>
                      </a:txBody>
                      <a:tcPr/>
                    </a:tc>
                    <a:tc>
                      <a:txBody>
                        <a:bodyPr/>
                        <a:lstStyle/>
                        <a:p>
                          <a:pPr algn="ctr"/>
                          <a:r>
                            <a:rPr lang="en-US" dirty="0"/>
                            <a:t>$3250</a:t>
                          </a:r>
                          <a:endParaRPr lang="en-IN" dirty="0"/>
                        </a:p>
                      </a:txBody>
                      <a:tcPr/>
                    </a:tc>
                    <a:tc>
                      <a:txBody>
                        <a:bodyPr/>
                        <a:lstStyle/>
                        <a:p>
                          <a:pPr algn="ctr"/>
                          <a:r>
                            <a:rPr lang="en-US" dirty="0"/>
                            <a:t>175</a:t>
                          </a:r>
                          <a:endParaRPr lang="en-IN" dirty="0"/>
                        </a:p>
                      </a:txBody>
                      <a:tcPr/>
                    </a:tc>
                    <a:extLst>
                      <a:ext uri="{0D108BD9-81ED-4DB2-BD59-A6C34878D82A}">
                        <a16:rowId xmlns:a16="http://schemas.microsoft.com/office/drawing/2014/main" val="3201628957"/>
                      </a:ext>
                    </a:extLst>
                  </a:tr>
                </a:tbl>
              </a:graphicData>
            </a:graphic>
          </p:graphicFrame>
        </mc:Fallback>
      </mc:AlternateContent>
      <p:graphicFrame>
        <p:nvGraphicFramePr>
          <p:cNvPr id="5" name="Object 4">
            <a:extLst>
              <a:ext uri="{FF2B5EF4-FFF2-40B4-BE49-F238E27FC236}">
                <a16:creationId xmlns:a16="http://schemas.microsoft.com/office/drawing/2014/main" id="{9875B475-F99A-F833-4AD7-FA5C80C937A7}"/>
              </a:ext>
            </a:extLst>
          </p:cNvPr>
          <p:cNvGraphicFramePr>
            <a:graphicFrameLocks noChangeAspect="1"/>
          </p:cNvGraphicFramePr>
          <p:nvPr>
            <p:extLst>
              <p:ext uri="{D42A27DB-BD31-4B8C-83A1-F6EECF244321}">
                <p14:modId xmlns:p14="http://schemas.microsoft.com/office/powerpoint/2010/main" val="3279063345"/>
              </p:ext>
            </p:extLst>
          </p:nvPr>
        </p:nvGraphicFramePr>
        <p:xfrm>
          <a:off x="1219200" y="5060547"/>
          <a:ext cx="6540500" cy="965200"/>
        </p:xfrm>
        <a:graphic>
          <a:graphicData uri="http://schemas.openxmlformats.org/presentationml/2006/ole">
            <mc:AlternateContent xmlns:mc="http://schemas.openxmlformats.org/markup-compatibility/2006">
              <mc:Choice xmlns:v="urn:schemas-microsoft-com:vml" Requires="v">
                <p:oleObj name="Equation" r:id="rId3" imgW="6540480" imgH="965160" progId="Equation.DSMT4">
                  <p:embed/>
                </p:oleObj>
              </mc:Choice>
              <mc:Fallback>
                <p:oleObj name="Equation" r:id="rId3" imgW="6540480" imgH="965160" progId="Equation.DSMT4">
                  <p:embed/>
                  <p:pic>
                    <p:nvPicPr>
                      <p:cNvPr id="5" name="Object 4">
                        <a:extLst>
                          <a:ext uri="{FF2B5EF4-FFF2-40B4-BE49-F238E27FC236}">
                            <a16:creationId xmlns:a16="http://schemas.microsoft.com/office/drawing/2014/main" id="{657ECCD2-D06A-18C7-6486-1B2D97DFFF8F}"/>
                          </a:ext>
                        </a:extLst>
                      </p:cNvPr>
                      <p:cNvPicPr/>
                      <p:nvPr/>
                    </p:nvPicPr>
                    <p:blipFill>
                      <a:blip r:embed="rId4"/>
                      <a:stretch>
                        <a:fillRect/>
                      </a:stretch>
                    </p:blipFill>
                    <p:spPr>
                      <a:xfrm>
                        <a:off x="1219200" y="5060547"/>
                        <a:ext cx="6540500" cy="965200"/>
                      </a:xfrm>
                      <a:prstGeom prst="rect">
                        <a:avLst/>
                      </a:prstGeom>
                    </p:spPr>
                  </p:pic>
                </p:oleObj>
              </mc:Fallback>
            </mc:AlternateContent>
          </a:graphicData>
        </a:graphic>
      </p:graphicFrame>
    </p:spTree>
    <p:extLst>
      <p:ext uri="{BB962C8B-B14F-4D97-AF65-F5344CB8AC3E}">
        <p14:creationId xmlns:p14="http://schemas.microsoft.com/office/powerpoint/2010/main" val="326983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12.2.1: Determining a Confidence Interval and Performing a Hypothesis Test for Retail Sales (cont.)</a:t>
            </a:r>
          </a:p>
        </p:txBody>
      </p:sp>
      <p:sp>
        <p:nvSpPr>
          <p:cNvPr id="3" name="Content Placeholder 2"/>
          <p:cNvSpPr>
            <a:spLocks noGrp="1"/>
          </p:cNvSpPr>
          <p:nvPr>
            <p:ph idx="1"/>
          </p:nvPr>
        </p:nvSpPr>
        <p:spPr/>
        <p:txBody>
          <a:bodyPr>
            <a:normAutofit/>
          </a:bodyPr>
          <a:lstStyle/>
          <a:p>
            <a:pPr marL="461963" indent="-461963">
              <a:buFont typeface="Wingdings" panose="05000000000000000000" pitchFamily="2" charset="2"/>
              <a:buChar char="þ"/>
            </a:pPr>
            <a:r>
              <a:rPr lang="en-US" dirty="0"/>
              <a:t>Independent random samples (assumed)</a:t>
            </a:r>
          </a:p>
          <a:p>
            <a:pPr marL="461963" indent="-461963">
              <a:buFont typeface="Wingdings" panose="05000000000000000000" pitchFamily="2" charset="2"/>
              <a:buChar char="þ"/>
            </a:pPr>
            <a:r>
              <a:rPr lang="en-US" dirty="0"/>
              <a:t>The two samples are drawn from populations that are approximately normally distributed.</a:t>
            </a:r>
          </a:p>
          <a:p>
            <a:r>
              <a:rPr lang="el-GR" dirty="0">
                <a:latin typeface="Cambria Math" panose="02040503050406030204" pitchFamily="18" charset="0"/>
                <a:ea typeface="Cambria Math" panose="02040503050406030204" pitchFamily="18" charset="0"/>
                <a:sym typeface="Wingdings" panose="05000000000000000000" pitchFamily="2" charset="2"/>
              </a:rPr>
              <a:t></a:t>
            </a:r>
            <a:r>
              <a:rPr lang="en-US" dirty="0">
                <a:latin typeface="Cambria Math" panose="02040503050406030204" pitchFamily="18" charset="0"/>
                <a:ea typeface="Cambria Math" panose="02040503050406030204" pitchFamily="18" charset="0"/>
                <a:sym typeface="Wingdings" panose="05000000000000000000" pitchFamily="2" charset="2"/>
              </a:rPr>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a:t>
            </a:r>
          </a:p>
          <a:p>
            <a:pPr marL="457200" indent="-457200">
              <a:buFont typeface="Wingdings" panose="05000000000000000000" pitchFamily="2" charset="2"/>
              <a:buChar char="þ"/>
            </a:pP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a:t>
            </a:r>
          </a:p>
          <a:p>
            <a:r>
              <a:rPr lang="en-US" dirty="0">
                <a:sym typeface="Wingdings" panose="05000000000000000000" pitchFamily="2" charset="2"/>
              </a:rPr>
              <a:t>  </a:t>
            </a:r>
            <a:r>
              <a:rPr lang="en-US" dirty="0"/>
              <a:t>The population standard deviations are assumed 	equal.</a:t>
            </a:r>
          </a:p>
          <a:p>
            <a:r>
              <a:rPr lang="en-US" dirty="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12.2.1: Determining a Confidence Interval and Performing a Hypothesis Test for Retail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we have assumed that the samples are drawn from normally distributed populations and that the population variances are equal, we will use the             </a:t>
                </a:r>
                <a14:m>
                  <m:oMath xmlns:m="http://schemas.openxmlformats.org/officeDocument/2006/math">
                    <m:r>
                      <a:rPr lang="en-US" i="1" dirty="0" smtClean="0">
                        <a:latin typeface="Cambria Math" panose="02040503050406030204" pitchFamily="18" charset="0"/>
                      </a:rPr>
                      <m:t>𝑡</m:t>
                    </m:r>
                  </m:oMath>
                </a14:m>
                <a:r>
                  <a:rPr lang="en-US" dirty="0"/>
                  <a:t>-distribution and calculate the pooled standard deviation of the two samples. Since we want a 95% confidence interval, we need to find the value of            	    . Note that 				            Thus,			  is the critical value for a                   </a:t>
                </a:r>
                <a14:m>
                  <m:oMath xmlns:m="http://schemas.openxmlformats.org/officeDocument/2006/math">
                    <m:r>
                      <a:rPr lang="en-US" i="1" dirty="0" smtClean="0">
                        <a:latin typeface="Cambria Math" panose="02040503050406030204" pitchFamily="18" charset="0"/>
                      </a:rPr>
                      <m:t>𝑡</m:t>
                    </m:r>
                  </m:oMath>
                </a14:m>
                <a:r>
                  <a:rPr lang="en-US" dirty="0"/>
                  <a:t>-distribution with 29 degrees of freedom.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1F69C370-4BD3-8F39-9F50-1932D433D2BD}"/>
              </a:ext>
            </a:extLst>
          </p:cNvPr>
          <p:cNvGraphicFramePr>
            <a:graphicFrameLocks noChangeAspect="1"/>
          </p:cNvGraphicFramePr>
          <p:nvPr>
            <p:extLst>
              <p:ext uri="{D42A27DB-BD31-4B8C-83A1-F6EECF244321}">
                <p14:modId xmlns:p14="http://schemas.microsoft.com/office/powerpoint/2010/main" val="3179825264"/>
              </p:ext>
            </p:extLst>
          </p:nvPr>
        </p:nvGraphicFramePr>
        <p:xfrm>
          <a:off x="588963" y="3794125"/>
          <a:ext cx="1168400" cy="584200"/>
        </p:xfrm>
        <a:graphic>
          <a:graphicData uri="http://schemas.openxmlformats.org/presentationml/2006/ole">
            <mc:AlternateContent xmlns:mc="http://schemas.openxmlformats.org/markup-compatibility/2006">
              <mc:Choice xmlns:v="urn:schemas-microsoft-com:vml" Requires="v">
                <p:oleObj name="Equation" r:id="rId3" imgW="1168200" imgH="583920" progId="Equation.DSMT4">
                  <p:embed/>
                </p:oleObj>
              </mc:Choice>
              <mc:Fallback>
                <p:oleObj name="Equation" r:id="rId3" imgW="1168200" imgH="583920" progId="Equation.DSMT4">
                  <p:embed/>
                  <p:pic>
                    <p:nvPicPr>
                      <p:cNvPr id="0" name=""/>
                      <p:cNvPicPr/>
                      <p:nvPr/>
                    </p:nvPicPr>
                    <p:blipFill>
                      <a:blip r:embed="rId4"/>
                      <a:stretch>
                        <a:fillRect/>
                      </a:stretch>
                    </p:blipFill>
                    <p:spPr>
                      <a:xfrm>
                        <a:off x="588963" y="3794125"/>
                        <a:ext cx="1168400" cy="584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992B4B5-1906-F048-6D34-E2B79F8A4A92}"/>
              </a:ext>
            </a:extLst>
          </p:cNvPr>
          <p:cNvGraphicFramePr>
            <a:graphicFrameLocks noChangeAspect="1"/>
          </p:cNvGraphicFramePr>
          <p:nvPr>
            <p:extLst>
              <p:ext uri="{D42A27DB-BD31-4B8C-83A1-F6EECF244321}">
                <p14:modId xmlns:p14="http://schemas.microsoft.com/office/powerpoint/2010/main" val="4068524111"/>
              </p:ext>
            </p:extLst>
          </p:nvPr>
        </p:nvGraphicFramePr>
        <p:xfrm>
          <a:off x="3419863" y="3912607"/>
          <a:ext cx="4559300" cy="431800"/>
        </p:xfrm>
        <a:graphic>
          <a:graphicData uri="http://schemas.openxmlformats.org/presentationml/2006/ole">
            <mc:AlternateContent xmlns:mc="http://schemas.openxmlformats.org/markup-compatibility/2006">
              <mc:Choice xmlns:v="urn:schemas-microsoft-com:vml" Requires="v">
                <p:oleObj name="Equation" r:id="rId5" imgW="4559040" imgH="431640" progId="Equation.DSMT4">
                  <p:embed/>
                </p:oleObj>
              </mc:Choice>
              <mc:Fallback>
                <p:oleObj name="Equation" r:id="rId5" imgW="4559040" imgH="431640" progId="Equation.DSMT4">
                  <p:embed/>
                  <p:pic>
                    <p:nvPicPr>
                      <p:cNvPr id="0" name=""/>
                      <p:cNvPicPr/>
                      <p:nvPr/>
                    </p:nvPicPr>
                    <p:blipFill>
                      <a:blip r:embed="rId6"/>
                      <a:stretch>
                        <a:fillRect/>
                      </a:stretch>
                    </p:blipFill>
                    <p:spPr>
                      <a:xfrm>
                        <a:off x="3419863" y="3912607"/>
                        <a:ext cx="4559300" cy="431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DC418C6-2ABC-759D-C8DA-1DDEC1E69062}"/>
              </a:ext>
            </a:extLst>
          </p:cNvPr>
          <p:cNvGraphicFramePr>
            <a:graphicFrameLocks noChangeAspect="1"/>
          </p:cNvGraphicFramePr>
          <p:nvPr>
            <p:extLst>
              <p:ext uri="{D42A27DB-BD31-4B8C-83A1-F6EECF244321}">
                <p14:modId xmlns:p14="http://schemas.microsoft.com/office/powerpoint/2010/main" val="291793209"/>
              </p:ext>
            </p:extLst>
          </p:nvPr>
        </p:nvGraphicFramePr>
        <p:xfrm>
          <a:off x="1358512" y="4365548"/>
          <a:ext cx="2006600" cy="457200"/>
        </p:xfrm>
        <a:graphic>
          <a:graphicData uri="http://schemas.openxmlformats.org/presentationml/2006/ole">
            <mc:AlternateContent xmlns:mc="http://schemas.openxmlformats.org/markup-compatibility/2006">
              <mc:Choice xmlns:v="urn:schemas-microsoft-com:vml" Requires="v">
                <p:oleObj name="Equation" r:id="rId7" imgW="2006280" imgH="457200" progId="Equation.DSMT4">
                  <p:embed/>
                </p:oleObj>
              </mc:Choice>
              <mc:Fallback>
                <p:oleObj name="Equation" r:id="rId7" imgW="2006280" imgH="457200" progId="Equation.DSMT4">
                  <p:embed/>
                  <p:pic>
                    <p:nvPicPr>
                      <p:cNvPr id="4" name="Object 3">
                        <a:extLst>
                          <a:ext uri="{FF2B5EF4-FFF2-40B4-BE49-F238E27FC236}">
                            <a16:creationId xmlns:a16="http://schemas.microsoft.com/office/drawing/2014/main" id="{1F69C370-4BD3-8F39-9F50-1932D433D2BD}"/>
                          </a:ext>
                        </a:extLst>
                      </p:cNvPr>
                      <p:cNvPicPr/>
                      <p:nvPr/>
                    </p:nvPicPr>
                    <p:blipFill>
                      <a:blip r:embed="rId8"/>
                      <a:stretch>
                        <a:fillRect/>
                      </a:stretch>
                    </p:blipFill>
                    <p:spPr>
                      <a:xfrm>
                        <a:off x="1358512" y="4365548"/>
                        <a:ext cx="2006600" cy="457200"/>
                      </a:xfrm>
                      <a:prstGeom prst="rect">
                        <a:avLst/>
                      </a:prstGeom>
                    </p:spPr>
                  </p:pic>
                </p:oleObj>
              </mc:Fallback>
            </mc:AlternateContent>
          </a:graphicData>
        </a:graphic>
      </p:graphicFrame>
    </p:spTree>
    <p:extLst>
      <p:ext uri="{BB962C8B-B14F-4D97-AF65-F5344CB8AC3E}">
        <p14:creationId xmlns:p14="http://schemas.microsoft.com/office/powerpoint/2010/main" val="331516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12.2.1: Determining a Confidence Interval and Performing a Hypothesis Test for Retail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95% confidence interval for the difference in average dollar sales between the two products is given by</a:t>
                </a:r>
              </a:p>
              <a:p>
                <a:endParaRPr lang="en-US" dirty="0"/>
              </a:p>
              <a:p>
                <a:endParaRPr lang="en-US" dirty="0"/>
              </a:p>
              <a:p>
                <a:endParaRPr lang="en-US" dirty="0"/>
              </a:p>
              <a:p>
                <a:endParaRPr lang="en-US" dirty="0"/>
              </a:p>
              <a:p>
                <a:r>
                  <a:rPr lang="en-US" dirty="0"/>
                  <a:t>First we need to calculate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p:graphicFrame>
        <p:nvGraphicFramePr>
          <p:cNvPr id="7" name="Object 6">
            <a:extLst>
              <a:ext uri="{FF2B5EF4-FFF2-40B4-BE49-F238E27FC236}">
                <a16:creationId xmlns:a16="http://schemas.microsoft.com/office/drawing/2014/main" id="{084D2813-181E-E72E-C033-DB06FEDA1566}"/>
              </a:ext>
            </a:extLst>
          </p:cNvPr>
          <p:cNvGraphicFramePr>
            <a:graphicFrameLocks noChangeAspect="1"/>
          </p:cNvGraphicFramePr>
          <p:nvPr>
            <p:extLst>
              <p:ext uri="{D42A27DB-BD31-4B8C-83A1-F6EECF244321}">
                <p14:modId xmlns:p14="http://schemas.microsoft.com/office/powerpoint/2010/main" val="1220634458"/>
              </p:ext>
            </p:extLst>
          </p:nvPr>
        </p:nvGraphicFramePr>
        <p:xfrm>
          <a:off x="1143000" y="2133600"/>
          <a:ext cx="5613400" cy="2235200"/>
        </p:xfrm>
        <a:graphic>
          <a:graphicData uri="http://schemas.openxmlformats.org/presentationml/2006/ole">
            <mc:AlternateContent xmlns:mc="http://schemas.openxmlformats.org/markup-compatibility/2006">
              <mc:Choice xmlns:v="urn:schemas-microsoft-com:vml" Requires="v">
                <p:oleObj name="Equation" r:id="rId3" imgW="5613120" imgH="2234880" progId="Equation.DSMT4">
                  <p:embed/>
                </p:oleObj>
              </mc:Choice>
              <mc:Fallback>
                <p:oleObj name="Equation" r:id="rId3" imgW="5613120" imgH="2234880" progId="Equation.DSMT4">
                  <p:embed/>
                  <p:pic>
                    <p:nvPicPr>
                      <p:cNvPr id="0" name=""/>
                      <p:cNvPicPr/>
                      <p:nvPr/>
                    </p:nvPicPr>
                    <p:blipFill>
                      <a:blip r:embed="rId4"/>
                      <a:stretch>
                        <a:fillRect/>
                      </a:stretch>
                    </p:blipFill>
                    <p:spPr>
                      <a:xfrm>
                        <a:off x="1143000" y="2133600"/>
                        <a:ext cx="5613400" cy="2235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4356534-72FE-03A2-EBC4-2C8C22298787}"/>
              </a:ext>
            </a:extLst>
          </p:cNvPr>
          <p:cNvGraphicFramePr>
            <a:graphicFrameLocks noChangeAspect="1"/>
          </p:cNvGraphicFramePr>
          <p:nvPr>
            <p:extLst>
              <p:ext uri="{D42A27DB-BD31-4B8C-83A1-F6EECF244321}">
                <p14:modId xmlns:p14="http://schemas.microsoft.com/office/powerpoint/2010/main" val="4067832362"/>
              </p:ext>
            </p:extLst>
          </p:nvPr>
        </p:nvGraphicFramePr>
        <p:xfrm>
          <a:off x="1045466" y="4997876"/>
          <a:ext cx="6477000" cy="914400"/>
        </p:xfrm>
        <a:graphic>
          <a:graphicData uri="http://schemas.openxmlformats.org/presentationml/2006/ole">
            <mc:AlternateContent xmlns:mc="http://schemas.openxmlformats.org/markup-compatibility/2006">
              <mc:Choice xmlns:v="urn:schemas-microsoft-com:vml" Requires="v">
                <p:oleObj name="Equation" r:id="rId5" imgW="6476760" imgH="914400" progId="Equation.DSMT4">
                  <p:embed/>
                </p:oleObj>
              </mc:Choice>
              <mc:Fallback>
                <p:oleObj name="Equation" r:id="rId5" imgW="6476760" imgH="914400" progId="Equation.DSMT4">
                  <p:embed/>
                  <p:pic>
                    <p:nvPicPr>
                      <p:cNvPr id="0" name=""/>
                      <p:cNvPicPr/>
                      <p:nvPr/>
                    </p:nvPicPr>
                    <p:blipFill>
                      <a:blip r:embed="rId6"/>
                      <a:stretch>
                        <a:fillRect/>
                      </a:stretch>
                    </p:blipFill>
                    <p:spPr>
                      <a:xfrm>
                        <a:off x="1045466" y="4997876"/>
                        <a:ext cx="6477000" cy="914400"/>
                      </a:xfrm>
                      <a:prstGeom prst="rect">
                        <a:avLst/>
                      </a:prstGeom>
                    </p:spPr>
                  </p:pic>
                </p:oleObj>
              </mc:Fallback>
            </mc:AlternateContent>
          </a:graphicData>
        </a:graphic>
      </p:graphicFrame>
    </p:spTree>
    <p:extLst>
      <p:ext uri="{BB962C8B-B14F-4D97-AF65-F5344CB8AC3E}">
        <p14:creationId xmlns:p14="http://schemas.microsoft.com/office/powerpoint/2010/main" val="404194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12.2.1: Determining a Confidence Interval and Performing a Hypothesis Test for Retail Sales (cont.)</a:t>
            </a:r>
          </a:p>
        </p:txBody>
      </p:sp>
      <p:sp>
        <p:nvSpPr>
          <p:cNvPr id="3" name="Content Placeholder 2"/>
          <p:cNvSpPr>
            <a:spLocks noGrp="1"/>
          </p:cNvSpPr>
          <p:nvPr>
            <p:ph idx="1"/>
          </p:nvPr>
        </p:nvSpPr>
        <p:spPr/>
        <p:txBody>
          <a:bodyPr>
            <a:normAutofit/>
          </a:bodyPr>
          <a:lstStyle/>
          <a:p>
            <a:r>
              <a:rPr lang="en-US" dirty="0"/>
              <a:t>A 95% confidence interval is then calculated as follows.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Object 4">
            <a:extLst>
              <a:ext uri="{FF2B5EF4-FFF2-40B4-BE49-F238E27FC236}">
                <a16:creationId xmlns:a16="http://schemas.microsoft.com/office/drawing/2014/main" id="{891F33C3-7A78-7CC1-26B2-43BF98B121C5}"/>
              </a:ext>
            </a:extLst>
          </p:cNvPr>
          <p:cNvGraphicFramePr>
            <a:graphicFrameLocks noChangeAspect="1"/>
          </p:cNvGraphicFramePr>
          <p:nvPr>
            <p:extLst>
              <p:ext uri="{D42A27DB-BD31-4B8C-83A1-F6EECF244321}">
                <p14:modId xmlns:p14="http://schemas.microsoft.com/office/powerpoint/2010/main" val="2344983392"/>
              </p:ext>
            </p:extLst>
          </p:nvPr>
        </p:nvGraphicFramePr>
        <p:xfrm>
          <a:off x="1447800" y="2057400"/>
          <a:ext cx="5988050" cy="2425688"/>
        </p:xfrm>
        <a:graphic>
          <a:graphicData uri="http://schemas.openxmlformats.org/presentationml/2006/ole">
            <mc:AlternateContent xmlns:mc="http://schemas.openxmlformats.org/markup-compatibility/2006">
              <mc:Choice xmlns:v="urn:schemas-microsoft-com:vml" Requires="v">
                <p:oleObj name="Equation" r:id="rId2" imgW="6489360" imgH="2628720" progId="Equation.DSMT4">
                  <p:embed/>
                </p:oleObj>
              </mc:Choice>
              <mc:Fallback>
                <p:oleObj name="Equation" r:id="rId2" imgW="6489360" imgH="2628720" progId="Equation.DSMT4">
                  <p:embed/>
                  <p:pic>
                    <p:nvPicPr>
                      <p:cNvPr id="0" name=""/>
                      <p:cNvPicPr/>
                      <p:nvPr/>
                    </p:nvPicPr>
                    <p:blipFill>
                      <a:blip r:embed="rId3"/>
                      <a:stretch>
                        <a:fillRect/>
                      </a:stretch>
                    </p:blipFill>
                    <p:spPr>
                      <a:xfrm>
                        <a:off x="1447800" y="2057400"/>
                        <a:ext cx="5988050" cy="2425688"/>
                      </a:xfrm>
                      <a:prstGeom prst="rect">
                        <a:avLst/>
                      </a:prstGeom>
                    </p:spPr>
                  </p:pic>
                </p:oleObj>
              </mc:Fallback>
            </mc:AlternateContent>
          </a:graphicData>
        </a:graphic>
      </p:graphicFrame>
    </p:spTree>
    <p:extLst>
      <p:ext uri="{BB962C8B-B14F-4D97-AF65-F5344CB8AC3E}">
        <p14:creationId xmlns:p14="http://schemas.microsoft.com/office/powerpoint/2010/main" val="330730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12.2.1: Determining a Confidence Interval and Performing a Hypothesis Test for Retail Sales (cont.)</a:t>
            </a:r>
          </a:p>
        </p:txBody>
      </p:sp>
      <p:sp>
        <p:nvSpPr>
          <p:cNvPr id="3" name="Content Placeholder 2"/>
          <p:cNvSpPr>
            <a:spLocks noGrp="1"/>
          </p:cNvSpPr>
          <p:nvPr>
            <p:ph idx="1"/>
          </p:nvPr>
        </p:nvSpPr>
        <p:spPr/>
        <p:txBody>
          <a:bodyPr>
            <a:normAutofit/>
          </a:bodyPr>
          <a:lstStyle/>
          <a:p>
            <a:r>
              <a:rPr lang="en-US" dirty="0"/>
              <a:t>Thus, we are 95% confident that the true mean difference in dollar sales between Product 1 and Product 2 is between $37.20 and $312.80. That is, on average, Product 1 generates between $37.20 and $312.80 more dollar sales per outlet than Product 2.</a:t>
            </a:r>
          </a:p>
          <a:p>
            <a:endParaRPr lang="en-US" dirty="0"/>
          </a:p>
          <a:p>
            <a:endParaRPr lang="en-US" dirty="0"/>
          </a:p>
          <a:p>
            <a:endParaRPr lang="en-US" dirty="0"/>
          </a:p>
        </p:txBody>
      </p:sp>
    </p:spTree>
    <p:extLst>
      <p:ext uri="{BB962C8B-B14F-4D97-AF65-F5344CB8AC3E}">
        <p14:creationId xmlns:p14="http://schemas.microsoft.com/office/powerpoint/2010/main" val="340839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a:t>
            </a:r>
          </a:p>
        </p:txBody>
      </p:sp>
      <p:sp>
        <p:nvSpPr>
          <p:cNvPr id="3" name="Content Placeholder 2"/>
          <p:cNvSpPr>
            <a:spLocks noGrp="1"/>
          </p:cNvSpPr>
          <p:nvPr>
            <p:ph idx="1"/>
          </p:nvPr>
        </p:nvSpPr>
        <p:spPr/>
        <p:txBody>
          <a:bodyPr/>
          <a:lstStyle/>
          <a:p>
            <a:r>
              <a:rPr lang="en-US" dirty="0"/>
              <a:t>To construct a hypothesis test about the difference between two means from populations with equal but unknown variances we must make the following assumptions.</a:t>
            </a:r>
          </a:p>
        </p:txBody>
      </p:sp>
    </p:spTree>
    <p:extLst>
      <p:ext uri="{BB962C8B-B14F-4D97-AF65-F5344CB8AC3E}">
        <p14:creationId xmlns:p14="http://schemas.microsoft.com/office/powerpoint/2010/main" val="156925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700" dirty="0"/>
                  <a:t>Procedure: Testing a Hypothesis about Two Independent Population Means, </a:t>
                </a:r>
                <a14:m>
                  <m:oMath xmlns:m="http://schemas.openxmlformats.org/officeDocument/2006/math">
                    <m:r>
                      <a:rPr lang="en-US" sz="2700" i="1" smtClean="0">
                        <a:latin typeface="Cambria Math" panose="02040503050406030204" pitchFamily="18" charset="0"/>
                        <a:ea typeface="Cambria Math" panose="02040503050406030204" pitchFamily="18" charset="0"/>
                      </a:rPr>
                      <m:t>𝜎</m:t>
                    </m:r>
                    <m:r>
                      <a:rPr lang="en-US" sz="2700" i="1" baseline="-25000" dirty="0">
                        <a:latin typeface="Cambria Math" panose="02040503050406030204" pitchFamily="18" charset="0"/>
                      </a:rPr>
                      <m:t>1</m:t>
                    </m:r>
                  </m:oMath>
                </a14:m>
                <a:r>
                  <a:rPr lang="en-US" sz="2700" dirty="0"/>
                  <a:t> and</a:t>
                </a:r>
                <a:r>
                  <a:rPr lang="en-US" sz="2700" dirty="0">
                    <a:ea typeface="Cambria Math" panose="02040503050406030204" pitchFamily="18" charset="0"/>
                  </a:rPr>
                  <a:t> </a:t>
                </a:r>
                <a14:m>
                  <m:oMath xmlns:m="http://schemas.openxmlformats.org/officeDocument/2006/math">
                    <m:r>
                      <a:rPr lang="en-US" sz="2700" i="1">
                        <a:latin typeface="Cambria Math" panose="02040503050406030204" pitchFamily="18" charset="0"/>
                        <a:ea typeface="Cambria Math" panose="02040503050406030204" pitchFamily="18" charset="0"/>
                      </a:rPr>
                      <m:t>𝜎</m:t>
                    </m:r>
                    <m:r>
                      <a:rPr lang="en-US" sz="2700" b="0" i="1" baseline="-25000" dirty="0" smtClean="0">
                        <a:latin typeface="Cambria Math" panose="02040503050406030204" pitchFamily="18" charset="0"/>
                      </a:rPr>
                      <m:t>2</m:t>
                    </m:r>
                  </m:oMath>
                </a14:m>
                <a:r>
                  <a:rPr lang="en-US" sz="2700" dirty="0"/>
                  <a:t> Unknown but 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74" t="-6000" r="-1111" b="-1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29384"/>
                <a:ext cx="8229600" cy="3884140"/>
              </a:xfrm>
              <a:solidFill>
                <a:srgbClr val="FFFFCC"/>
              </a:solidFill>
              <a:ln w="28575">
                <a:solidFill>
                  <a:srgbClr val="000000"/>
                </a:solidFill>
              </a:ln>
            </p:spPr>
            <p:txBody>
              <a:bodyPr>
                <a:spAutoFit/>
              </a:bodyPr>
              <a:lstStyle/>
              <a:p>
                <a:pPr marL="3175" indent="-3175"/>
                <a:r>
                  <a:rPr lang="en-US" dirty="0">
                    <a:solidFill>
                      <a:srgbClr val="000000"/>
                    </a:solidFill>
                  </a:rPr>
                  <a:t>Assumptions:</a:t>
                </a:r>
              </a:p>
              <a:p>
                <a:pPr marL="514350" indent="-514350">
                  <a:buAutoNum type="arabicPeriod"/>
                </a:pPr>
                <a:r>
                  <a:rPr lang="en-US" dirty="0">
                    <a:solidFill>
                      <a:srgbClr val="000000"/>
                    </a:solidFill>
                  </a:rPr>
                  <a:t>The samples are independent of one another.</a:t>
                </a:r>
              </a:p>
              <a:p>
                <a:pPr marL="514350" indent="-514350">
                  <a:buAutoNum type="arabicPeriod"/>
                </a:pPr>
                <a:r>
                  <a:rPr lang="en-US" dirty="0">
                    <a:solidFill>
                      <a:srgbClr val="000000"/>
                    </a:solidFill>
                  </a:rPr>
                  <a:t>Both samples are simple random samples.</a:t>
                </a:r>
              </a:p>
              <a:p>
                <a:pPr marL="514350" indent="-514350">
                  <a:buAutoNum type="arabicPeriod"/>
                </a:pPr>
                <a:r>
                  <a:rPr lang="en-US" dirty="0">
                    <a:solidFill>
                      <a:srgbClr val="000000"/>
                    </a:solidFill>
                  </a:rPr>
                  <a:t>The populations from which the two samples are drawn are normally distributed or the sample sizes are both large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&gt;30 </m:t>
                    </m:r>
                    <m:r>
                      <m:rPr>
                        <m:sty m:val="p"/>
                      </m:rPr>
                      <a:rPr lang="en-US" i="0" dirty="0" smtClean="0">
                        <a:solidFill>
                          <a:srgbClr val="000000"/>
                        </a:solidFill>
                        <a:latin typeface="Cambria Math" panose="02040503050406030204" pitchFamily="18" charset="0"/>
                      </a:rPr>
                      <m:t>and</m:t>
                    </m:r>
                    <m:r>
                      <a:rPr lang="en-US" i="1" dirty="0" smtClean="0">
                        <a:solidFill>
                          <a:srgbClr val="000000"/>
                        </a:solidFill>
                        <a:latin typeface="Cambria Math" panose="02040503050406030204" pitchFamily="18" charset="0"/>
                      </a:rPr>
                      <m:t> </m:t>
                    </m:r>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&gt;30</m:t>
                    </m:r>
                  </m:oMath>
                </a14:m>
                <a:r>
                  <a:rPr lang="en-US" dirty="0">
                    <a:solidFill>
                      <a:srgbClr val="000000"/>
                    </a:solidFill>
                  </a:rPr>
                  <a:t>).</a:t>
                </a:r>
              </a:p>
              <a:p>
                <a:pPr marL="514350" indent="-514350">
                  <a:buAutoNum type="arabicPeriod"/>
                </a:pPr>
                <a:r>
                  <a:rPr lang="en-US" dirty="0">
                    <a:solidFill>
                      <a:srgbClr val="000000"/>
                    </a:solidFill>
                  </a:rPr>
                  <a:t>Both of the populations have approximately equal, but unknown standard deviations, i.e.,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𝜎</m:t>
                    </m:r>
                  </m:oMath>
                </a14:m>
                <a:r>
                  <a:rPr lang="en-US" baseline="-25000" dirty="0">
                    <a:solidFill>
                      <a:srgbClr val="000000"/>
                    </a:solidFill>
                  </a:rPr>
                  <a:t>1</a:t>
                </a:r>
                <a:r>
                  <a:rPr lang="en-US" dirty="0">
                    <a:solidFill>
                      <a:srgbClr val="000000"/>
                    </a:solidFill>
                  </a:rPr>
                  <a:t> =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𝜎</m:t>
                    </m:r>
                  </m:oMath>
                </a14:m>
                <a:r>
                  <a:rPr lang="en-US" baseline="-25000" dirty="0">
                    <a:solidFill>
                      <a:srgbClr val="000000"/>
                    </a:solidFill>
                  </a:rPr>
                  <a:t>2</a:t>
                </a:r>
                <a:r>
                  <a:rPr lang="en-US" dirty="0">
                    <a:solidFill>
                      <a:srgbClr val="000000"/>
                    </a:solidFill>
                  </a:rPr>
                  <a:t> =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𝜎</m:t>
                    </m:r>
                  </m:oMath>
                </a14:m>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29384"/>
                <a:ext cx="8229600" cy="3884140"/>
              </a:xfrm>
              <a:blipFill>
                <a:blip r:embed="rId3"/>
                <a:stretch>
                  <a:fillRect l="-1402" t="-1246" b="-3115"/>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85313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noAutofit/>
              </a:bodyPr>
              <a:lstStyle/>
              <a:p>
                <a:r>
                  <a:rPr lang="en-US" sz="2900" dirty="0"/>
                  <a:t>Inferences About the Mean of Two Independent Populations, </a:t>
                </a:r>
                <a14:m>
                  <m:oMath xmlns:m="http://schemas.openxmlformats.org/officeDocument/2006/math">
                    <m:r>
                      <a:rPr lang="en-US" sz="2900" i="1" dirty="0" smtClean="0">
                        <a:latin typeface="Cambria Math" panose="02040503050406030204" pitchFamily="18" charset="0"/>
                      </a:rPr>
                      <m:t>𝜎</m:t>
                    </m:r>
                    <m:r>
                      <a:rPr lang="en-US" sz="2900" i="1" baseline="-25000" dirty="0" smtClean="0">
                        <a:latin typeface="Cambria Math" panose="02040503050406030204" pitchFamily="18" charset="0"/>
                      </a:rPr>
                      <m:t>1</m:t>
                    </m:r>
                  </m:oMath>
                </a14:m>
                <a:r>
                  <a:rPr lang="en-US" sz="2900" dirty="0"/>
                  <a:t> and </a:t>
                </a:r>
                <a14:m>
                  <m:oMath xmlns:m="http://schemas.openxmlformats.org/officeDocument/2006/math">
                    <m:r>
                      <a:rPr lang="en-US" sz="2900" i="1" dirty="0" smtClean="0">
                        <a:latin typeface="Cambria Math" panose="02040503050406030204" pitchFamily="18" charset="0"/>
                      </a:rPr>
                      <m:t>𝜎</m:t>
                    </m:r>
                    <m:r>
                      <a:rPr lang="en-US" sz="2900" i="1" baseline="-25000" dirty="0" smtClean="0">
                        <a:latin typeface="Cambria Math" panose="02040503050406030204" pitchFamily="18" charset="0"/>
                      </a:rPr>
                      <m:t>2</m:t>
                    </m:r>
                  </m:oMath>
                </a14:m>
                <a:r>
                  <a:rPr lang="en-US" sz="2900" dirty="0"/>
                  <a:t> Unknown and Assumed Equal</a:t>
                </a:r>
              </a:p>
            </p:txBody>
          </p:sp>
        </mc:Choice>
        <mc:Fallback xmlns="">
          <p:sp>
            <p:nvSpPr>
              <p:cNvPr id="2" name="Title 1">
                <a:extLst>
                  <a:ext uri="{FF2B5EF4-FFF2-40B4-BE49-F238E27FC236}">
                    <a16:creationId xmlns:a16="http://schemas.microsoft.com/office/drawing/2014/main" id="{A34593F7-E531-4799-A3F6-8321D1C0E5C4}"/>
                  </a:ext>
                </a:extLst>
              </p:cNvPr>
              <p:cNvSpPr>
                <a:spLocks noGrp="1" noRot="1" noChangeAspect="1" noMove="1" noResize="1" noEditPoints="1" noAdjustHandles="1" noChangeArrowheads="1" noChangeShapeType="1" noTextEdit="1"/>
              </p:cNvSpPr>
              <p:nvPr>
                <p:ph type="title"/>
              </p:nvPr>
            </p:nvSpPr>
            <p:spPr>
              <a:blipFill>
                <a:blip r:embed="rId2"/>
                <a:stretch>
                  <a:fillRect l="-667" t="-10000" r="-667" b="-16000"/>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normAutofit lnSpcReduction="10000"/>
          </a:bodyPr>
          <a:lstStyle/>
          <a:p>
            <a:r>
              <a:rPr lang="en-US" dirty="0"/>
              <a:t>Inference about two means with equal but unknown variances is a common statistical method used to test whether there is a significant difference between the means of two independent populations. This technique is used when we have two independent samples from the two populations, and the variances of the populations are assumed to be equal but unknown. Inference about two means is widely used in a variety of fields, including business, economics, health sciences, social sciences, and engineering, among others.</a:t>
            </a:r>
          </a:p>
        </p:txBody>
      </p:sp>
    </p:spTree>
    <p:extLst>
      <p:ext uri="{BB962C8B-B14F-4D97-AF65-F5344CB8AC3E}">
        <p14:creationId xmlns:p14="http://schemas.microsoft.com/office/powerpoint/2010/main" val="98255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(cont.)</a:t>
            </a:r>
          </a:p>
        </p:txBody>
      </p:sp>
      <p:sp>
        <p:nvSpPr>
          <p:cNvPr id="3" name="Content Placeholder 2"/>
          <p:cNvSpPr>
            <a:spLocks noGrp="1"/>
          </p:cNvSpPr>
          <p:nvPr>
            <p:ph idx="1"/>
          </p:nvPr>
        </p:nvSpPr>
        <p:spPr/>
        <p:txBody>
          <a:bodyPr/>
          <a:lstStyle/>
          <a:p>
            <a:r>
              <a:rPr lang="en-US" dirty="0"/>
              <a:t>The test statistic associated with the hypothesis test for a difference in means from populations with equal but unknown variances is given below.</a:t>
            </a:r>
          </a:p>
        </p:txBody>
      </p:sp>
    </p:spTree>
    <p:extLst>
      <p:ext uri="{BB962C8B-B14F-4D97-AF65-F5344CB8AC3E}">
        <p14:creationId xmlns:p14="http://schemas.microsoft.com/office/powerpoint/2010/main" val="155368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700" dirty="0"/>
                  <a:t>Procedure: Testing a Hypothesis about Two Independent Population Means, </a:t>
                </a:r>
                <a14:m>
                  <m:oMath xmlns:m="http://schemas.openxmlformats.org/officeDocument/2006/math">
                    <m:r>
                      <a:rPr lang="en-US" sz="2700" i="1" smtClean="0">
                        <a:latin typeface="Cambria Math" panose="02040503050406030204" pitchFamily="18" charset="0"/>
                        <a:ea typeface="Cambria Math" panose="02040503050406030204" pitchFamily="18" charset="0"/>
                      </a:rPr>
                      <m:t>𝜎</m:t>
                    </m:r>
                    <m:r>
                      <a:rPr lang="en-US" sz="2700" i="1" baseline="-25000" dirty="0">
                        <a:latin typeface="Cambria Math" panose="02040503050406030204" pitchFamily="18" charset="0"/>
                      </a:rPr>
                      <m:t>1</m:t>
                    </m:r>
                  </m:oMath>
                </a14:m>
                <a:r>
                  <a:rPr lang="en-US" sz="2700" dirty="0"/>
                  <a:t> and</a:t>
                </a:r>
                <a:r>
                  <a:rPr lang="en-US" sz="2700" dirty="0">
                    <a:ea typeface="Cambria Math" panose="02040503050406030204" pitchFamily="18" charset="0"/>
                  </a:rPr>
                  <a:t> </a:t>
                </a:r>
                <a14:m>
                  <m:oMath xmlns:m="http://schemas.openxmlformats.org/officeDocument/2006/math">
                    <m:r>
                      <a:rPr lang="en-US" sz="2700" i="1">
                        <a:latin typeface="Cambria Math" panose="02040503050406030204" pitchFamily="18" charset="0"/>
                        <a:ea typeface="Cambria Math" panose="02040503050406030204" pitchFamily="18" charset="0"/>
                      </a:rPr>
                      <m:t>𝜎</m:t>
                    </m:r>
                    <m:r>
                      <a:rPr lang="en-US" sz="2700" b="0" i="1" baseline="-25000" dirty="0" smtClean="0">
                        <a:latin typeface="Cambria Math" panose="02040503050406030204" pitchFamily="18" charset="0"/>
                      </a:rPr>
                      <m:t>2</m:t>
                    </m:r>
                  </m:oMath>
                </a14:m>
                <a:r>
                  <a:rPr lang="en-US" sz="2700" dirty="0"/>
                  <a:t> Unknown but 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74" t="-6000" r="-1111" b="-1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29384"/>
                <a:ext cx="8229600" cy="4401205"/>
              </a:xfrm>
              <a:solidFill>
                <a:srgbClr val="FFFFCC"/>
              </a:solidFill>
              <a:ln w="28575">
                <a:solidFill>
                  <a:srgbClr val="000000"/>
                </a:solidFill>
              </a:ln>
            </p:spPr>
            <p:txBody>
              <a:bodyPr>
                <a:spAutoFit/>
              </a:bodyPr>
              <a:lstStyle/>
              <a:p>
                <a:pPr marL="3175" indent="-3175"/>
                <a:r>
                  <a:rPr lang="en-US" b="1" dirty="0">
                    <a:solidFill>
                      <a:srgbClr val="000000"/>
                    </a:solidFill>
                  </a:rPr>
                  <a:t>Test Statistic:</a:t>
                </a:r>
              </a:p>
              <a:p>
                <a:pPr marL="3175" indent="-3175"/>
                <a:r>
                  <a:rPr lang="en-US" dirty="0">
                    <a:solidFill>
                      <a:srgbClr val="000000"/>
                    </a:solidFill>
                  </a:rPr>
                  <a:t>If the assumptions outlined above are satisfied, the sampling distribution of </a:t>
                </a: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2</m:t>
                        </m:r>
                      </m:sub>
                    </m:sSub>
                  </m:oMath>
                </a14:m>
                <a:r>
                  <a:rPr lang="en-US" dirty="0">
                    <a:solidFill>
                      <a:srgbClr val="000000"/>
                    </a:solidFill>
                  </a:rPr>
                  <a:t> has a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with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2</m:t>
                        </m:r>
                      </m:sub>
                    </m:sSub>
                    <m:r>
                      <a:rPr lang="en-US" b="0" i="1" smtClean="0">
                        <a:solidFill>
                          <a:srgbClr val="000000"/>
                        </a:solidFill>
                        <a:latin typeface="Cambria Math" panose="02040503050406030204" pitchFamily="18" charset="0"/>
                      </a:rPr>
                      <m:t>−2</m:t>
                    </m:r>
                  </m:oMath>
                </a14:m>
                <a:r>
                  <a:rPr lang="en-US" dirty="0">
                    <a:solidFill>
                      <a:srgbClr val="000000"/>
                    </a:solidFill>
                  </a:rPr>
                  <a:t> degrees of freedom.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-test statistic is given by</a:t>
                </a: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29384"/>
                <a:ext cx="8229600" cy="4401205"/>
              </a:xfrm>
              <a:blipFill>
                <a:blip r:embed="rId3"/>
                <a:stretch>
                  <a:fillRect l="-1328" t="-1100"/>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362A8F02-C038-12A7-5D54-035FD6E36483}"/>
              </a:ext>
            </a:extLst>
          </p:cNvPr>
          <p:cNvGraphicFramePr>
            <a:graphicFrameLocks noChangeAspect="1"/>
          </p:cNvGraphicFramePr>
          <p:nvPr>
            <p:extLst>
              <p:ext uri="{D42A27DB-BD31-4B8C-83A1-F6EECF244321}">
                <p14:modId xmlns:p14="http://schemas.microsoft.com/office/powerpoint/2010/main" val="2581372111"/>
              </p:ext>
            </p:extLst>
          </p:nvPr>
        </p:nvGraphicFramePr>
        <p:xfrm>
          <a:off x="2514600" y="3657600"/>
          <a:ext cx="3365500" cy="1638300"/>
        </p:xfrm>
        <a:graphic>
          <a:graphicData uri="http://schemas.openxmlformats.org/presentationml/2006/ole">
            <mc:AlternateContent xmlns:mc="http://schemas.openxmlformats.org/markup-compatibility/2006">
              <mc:Choice xmlns:v="urn:schemas-microsoft-com:vml" Requires="v">
                <p:oleObj name="Equation" r:id="rId4" imgW="3365280" imgH="1638000" progId="Equation.DSMT4">
                  <p:embed/>
                </p:oleObj>
              </mc:Choice>
              <mc:Fallback>
                <p:oleObj name="Equation" r:id="rId4" imgW="3365280" imgH="1638000" progId="Equation.DSMT4">
                  <p:embed/>
                  <p:pic>
                    <p:nvPicPr>
                      <p:cNvPr id="0" name=""/>
                      <p:cNvPicPr/>
                      <p:nvPr/>
                    </p:nvPicPr>
                    <p:blipFill>
                      <a:blip r:embed="rId5"/>
                      <a:stretch>
                        <a:fillRect/>
                      </a:stretch>
                    </p:blipFill>
                    <p:spPr>
                      <a:xfrm>
                        <a:off x="2514600" y="3657600"/>
                        <a:ext cx="3365500" cy="16383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700" dirty="0"/>
                  <a:t>Procedure: Testing a Hypothesis about Two Independent Population Means, </a:t>
                </a:r>
                <a14:m>
                  <m:oMath xmlns:m="http://schemas.openxmlformats.org/officeDocument/2006/math">
                    <m:r>
                      <a:rPr lang="en-US" sz="2700" i="1" smtClean="0">
                        <a:latin typeface="Cambria Math" panose="02040503050406030204" pitchFamily="18" charset="0"/>
                        <a:ea typeface="Cambria Math" panose="02040503050406030204" pitchFamily="18" charset="0"/>
                      </a:rPr>
                      <m:t>𝜎</m:t>
                    </m:r>
                    <m:r>
                      <a:rPr lang="en-US" sz="2700" i="1" baseline="-25000" dirty="0">
                        <a:latin typeface="Cambria Math" panose="02040503050406030204" pitchFamily="18" charset="0"/>
                      </a:rPr>
                      <m:t>1</m:t>
                    </m:r>
                  </m:oMath>
                </a14:m>
                <a:r>
                  <a:rPr lang="en-US" sz="2700" dirty="0"/>
                  <a:t> and</a:t>
                </a:r>
                <a:r>
                  <a:rPr lang="en-US" sz="2700" dirty="0">
                    <a:ea typeface="Cambria Math" panose="02040503050406030204" pitchFamily="18" charset="0"/>
                  </a:rPr>
                  <a:t> </a:t>
                </a:r>
                <a14:m>
                  <m:oMath xmlns:m="http://schemas.openxmlformats.org/officeDocument/2006/math">
                    <m:r>
                      <a:rPr lang="en-US" sz="2700" i="1">
                        <a:latin typeface="Cambria Math" panose="02040503050406030204" pitchFamily="18" charset="0"/>
                        <a:ea typeface="Cambria Math" panose="02040503050406030204" pitchFamily="18" charset="0"/>
                      </a:rPr>
                      <m:t>𝜎</m:t>
                    </m:r>
                    <m:r>
                      <a:rPr lang="en-US" sz="2700" b="0" i="1" baseline="-25000" dirty="0" smtClean="0">
                        <a:latin typeface="Cambria Math" panose="02040503050406030204" pitchFamily="18" charset="0"/>
                      </a:rPr>
                      <m:t>2</m:t>
                    </m:r>
                  </m:oMath>
                </a14:m>
                <a:r>
                  <a:rPr lang="en-US" sz="2700" dirty="0"/>
                  <a:t> Unknown but Equal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74" t="-6000" r="-1111" b="-1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29384"/>
                <a:ext cx="8229600" cy="4315027"/>
              </a:xfrm>
              <a:solidFill>
                <a:srgbClr val="FFFFCC"/>
              </a:solidFill>
              <a:ln w="28575">
                <a:solidFill>
                  <a:srgbClr val="000000"/>
                </a:solidFill>
              </a:ln>
            </p:spPr>
            <p:txBody>
              <a:bodyPr>
                <a:spAutoFit/>
              </a:bodyPr>
              <a:lstStyle/>
              <a:p>
                <a:pPr marL="3175" indent="-3175">
                  <a:lnSpc>
                    <a:spcPct val="200000"/>
                  </a:lnSpc>
                </a:pPr>
                <a:r>
                  <a:rPr lang="en-US" dirty="0">
                    <a:solidFill>
                      <a:srgbClr val="000000"/>
                    </a:solidFill>
                  </a:rPr>
                  <a:t>where					     is the </a:t>
                </a:r>
                <a:r>
                  <a:rPr lang="en-US" b="1" dirty="0">
                    <a:solidFill>
                      <a:srgbClr val="000000"/>
                    </a:solidFill>
                  </a:rPr>
                  <a:t>pooled sample variance. </a:t>
                </a:r>
              </a:p>
              <a:p>
                <a:pPr marL="3175" indent="-3175"/>
                <a:r>
                  <a:rPr lang="en-US" dirty="0">
                    <a:solidFill>
                      <a:srgbClr val="000000"/>
                    </a:solidFill>
                  </a:rPr>
                  <a:t>For Population 1		     For Population 2</a:t>
                </a:r>
              </a:p>
              <a:p>
                <a:pPr marL="3175" indent="-3175"/>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𝜇</m:t>
                        </m:r>
                      </m:e>
                      <m:sub>
                        <m:r>
                          <a:rPr lang="en-US" b="0" i="1" smtClean="0">
                            <a:solidFill>
                              <a:srgbClr val="000000"/>
                            </a:solidFill>
                            <a:latin typeface="Cambria Math" panose="02040503050406030204" pitchFamily="18" charset="0"/>
                          </a:rPr>
                          <m:t>1</m:t>
                        </m:r>
                      </m:sub>
                    </m:sSub>
                  </m:oMath>
                </a14:m>
                <a:r>
                  <a:rPr lang="en-US" dirty="0">
                    <a:solidFill>
                      <a:srgbClr val="000000"/>
                    </a:solidFill>
                  </a:rPr>
                  <a:t> = the population mean,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𝜇</m:t>
                        </m:r>
                      </m:e>
                      <m:sub>
                        <m:r>
                          <a:rPr lang="en-US" b="0" i="1" smtClean="0">
                            <a:solidFill>
                              <a:srgbClr val="000000"/>
                            </a:solidFill>
                            <a:latin typeface="Cambria Math" panose="02040503050406030204" pitchFamily="18" charset="0"/>
                          </a:rPr>
                          <m:t>2</m:t>
                        </m:r>
                      </m:sub>
                    </m:sSub>
                  </m:oMath>
                </a14:m>
                <a:r>
                  <a:rPr lang="en-US" dirty="0">
                    <a:solidFill>
                      <a:srgbClr val="000000"/>
                    </a:solidFill>
                  </a:rPr>
                  <a:t> = the population mean,</a:t>
                </a:r>
              </a:p>
              <a:p>
                <a:pPr marL="3175" indent="-3175"/>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𝜎</m:t>
                        </m:r>
                      </m:e>
                      <m:sub>
                        <m:r>
                          <a:rPr lang="en-US" b="0" i="1" smtClean="0">
                            <a:solidFill>
                              <a:srgbClr val="000000"/>
                            </a:solidFill>
                            <a:latin typeface="Cambria Math" panose="02040503050406030204" pitchFamily="18" charset="0"/>
                          </a:rPr>
                          <m:t>1</m:t>
                        </m:r>
                      </m:sub>
                    </m:sSub>
                  </m:oMath>
                </a14:m>
                <a:r>
                  <a:rPr lang="en-US" dirty="0">
                    <a:solidFill>
                      <a:srgbClr val="000000"/>
                    </a:solidFill>
                  </a:rPr>
                  <a:t> = the population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𝜎</m:t>
                        </m:r>
                      </m:e>
                      <m:sub>
                        <m:r>
                          <a:rPr lang="en-US" b="0" i="1" smtClean="0">
                            <a:solidFill>
                              <a:srgbClr val="000000"/>
                            </a:solidFill>
                            <a:latin typeface="Cambria Math" panose="02040503050406030204" pitchFamily="18" charset="0"/>
                          </a:rPr>
                          <m:t>2</m:t>
                        </m:r>
                      </m:sub>
                    </m:sSub>
                  </m:oMath>
                </a14:m>
                <a:r>
                  <a:rPr lang="en-US" dirty="0">
                    <a:solidFill>
                      <a:srgbClr val="000000"/>
                    </a:solidFill>
                  </a:rPr>
                  <a:t> =  the population standard deviation,                       standard deviation,</a:t>
                </a:r>
              </a:p>
              <a:p>
                <a:pPr marL="3175" indent="-3175"/>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1</m:t>
                        </m:r>
                      </m:sub>
                    </m:sSub>
                  </m:oMath>
                </a14:m>
                <a:r>
                  <a:rPr lang="en-US" dirty="0">
                    <a:solidFill>
                      <a:srgbClr val="000000"/>
                    </a:solidFill>
                  </a:rPr>
                  <a:t> = the sample size,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2</m:t>
                        </m:r>
                      </m:sub>
                    </m:sSub>
                  </m:oMath>
                </a14:m>
                <a:r>
                  <a:rPr lang="en-US" dirty="0">
                    <a:solidFill>
                      <a:srgbClr val="000000"/>
                    </a:solidFill>
                  </a:rPr>
                  <a:t> = the sample size,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29384"/>
                <a:ext cx="8229600" cy="4315027"/>
              </a:xfrm>
              <a:blipFill>
                <a:blip r:embed="rId3"/>
                <a:stretch>
                  <a:fillRect l="-1328" r="-1845" b="-2665"/>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362A8F02-C038-12A7-5D54-035FD6E36483}"/>
              </a:ext>
            </a:extLst>
          </p:cNvPr>
          <p:cNvGraphicFramePr>
            <a:graphicFrameLocks noChangeAspect="1"/>
          </p:cNvGraphicFramePr>
          <p:nvPr>
            <p:extLst>
              <p:ext uri="{D42A27DB-BD31-4B8C-83A1-F6EECF244321}">
                <p14:modId xmlns:p14="http://schemas.microsoft.com/office/powerpoint/2010/main" val="982661505"/>
              </p:ext>
            </p:extLst>
          </p:nvPr>
        </p:nvGraphicFramePr>
        <p:xfrm>
          <a:off x="1681163" y="1338263"/>
          <a:ext cx="3670300" cy="990600"/>
        </p:xfrm>
        <a:graphic>
          <a:graphicData uri="http://schemas.openxmlformats.org/presentationml/2006/ole">
            <mc:AlternateContent xmlns:mc="http://schemas.openxmlformats.org/markup-compatibility/2006">
              <mc:Choice xmlns:v="urn:schemas-microsoft-com:vml" Requires="v">
                <p:oleObj name="Equation" r:id="rId4" imgW="3670200" imgH="990360" progId="Equation.DSMT4">
                  <p:embed/>
                </p:oleObj>
              </mc:Choice>
              <mc:Fallback>
                <p:oleObj name="Equation" r:id="rId4" imgW="3670200" imgH="990360" progId="Equation.DSMT4">
                  <p:embed/>
                  <p:pic>
                    <p:nvPicPr>
                      <p:cNvPr id="3" name="Object 2">
                        <a:extLst>
                          <a:ext uri="{FF2B5EF4-FFF2-40B4-BE49-F238E27FC236}">
                            <a16:creationId xmlns:a16="http://schemas.microsoft.com/office/drawing/2014/main" id="{362A8F02-C038-12A7-5D54-035FD6E36483}"/>
                          </a:ext>
                        </a:extLst>
                      </p:cNvPr>
                      <p:cNvPicPr/>
                      <p:nvPr/>
                    </p:nvPicPr>
                    <p:blipFill>
                      <a:blip r:embed="rId5"/>
                      <a:stretch>
                        <a:fillRect/>
                      </a:stretch>
                    </p:blipFill>
                    <p:spPr>
                      <a:xfrm>
                        <a:off x="1681163" y="1338263"/>
                        <a:ext cx="3670300" cy="990600"/>
                      </a:xfrm>
                      <a:prstGeom prst="rect">
                        <a:avLst/>
                      </a:prstGeom>
                    </p:spPr>
                  </p:pic>
                </p:oleObj>
              </mc:Fallback>
            </mc:AlternateContent>
          </a:graphicData>
        </a:graphic>
      </p:graphicFrame>
    </p:spTree>
    <p:extLst>
      <p:ext uri="{BB962C8B-B14F-4D97-AF65-F5344CB8AC3E}">
        <p14:creationId xmlns:p14="http://schemas.microsoft.com/office/powerpoint/2010/main" val="1201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700" dirty="0"/>
                  <a:t>Procedure: Testing a Hypothesis about Two Independent Population Means, </a:t>
                </a:r>
                <a14:m>
                  <m:oMath xmlns:m="http://schemas.openxmlformats.org/officeDocument/2006/math">
                    <m:r>
                      <a:rPr lang="en-US" sz="2700" i="1" smtClean="0">
                        <a:latin typeface="Cambria Math" panose="02040503050406030204" pitchFamily="18" charset="0"/>
                        <a:ea typeface="Cambria Math" panose="02040503050406030204" pitchFamily="18" charset="0"/>
                      </a:rPr>
                      <m:t>𝜎</m:t>
                    </m:r>
                    <m:r>
                      <a:rPr lang="en-US" sz="2700" i="1" baseline="-25000" dirty="0">
                        <a:latin typeface="Cambria Math" panose="02040503050406030204" pitchFamily="18" charset="0"/>
                      </a:rPr>
                      <m:t>1</m:t>
                    </m:r>
                  </m:oMath>
                </a14:m>
                <a:r>
                  <a:rPr lang="en-US" sz="2700" dirty="0"/>
                  <a:t> and</a:t>
                </a:r>
                <a:r>
                  <a:rPr lang="en-US" sz="2700" dirty="0">
                    <a:ea typeface="Cambria Math" panose="02040503050406030204" pitchFamily="18" charset="0"/>
                  </a:rPr>
                  <a:t> </a:t>
                </a:r>
                <a14:m>
                  <m:oMath xmlns:m="http://schemas.openxmlformats.org/officeDocument/2006/math">
                    <m:r>
                      <a:rPr lang="en-US" sz="2700" i="1">
                        <a:latin typeface="Cambria Math" panose="02040503050406030204" pitchFamily="18" charset="0"/>
                        <a:ea typeface="Cambria Math" panose="02040503050406030204" pitchFamily="18" charset="0"/>
                      </a:rPr>
                      <m:t>𝜎</m:t>
                    </m:r>
                    <m:r>
                      <a:rPr lang="en-US" sz="2700" b="0" i="1" baseline="-25000" dirty="0" smtClean="0">
                        <a:latin typeface="Cambria Math" panose="02040503050406030204" pitchFamily="18" charset="0"/>
                      </a:rPr>
                      <m:t>2</m:t>
                    </m:r>
                  </m:oMath>
                </a14:m>
                <a:r>
                  <a:rPr lang="en-US" sz="2700" dirty="0"/>
                  <a:t> Unknown but Equal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74" t="-6000" r="-1111" b="-1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29384"/>
                <a:ext cx="8229600" cy="1988237"/>
              </a:xfrm>
              <a:solidFill>
                <a:srgbClr val="FFFFCC"/>
              </a:solidFill>
              <a:ln w="28575">
                <a:solidFill>
                  <a:srgbClr val="000000"/>
                </a:solidFill>
              </a:ln>
            </p:spPr>
            <p:txBody>
              <a:bodyPr>
                <a:spAutoFit/>
              </a:bodyPr>
              <a:lstStyle/>
              <a:p>
                <a:pPr marL="3175" indent="-3175"/>
                <a:r>
                  <a:rPr lang="en-US" dirty="0">
                    <a:solidFill>
                      <a:srgbClr val="000000"/>
                    </a:solidFill>
                  </a:rPr>
                  <a:t>For Population 1		     For Population 2</a:t>
                </a:r>
              </a:p>
              <a:p>
                <a:pPr marL="3175" indent="-3175"/>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1</m:t>
                        </m:r>
                      </m:sub>
                    </m:sSub>
                  </m:oMath>
                </a14:m>
                <a:r>
                  <a:rPr lang="en-US" dirty="0">
                    <a:solidFill>
                      <a:srgbClr val="000000"/>
                    </a:solidFill>
                  </a:rPr>
                  <a:t> = the sample mean, and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2</m:t>
                        </m:r>
                      </m:sub>
                    </m:sSub>
                  </m:oMath>
                </a14:m>
                <a:r>
                  <a:rPr lang="en-US" dirty="0">
                    <a:solidFill>
                      <a:srgbClr val="000000"/>
                    </a:solidFill>
                  </a:rPr>
                  <a:t> = the sample mean, and</a:t>
                </a:r>
              </a:p>
              <a:p>
                <a:pPr marL="3175" indent="-3175"/>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𝑠</m:t>
                        </m:r>
                      </m:e>
                      <m:sub>
                        <m:r>
                          <a:rPr lang="en-US" b="0" i="1" smtClean="0">
                            <a:solidFill>
                              <a:srgbClr val="000000"/>
                            </a:solidFill>
                            <a:latin typeface="Cambria Math" panose="02040503050406030204" pitchFamily="18" charset="0"/>
                          </a:rPr>
                          <m:t>1</m:t>
                        </m:r>
                      </m:sub>
                    </m:sSub>
                  </m:oMath>
                </a14:m>
                <a:r>
                  <a:rPr lang="en-US" dirty="0">
                    <a:solidFill>
                      <a:srgbClr val="000000"/>
                    </a:solidFill>
                  </a:rPr>
                  <a:t> = the sample standard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𝑠</m:t>
                        </m:r>
                      </m:e>
                      <m:sub>
                        <m:r>
                          <a:rPr lang="en-US" b="0" i="1" smtClean="0">
                            <a:solidFill>
                              <a:srgbClr val="000000"/>
                            </a:solidFill>
                            <a:latin typeface="Cambria Math" panose="02040503050406030204" pitchFamily="18" charset="0"/>
                          </a:rPr>
                          <m:t>2</m:t>
                        </m:r>
                      </m:sub>
                    </m:sSub>
                  </m:oMath>
                </a14:m>
                <a:r>
                  <a:rPr lang="en-US" dirty="0">
                    <a:solidFill>
                      <a:srgbClr val="000000"/>
                    </a:solidFill>
                  </a:rPr>
                  <a:t> = the sample standard   	deviation. 				deviation.</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29384"/>
                <a:ext cx="8229600" cy="1988237"/>
              </a:xfrm>
              <a:blipFill>
                <a:blip r:embed="rId3"/>
                <a:stretch>
                  <a:fillRect l="-1328" t="-2417" r="-148" b="-6949"/>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63943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(cont.)</a:t>
            </a:r>
          </a:p>
        </p:txBody>
      </p:sp>
      <p:sp>
        <p:nvSpPr>
          <p:cNvPr id="3" name="Content Placeholder 2"/>
          <p:cNvSpPr>
            <a:spLocks noGrp="1"/>
          </p:cNvSpPr>
          <p:nvPr>
            <p:ph idx="1"/>
          </p:nvPr>
        </p:nvSpPr>
        <p:spPr/>
        <p:txBody>
          <a:bodyPr/>
          <a:lstStyle/>
          <a:p>
            <a:r>
              <a:rPr lang="en-US" dirty="0"/>
              <a:t>Provided that the assumptions above have been met, the test procedure developed in Example 12.2.2 may be used for making comparisons between two population means.</a:t>
            </a:r>
          </a:p>
        </p:txBody>
      </p:sp>
    </p:spTree>
    <p:extLst>
      <p:ext uri="{BB962C8B-B14F-4D97-AF65-F5344CB8AC3E}">
        <p14:creationId xmlns:p14="http://schemas.microsoft.com/office/powerpoint/2010/main" val="226886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a:t>
            </a:r>
          </a:p>
        </p:txBody>
      </p:sp>
      <p:sp>
        <p:nvSpPr>
          <p:cNvPr id="3" name="Content Placeholder 2"/>
          <p:cNvSpPr>
            <a:spLocks noGrp="1"/>
          </p:cNvSpPr>
          <p:nvPr>
            <p:ph idx="1"/>
          </p:nvPr>
        </p:nvSpPr>
        <p:spPr/>
        <p:txBody>
          <a:bodyPr>
            <a:normAutofit lnSpcReduction="10000"/>
          </a:bodyPr>
          <a:lstStyle/>
          <a:p>
            <a:r>
              <a:rPr lang="en-US" dirty="0"/>
              <a:t>A cancer researcher believes that there may be an increase in the life expectancy of women diagnosed with terminal breast cancer if they attend group therapy to discuss their illness. He randomly selects 40 women with breast cancer. Twenty of the women are randomly assigned to a group that attends a group therapy session one day per week. The other 20 women do not attend therapy and are designated as the control group. The life expectancy, in number of years, from diagnosis until death is measured for each of the women. </a:t>
            </a:r>
          </a:p>
        </p:txBody>
      </p:sp>
    </p:spTree>
    <p:extLst>
      <p:ext uri="{BB962C8B-B14F-4D97-AF65-F5344CB8AC3E}">
        <p14:creationId xmlns:p14="http://schemas.microsoft.com/office/powerpoint/2010/main" val="284465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Usually life expectancy data of this type has a normal distribution. The results of the study are shown in the following tables.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D6C8AC2-72AD-9F4A-C2D6-793A7D6B08B5}"/>
                  </a:ext>
                </a:extLst>
              </p:cNvPr>
              <p:cNvGraphicFramePr>
                <a:graphicFrameLocks noGrp="1"/>
              </p:cNvGraphicFramePr>
              <p:nvPr>
                <p:extLst>
                  <p:ext uri="{D42A27DB-BD31-4B8C-83A1-F6EECF244321}">
                    <p14:modId xmlns:p14="http://schemas.microsoft.com/office/powerpoint/2010/main" val="2019779411"/>
                  </p:ext>
                </p:extLst>
              </p:nvPr>
            </p:nvGraphicFramePr>
            <p:xfrm>
              <a:off x="1447800" y="263906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9964524"/>
                        </a:ext>
                      </a:extLst>
                    </a:gridCol>
                    <a:gridCol w="3048000">
                      <a:extLst>
                        <a:ext uri="{9D8B030D-6E8A-4147-A177-3AD203B41FA5}">
                          <a16:colId xmlns:a16="http://schemas.microsoft.com/office/drawing/2014/main" val="3424936541"/>
                        </a:ext>
                      </a:extLst>
                    </a:gridCol>
                  </a:tblGrid>
                  <a:tr h="370840">
                    <a:tc gridSpan="2">
                      <a:txBody>
                        <a:bodyPr/>
                        <a:lstStyle/>
                        <a:p>
                          <a:pPr algn="ctr"/>
                          <a:r>
                            <a:rPr lang="en-IN" dirty="0"/>
                            <a:t>Summary Statistics</a:t>
                          </a:r>
                        </a:p>
                      </a:txBody>
                      <a:tcPr/>
                    </a:tc>
                    <a:tc hMerge="1">
                      <a:txBody>
                        <a:bodyPr/>
                        <a:lstStyle/>
                        <a:p>
                          <a:endParaRPr lang="en-IN" dirty="0"/>
                        </a:p>
                      </a:txBody>
                      <a:tcPr/>
                    </a:tc>
                    <a:extLst>
                      <a:ext uri="{0D108BD9-81ED-4DB2-BD59-A6C34878D82A}">
                        <a16:rowId xmlns:a16="http://schemas.microsoft.com/office/drawing/2014/main" val="2259480884"/>
                      </a:ext>
                    </a:extLst>
                  </a:tr>
                  <a:tr h="370840">
                    <a:tc>
                      <a:txBody>
                        <a:bodyPr/>
                        <a:lstStyle/>
                        <a:p>
                          <a:pPr algn="ctr"/>
                          <a:r>
                            <a:rPr lang="en-IN" b="1" dirty="0"/>
                            <a:t>Women in Therapy</a:t>
                          </a:r>
                        </a:p>
                      </a:txBody>
                      <a:tcPr/>
                    </a:tc>
                    <a:tc>
                      <a:txBody>
                        <a:bodyPr/>
                        <a:lstStyle/>
                        <a:p>
                          <a:pPr algn="ctr"/>
                          <a:r>
                            <a:rPr lang="en-IN" b="1" dirty="0"/>
                            <a:t>Women Not in Therapy</a:t>
                          </a:r>
                        </a:p>
                      </a:txBody>
                      <a:tcPr/>
                    </a:tc>
                    <a:extLst>
                      <a:ext uri="{0D108BD9-81ED-4DB2-BD59-A6C34878D82A}">
                        <a16:rowId xmlns:a16="http://schemas.microsoft.com/office/drawing/2014/main" val="987225041"/>
                      </a:ext>
                    </a:extLst>
                  </a:tr>
                  <a:tr h="370840">
                    <a:tc>
                      <a:txBody>
                        <a:bodyPr/>
                        <a:lstStyle/>
                        <a:p>
                          <a:pPr algn="ctr"/>
                          <a14:m>
                            <m:oMath xmlns:m="http://schemas.openxmlformats.org/officeDocument/2006/math">
                              <m:sSub>
                                <m:sSubPr>
                                  <m:ctrlPr>
                                    <a:rPr lang="en-US" i="1" smtClean="0">
                                      <a:solidFill>
                                        <a:srgbClr val="366092"/>
                                      </a:solidFill>
                                      <a:latin typeface="Cambria Math" panose="02040503050406030204" pitchFamily="18" charset="0"/>
                                    </a:rPr>
                                  </m:ctrlPr>
                                </m:sSubPr>
                                <m:e>
                                  <m:r>
                                    <a:rPr lang="en-US" b="0" i="1" smtClean="0">
                                      <a:solidFill>
                                        <a:srgbClr val="366092"/>
                                      </a:solidFill>
                                      <a:latin typeface="Cambria Math" panose="02040503050406030204" pitchFamily="18" charset="0"/>
                                    </a:rPr>
                                    <m:t>𝑛</m:t>
                                  </m:r>
                                </m:e>
                                <m:sub>
                                  <m:r>
                                    <a:rPr lang="en-US" i="1">
                                      <a:solidFill>
                                        <a:srgbClr val="366092"/>
                                      </a:solidFill>
                                      <a:latin typeface="Cambria Math" panose="02040503050406030204" pitchFamily="18" charset="0"/>
                                    </a:rPr>
                                    <m:t>1</m:t>
                                  </m:r>
                                </m:sub>
                              </m:sSub>
                            </m:oMath>
                          </a14:m>
                          <a:r>
                            <a:rPr lang="en-IN" dirty="0"/>
                            <a:t> = 20</a:t>
                          </a:r>
                        </a:p>
                      </a:txBody>
                      <a:tcPr/>
                    </a:tc>
                    <a:tc>
                      <a:txBody>
                        <a:bodyPr/>
                        <a:lstStyle/>
                        <a:p>
                          <a:pPr algn="ctr"/>
                          <a14:m>
                            <m:oMath xmlns:m="http://schemas.openxmlformats.org/officeDocument/2006/math">
                              <m:sSub>
                                <m:sSubPr>
                                  <m:ctrlPr>
                                    <a:rPr lang="en-US" i="1" smtClean="0">
                                      <a:solidFill>
                                        <a:srgbClr val="366092"/>
                                      </a:solidFill>
                                      <a:latin typeface="Cambria Math" panose="02040503050406030204" pitchFamily="18" charset="0"/>
                                    </a:rPr>
                                  </m:ctrlPr>
                                </m:sSubPr>
                                <m:e>
                                  <m:r>
                                    <a:rPr lang="en-US" b="0" i="1" smtClean="0">
                                      <a:solidFill>
                                        <a:srgbClr val="366092"/>
                                      </a:solidFill>
                                      <a:latin typeface="Cambria Math" panose="02040503050406030204" pitchFamily="18" charset="0"/>
                                    </a:rPr>
                                    <m:t>𝑛</m:t>
                                  </m:r>
                                </m:e>
                                <m:sub>
                                  <m:r>
                                    <a:rPr lang="en-US" b="0" i="1" smtClean="0">
                                      <a:solidFill>
                                        <a:srgbClr val="366092"/>
                                      </a:solidFill>
                                      <a:latin typeface="Cambria Math" panose="02040503050406030204" pitchFamily="18" charset="0"/>
                                    </a:rPr>
                                    <m:t>2</m:t>
                                  </m:r>
                                </m:sub>
                              </m:sSub>
                            </m:oMath>
                          </a14:m>
                          <a:r>
                            <a:rPr lang="en-IN" dirty="0"/>
                            <a:t> = 20</a:t>
                          </a:r>
                        </a:p>
                      </a:txBody>
                      <a:tcPr/>
                    </a:tc>
                    <a:extLst>
                      <a:ext uri="{0D108BD9-81ED-4DB2-BD59-A6C34878D82A}">
                        <a16:rowId xmlns:a16="http://schemas.microsoft.com/office/drawing/2014/main" val="670658430"/>
                      </a:ext>
                    </a:extLst>
                  </a:tr>
                  <a:tr h="370840">
                    <a:tc>
                      <a:txBody>
                        <a:bodyPr/>
                        <a:lstStyle/>
                        <a:p>
                          <a:pPr algn="ctr"/>
                          <a14:m>
                            <m:oMath xmlns:m="http://schemas.openxmlformats.org/officeDocument/2006/math">
                              <m:sSub>
                                <m:sSubPr>
                                  <m:ctrlPr>
                                    <a:rPr lang="en-US" i="1" smtClean="0">
                                      <a:solidFill>
                                        <a:srgbClr val="366092"/>
                                      </a:solidFill>
                                      <a:latin typeface="Cambria Math" panose="02040503050406030204" pitchFamily="18" charset="0"/>
                                    </a:rPr>
                                  </m:ctrlPr>
                                </m:sSubPr>
                                <m:e>
                                  <m:acc>
                                    <m:accPr>
                                      <m:chr m:val="̅"/>
                                      <m:ctrlPr>
                                        <a:rPr lang="en-US" i="1" smtClean="0">
                                          <a:solidFill>
                                            <a:srgbClr val="366092"/>
                                          </a:solidFill>
                                          <a:latin typeface="Cambria Math" panose="02040503050406030204" pitchFamily="18" charset="0"/>
                                        </a:rPr>
                                      </m:ctrlPr>
                                    </m:accPr>
                                    <m:e>
                                      <m:r>
                                        <a:rPr lang="en-US" b="0" i="1" smtClean="0">
                                          <a:solidFill>
                                            <a:srgbClr val="366092"/>
                                          </a:solidFill>
                                          <a:latin typeface="Cambria Math" panose="02040503050406030204" pitchFamily="18" charset="0"/>
                                        </a:rPr>
                                        <m:t>𝑥</m:t>
                                      </m:r>
                                    </m:e>
                                  </m:acc>
                                </m:e>
                                <m:sub>
                                  <m:r>
                                    <a:rPr lang="en-US" b="0" i="1" smtClean="0">
                                      <a:solidFill>
                                        <a:srgbClr val="366092"/>
                                      </a:solidFill>
                                      <a:latin typeface="Cambria Math" panose="02040503050406030204" pitchFamily="18" charset="0"/>
                                    </a:rPr>
                                    <m:t>1</m:t>
                                  </m:r>
                                </m:sub>
                              </m:sSub>
                            </m:oMath>
                          </a14:m>
                          <a:r>
                            <a:rPr lang="en-US" dirty="0">
                              <a:solidFill>
                                <a:srgbClr val="366092"/>
                              </a:solidFill>
                            </a:rPr>
                            <a:t> = 3.8</a:t>
                          </a:r>
                          <a:endParaRPr lang="en-IN" dirty="0"/>
                        </a:p>
                      </a:txBody>
                      <a:tcPr/>
                    </a:tc>
                    <a:tc>
                      <a:txBody>
                        <a:bodyPr/>
                        <a:lstStyle/>
                        <a:p>
                          <a:pPr algn="ctr"/>
                          <a14:m>
                            <m:oMath xmlns:m="http://schemas.openxmlformats.org/officeDocument/2006/math">
                              <m:sSub>
                                <m:sSubPr>
                                  <m:ctrlPr>
                                    <a:rPr lang="en-US" i="1" smtClean="0">
                                      <a:solidFill>
                                        <a:srgbClr val="366092"/>
                                      </a:solidFill>
                                      <a:latin typeface="Cambria Math" panose="02040503050406030204" pitchFamily="18" charset="0"/>
                                    </a:rPr>
                                  </m:ctrlPr>
                                </m:sSubPr>
                                <m:e>
                                  <m:acc>
                                    <m:accPr>
                                      <m:chr m:val="̅"/>
                                      <m:ctrlPr>
                                        <a:rPr lang="en-US" i="1" smtClean="0">
                                          <a:solidFill>
                                            <a:srgbClr val="366092"/>
                                          </a:solidFill>
                                          <a:latin typeface="Cambria Math" panose="02040503050406030204" pitchFamily="18" charset="0"/>
                                        </a:rPr>
                                      </m:ctrlPr>
                                    </m:accPr>
                                    <m:e>
                                      <m:r>
                                        <a:rPr lang="en-US" b="0" i="1" smtClean="0">
                                          <a:solidFill>
                                            <a:srgbClr val="366092"/>
                                          </a:solidFill>
                                          <a:latin typeface="Cambria Math" panose="02040503050406030204" pitchFamily="18" charset="0"/>
                                        </a:rPr>
                                        <m:t>𝑥</m:t>
                                      </m:r>
                                    </m:e>
                                  </m:acc>
                                </m:e>
                                <m:sub>
                                  <m:r>
                                    <a:rPr lang="en-US" b="0" i="1" smtClean="0">
                                      <a:solidFill>
                                        <a:srgbClr val="366092"/>
                                      </a:solidFill>
                                      <a:latin typeface="Cambria Math" panose="02040503050406030204" pitchFamily="18" charset="0"/>
                                    </a:rPr>
                                    <m:t>2</m:t>
                                  </m:r>
                                </m:sub>
                              </m:sSub>
                            </m:oMath>
                          </a14:m>
                          <a:r>
                            <a:rPr lang="en-IN" dirty="0"/>
                            <a:t> = 2.0</a:t>
                          </a:r>
                        </a:p>
                      </a:txBody>
                      <a:tcPr/>
                    </a:tc>
                    <a:extLst>
                      <a:ext uri="{0D108BD9-81ED-4DB2-BD59-A6C34878D82A}">
                        <a16:rowId xmlns:a16="http://schemas.microsoft.com/office/drawing/2014/main" val="3645027246"/>
                      </a:ext>
                    </a:extLst>
                  </a:tr>
                  <a:tr h="370840">
                    <a:tc>
                      <a:txBody>
                        <a:bodyPr/>
                        <a:lstStyle/>
                        <a:p>
                          <a:pPr algn="ctr"/>
                          <a14:m>
                            <m:oMath xmlns:m="http://schemas.openxmlformats.org/officeDocument/2006/math">
                              <m:sSub>
                                <m:sSubPr>
                                  <m:ctrlPr>
                                    <a:rPr lang="en-US" i="1" smtClean="0">
                                      <a:solidFill>
                                        <a:srgbClr val="366092"/>
                                      </a:solidFill>
                                      <a:latin typeface="Cambria Math" panose="02040503050406030204" pitchFamily="18" charset="0"/>
                                    </a:rPr>
                                  </m:ctrlPr>
                                </m:sSubPr>
                                <m:e>
                                  <m:r>
                                    <a:rPr lang="en-US" b="0" i="1" smtClean="0">
                                      <a:solidFill>
                                        <a:srgbClr val="366092"/>
                                      </a:solidFill>
                                      <a:latin typeface="Cambria Math" panose="02040503050406030204" pitchFamily="18" charset="0"/>
                                      <a:ea typeface="Cambria Math" panose="02040503050406030204" pitchFamily="18" charset="0"/>
                                    </a:rPr>
                                    <m:t>𝑠</m:t>
                                  </m:r>
                                </m:e>
                                <m:sub>
                                  <m:r>
                                    <a:rPr lang="en-US" b="0" i="1" smtClean="0">
                                      <a:solidFill>
                                        <a:srgbClr val="366092"/>
                                      </a:solidFill>
                                      <a:latin typeface="Cambria Math" panose="02040503050406030204" pitchFamily="18" charset="0"/>
                                    </a:rPr>
                                    <m:t>1</m:t>
                                  </m:r>
                                </m:sub>
                              </m:sSub>
                            </m:oMath>
                          </a14:m>
                          <a:r>
                            <a:rPr lang="en-US" dirty="0">
                              <a:solidFill>
                                <a:srgbClr val="366092"/>
                              </a:solidFill>
                            </a:rPr>
                            <a:t> = 0.6</a:t>
                          </a:r>
                          <a:endParaRPr lang="en-IN" dirty="0">
                            <a:solidFill>
                              <a:srgbClr val="36609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solidFill>
                                        <a:srgbClr val="366092"/>
                                      </a:solidFill>
                                      <a:latin typeface="Cambria Math" panose="02040503050406030204" pitchFamily="18" charset="0"/>
                                    </a:rPr>
                                  </m:ctrlPr>
                                </m:sSubPr>
                                <m:e>
                                  <m:r>
                                    <a:rPr lang="en-US" b="0" i="1" smtClean="0">
                                      <a:solidFill>
                                        <a:srgbClr val="366092"/>
                                      </a:solidFill>
                                      <a:latin typeface="Cambria Math" panose="02040503050406030204" pitchFamily="18" charset="0"/>
                                      <a:ea typeface="Cambria Math" panose="02040503050406030204" pitchFamily="18" charset="0"/>
                                    </a:rPr>
                                    <m:t>𝑠</m:t>
                                  </m:r>
                                </m:e>
                                <m:sub>
                                  <m:r>
                                    <a:rPr lang="en-US" b="0" i="1" smtClean="0">
                                      <a:solidFill>
                                        <a:srgbClr val="366092"/>
                                      </a:solidFill>
                                      <a:latin typeface="Cambria Math" panose="02040503050406030204" pitchFamily="18" charset="0"/>
                                    </a:rPr>
                                    <m:t>2</m:t>
                                  </m:r>
                                </m:sub>
                              </m:sSub>
                            </m:oMath>
                          </a14:m>
                          <a:r>
                            <a:rPr lang="en-US" dirty="0">
                              <a:solidFill>
                                <a:srgbClr val="366092"/>
                              </a:solidFill>
                            </a:rPr>
                            <a:t> = 0.5</a:t>
                          </a:r>
                          <a:endParaRPr lang="en-IN" dirty="0">
                            <a:solidFill>
                              <a:srgbClr val="366092"/>
                            </a:solidFill>
                          </a:endParaRPr>
                        </a:p>
                      </a:txBody>
                      <a:tcPr/>
                    </a:tc>
                    <a:extLst>
                      <a:ext uri="{0D108BD9-81ED-4DB2-BD59-A6C34878D82A}">
                        <a16:rowId xmlns:a16="http://schemas.microsoft.com/office/drawing/2014/main" val="3938507842"/>
                      </a:ext>
                    </a:extLst>
                  </a:tr>
                </a:tbl>
              </a:graphicData>
            </a:graphic>
          </p:graphicFrame>
        </mc:Choice>
        <mc:Fallback xmlns="">
          <p:graphicFrame>
            <p:nvGraphicFramePr>
              <p:cNvPr id="4" name="Table 3">
                <a:extLst>
                  <a:ext uri="{FF2B5EF4-FFF2-40B4-BE49-F238E27FC236}">
                    <a16:creationId xmlns:a16="http://schemas.microsoft.com/office/drawing/2014/main" id="{DD6C8AC2-72AD-9F4A-C2D6-793A7D6B08B5}"/>
                  </a:ext>
                </a:extLst>
              </p:cNvPr>
              <p:cNvGraphicFramePr>
                <a:graphicFrameLocks noGrp="1"/>
              </p:cNvGraphicFramePr>
              <p:nvPr>
                <p:extLst>
                  <p:ext uri="{D42A27DB-BD31-4B8C-83A1-F6EECF244321}">
                    <p14:modId xmlns:p14="http://schemas.microsoft.com/office/powerpoint/2010/main" val="2019779411"/>
                  </p:ext>
                </p:extLst>
              </p:nvPr>
            </p:nvGraphicFramePr>
            <p:xfrm>
              <a:off x="1447800" y="263906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9964524"/>
                        </a:ext>
                      </a:extLst>
                    </a:gridCol>
                    <a:gridCol w="3048000">
                      <a:extLst>
                        <a:ext uri="{9D8B030D-6E8A-4147-A177-3AD203B41FA5}">
                          <a16:colId xmlns:a16="http://schemas.microsoft.com/office/drawing/2014/main" val="3424936541"/>
                        </a:ext>
                      </a:extLst>
                    </a:gridCol>
                  </a:tblGrid>
                  <a:tr h="370840">
                    <a:tc gridSpan="2">
                      <a:txBody>
                        <a:bodyPr/>
                        <a:lstStyle/>
                        <a:p>
                          <a:pPr algn="ctr"/>
                          <a:r>
                            <a:rPr lang="en-IN" dirty="0"/>
                            <a:t>Summary Statistics</a:t>
                          </a:r>
                        </a:p>
                      </a:txBody>
                      <a:tcPr/>
                    </a:tc>
                    <a:tc hMerge="1">
                      <a:txBody>
                        <a:bodyPr/>
                        <a:lstStyle/>
                        <a:p>
                          <a:endParaRPr lang="en-IN" dirty="0"/>
                        </a:p>
                      </a:txBody>
                      <a:tcPr/>
                    </a:tc>
                    <a:extLst>
                      <a:ext uri="{0D108BD9-81ED-4DB2-BD59-A6C34878D82A}">
                        <a16:rowId xmlns:a16="http://schemas.microsoft.com/office/drawing/2014/main" val="2259480884"/>
                      </a:ext>
                    </a:extLst>
                  </a:tr>
                  <a:tr h="370840">
                    <a:tc>
                      <a:txBody>
                        <a:bodyPr/>
                        <a:lstStyle/>
                        <a:p>
                          <a:pPr algn="ctr"/>
                          <a:r>
                            <a:rPr lang="en-IN" b="1" dirty="0"/>
                            <a:t>Women in Therapy</a:t>
                          </a:r>
                        </a:p>
                      </a:txBody>
                      <a:tcPr/>
                    </a:tc>
                    <a:tc>
                      <a:txBody>
                        <a:bodyPr/>
                        <a:lstStyle/>
                        <a:p>
                          <a:pPr algn="ctr"/>
                          <a:r>
                            <a:rPr lang="en-IN" b="1" dirty="0"/>
                            <a:t>Women Not in Therapy</a:t>
                          </a:r>
                        </a:p>
                      </a:txBody>
                      <a:tcPr/>
                    </a:tc>
                    <a:extLst>
                      <a:ext uri="{0D108BD9-81ED-4DB2-BD59-A6C34878D82A}">
                        <a16:rowId xmlns:a16="http://schemas.microsoft.com/office/drawing/2014/main" val="987225041"/>
                      </a:ext>
                    </a:extLst>
                  </a:tr>
                  <a:tr h="370840">
                    <a:tc>
                      <a:txBody>
                        <a:bodyPr/>
                        <a:lstStyle/>
                        <a:p>
                          <a:endParaRPr lang="en-US"/>
                        </a:p>
                      </a:txBody>
                      <a:tcPr>
                        <a:blipFill>
                          <a:blip r:embed="rId2"/>
                          <a:stretch>
                            <a:fillRect l="-200" t="-204839" r="-100599" b="-219355"/>
                          </a:stretch>
                        </a:blipFill>
                      </a:tcPr>
                    </a:tc>
                    <a:tc>
                      <a:txBody>
                        <a:bodyPr/>
                        <a:lstStyle/>
                        <a:p>
                          <a:endParaRPr lang="en-US"/>
                        </a:p>
                      </a:txBody>
                      <a:tcPr>
                        <a:blipFill>
                          <a:blip r:embed="rId2"/>
                          <a:stretch>
                            <a:fillRect l="-100400" t="-204839" r="-800" b="-219355"/>
                          </a:stretch>
                        </a:blipFill>
                      </a:tcPr>
                    </a:tc>
                    <a:extLst>
                      <a:ext uri="{0D108BD9-81ED-4DB2-BD59-A6C34878D82A}">
                        <a16:rowId xmlns:a16="http://schemas.microsoft.com/office/drawing/2014/main" val="670658430"/>
                      </a:ext>
                    </a:extLst>
                  </a:tr>
                  <a:tr h="370840">
                    <a:tc>
                      <a:txBody>
                        <a:bodyPr/>
                        <a:lstStyle/>
                        <a:p>
                          <a:endParaRPr lang="en-US"/>
                        </a:p>
                      </a:txBody>
                      <a:tcPr>
                        <a:blipFill>
                          <a:blip r:embed="rId2"/>
                          <a:stretch>
                            <a:fillRect l="-200" t="-309836" r="-100599" b="-122951"/>
                          </a:stretch>
                        </a:blipFill>
                      </a:tcPr>
                    </a:tc>
                    <a:tc>
                      <a:txBody>
                        <a:bodyPr/>
                        <a:lstStyle/>
                        <a:p>
                          <a:endParaRPr lang="en-US"/>
                        </a:p>
                      </a:txBody>
                      <a:tcPr>
                        <a:blipFill>
                          <a:blip r:embed="rId2"/>
                          <a:stretch>
                            <a:fillRect l="-100400" t="-309836" r="-800" b="-122951"/>
                          </a:stretch>
                        </a:blipFill>
                      </a:tcPr>
                    </a:tc>
                    <a:extLst>
                      <a:ext uri="{0D108BD9-81ED-4DB2-BD59-A6C34878D82A}">
                        <a16:rowId xmlns:a16="http://schemas.microsoft.com/office/drawing/2014/main" val="3645027246"/>
                      </a:ext>
                    </a:extLst>
                  </a:tr>
                  <a:tr h="370840">
                    <a:tc>
                      <a:txBody>
                        <a:bodyPr/>
                        <a:lstStyle/>
                        <a:p>
                          <a:endParaRPr lang="en-US"/>
                        </a:p>
                      </a:txBody>
                      <a:tcPr>
                        <a:blipFill>
                          <a:blip r:embed="rId2"/>
                          <a:stretch>
                            <a:fillRect l="-200" t="-409836" r="-100599" b="-22951"/>
                          </a:stretch>
                        </a:blipFill>
                      </a:tcPr>
                    </a:tc>
                    <a:tc>
                      <a:txBody>
                        <a:bodyPr/>
                        <a:lstStyle/>
                        <a:p>
                          <a:endParaRPr lang="en-US"/>
                        </a:p>
                      </a:txBody>
                      <a:tcPr>
                        <a:blipFill>
                          <a:blip r:embed="rId2"/>
                          <a:stretch>
                            <a:fillRect l="-100400" t="-409836" r="-800" b="-22951"/>
                          </a:stretch>
                        </a:blipFill>
                      </a:tcPr>
                    </a:tc>
                    <a:extLst>
                      <a:ext uri="{0D108BD9-81ED-4DB2-BD59-A6C34878D82A}">
                        <a16:rowId xmlns:a16="http://schemas.microsoft.com/office/drawing/2014/main" val="3938507842"/>
                      </a:ext>
                    </a:extLst>
                  </a:tr>
                </a:tbl>
              </a:graphicData>
            </a:graphic>
          </p:graphicFrame>
        </mc:Fallback>
      </mc:AlternateContent>
    </p:spTree>
    <p:extLst>
      <p:ext uri="{BB962C8B-B14F-4D97-AF65-F5344CB8AC3E}">
        <p14:creationId xmlns:p14="http://schemas.microsoft.com/office/powerpoint/2010/main" val="264865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51" y="1413975"/>
                <a:ext cx="8229600" cy="4572000"/>
              </a:xfrm>
            </p:spPr>
            <p:txBody>
              <a:bodyPr>
                <a:normAutofit lnSpcReduction="10000"/>
              </a:bodyPr>
              <a:lstStyle/>
              <a:p>
                <a:endParaRPr lang="en-US" dirty="0"/>
              </a:p>
              <a:p>
                <a:endParaRPr lang="en-US" dirty="0"/>
              </a:p>
              <a:p>
                <a:endParaRPr lang="en-US" dirty="0"/>
              </a:p>
              <a:p>
                <a:r>
                  <a:rPr lang="en-US" dirty="0"/>
                  <a:t>Is there persuasive evidence for the researcher to conclude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that the average life expectancy from diagnosis until death is significantly longer for women diagnosed with terminal breast cancer who attend group therapy once per week than those who do not attend group therapy? Let Population 1 be the women who attend group therapy and Population 2 be the women who do not attend.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51" y="1413975"/>
                <a:ext cx="8229600" cy="4572000"/>
              </a:xfrm>
              <a:blipFill>
                <a:blip r:embed="rId2"/>
                <a:stretch>
                  <a:fillRect l="-1556" r="-963" b="-3867"/>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id="{DD6C8AC2-72AD-9F4A-C2D6-793A7D6B08B5}"/>
              </a:ext>
            </a:extLst>
          </p:cNvPr>
          <p:cNvGraphicFramePr>
            <a:graphicFrameLocks noGrp="1"/>
          </p:cNvGraphicFramePr>
          <p:nvPr>
            <p:extLst>
              <p:ext uri="{D42A27DB-BD31-4B8C-83A1-F6EECF244321}">
                <p14:modId xmlns:p14="http://schemas.microsoft.com/office/powerpoint/2010/main" val="2576824447"/>
              </p:ext>
            </p:extLst>
          </p:nvPr>
        </p:nvGraphicFramePr>
        <p:xfrm>
          <a:off x="524106" y="1052675"/>
          <a:ext cx="3733800" cy="1828800"/>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189964524"/>
                    </a:ext>
                  </a:extLst>
                </a:gridCol>
                <a:gridCol w="746760">
                  <a:extLst>
                    <a:ext uri="{9D8B030D-6E8A-4147-A177-3AD203B41FA5}">
                      <a16:colId xmlns:a16="http://schemas.microsoft.com/office/drawing/2014/main" val="3719825444"/>
                    </a:ext>
                  </a:extLst>
                </a:gridCol>
                <a:gridCol w="746760">
                  <a:extLst>
                    <a:ext uri="{9D8B030D-6E8A-4147-A177-3AD203B41FA5}">
                      <a16:colId xmlns:a16="http://schemas.microsoft.com/office/drawing/2014/main" val="3569521337"/>
                    </a:ext>
                  </a:extLst>
                </a:gridCol>
                <a:gridCol w="746760">
                  <a:extLst>
                    <a:ext uri="{9D8B030D-6E8A-4147-A177-3AD203B41FA5}">
                      <a16:colId xmlns:a16="http://schemas.microsoft.com/office/drawing/2014/main" val="1669649402"/>
                    </a:ext>
                  </a:extLst>
                </a:gridCol>
                <a:gridCol w="746760">
                  <a:extLst>
                    <a:ext uri="{9D8B030D-6E8A-4147-A177-3AD203B41FA5}">
                      <a16:colId xmlns:a16="http://schemas.microsoft.com/office/drawing/2014/main" val="3424936541"/>
                    </a:ext>
                  </a:extLst>
                </a:gridCol>
              </a:tblGrid>
              <a:tr h="344424">
                <a:tc gridSpan="5">
                  <a:txBody>
                    <a:bodyPr/>
                    <a:lstStyle/>
                    <a:p>
                      <a:pPr algn="ctr"/>
                      <a:r>
                        <a:rPr lang="en-IN" dirty="0"/>
                        <a:t>Women in Therapy</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2259480884"/>
                  </a:ext>
                </a:extLst>
              </a:tr>
              <a:tr h="344424">
                <a:tc>
                  <a:txBody>
                    <a:bodyPr/>
                    <a:lstStyle/>
                    <a:p>
                      <a:pPr algn="ctr"/>
                      <a:r>
                        <a:rPr lang="en-US" b="0" dirty="0"/>
                        <a:t>4.7</a:t>
                      </a:r>
                      <a:endParaRPr lang="en-IN" b="0" dirty="0"/>
                    </a:p>
                  </a:txBody>
                  <a:tcPr/>
                </a:tc>
                <a:tc>
                  <a:txBody>
                    <a:bodyPr/>
                    <a:lstStyle/>
                    <a:p>
                      <a:pPr algn="ctr"/>
                      <a:r>
                        <a:rPr lang="en-US" b="0" dirty="0"/>
                        <a:t>3.8</a:t>
                      </a:r>
                      <a:endParaRPr lang="en-IN" b="0" dirty="0"/>
                    </a:p>
                  </a:txBody>
                  <a:tcPr/>
                </a:tc>
                <a:tc>
                  <a:txBody>
                    <a:bodyPr/>
                    <a:lstStyle/>
                    <a:p>
                      <a:pPr algn="ctr"/>
                      <a:r>
                        <a:rPr lang="en-US" b="0" dirty="0"/>
                        <a:t>4.0</a:t>
                      </a:r>
                      <a:endParaRPr lang="en-IN" b="0" dirty="0"/>
                    </a:p>
                  </a:txBody>
                  <a:tcPr/>
                </a:tc>
                <a:tc>
                  <a:txBody>
                    <a:bodyPr/>
                    <a:lstStyle/>
                    <a:p>
                      <a:pPr algn="ctr"/>
                      <a:r>
                        <a:rPr lang="en-US" b="0" dirty="0"/>
                        <a:t>3.5</a:t>
                      </a:r>
                      <a:endParaRPr lang="en-IN" b="0" dirty="0"/>
                    </a:p>
                  </a:txBody>
                  <a:tcPr/>
                </a:tc>
                <a:tc>
                  <a:txBody>
                    <a:bodyPr/>
                    <a:lstStyle/>
                    <a:p>
                      <a:pPr algn="ctr"/>
                      <a:r>
                        <a:rPr lang="en-US" b="0" dirty="0"/>
                        <a:t>3.3</a:t>
                      </a:r>
                      <a:endParaRPr lang="en-IN" b="0" dirty="0"/>
                    </a:p>
                  </a:txBody>
                  <a:tcPr/>
                </a:tc>
                <a:extLst>
                  <a:ext uri="{0D108BD9-81ED-4DB2-BD59-A6C34878D82A}">
                    <a16:rowId xmlns:a16="http://schemas.microsoft.com/office/drawing/2014/main" val="987225041"/>
                  </a:ext>
                </a:extLst>
              </a:tr>
              <a:tr h="344424">
                <a:tc>
                  <a:txBody>
                    <a:bodyPr/>
                    <a:lstStyle/>
                    <a:p>
                      <a:pPr algn="ctr"/>
                      <a:r>
                        <a:rPr lang="en-US" b="0" dirty="0"/>
                        <a:t>2.9</a:t>
                      </a:r>
                      <a:endParaRPr lang="en-IN" b="0" dirty="0"/>
                    </a:p>
                  </a:txBody>
                  <a:tcPr/>
                </a:tc>
                <a:tc>
                  <a:txBody>
                    <a:bodyPr/>
                    <a:lstStyle/>
                    <a:p>
                      <a:pPr algn="ctr"/>
                      <a:r>
                        <a:rPr lang="en-US" b="0" dirty="0"/>
                        <a:t>3.5</a:t>
                      </a:r>
                      <a:endParaRPr lang="en-IN" b="0" dirty="0"/>
                    </a:p>
                  </a:txBody>
                  <a:tcPr/>
                </a:tc>
                <a:tc>
                  <a:txBody>
                    <a:bodyPr/>
                    <a:lstStyle/>
                    <a:p>
                      <a:pPr algn="ctr"/>
                      <a:r>
                        <a:rPr lang="en-US" b="0" dirty="0"/>
                        <a:t>4.2</a:t>
                      </a:r>
                      <a:endParaRPr lang="en-IN" b="0" dirty="0"/>
                    </a:p>
                  </a:txBody>
                  <a:tcPr/>
                </a:tc>
                <a:tc>
                  <a:txBody>
                    <a:bodyPr/>
                    <a:lstStyle/>
                    <a:p>
                      <a:pPr algn="ctr"/>
                      <a:r>
                        <a:rPr lang="en-US" b="0" dirty="0"/>
                        <a:t>2.8</a:t>
                      </a:r>
                      <a:endParaRPr lang="en-IN" b="0" dirty="0"/>
                    </a:p>
                  </a:txBody>
                  <a:tcPr/>
                </a:tc>
                <a:tc>
                  <a:txBody>
                    <a:bodyPr/>
                    <a:lstStyle/>
                    <a:p>
                      <a:pPr algn="ctr"/>
                      <a:r>
                        <a:rPr lang="en-US" b="0" dirty="0"/>
                        <a:t>3.1</a:t>
                      </a:r>
                      <a:endParaRPr lang="en-IN" b="0" dirty="0"/>
                    </a:p>
                  </a:txBody>
                  <a:tcPr/>
                </a:tc>
                <a:extLst>
                  <a:ext uri="{0D108BD9-81ED-4DB2-BD59-A6C34878D82A}">
                    <a16:rowId xmlns:a16="http://schemas.microsoft.com/office/drawing/2014/main" val="670658430"/>
                  </a:ext>
                </a:extLst>
              </a:tr>
              <a:tr h="344424">
                <a:tc>
                  <a:txBody>
                    <a:bodyPr/>
                    <a:lstStyle/>
                    <a:p>
                      <a:pPr algn="ctr"/>
                      <a:r>
                        <a:rPr lang="en-US" b="0" dirty="0"/>
                        <a:t>4.7</a:t>
                      </a:r>
                      <a:endParaRPr lang="en-IN" b="0" dirty="0"/>
                    </a:p>
                  </a:txBody>
                  <a:tcPr/>
                </a:tc>
                <a:tc>
                  <a:txBody>
                    <a:bodyPr/>
                    <a:lstStyle/>
                    <a:p>
                      <a:pPr algn="ctr"/>
                      <a:r>
                        <a:rPr lang="en-US" b="0" dirty="0"/>
                        <a:t>4.4</a:t>
                      </a:r>
                      <a:endParaRPr lang="en-IN" b="0" dirty="0"/>
                    </a:p>
                  </a:txBody>
                  <a:tcPr/>
                </a:tc>
                <a:tc>
                  <a:txBody>
                    <a:bodyPr/>
                    <a:lstStyle/>
                    <a:p>
                      <a:pPr algn="ctr"/>
                      <a:r>
                        <a:rPr lang="en-US" b="0" dirty="0"/>
                        <a:t>3.4</a:t>
                      </a:r>
                      <a:endParaRPr lang="en-IN" b="0" dirty="0"/>
                    </a:p>
                  </a:txBody>
                  <a:tcPr/>
                </a:tc>
                <a:tc>
                  <a:txBody>
                    <a:bodyPr/>
                    <a:lstStyle/>
                    <a:p>
                      <a:pPr algn="ctr"/>
                      <a:r>
                        <a:rPr lang="en-US" b="0" dirty="0"/>
                        <a:t>3.2</a:t>
                      </a:r>
                      <a:endParaRPr lang="en-IN" b="0" dirty="0"/>
                    </a:p>
                  </a:txBody>
                  <a:tcPr/>
                </a:tc>
                <a:tc>
                  <a:txBody>
                    <a:bodyPr/>
                    <a:lstStyle/>
                    <a:p>
                      <a:pPr algn="ctr"/>
                      <a:r>
                        <a:rPr lang="en-US" b="0" dirty="0"/>
                        <a:t>4.1</a:t>
                      </a:r>
                      <a:endParaRPr lang="en-IN" b="0" dirty="0"/>
                    </a:p>
                  </a:txBody>
                  <a:tcPr/>
                </a:tc>
                <a:extLst>
                  <a:ext uri="{0D108BD9-81ED-4DB2-BD59-A6C34878D82A}">
                    <a16:rowId xmlns:a16="http://schemas.microsoft.com/office/drawing/2014/main" val="3645027246"/>
                  </a:ext>
                </a:extLst>
              </a:tr>
              <a:tr h="344424">
                <a:tc>
                  <a:txBody>
                    <a:bodyPr/>
                    <a:lstStyle/>
                    <a:p>
                      <a:pPr algn="ctr"/>
                      <a:r>
                        <a:rPr lang="en-US" b="0" dirty="0">
                          <a:solidFill>
                            <a:srgbClr val="366092"/>
                          </a:solidFill>
                        </a:rPr>
                        <a:t>4.2</a:t>
                      </a:r>
                      <a:endParaRPr lang="en-IN" b="0" dirty="0">
                        <a:solidFill>
                          <a:srgbClr val="366092"/>
                        </a:solidFill>
                      </a:endParaRPr>
                    </a:p>
                  </a:txBody>
                  <a:tcPr/>
                </a:tc>
                <a:tc>
                  <a:txBody>
                    <a:bodyPr/>
                    <a:lstStyle/>
                    <a:p>
                      <a:pPr algn="ctr"/>
                      <a:r>
                        <a:rPr lang="en-US" b="0" dirty="0">
                          <a:solidFill>
                            <a:srgbClr val="366092"/>
                          </a:solidFill>
                        </a:rPr>
                        <a:t>3.7</a:t>
                      </a:r>
                      <a:endParaRPr lang="en-IN" b="0" dirty="0">
                        <a:solidFill>
                          <a:srgbClr val="366092"/>
                        </a:solidFill>
                      </a:endParaRPr>
                    </a:p>
                  </a:txBody>
                  <a:tcPr/>
                </a:tc>
                <a:tc>
                  <a:txBody>
                    <a:bodyPr/>
                    <a:lstStyle/>
                    <a:p>
                      <a:pPr algn="ctr"/>
                      <a:r>
                        <a:rPr lang="en-US" b="0" dirty="0">
                          <a:solidFill>
                            <a:srgbClr val="366092"/>
                          </a:solidFill>
                        </a:rPr>
                        <a:t>3.4</a:t>
                      </a:r>
                      <a:endParaRPr lang="en-IN" b="0" dirty="0">
                        <a:solidFill>
                          <a:srgbClr val="366092"/>
                        </a:solidFill>
                      </a:endParaRPr>
                    </a:p>
                  </a:txBody>
                  <a:tcPr/>
                </a:tc>
                <a:tc>
                  <a:txBody>
                    <a:bodyPr/>
                    <a:lstStyle/>
                    <a:p>
                      <a:pPr algn="ctr"/>
                      <a:r>
                        <a:rPr lang="en-US" b="0" dirty="0">
                          <a:solidFill>
                            <a:srgbClr val="366092"/>
                          </a:solidFill>
                        </a:rPr>
                        <a:t>3.6</a:t>
                      </a:r>
                      <a:endParaRPr lang="en-IN" b="0" dirty="0">
                        <a:solidFill>
                          <a:srgbClr val="36609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366092"/>
                          </a:solidFill>
                        </a:rPr>
                        <a:t>4.8</a:t>
                      </a:r>
                      <a:endParaRPr lang="en-IN" b="0" dirty="0">
                        <a:solidFill>
                          <a:srgbClr val="366092"/>
                        </a:solidFill>
                      </a:endParaRPr>
                    </a:p>
                  </a:txBody>
                  <a:tcPr/>
                </a:tc>
                <a:extLst>
                  <a:ext uri="{0D108BD9-81ED-4DB2-BD59-A6C34878D82A}">
                    <a16:rowId xmlns:a16="http://schemas.microsoft.com/office/drawing/2014/main" val="3938507842"/>
                  </a:ext>
                </a:extLst>
              </a:tr>
            </a:tbl>
          </a:graphicData>
        </a:graphic>
      </p:graphicFrame>
      <p:graphicFrame>
        <p:nvGraphicFramePr>
          <p:cNvPr id="5" name="Table 4">
            <a:extLst>
              <a:ext uri="{FF2B5EF4-FFF2-40B4-BE49-F238E27FC236}">
                <a16:creationId xmlns:a16="http://schemas.microsoft.com/office/drawing/2014/main" id="{5B4B2B6D-23C4-22E7-E71A-3EA35FA53A3F}"/>
              </a:ext>
            </a:extLst>
          </p:cNvPr>
          <p:cNvGraphicFramePr>
            <a:graphicFrameLocks noGrp="1"/>
          </p:cNvGraphicFramePr>
          <p:nvPr>
            <p:extLst>
              <p:ext uri="{D42A27DB-BD31-4B8C-83A1-F6EECF244321}">
                <p14:modId xmlns:p14="http://schemas.microsoft.com/office/powerpoint/2010/main" val="2721012427"/>
              </p:ext>
            </p:extLst>
          </p:nvPr>
        </p:nvGraphicFramePr>
        <p:xfrm>
          <a:off x="4780156" y="1052675"/>
          <a:ext cx="3733800" cy="1828800"/>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189964524"/>
                    </a:ext>
                  </a:extLst>
                </a:gridCol>
                <a:gridCol w="746760">
                  <a:extLst>
                    <a:ext uri="{9D8B030D-6E8A-4147-A177-3AD203B41FA5}">
                      <a16:colId xmlns:a16="http://schemas.microsoft.com/office/drawing/2014/main" val="3719825444"/>
                    </a:ext>
                  </a:extLst>
                </a:gridCol>
                <a:gridCol w="746760">
                  <a:extLst>
                    <a:ext uri="{9D8B030D-6E8A-4147-A177-3AD203B41FA5}">
                      <a16:colId xmlns:a16="http://schemas.microsoft.com/office/drawing/2014/main" val="3569521337"/>
                    </a:ext>
                  </a:extLst>
                </a:gridCol>
                <a:gridCol w="746760">
                  <a:extLst>
                    <a:ext uri="{9D8B030D-6E8A-4147-A177-3AD203B41FA5}">
                      <a16:colId xmlns:a16="http://schemas.microsoft.com/office/drawing/2014/main" val="1669649402"/>
                    </a:ext>
                  </a:extLst>
                </a:gridCol>
                <a:gridCol w="746760">
                  <a:extLst>
                    <a:ext uri="{9D8B030D-6E8A-4147-A177-3AD203B41FA5}">
                      <a16:colId xmlns:a16="http://schemas.microsoft.com/office/drawing/2014/main" val="3424936541"/>
                    </a:ext>
                  </a:extLst>
                </a:gridCol>
              </a:tblGrid>
              <a:tr h="344424">
                <a:tc gridSpan="5">
                  <a:txBody>
                    <a:bodyPr/>
                    <a:lstStyle/>
                    <a:p>
                      <a:pPr algn="ctr"/>
                      <a:r>
                        <a:rPr lang="en-IN" dirty="0"/>
                        <a:t>Women Not in Therapy</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2259480884"/>
                  </a:ext>
                </a:extLst>
              </a:tr>
              <a:tr h="344424">
                <a:tc>
                  <a:txBody>
                    <a:bodyPr/>
                    <a:lstStyle/>
                    <a:p>
                      <a:pPr algn="ctr"/>
                      <a:r>
                        <a:rPr lang="en-US" b="0" dirty="0"/>
                        <a:t>2.0</a:t>
                      </a:r>
                      <a:endParaRPr lang="en-IN" b="0" dirty="0"/>
                    </a:p>
                  </a:txBody>
                  <a:tcPr/>
                </a:tc>
                <a:tc>
                  <a:txBody>
                    <a:bodyPr/>
                    <a:lstStyle/>
                    <a:p>
                      <a:pPr algn="ctr"/>
                      <a:r>
                        <a:rPr lang="en-US" b="0" dirty="0"/>
                        <a:t>2.3</a:t>
                      </a:r>
                      <a:endParaRPr lang="en-IN" b="0" dirty="0"/>
                    </a:p>
                  </a:txBody>
                  <a:tcPr/>
                </a:tc>
                <a:tc>
                  <a:txBody>
                    <a:bodyPr/>
                    <a:lstStyle/>
                    <a:p>
                      <a:pPr algn="ctr"/>
                      <a:r>
                        <a:rPr lang="en-US" b="0" dirty="0"/>
                        <a:t>2.7</a:t>
                      </a:r>
                      <a:endParaRPr lang="en-IN" b="0" dirty="0"/>
                    </a:p>
                  </a:txBody>
                  <a:tcPr/>
                </a:tc>
                <a:tc>
                  <a:txBody>
                    <a:bodyPr/>
                    <a:lstStyle/>
                    <a:p>
                      <a:pPr algn="ctr"/>
                      <a:r>
                        <a:rPr lang="en-US" b="0" dirty="0"/>
                        <a:t>1.8</a:t>
                      </a:r>
                      <a:endParaRPr lang="en-IN" b="0" dirty="0"/>
                    </a:p>
                  </a:txBody>
                  <a:tcPr/>
                </a:tc>
                <a:tc>
                  <a:txBody>
                    <a:bodyPr/>
                    <a:lstStyle/>
                    <a:p>
                      <a:pPr algn="ctr"/>
                      <a:r>
                        <a:rPr lang="en-US" b="0" dirty="0"/>
                        <a:t>1.2</a:t>
                      </a:r>
                      <a:endParaRPr lang="en-IN" b="0" dirty="0"/>
                    </a:p>
                  </a:txBody>
                  <a:tcPr/>
                </a:tc>
                <a:extLst>
                  <a:ext uri="{0D108BD9-81ED-4DB2-BD59-A6C34878D82A}">
                    <a16:rowId xmlns:a16="http://schemas.microsoft.com/office/drawing/2014/main" val="987225041"/>
                  </a:ext>
                </a:extLst>
              </a:tr>
              <a:tr h="344424">
                <a:tc>
                  <a:txBody>
                    <a:bodyPr/>
                    <a:lstStyle/>
                    <a:p>
                      <a:pPr algn="ctr"/>
                      <a:r>
                        <a:rPr lang="en-US" b="0" dirty="0"/>
                        <a:t>1.6</a:t>
                      </a:r>
                      <a:endParaRPr lang="en-IN" b="0" dirty="0"/>
                    </a:p>
                  </a:txBody>
                  <a:tcPr/>
                </a:tc>
                <a:tc>
                  <a:txBody>
                    <a:bodyPr/>
                    <a:lstStyle/>
                    <a:p>
                      <a:pPr algn="ctr"/>
                      <a:r>
                        <a:rPr lang="en-US" b="0" dirty="0"/>
                        <a:t>1.7</a:t>
                      </a:r>
                      <a:endParaRPr lang="en-IN" b="0" dirty="0"/>
                    </a:p>
                  </a:txBody>
                  <a:tcPr/>
                </a:tc>
                <a:tc>
                  <a:txBody>
                    <a:bodyPr/>
                    <a:lstStyle/>
                    <a:p>
                      <a:pPr algn="ctr"/>
                      <a:r>
                        <a:rPr lang="en-US" b="0" dirty="0"/>
                        <a:t>2.4</a:t>
                      </a:r>
                      <a:endParaRPr lang="en-IN" b="0" dirty="0"/>
                    </a:p>
                  </a:txBody>
                  <a:tcPr/>
                </a:tc>
                <a:tc>
                  <a:txBody>
                    <a:bodyPr/>
                    <a:lstStyle/>
                    <a:p>
                      <a:pPr algn="ctr"/>
                      <a:r>
                        <a:rPr lang="en-US" b="0" dirty="0"/>
                        <a:t>1.5</a:t>
                      </a:r>
                      <a:endParaRPr lang="en-IN" b="0" dirty="0"/>
                    </a:p>
                  </a:txBody>
                  <a:tcPr/>
                </a:tc>
                <a:tc>
                  <a:txBody>
                    <a:bodyPr/>
                    <a:lstStyle/>
                    <a:p>
                      <a:pPr algn="ctr"/>
                      <a:r>
                        <a:rPr lang="en-US" b="0" dirty="0"/>
                        <a:t>1.6</a:t>
                      </a:r>
                      <a:endParaRPr lang="en-IN" b="0" dirty="0"/>
                    </a:p>
                  </a:txBody>
                  <a:tcPr/>
                </a:tc>
                <a:extLst>
                  <a:ext uri="{0D108BD9-81ED-4DB2-BD59-A6C34878D82A}">
                    <a16:rowId xmlns:a16="http://schemas.microsoft.com/office/drawing/2014/main" val="670658430"/>
                  </a:ext>
                </a:extLst>
              </a:tr>
              <a:tr h="344424">
                <a:tc>
                  <a:txBody>
                    <a:bodyPr/>
                    <a:lstStyle/>
                    <a:p>
                      <a:pPr algn="ctr"/>
                      <a:r>
                        <a:rPr lang="en-US" b="0" dirty="0"/>
                        <a:t>1.9</a:t>
                      </a:r>
                      <a:endParaRPr lang="en-IN" b="0" dirty="0"/>
                    </a:p>
                  </a:txBody>
                  <a:tcPr/>
                </a:tc>
                <a:tc>
                  <a:txBody>
                    <a:bodyPr/>
                    <a:lstStyle/>
                    <a:p>
                      <a:pPr algn="ctr"/>
                      <a:r>
                        <a:rPr lang="en-US" b="0" dirty="0"/>
                        <a:t>2.5</a:t>
                      </a:r>
                      <a:endParaRPr lang="en-IN" b="0" dirty="0"/>
                    </a:p>
                  </a:txBody>
                  <a:tcPr/>
                </a:tc>
                <a:tc>
                  <a:txBody>
                    <a:bodyPr/>
                    <a:lstStyle/>
                    <a:p>
                      <a:pPr algn="ctr"/>
                      <a:r>
                        <a:rPr lang="en-US" b="0" dirty="0"/>
                        <a:t>1.7</a:t>
                      </a:r>
                      <a:endParaRPr lang="en-IN" b="0" dirty="0"/>
                    </a:p>
                  </a:txBody>
                  <a:tcPr/>
                </a:tc>
                <a:tc>
                  <a:txBody>
                    <a:bodyPr/>
                    <a:lstStyle/>
                    <a:p>
                      <a:pPr algn="ctr"/>
                      <a:r>
                        <a:rPr lang="en-US" b="0" dirty="0"/>
                        <a:t>1.1</a:t>
                      </a:r>
                      <a:endParaRPr lang="en-IN" b="0" dirty="0"/>
                    </a:p>
                  </a:txBody>
                  <a:tcPr/>
                </a:tc>
                <a:tc>
                  <a:txBody>
                    <a:bodyPr/>
                    <a:lstStyle/>
                    <a:p>
                      <a:pPr algn="ctr"/>
                      <a:r>
                        <a:rPr lang="en-US" b="0" dirty="0"/>
                        <a:t>2.9</a:t>
                      </a:r>
                      <a:endParaRPr lang="en-IN" b="0" dirty="0"/>
                    </a:p>
                  </a:txBody>
                  <a:tcPr/>
                </a:tc>
                <a:extLst>
                  <a:ext uri="{0D108BD9-81ED-4DB2-BD59-A6C34878D82A}">
                    <a16:rowId xmlns:a16="http://schemas.microsoft.com/office/drawing/2014/main" val="3645027246"/>
                  </a:ext>
                </a:extLst>
              </a:tr>
              <a:tr h="344424">
                <a:tc>
                  <a:txBody>
                    <a:bodyPr/>
                    <a:lstStyle/>
                    <a:p>
                      <a:pPr algn="ctr"/>
                      <a:r>
                        <a:rPr lang="en-US" b="0" dirty="0">
                          <a:solidFill>
                            <a:srgbClr val="366092"/>
                          </a:solidFill>
                        </a:rPr>
                        <a:t>2.4</a:t>
                      </a:r>
                      <a:endParaRPr lang="en-IN" b="0" dirty="0">
                        <a:solidFill>
                          <a:srgbClr val="366092"/>
                        </a:solidFill>
                      </a:endParaRPr>
                    </a:p>
                  </a:txBody>
                  <a:tcPr/>
                </a:tc>
                <a:tc>
                  <a:txBody>
                    <a:bodyPr/>
                    <a:lstStyle/>
                    <a:p>
                      <a:pPr algn="ctr"/>
                      <a:r>
                        <a:rPr lang="en-US" b="0" dirty="0">
                          <a:solidFill>
                            <a:srgbClr val="366092"/>
                          </a:solidFill>
                        </a:rPr>
                        <a:t>2.2</a:t>
                      </a:r>
                      <a:endParaRPr lang="en-IN" b="0" dirty="0">
                        <a:solidFill>
                          <a:srgbClr val="366092"/>
                        </a:solidFill>
                      </a:endParaRPr>
                    </a:p>
                  </a:txBody>
                  <a:tcPr/>
                </a:tc>
                <a:tc>
                  <a:txBody>
                    <a:bodyPr/>
                    <a:lstStyle/>
                    <a:p>
                      <a:pPr algn="ctr"/>
                      <a:r>
                        <a:rPr lang="en-US" b="0" dirty="0">
                          <a:solidFill>
                            <a:srgbClr val="366092"/>
                          </a:solidFill>
                        </a:rPr>
                        <a:t>1.4</a:t>
                      </a:r>
                      <a:endParaRPr lang="en-IN" b="0" dirty="0">
                        <a:solidFill>
                          <a:srgbClr val="366092"/>
                        </a:solidFill>
                      </a:endParaRPr>
                    </a:p>
                  </a:txBody>
                  <a:tcPr/>
                </a:tc>
                <a:tc>
                  <a:txBody>
                    <a:bodyPr/>
                    <a:lstStyle/>
                    <a:p>
                      <a:pPr algn="ctr"/>
                      <a:r>
                        <a:rPr lang="en-US" b="0" dirty="0">
                          <a:solidFill>
                            <a:srgbClr val="366092"/>
                          </a:solidFill>
                        </a:rPr>
                        <a:t>2.2</a:t>
                      </a:r>
                      <a:endParaRPr lang="en-IN" b="0" dirty="0">
                        <a:solidFill>
                          <a:srgbClr val="36609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366092"/>
                          </a:solidFill>
                        </a:rPr>
                        <a:t>2.1</a:t>
                      </a:r>
                      <a:endParaRPr lang="en-IN" b="0" dirty="0">
                        <a:solidFill>
                          <a:srgbClr val="366092"/>
                        </a:solidFill>
                      </a:endParaRPr>
                    </a:p>
                  </a:txBody>
                  <a:tcPr/>
                </a:tc>
                <a:extLst>
                  <a:ext uri="{0D108BD9-81ED-4DB2-BD59-A6C34878D82A}">
                    <a16:rowId xmlns:a16="http://schemas.microsoft.com/office/drawing/2014/main" val="3938507842"/>
                  </a:ext>
                </a:extLst>
              </a:tr>
            </a:tbl>
          </a:graphicData>
        </a:graphic>
      </p:graphicFrame>
    </p:spTree>
    <p:extLst>
      <p:ext uri="{BB962C8B-B14F-4D97-AF65-F5344CB8AC3E}">
        <p14:creationId xmlns:p14="http://schemas.microsoft.com/office/powerpoint/2010/main" val="191825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fontScale="92500" lnSpcReduction="10000"/>
          </a:bodyPr>
          <a:lstStyle/>
          <a:p>
            <a:r>
              <a:rPr lang="en-US" b="1" dirty="0"/>
              <a:t>Solution</a:t>
            </a:r>
          </a:p>
          <a:p>
            <a:r>
              <a:rPr lang="en-US" b="1" dirty="0"/>
              <a:t>Step 1: Determine the population parameter to be used and develop the null and alternative hypotheses.</a:t>
            </a:r>
          </a:p>
          <a:p>
            <a:r>
              <a:rPr lang="en-US" b="1" dirty="0"/>
              <a:t>Null Hypothesis: </a:t>
            </a:r>
            <a:r>
              <a:rPr lang="en-US" dirty="0"/>
              <a:t>There is no difference in average life expectancy from diagnosis until death for women with terminal breast cancer whether or not they attend therapy.</a:t>
            </a:r>
          </a:p>
          <a:p>
            <a:r>
              <a:rPr lang="en-US" b="1" dirty="0"/>
              <a:t>Alternative Hypothesis: </a:t>
            </a:r>
            <a:r>
              <a:rPr lang="en-US" dirty="0"/>
              <a:t>For women who have been diagnosed with terminal breast cancer the average life expectancy from diagnosis until death is greater for those women who attend weekly group therapy meetings than those who do not.</a:t>
            </a:r>
          </a:p>
        </p:txBody>
      </p:sp>
    </p:spTree>
    <p:extLst>
      <p:ext uri="{BB962C8B-B14F-4D97-AF65-F5344CB8AC3E}">
        <p14:creationId xmlns:p14="http://schemas.microsoft.com/office/powerpoint/2010/main" val="28384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researcher is interested in comparing the </a:t>
                </a:r>
                <a:r>
                  <a:rPr lang="en-US" i="1" dirty="0"/>
                  <a:t>average</a:t>
                </a:r>
                <a:r>
                  <a:rPr lang="en-US" dirty="0"/>
                  <a:t> life expectancies from diagnosis until death for each of the groups, the appropriate statistical measures are</a:t>
                </a:r>
              </a:p>
              <a:p>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oMath>
                </a14:m>
                <a:r>
                  <a:rPr lang="en-US" dirty="0"/>
                  <a:t> = the true average life expectancy from diagnosis until death for women diagnosed with terminal breast cancer who attend weekly group therapy;</a:t>
                </a:r>
              </a:p>
              <a:p>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b="0" i="1" baseline="-25000" dirty="0" smtClean="0">
                        <a:latin typeface="Cambria Math" panose="02040503050406030204" pitchFamily="18" charset="0"/>
                      </a:rPr>
                      <m:t>2</m:t>
                    </m:r>
                  </m:oMath>
                </a14:m>
                <a:r>
                  <a:rPr lang="en-US" dirty="0"/>
                  <a:t> = the true average life expectancy from diagnosis until death for women diagnosed with terminal breast cancer who do not attend weekly group therapy.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b="-2933"/>
                </a:stretch>
              </a:blipFill>
            </p:spPr>
            <p:txBody>
              <a:bodyPr/>
              <a:lstStyle/>
              <a:p>
                <a:r>
                  <a:rPr lang="en-IN">
                    <a:noFill/>
                  </a:rPr>
                  <a:t> </a:t>
                </a:r>
              </a:p>
            </p:txBody>
          </p:sp>
        </mc:Fallback>
      </mc:AlternateContent>
    </p:spTree>
    <p:extLst>
      <p:ext uri="{BB962C8B-B14F-4D97-AF65-F5344CB8AC3E}">
        <p14:creationId xmlns:p14="http://schemas.microsoft.com/office/powerpoint/2010/main" val="307553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noAutofit/>
              </a:bodyPr>
              <a:lstStyle/>
              <a:p>
                <a:r>
                  <a:rPr lang="en-US" sz="2600" dirty="0"/>
                  <a:t>Inferences About the Mean of Two Independent Populations,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1</m:t>
                    </m:r>
                  </m:oMath>
                </a14:m>
                <a:r>
                  <a:rPr lang="en-US" sz="2600" dirty="0"/>
                  <a:t> and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2</m:t>
                    </m:r>
                  </m:oMath>
                </a14:m>
                <a:r>
                  <a:rPr lang="en-US" sz="2600" dirty="0"/>
                  <a:t> Unknown and Assumed Equal (cont.)</a:t>
                </a:r>
              </a:p>
            </p:txBody>
          </p:sp>
        </mc:Choice>
        <mc:Fallback xmlns="">
          <p:sp>
            <p:nvSpPr>
              <p:cNvPr id="2" name="Title 1">
                <a:extLst>
                  <a:ext uri="{FF2B5EF4-FFF2-40B4-BE49-F238E27FC236}">
                    <a16:creationId xmlns:a16="http://schemas.microsoft.com/office/drawing/2014/main" id="{A34593F7-E531-4799-A3F6-8321D1C0E5C4}"/>
                  </a:ext>
                </a:extLst>
              </p:cNvPr>
              <p:cNvSpPr>
                <a:spLocks noGrp="1" noRot="1" noChangeAspect="1" noMove="1" noResize="1" noEditPoints="1" noAdjustHandles="1" noChangeArrowheads="1" noChangeShapeType="1" noTextEdit="1"/>
              </p:cNvSpPr>
              <p:nvPr>
                <p:ph type="title"/>
              </p:nvPr>
            </p:nvSpPr>
            <p:spPr>
              <a:blipFill>
                <a:blip r:embed="rId2"/>
                <a:stretch>
                  <a:fillRect l="-1185" t="-4000" r="-1185" b="-14000"/>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normAutofit/>
          </a:bodyPr>
          <a:lstStyle/>
          <a:p>
            <a:r>
              <a:rPr lang="en-US" dirty="0"/>
              <a:t>The method allows researchers and decision-makers to draw conclusions about the populations based on information from the samples, and to make informed decisions about which population has a higher mean or is more effective. This section provides a statistical framework for comparing two means, testing hypotheses, and constructing confidence intervals, and is an important tool for making data-driven decisions in a wide range of applications.</a:t>
            </a:r>
          </a:p>
        </p:txBody>
      </p:sp>
    </p:spTree>
    <p:extLst>
      <p:ext uri="{BB962C8B-B14F-4D97-AF65-F5344CB8AC3E}">
        <p14:creationId xmlns:p14="http://schemas.microsoft.com/office/powerpoint/2010/main" val="97529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researcher’s interest is in whether or not the average life expectancy is </a:t>
                </a:r>
                <a:r>
                  <a:rPr lang="en-US" i="1" dirty="0"/>
                  <a:t>higher</a:t>
                </a:r>
                <a:r>
                  <a:rPr lang="en-US" dirty="0"/>
                  <a:t> for women who attend group therapy than those who don’t, this test is a one-sided test.</a:t>
                </a:r>
              </a:p>
              <a:p>
                <a:r>
                  <a:rPr lang="en-US" dirty="0"/>
                  <a:t>The researcher is interested in determining if the average life expectancy is higher for the women in the therapy group,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oMath>
                </a14:m>
                <a:r>
                  <a:rPr lang="en-US" dirty="0"/>
                  <a:t>, versus those in the control group,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b="0" i="1" baseline="-25000" dirty="0" smtClean="0">
                        <a:latin typeface="Cambria Math" panose="02040503050406030204" pitchFamily="18" charset="0"/>
                      </a:rPr>
                      <m:t>2</m:t>
                    </m:r>
                  </m:oMath>
                </a14:m>
                <a:r>
                  <a:rPr lang="en-US" dirty="0"/>
                  <a:t>. A way to state this in terms of the statistical measures in </a:t>
                </a:r>
                <a:r>
                  <a:rPr lang="en-US" b="1" dirty="0"/>
                  <a:t>Step 2</a:t>
                </a:r>
                <a:r>
                  <a:rPr lang="en-US" dirty="0"/>
                  <a:t> is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&gt;</m:t>
                    </m:r>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444"/>
                </a:stretch>
              </a:blipFill>
            </p:spPr>
            <p:txBody>
              <a:bodyPr/>
              <a:lstStyle/>
              <a:p>
                <a:r>
                  <a:rPr lang="en-IN">
                    <a:noFill/>
                  </a:rPr>
                  <a:t> </a:t>
                </a:r>
              </a:p>
            </p:txBody>
          </p:sp>
        </mc:Fallback>
      </mc:AlternateContent>
    </p:spTree>
    <p:extLst>
      <p:ext uri="{BB962C8B-B14F-4D97-AF65-F5344CB8AC3E}">
        <p14:creationId xmlns:p14="http://schemas.microsoft.com/office/powerpoint/2010/main" val="2041430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But in order to perform the hypothesis test, this statement must be rewritten in a form which produces a point estimate, or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r>
                      <a:rPr lang="en-US" b="0"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2</m:t>
                    </m:r>
                    <m:r>
                      <a:rPr lang="en-US" i="1" dirty="0">
                        <a:latin typeface="Cambria Math" panose="02040503050406030204" pitchFamily="18" charset="0"/>
                      </a:rPr>
                      <m:t>&gt;</m:t>
                    </m:r>
                    <m:r>
                      <a:rPr lang="en-US" b="0" i="1" dirty="0" smtClean="0">
                        <a:latin typeface="Cambria Math" panose="02040503050406030204" pitchFamily="18" charset="0"/>
                      </a:rPr>
                      <m:t> </m:t>
                    </m:r>
                  </m:oMath>
                </a14:m>
                <a:r>
                  <a:rPr lang="en-US" dirty="0"/>
                  <a:t>0. The resulting hypotheses in symbolic notation are as follows.</a:t>
                </a:r>
              </a:p>
              <a:p>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r>
                      <a:rPr lang="en-US" b="0" i="1" baseline="-25000" dirty="0" smtClean="0">
                        <a:latin typeface="Cambria Math" panose="02040503050406030204" pitchFamily="18" charset="0"/>
                      </a:rPr>
                      <m:t>0</m:t>
                    </m:r>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b="0" i="1" dirty="0" smtClean="0">
                        <a:latin typeface="Cambria Math" panose="02040503050406030204" pitchFamily="18" charset="0"/>
                      </a:rPr>
                      <m:t>=</m:t>
                    </m:r>
                    <m:r>
                      <a:rPr lang="en-US" i="1" dirty="0">
                        <a:latin typeface="Cambria Math" panose="02040503050406030204" pitchFamily="18" charset="0"/>
                      </a:rPr>
                      <m:t> </m:t>
                    </m:r>
                  </m:oMath>
                </a14:m>
                <a:r>
                  <a:rPr lang="en-US" dirty="0"/>
                  <a:t>0   There is no difference in average life 		        expectancy for the two groups.</a:t>
                </a:r>
              </a:p>
              <a:p>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r>
                      <a:rPr lang="en-US" b="0" i="1" baseline="-25000" dirty="0" smtClean="0">
                        <a:latin typeface="Cambria Math" panose="02040503050406030204" pitchFamily="18" charset="0"/>
                      </a:rPr>
                      <m:t>𝑎</m:t>
                    </m:r>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i="1" dirty="0">
                        <a:latin typeface="Cambria Math" panose="02040503050406030204" pitchFamily="18" charset="0"/>
                      </a:rPr>
                      <m:t>&gt;</m:t>
                    </m:r>
                  </m:oMath>
                </a14:m>
                <a:r>
                  <a:rPr lang="en-US" dirty="0"/>
                  <a:t> 0   The life expectancy is larger for the 		        group who attend weekly therapy 		        than for those who do not attend 		        therapy.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444" b="-2933"/>
                </a:stretch>
              </a:blipFill>
            </p:spPr>
            <p:txBody>
              <a:bodyPr/>
              <a:lstStyle/>
              <a:p>
                <a:r>
                  <a:rPr lang="en-IN">
                    <a:noFill/>
                  </a:rPr>
                  <a:t> </a:t>
                </a:r>
              </a:p>
            </p:txBody>
          </p:sp>
        </mc:Fallback>
      </mc:AlternateContent>
    </p:spTree>
    <p:extLst>
      <p:ext uri="{BB962C8B-B14F-4D97-AF65-F5344CB8AC3E}">
        <p14:creationId xmlns:p14="http://schemas.microsoft.com/office/powerpoint/2010/main" val="265062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level of the test is specified in the problem as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r>
                  <a:rPr lang="en-US" b="1" dirty="0"/>
                  <a:t>Step 3: Validate the assumptions of the hypothesis test, identify the appropriate test statistic, and compute its value.</a:t>
                </a:r>
              </a:p>
              <a:p>
                <a:r>
                  <a:rPr lang="en-US" dirty="0"/>
                  <a:t>To develop the appropriate test statistic, a random variable whose value will be used to make the decision to reject or fail to reject </a:t>
                </a:r>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r>
                      <a:rPr lang="en-US" b="0" i="1" baseline="-25000" dirty="0" smtClean="0">
                        <a:latin typeface="Cambria Math" panose="02040503050406030204" pitchFamily="18" charset="0"/>
                      </a:rPr>
                      <m:t>0</m:t>
                    </m:r>
                  </m:oMath>
                </a14:m>
                <a:r>
                  <a:rPr lang="en-US" dirty="0"/>
                  <a:t> must be found.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p:spTree>
    <p:extLst>
      <p:ext uri="{BB962C8B-B14F-4D97-AF65-F5344CB8AC3E}">
        <p14:creationId xmlns:p14="http://schemas.microsoft.com/office/powerpoint/2010/main" val="338973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sampling distribution </a:t>
                </a:r>
                <a14:m>
                  <m:oMath xmlns:m="http://schemas.openxmlformats.org/officeDocument/2006/math">
                    <m:sSub>
                      <m:sSubPr>
                        <m:ctrlPr>
                          <a:rPr lang="en-US" i="1" smtClean="0">
                            <a:solidFill>
                              <a:srgbClr val="366092"/>
                            </a:solidFill>
                            <a:latin typeface="Cambria Math" panose="02040503050406030204" pitchFamily="18" charset="0"/>
                          </a:rPr>
                        </m:ctrlPr>
                      </m:sSubPr>
                      <m:e>
                        <m:acc>
                          <m:accPr>
                            <m:chr m:val="̅"/>
                            <m:ctrlPr>
                              <a:rPr lang="en-US" i="1" smtClean="0">
                                <a:solidFill>
                                  <a:srgbClr val="366092"/>
                                </a:solidFill>
                                <a:latin typeface="Cambria Math" panose="02040503050406030204" pitchFamily="18" charset="0"/>
                              </a:rPr>
                            </m:ctrlPr>
                          </m:accPr>
                          <m:e>
                            <m:r>
                              <a:rPr lang="en-US" b="0" i="1" smtClean="0">
                                <a:solidFill>
                                  <a:srgbClr val="366092"/>
                                </a:solidFill>
                                <a:latin typeface="Cambria Math" panose="02040503050406030204" pitchFamily="18" charset="0"/>
                              </a:rPr>
                              <m:t>𝑥</m:t>
                            </m:r>
                          </m:e>
                        </m:acc>
                      </m:e>
                      <m:sub>
                        <m:r>
                          <a:rPr lang="en-US" b="0" i="1" smtClean="0">
                            <a:solidFill>
                              <a:srgbClr val="366092"/>
                            </a:solidFill>
                            <a:latin typeface="Cambria Math" panose="02040503050406030204" pitchFamily="18" charset="0"/>
                          </a:rPr>
                          <m:t>1</m:t>
                        </m:r>
                      </m:sub>
                    </m:sSub>
                    <m:r>
                      <a:rPr lang="en-US" b="0" i="1" smtClean="0">
                        <a:solidFill>
                          <a:srgbClr val="366092"/>
                        </a:solidFill>
                        <a:latin typeface="Cambria Math" panose="02040503050406030204" pitchFamily="18" charset="0"/>
                      </a:rPr>
                      <m:t>−</m:t>
                    </m:r>
                    <m:sSub>
                      <m:sSubPr>
                        <m:ctrlPr>
                          <a:rPr lang="en-US" i="1">
                            <a:solidFill>
                              <a:srgbClr val="366092"/>
                            </a:solidFill>
                            <a:latin typeface="Cambria Math" panose="02040503050406030204" pitchFamily="18" charset="0"/>
                          </a:rPr>
                        </m:ctrlPr>
                      </m:sSubPr>
                      <m:e>
                        <m:acc>
                          <m:accPr>
                            <m:chr m:val="̅"/>
                            <m:ctrlPr>
                              <a:rPr lang="en-US" i="1">
                                <a:solidFill>
                                  <a:srgbClr val="366092"/>
                                </a:solidFill>
                                <a:latin typeface="Cambria Math" panose="02040503050406030204" pitchFamily="18" charset="0"/>
                              </a:rPr>
                            </m:ctrlPr>
                          </m:accPr>
                          <m:e>
                            <m:r>
                              <a:rPr lang="en-US" i="1">
                                <a:solidFill>
                                  <a:srgbClr val="366092"/>
                                </a:solidFill>
                                <a:latin typeface="Cambria Math" panose="02040503050406030204" pitchFamily="18" charset="0"/>
                              </a:rPr>
                              <m:t>𝑥</m:t>
                            </m:r>
                          </m:e>
                        </m:acc>
                      </m:e>
                      <m:sub>
                        <m:r>
                          <a:rPr lang="en-US" b="0" i="1" smtClean="0">
                            <a:solidFill>
                              <a:srgbClr val="366092"/>
                            </a:solidFill>
                            <a:latin typeface="Cambria Math" panose="02040503050406030204" pitchFamily="18" charset="0"/>
                          </a:rPr>
                          <m:t>2</m:t>
                        </m:r>
                      </m:sub>
                    </m:sSub>
                  </m:oMath>
                </a14:m>
                <a:r>
                  <a:rPr lang="en-US" dirty="0"/>
                  <a:t> provides essential information in assessing the rareness of the test statistic. Two questions must be answered in order to use the test statistic from the previous example. </a:t>
                </a:r>
                <a:r>
                  <a:rPr lang="en-US" i="1" dirty="0"/>
                  <a:t>Are the samples taken from populations with normal distributions? Are the variances approximately equal? </a:t>
                </a:r>
                <a:r>
                  <a:rPr lang="en-US" dirty="0"/>
                  <a:t>The normal probability plots of the two data sets do not show any severe departure from normality for either sample. The box plots indicate that the spread of the two samples is similar.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04"/>
                </a:stretch>
              </a:blipFill>
            </p:spPr>
            <p:txBody>
              <a:bodyPr/>
              <a:lstStyle/>
              <a:p>
                <a:r>
                  <a:rPr lang="en-IN">
                    <a:noFill/>
                  </a:rPr>
                  <a:t> </a:t>
                </a:r>
              </a:p>
            </p:txBody>
          </p:sp>
        </mc:Fallback>
      </mc:AlternateContent>
    </p:spTree>
    <p:extLst>
      <p:ext uri="{BB962C8B-B14F-4D97-AF65-F5344CB8AC3E}">
        <p14:creationId xmlns:p14="http://schemas.microsoft.com/office/powerpoint/2010/main" val="49032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Thus we can use a </a:t>
                </a:r>
                <a14:m>
                  <m:oMath xmlns:m="http://schemas.openxmlformats.org/officeDocument/2006/math">
                    <m:r>
                      <a:rPr lang="en-US" i="1" dirty="0" smtClean="0">
                        <a:latin typeface="Cambria Math" panose="02040503050406030204" pitchFamily="18" charset="0"/>
                      </a:rPr>
                      <m:t>𝑡</m:t>
                    </m:r>
                  </m:oMath>
                </a14:m>
                <a:r>
                  <a:rPr lang="en-US" dirty="0"/>
                  <a:t>-distribution and pool the variances of the two samples. This combined sample variance is referred to as the pooled variance,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630"/>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ABD22D13-18B4-E24B-FC33-E0B0B1910F15}"/>
              </a:ext>
            </a:extLst>
          </p:cNvPr>
          <p:cNvPicPr>
            <a:picLocks noChangeAspect="1"/>
          </p:cNvPicPr>
          <p:nvPr/>
        </p:nvPicPr>
        <p:blipFill>
          <a:blip r:embed="rId3"/>
          <a:stretch>
            <a:fillRect/>
          </a:stretch>
        </p:blipFill>
        <p:spPr>
          <a:xfrm>
            <a:off x="1871547" y="2705413"/>
            <a:ext cx="4343400" cy="3151565"/>
          </a:xfrm>
          <a:prstGeom prst="rect">
            <a:avLst/>
          </a:prstGeom>
        </p:spPr>
      </p:pic>
    </p:spTree>
    <p:extLst>
      <p:ext uri="{BB962C8B-B14F-4D97-AF65-F5344CB8AC3E}">
        <p14:creationId xmlns:p14="http://schemas.microsoft.com/office/powerpoint/2010/main" val="78545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A4E5D496-958E-5965-B708-266BAA19D8F9}"/>
              </a:ext>
            </a:extLst>
          </p:cNvPr>
          <p:cNvPicPr>
            <a:picLocks noChangeAspect="1"/>
          </p:cNvPicPr>
          <p:nvPr/>
        </p:nvPicPr>
        <p:blipFill>
          <a:blip r:embed="rId2"/>
          <a:stretch>
            <a:fillRect/>
          </a:stretch>
        </p:blipFill>
        <p:spPr>
          <a:xfrm>
            <a:off x="1828800" y="1485629"/>
            <a:ext cx="5039428" cy="3886742"/>
          </a:xfrm>
          <a:prstGeom prst="rect">
            <a:avLst/>
          </a:prstGeom>
        </p:spPr>
      </p:pic>
    </p:spTree>
    <p:extLst>
      <p:ext uri="{BB962C8B-B14F-4D97-AF65-F5344CB8AC3E}">
        <p14:creationId xmlns:p14="http://schemas.microsoft.com/office/powerpoint/2010/main" val="284294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6C9C0BF0-946D-C7D3-01A0-A61BAA33F0B4}"/>
              </a:ext>
            </a:extLst>
          </p:cNvPr>
          <p:cNvPicPr>
            <a:picLocks noChangeAspect="1"/>
          </p:cNvPicPr>
          <p:nvPr/>
        </p:nvPicPr>
        <p:blipFill>
          <a:blip r:embed="rId2"/>
          <a:stretch>
            <a:fillRect/>
          </a:stretch>
        </p:blipFill>
        <p:spPr>
          <a:xfrm>
            <a:off x="1375916" y="1256997"/>
            <a:ext cx="6392167" cy="4344006"/>
          </a:xfrm>
          <a:prstGeom prst="rect">
            <a:avLst/>
          </a:prstGeom>
        </p:spPr>
      </p:pic>
    </p:spTree>
    <p:extLst>
      <p:ext uri="{BB962C8B-B14F-4D97-AF65-F5344CB8AC3E}">
        <p14:creationId xmlns:p14="http://schemas.microsoft.com/office/powerpoint/2010/main" val="3226532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Therefore, the assumptions for the test are as follows:</a:t>
            </a:r>
          </a:p>
          <a:p>
            <a:pPr marL="461963" indent="-461963">
              <a:buFont typeface="Wingdings" panose="05000000000000000000" pitchFamily="2" charset="2"/>
              <a:buChar char="þ"/>
            </a:pPr>
            <a:r>
              <a:rPr lang="en-US" dirty="0"/>
              <a:t>Independent random samples</a:t>
            </a:r>
          </a:p>
          <a:p>
            <a:pPr marL="461963" indent="-461963">
              <a:buFont typeface="Wingdings" panose="05000000000000000000" pitchFamily="2" charset="2"/>
              <a:buChar char="þ"/>
            </a:pPr>
            <a:r>
              <a:rPr lang="en-US" dirty="0"/>
              <a:t>The two samples are drawn from populations that are approximately normally distributed.</a:t>
            </a:r>
          </a:p>
          <a:p>
            <a:r>
              <a:rPr lang="el-GR" dirty="0">
                <a:latin typeface="Cambria Math" panose="02040503050406030204" pitchFamily="18" charset="0"/>
                <a:ea typeface="Cambria Math" panose="02040503050406030204" pitchFamily="18" charset="0"/>
                <a:sym typeface="Wingdings" panose="05000000000000000000" pitchFamily="2" charset="2"/>
              </a:rPr>
              <a:t></a:t>
            </a:r>
            <a:r>
              <a:rPr lang="en-US" dirty="0">
                <a:latin typeface="Cambria Math" panose="02040503050406030204" pitchFamily="18" charset="0"/>
                <a:ea typeface="Cambria Math" panose="02040503050406030204" pitchFamily="18" charset="0"/>
                <a:sym typeface="Wingdings" panose="05000000000000000000" pitchFamily="2" charset="2"/>
              </a:rPr>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a:t>
            </a:r>
          </a:p>
          <a:p>
            <a:pPr marL="457200" indent="-457200">
              <a:buFont typeface="Wingdings" panose="05000000000000000000" pitchFamily="2" charset="2"/>
              <a:buChar char="þ"/>
            </a:pP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a:t>
            </a:r>
          </a:p>
          <a:p>
            <a:r>
              <a:rPr lang="en-US" dirty="0">
                <a:sym typeface="Wingdings" panose="05000000000000000000" pitchFamily="2" charset="2"/>
              </a:rPr>
              <a:t>  </a:t>
            </a:r>
            <a:r>
              <a:rPr lang="en-US" dirty="0"/>
              <a:t>The population standard deviations are assumed  	equal.</a:t>
            </a:r>
          </a:p>
          <a:p>
            <a:r>
              <a:rPr lang="en-US" dirty="0"/>
              <a:t> </a:t>
            </a:r>
          </a:p>
          <a:p>
            <a:endParaRPr lang="en-US" dirty="0"/>
          </a:p>
        </p:txBody>
      </p:sp>
    </p:spTree>
    <p:extLst>
      <p:ext uri="{BB962C8B-B14F-4D97-AF65-F5344CB8AC3E}">
        <p14:creationId xmlns:p14="http://schemas.microsoft.com/office/powerpoint/2010/main" val="3718089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the null hypothesis is true, </a:t>
                </a:r>
                <a14:m>
                  <m:oMath xmlns:m="http://schemas.openxmlformats.org/officeDocument/2006/math">
                    <m:r>
                      <a:rPr lang="en-US" i="1" dirty="0" smtClean="0">
                        <a:latin typeface="Cambria Math" panose="02040503050406030204" pitchFamily="18" charset="0"/>
                      </a:rPr>
                      <m:t>𝑡</m:t>
                    </m:r>
                  </m:oMath>
                </a14:m>
                <a:r>
                  <a:rPr lang="en-US" dirty="0"/>
                  <a:t> has a </a:t>
                </a:r>
                <a14:m>
                  <m:oMath xmlns:m="http://schemas.openxmlformats.org/officeDocument/2006/math">
                    <m:r>
                      <a:rPr lang="en-US" i="1" dirty="0" smtClean="0">
                        <a:latin typeface="Cambria Math" panose="02040503050406030204" pitchFamily="18" charset="0"/>
                      </a:rPr>
                      <m:t>𝑡</m:t>
                    </m:r>
                  </m:oMath>
                </a14:m>
                <a:r>
                  <a:rPr lang="en-US" dirty="0"/>
                  <a:t>-distribution with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25000" dirty="0" smtClean="0">
                        <a:latin typeface="Cambria Math" panose="02040503050406030204" pitchFamily="18" charset="0"/>
                      </a:rPr>
                      <m:t>2</m:t>
                    </m:r>
                    <m:r>
                      <a:rPr lang="en-US" i="1" dirty="0" smtClean="0">
                        <a:latin typeface="Cambria Math" panose="02040503050406030204" pitchFamily="18" charset="0"/>
                      </a:rPr>
                      <m:t>−2</m:t>
                    </m:r>
                  </m:oMath>
                </a14:m>
                <a:r>
                  <a:rPr lang="en-US" dirty="0"/>
                  <a:t> degrees of freedom. If the observed value of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2</m:t>
                        </m:r>
                      </m:sub>
                    </m:sSub>
                  </m:oMath>
                </a14:m>
                <a:r>
                  <a:rPr lang="en-US" dirty="0"/>
                  <a:t> is significantly larger than the hypothesized value of the difference (</a:t>
                </a:r>
                <a14:m>
                  <m:oMath xmlns:m="http://schemas.openxmlformats.org/officeDocument/2006/math">
                    <m:r>
                      <a:rPr lang="en-US" i="1" dirty="0">
                        <a:latin typeface="Cambria Math" panose="02040503050406030204" pitchFamily="18" charset="0"/>
                        <a:ea typeface="Cambria Math" panose="02040503050406030204" pitchFamily="18" charset="0"/>
                      </a:rPr>
                      <m:t>𝐻</m:t>
                    </m:r>
                    <m:r>
                      <a:rPr lang="en-US" i="1" baseline="-25000" dirty="0">
                        <a:latin typeface="Cambria Math" panose="02040503050406030204" pitchFamily="18" charset="0"/>
                      </a:rPr>
                      <m:t>0</m:t>
                    </m:r>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i="1" dirty="0">
                        <a:latin typeface="Cambria Math" panose="02040503050406030204" pitchFamily="18" charset="0"/>
                      </a:rPr>
                      <m:t>= </m:t>
                    </m:r>
                  </m:oMath>
                </a14:m>
                <a:r>
                  <a:rPr lang="en-US" dirty="0"/>
                  <a:t>0), this will produce a large value of the test statistic, causing us to doubt whether or not the null hypothesis is in fact true. How large is large? The critical value of the test statistic specified in </a:t>
                </a:r>
                <a:r>
                  <a:rPr lang="en-US" b="1" dirty="0"/>
                  <a:t>Step 4 </a:t>
                </a:r>
                <a:r>
                  <a:rPr lang="en-US" dirty="0"/>
                  <a:t>will implicitly define the notion of “large.”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98501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Based on the data given to us in the problem, the computed value of the test statistic is</a:t>
            </a:r>
          </a:p>
          <a:p>
            <a:endParaRPr lang="en-US" dirty="0"/>
          </a:p>
        </p:txBody>
      </p:sp>
      <p:graphicFrame>
        <p:nvGraphicFramePr>
          <p:cNvPr id="4" name="Object 3">
            <a:extLst>
              <a:ext uri="{FF2B5EF4-FFF2-40B4-BE49-F238E27FC236}">
                <a16:creationId xmlns:a16="http://schemas.microsoft.com/office/drawing/2014/main" id="{ECB6176B-D5E0-BDEB-9C41-BE0345D9422F}"/>
              </a:ext>
            </a:extLst>
          </p:cNvPr>
          <p:cNvGraphicFramePr>
            <a:graphicFrameLocks noChangeAspect="1"/>
          </p:cNvGraphicFramePr>
          <p:nvPr>
            <p:extLst>
              <p:ext uri="{D42A27DB-BD31-4B8C-83A1-F6EECF244321}">
                <p14:modId xmlns:p14="http://schemas.microsoft.com/office/powerpoint/2010/main" val="154497918"/>
              </p:ext>
            </p:extLst>
          </p:nvPr>
        </p:nvGraphicFramePr>
        <p:xfrm>
          <a:off x="762000" y="2362200"/>
          <a:ext cx="5499100" cy="1524000"/>
        </p:xfrm>
        <a:graphic>
          <a:graphicData uri="http://schemas.openxmlformats.org/presentationml/2006/ole">
            <mc:AlternateContent xmlns:mc="http://schemas.openxmlformats.org/markup-compatibility/2006">
              <mc:Choice xmlns:v="urn:schemas-microsoft-com:vml" Requires="v">
                <p:oleObj name="Equation" r:id="rId2" imgW="5499000" imgH="1523880" progId="Equation.DSMT4">
                  <p:embed/>
                </p:oleObj>
              </mc:Choice>
              <mc:Fallback>
                <p:oleObj name="Equation" r:id="rId2" imgW="5499000" imgH="1523880" progId="Equation.DSMT4">
                  <p:embed/>
                  <p:pic>
                    <p:nvPicPr>
                      <p:cNvPr id="0" name=""/>
                      <p:cNvPicPr/>
                      <p:nvPr/>
                    </p:nvPicPr>
                    <p:blipFill>
                      <a:blip r:embed="rId3"/>
                      <a:stretch>
                        <a:fillRect/>
                      </a:stretch>
                    </p:blipFill>
                    <p:spPr>
                      <a:xfrm>
                        <a:off x="762000" y="2362200"/>
                        <a:ext cx="5499100" cy="1524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AB95F26-77F8-C9D8-BEBA-84D074E13EDA}"/>
              </a:ext>
            </a:extLst>
          </p:cNvPr>
          <p:cNvGraphicFramePr>
            <a:graphicFrameLocks noChangeAspect="1"/>
          </p:cNvGraphicFramePr>
          <p:nvPr>
            <p:extLst>
              <p:ext uri="{D42A27DB-BD31-4B8C-83A1-F6EECF244321}">
                <p14:modId xmlns:p14="http://schemas.microsoft.com/office/powerpoint/2010/main" val="2351150182"/>
              </p:ext>
            </p:extLst>
          </p:nvPr>
        </p:nvGraphicFramePr>
        <p:xfrm>
          <a:off x="741556" y="4380230"/>
          <a:ext cx="4648200" cy="977900"/>
        </p:xfrm>
        <a:graphic>
          <a:graphicData uri="http://schemas.openxmlformats.org/presentationml/2006/ole">
            <mc:AlternateContent xmlns:mc="http://schemas.openxmlformats.org/markup-compatibility/2006">
              <mc:Choice xmlns:v="urn:schemas-microsoft-com:vml" Requires="v">
                <p:oleObj name="Equation" r:id="rId4" imgW="4647960" imgH="977760" progId="Equation.DSMT4">
                  <p:embed/>
                </p:oleObj>
              </mc:Choice>
              <mc:Fallback>
                <p:oleObj name="Equation" r:id="rId4" imgW="4647960" imgH="977760" progId="Equation.DSMT4">
                  <p:embed/>
                  <p:pic>
                    <p:nvPicPr>
                      <p:cNvPr id="4" name="Object 3">
                        <a:extLst>
                          <a:ext uri="{FF2B5EF4-FFF2-40B4-BE49-F238E27FC236}">
                            <a16:creationId xmlns:a16="http://schemas.microsoft.com/office/drawing/2014/main" id="{ECB6176B-D5E0-BDEB-9C41-BE0345D9422F}"/>
                          </a:ext>
                        </a:extLst>
                      </p:cNvPr>
                      <p:cNvPicPr/>
                      <p:nvPr/>
                    </p:nvPicPr>
                    <p:blipFill>
                      <a:blip r:embed="rId5"/>
                      <a:stretch>
                        <a:fillRect/>
                      </a:stretch>
                    </p:blipFill>
                    <p:spPr>
                      <a:xfrm>
                        <a:off x="741556" y="4380230"/>
                        <a:ext cx="4648200" cy="977900"/>
                      </a:xfrm>
                      <a:prstGeom prst="rect">
                        <a:avLst/>
                      </a:prstGeom>
                    </p:spPr>
                  </p:pic>
                </p:oleObj>
              </mc:Fallback>
            </mc:AlternateContent>
          </a:graphicData>
        </a:graphic>
      </p:graphicFrame>
    </p:spTree>
    <p:extLst>
      <p:ext uri="{BB962C8B-B14F-4D97-AF65-F5344CB8AC3E}">
        <p14:creationId xmlns:p14="http://schemas.microsoft.com/office/powerpoint/2010/main" val="79170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noAutofit/>
              </a:bodyPr>
              <a:lstStyle/>
              <a:p>
                <a:r>
                  <a:rPr lang="en-US" sz="2600" dirty="0"/>
                  <a:t>Inferences About the Mean of Two Independent Populations,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1</m:t>
                    </m:r>
                  </m:oMath>
                </a14:m>
                <a:r>
                  <a:rPr lang="en-US" sz="2600" dirty="0"/>
                  <a:t> and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2</m:t>
                    </m:r>
                  </m:oMath>
                </a14:m>
                <a:r>
                  <a:rPr lang="en-US" sz="2600" dirty="0"/>
                  <a:t> Unknown and Assumed Equal (cont.)</a:t>
                </a:r>
              </a:p>
            </p:txBody>
          </p:sp>
        </mc:Choice>
        <mc:Fallback xmlns="">
          <p:sp>
            <p:nvSpPr>
              <p:cNvPr id="2" name="Title 1">
                <a:extLst>
                  <a:ext uri="{FF2B5EF4-FFF2-40B4-BE49-F238E27FC236}">
                    <a16:creationId xmlns:a16="http://schemas.microsoft.com/office/drawing/2014/main" id="{A34593F7-E531-4799-A3F6-8321D1C0E5C4}"/>
                  </a:ext>
                </a:extLst>
              </p:cNvPr>
              <p:cNvSpPr>
                <a:spLocks noGrp="1" noRot="1" noChangeAspect="1" noMove="1" noResize="1" noEditPoints="1" noAdjustHandles="1" noChangeArrowheads="1" noChangeShapeType="1" noTextEdit="1"/>
              </p:cNvSpPr>
              <p:nvPr>
                <p:ph type="title"/>
              </p:nvPr>
            </p:nvSpPr>
            <p:spPr>
              <a:blipFill>
                <a:blip r:embed="rId2"/>
                <a:stretch>
                  <a:fillRect l="-1185" t="-4000" r="-1185" b="-1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normAutofit/>
              </a:bodyPr>
              <a:lstStyle/>
              <a:p>
                <a:r>
                  <a:rPr lang="en-US" dirty="0"/>
                  <a:t>When the values of </a:t>
                </a:r>
                <a14:m>
                  <m:oMath xmlns:m="http://schemas.openxmlformats.org/officeDocument/2006/math">
                    <m:r>
                      <a:rPr lang="en-US" i="1" dirty="0">
                        <a:latin typeface="Cambria Math" panose="02040503050406030204" pitchFamily="18" charset="0"/>
                        <a:ea typeface="Cambria Math" panose="02040503050406030204" pitchFamily="18" charset="0"/>
                      </a:rPr>
                      <m:t>𝜎</m:t>
                    </m:r>
                  </m:oMath>
                </a14:m>
                <a:r>
                  <a:rPr lang="en-US" baseline="-25000" dirty="0"/>
                  <a:t>1</a:t>
                </a:r>
                <a:r>
                  <a:rPr lang="en-US" dirty="0"/>
                  <a:t> and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baseline="-25000" dirty="0"/>
                  <a:t>2</a:t>
                </a:r>
                <a:r>
                  <a:rPr lang="en-US" dirty="0"/>
                  <a:t> are not known, if the researcher is willing to assume that </a:t>
                </a:r>
                <a14:m>
                  <m:oMath xmlns:m="http://schemas.openxmlformats.org/officeDocument/2006/math">
                    <m:r>
                      <a:rPr lang="en-US" i="1" dirty="0">
                        <a:latin typeface="Cambria Math" panose="02040503050406030204" pitchFamily="18" charset="0"/>
                        <a:ea typeface="Cambria Math" panose="02040503050406030204" pitchFamily="18" charset="0"/>
                      </a:rPr>
                      <m:t>𝜎</m:t>
                    </m:r>
                  </m:oMath>
                </a14:m>
                <a:r>
                  <a:rPr lang="en-US" baseline="-25000" dirty="0"/>
                  <a:t>1</a:t>
                </a:r>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𝜎</m:t>
                    </m:r>
                  </m:oMath>
                </a14:m>
                <a:r>
                  <a:rPr lang="en-US" baseline="-25000" dirty="0"/>
                  <a:t>2</a:t>
                </a:r>
                <a:r>
                  <a:rPr lang="en-US" dirty="0"/>
                  <a:t> are equal then the sample variances can be averaged or </a:t>
                </a:r>
                <a:r>
                  <a:rPr lang="en-US" i="1" dirty="0"/>
                  <a:t>pooled</a:t>
                </a:r>
                <a:r>
                  <a:rPr lang="en-US" dirty="0"/>
                  <a:t> to better estimate the common population variance. Because we are substituting sample statistics for the population standard deviations, we will have to adjust for that additional uncertainty by using the                     </a:t>
                </a:r>
                <a14:m>
                  <m:oMath xmlns:m="http://schemas.openxmlformats.org/officeDocument/2006/math">
                    <m:r>
                      <a:rPr lang="en-US" i="1" dirty="0" smtClean="0">
                        <a:latin typeface="Cambria Math" panose="02040503050406030204" pitchFamily="18" charset="0"/>
                      </a:rPr>
                      <m:t>𝑡</m:t>
                    </m:r>
                  </m:oMath>
                </a14:m>
                <a:r>
                  <a:rPr lang="en-US" dirty="0"/>
                  <a:t>-distribution instead of the standard normal distribution.</a:t>
                </a:r>
              </a:p>
            </p:txBody>
          </p:sp>
        </mc:Choice>
        <mc:Fallback xmlns="">
          <p:sp>
            <p:nvSpPr>
              <p:cNvPr id="3" name="Content Placeholder 2">
                <a:extLst>
                  <a:ext uri="{FF2B5EF4-FFF2-40B4-BE49-F238E27FC236}">
                    <a16:creationId xmlns:a16="http://schemas.microsoft.com/office/drawing/2014/main" id="{0A9F2037-C1C1-46BF-B990-74A1B94CE3E2}"/>
                  </a:ext>
                </a:extLst>
              </p:cNvPr>
              <p:cNvSpPr>
                <a:spLocks noGrp="1" noRot="1" noChangeAspect="1" noMove="1" noResize="1" noEditPoints="1" noAdjustHandles="1" noChangeArrowheads="1" noChangeShapeType="1" noTextEdit="1"/>
              </p:cNvSpPr>
              <p:nvPr>
                <p:ph idx="1"/>
              </p:nvPr>
            </p:nvSpPr>
            <p:spPr>
              <a:blipFill>
                <a:blip r:embed="rId3"/>
                <a:stretch>
                  <a:fillRect l="-1481" t="-1200" r="-1704"/>
                </a:stretch>
              </a:blipFill>
            </p:spPr>
            <p:txBody>
              <a:bodyPr/>
              <a:lstStyle/>
              <a:p>
                <a:r>
                  <a:rPr lang="en-IN">
                    <a:noFill/>
                  </a:rPr>
                  <a:t> </a:t>
                </a:r>
              </a:p>
            </p:txBody>
          </p:sp>
        </mc:Fallback>
      </mc:AlternateContent>
    </p:spTree>
    <p:extLst>
      <p:ext uri="{BB962C8B-B14F-4D97-AF65-F5344CB8AC3E}">
        <p14:creationId xmlns:p14="http://schemas.microsoft.com/office/powerpoint/2010/main" val="1946545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040285"/>
          </a:xfrm>
          <a:ln w="28575">
            <a:solidFill>
              <a:srgbClr val="FF0000"/>
            </a:solidFill>
          </a:ln>
        </p:spPr>
        <p:txBody>
          <a:bodyPr wrap="square">
            <a:spAutoFit/>
          </a:bodyPr>
          <a:lstStyle/>
          <a:p>
            <a:r>
              <a:rPr lang="en-US" dirty="0">
                <a:solidFill>
                  <a:srgbClr val="000000"/>
                </a:solidFill>
              </a:rPr>
              <a:t>We are using a pooled variance since the standard</a:t>
            </a:r>
          </a:p>
          <a:p>
            <a:r>
              <a:rPr lang="en-US" dirty="0">
                <a:solidFill>
                  <a:srgbClr val="000000"/>
                </a:solidFill>
              </a:rPr>
              <a:t>deviations are assumed to be equal.</a:t>
            </a:r>
          </a:p>
        </p:txBody>
      </p:sp>
    </p:spTree>
    <p:extLst>
      <p:ext uri="{BB962C8B-B14F-4D97-AF65-F5344CB8AC3E}">
        <p14:creationId xmlns:p14="http://schemas.microsoft.com/office/powerpoint/2010/main" val="3365008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b="1" dirty="0"/>
              <a:t>Step 4: Determine the critical value(s) or P-value.</a:t>
            </a:r>
          </a:p>
          <a:p>
            <a:r>
              <a:rPr lang="en-US" dirty="0"/>
              <a:t>The role of the critical value in this test is exactly the same as for all of the hypothesis tests discussed earlier. It defines a range of values for the test statistic, the rejection region, that will be so rare that it is unlikely that values in this range occurred from ordinary sampling variability if the null hypothesis is true. The level of the test defines the size of the rejection region. </a:t>
            </a:r>
          </a:p>
        </p:txBody>
      </p:sp>
    </p:spTree>
    <p:extLst>
      <p:ext uri="{BB962C8B-B14F-4D97-AF65-F5344CB8AC3E}">
        <p14:creationId xmlns:p14="http://schemas.microsoft.com/office/powerpoint/2010/main" val="74003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Should the computed value of the test statistic fall in the rejection region, we will presume that the value of the test statistic is too large to have occurred from ordinary sampling variation, and the null hypothesis will be rejected.</a:t>
                </a:r>
              </a:p>
              <a:p>
                <a:r>
                  <a:rPr lang="en-US" dirty="0"/>
                  <a:t>If the null hypothesis and the assumptions of the hypothesis testing model are true, the test statistic has a </a:t>
                </a:r>
                <a14:m>
                  <m:oMath xmlns:m="http://schemas.openxmlformats.org/officeDocument/2006/math">
                    <m:r>
                      <a:rPr lang="en-US" i="1" dirty="0" smtClean="0">
                        <a:latin typeface="Cambria Math" panose="02040503050406030204" pitchFamily="18" charset="0"/>
                      </a:rPr>
                      <m:t>𝑡</m:t>
                    </m:r>
                  </m:oMath>
                </a14:m>
                <a:r>
                  <a:rPr lang="en-US" dirty="0"/>
                  <a:t>-distribution.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p:spTree>
    <p:extLst>
      <p:ext uri="{BB962C8B-B14F-4D97-AF65-F5344CB8AC3E}">
        <p14:creationId xmlns:p14="http://schemas.microsoft.com/office/powerpoint/2010/main" val="1764097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Thus, the critical value is determined in the same way as for the other tests of hypothesis where the test statistic had a </a:t>
                </a:r>
                <a14:m>
                  <m:oMath xmlns:m="http://schemas.openxmlformats.org/officeDocument/2006/math">
                    <m:r>
                      <a:rPr lang="en-US" i="1" dirty="0" smtClean="0">
                        <a:latin typeface="Cambria Math" panose="02040503050406030204" pitchFamily="18" charset="0"/>
                      </a:rPr>
                      <m:t>𝑡</m:t>
                    </m:r>
                  </m:oMath>
                </a14:m>
                <a:r>
                  <a:rPr lang="en-US" dirty="0"/>
                  <a:t>-distribution, except that the degrees of freedom are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25000" dirty="0" smtClean="0">
                        <a:latin typeface="Cambria Math" panose="02040503050406030204" pitchFamily="18" charset="0"/>
                      </a:rPr>
                      <m:t>2</m:t>
                    </m:r>
                    <m:r>
                      <a:rPr lang="en-US" i="1" dirty="0" smtClean="0">
                        <a:latin typeface="Cambria Math" panose="02040503050406030204" pitchFamily="18" charset="0"/>
                      </a:rPr>
                      <m:t>−2</m:t>
                    </m:r>
                  </m:oMath>
                </a14:m>
                <a:r>
                  <a:rPr lang="en-US" dirty="0"/>
                  <a:t>, or 38 (20 + 20 −2). The rejection region corresponding to the alternative hypothesis, </a:t>
                </a:r>
                <a14:m>
                  <m:oMath xmlns:m="http://schemas.openxmlformats.org/officeDocument/2006/math">
                    <m:r>
                      <a:rPr lang="en-US" i="1" dirty="0">
                        <a:latin typeface="Cambria Math" panose="02040503050406030204" pitchFamily="18" charset="0"/>
                        <a:ea typeface="Cambria Math" panose="02040503050406030204" pitchFamily="18" charset="0"/>
                      </a:rPr>
                      <m:t>𝐻</m:t>
                    </m:r>
                    <m:r>
                      <a:rPr lang="en-US" i="1" baseline="-25000" dirty="0">
                        <a:latin typeface="Cambria Math" panose="02040503050406030204" pitchFamily="18" charset="0"/>
                      </a:rPr>
                      <m:t>𝑎</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i="1" dirty="0">
                        <a:latin typeface="Cambria Math" panose="02040503050406030204" pitchFamily="18" charset="0"/>
                      </a:rPr>
                      <m:t>&gt;</m:t>
                    </m:r>
                  </m:oMath>
                </a14:m>
                <a:r>
                  <a:rPr lang="en-US" dirty="0"/>
                  <a:t> 0 , with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for a </a:t>
                </a:r>
                <a14:m>
                  <m:oMath xmlns:m="http://schemas.openxmlformats.org/officeDocument/2006/math">
                    <m:r>
                      <a:rPr lang="en-US" i="1" dirty="0" smtClean="0">
                        <a:latin typeface="Cambria Math" panose="02040503050406030204" pitchFamily="18" charset="0"/>
                      </a:rPr>
                      <m:t>𝑡</m:t>
                    </m:r>
                  </m:oMath>
                </a14:m>
                <a:r>
                  <a:rPr lang="en-US" dirty="0"/>
                  <a:t>-test statistic with 38 degrees of freedom is given in the following figure.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333"/>
                </a:stretch>
              </a:blipFill>
            </p:spPr>
            <p:txBody>
              <a:bodyPr/>
              <a:lstStyle/>
              <a:p>
                <a:r>
                  <a:rPr lang="en-US">
                    <a:noFill/>
                  </a:rPr>
                  <a:t> </a:t>
                </a:r>
              </a:p>
            </p:txBody>
          </p:sp>
        </mc:Fallback>
      </mc:AlternateContent>
    </p:spTree>
    <p:extLst>
      <p:ext uri="{BB962C8B-B14F-4D97-AF65-F5344CB8AC3E}">
        <p14:creationId xmlns:p14="http://schemas.microsoft.com/office/powerpoint/2010/main" val="2343332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BABD3F75-09EF-FB52-BF6A-7F4128967196}"/>
              </a:ext>
            </a:extLst>
          </p:cNvPr>
          <p:cNvPicPr>
            <a:picLocks noChangeAspect="1"/>
          </p:cNvPicPr>
          <p:nvPr/>
        </p:nvPicPr>
        <p:blipFill>
          <a:blip r:embed="rId2"/>
          <a:stretch>
            <a:fillRect/>
          </a:stretch>
        </p:blipFill>
        <p:spPr>
          <a:xfrm>
            <a:off x="1676400" y="1582491"/>
            <a:ext cx="5534383" cy="3693018"/>
          </a:xfrm>
          <a:prstGeom prst="rect">
            <a:avLst/>
          </a:prstGeom>
        </p:spPr>
      </p:pic>
    </p:spTree>
    <p:extLst>
      <p:ext uri="{BB962C8B-B14F-4D97-AF65-F5344CB8AC3E}">
        <p14:creationId xmlns:p14="http://schemas.microsoft.com/office/powerpoint/2010/main" val="2060261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reject the null hypothesis if the computed value of the test statistic is larger than 1.686. Also, note that the </a:t>
                </a:r>
                <a14:m>
                  <m:oMath xmlns:m="http://schemas.openxmlformats.org/officeDocument/2006/math">
                    <m:r>
                      <a:rPr lang="en-US" i="1" dirty="0" smtClean="0">
                        <a:latin typeface="Cambria Math" panose="02040503050406030204" pitchFamily="18" charset="0"/>
                      </a:rPr>
                      <m:t>𝑃</m:t>
                    </m:r>
                  </m:oMath>
                </a14:m>
                <a:r>
                  <a:rPr lang="en-US" dirty="0"/>
                  <a:t>-value is extremely small for the test statistic value of 10.307; it is approximately 0.</a:t>
                </a:r>
              </a:p>
              <a:p>
                <a:r>
                  <a:rPr lang="en-US" b="1" dirty="0"/>
                  <a:t>Step 5: Choose between the null and alternative hypotheses.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18F165E4-3F56-A597-40AA-D1501976398C}"/>
              </a:ext>
            </a:extLst>
          </p:cNvPr>
          <p:cNvPicPr>
            <a:picLocks noChangeAspect="1"/>
          </p:cNvPicPr>
          <p:nvPr/>
        </p:nvPicPr>
        <p:blipFill>
          <a:blip r:embed="rId3"/>
          <a:stretch>
            <a:fillRect/>
          </a:stretch>
        </p:blipFill>
        <p:spPr>
          <a:xfrm>
            <a:off x="990600" y="3940627"/>
            <a:ext cx="7010400" cy="1649507"/>
          </a:xfrm>
          <a:prstGeom prst="rect">
            <a:avLst/>
          </a:prstGeom>
        </p:spPr>
      </p:pic>
    </p:spTree>
    <p:extLst>
      <p:ext uri="{BB962C8B-B14F-4D97-AF65-F5344CB8AC3E}">
        <p14:creationId xmlns:p14="http://schemas.microsoft.com/office/powerpoint/2010/main" val="1490949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p:sp>
        <p:nvSpPr>
          <p:cNvPr id="3" name="Content Placeholder 2"/>
          <p:cNvSpPr>
            <a:spLocks noGrp="1"/>
          </p:cNvSpPr>
          <p:nvPr>
            <p:ph idx="1"/>
          </p:nvPr>
        </p:nvSpPr>
        <p:spPr/>
        <p:txBody>
          <a:bodyPr>
            <a:normAutofit/>
          </a:bodyPr>
          <a:lstStyle/>
          <a:p>
            <a:r>
              <a:rPr lang="en-US" dirty="0"/>
              <a:t>As displayed in the figure above, the value of the test statistic does fall in the rejection region. In fact, a test statistic of 10.307 says that the observed difference between the means is over 10 standard deviations higher than the hypothesized difference of zero. It is highly unlikely that the difference between the observed value and the hypothesized value is due to ordinary sampling variation given the null hypothesis is true. So, we would reject the null hypothesis in favor of the alternative. </a:t>
            </a:r>
          </a:p>
        </p:txBody>
      </p:sp>
    </p:spTree>
    <p:extLst>
      <p:ext uri="{BB962C8B-B14F-4D97-AF65-F5344CB8AC3E}">
        <p14:creationId xmlns:p14="http://schemas.microsoft.com/office/powerpoint/2010/main" val="3562138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12.2.2: Performing a Hypothesis Test for the Difference in Life Expectancy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If we use the </a:t>
                </a:r>
                <a14:m>
                  <m:oMath xmlns:m="http://schemas.openxmlformats.org/officeDocument/2006/math">
                    <m:r>
                      <a:rPr lang="en-US" i="1" dirty="0" smtClean="0">
                        <a:latin typeface="Cambria Math" panose="02040503050406030204" pitchFamily="18" charset="0"/>
                      </a:rPr>
                      <m:t>𝑃</m:t>
                    </m:r>
                  </m:oMath>
                </a14:m>
                <a:r>
                  <a:rPr lang="en-US" dirty="0"/>
                  <a:t>-value method to make our conclusion then the </a:t>
                </a:r>
                <a14:m>
                  <m:oMath xmlns:m="http://schemas.openxmlformats.org/officeDocument/2006/math">
                    <m:r>
                      <a:rPr lang="en-US" i="1" dirty="0" smtClean="0">
                        <a:latin typeface="Cambria Math" panose="02040503050406030204" pitchFamily="18" charset="0"/>
                      </a:rPr>
                      <m:t>𝑃</m:t>
                    </m:r>
                  </m:oMath>
                </a14:m>
                <a:r>
                  <a:rPr lang="en-US" dirty="0"/>
                  <a:t>-value of the test statistic is nearly 0, which is less than the level of significance of the test (0.05), thus we reject the null hypothesis using the </a:t>
                </a:r>
                <a14:m>
                  <m:oMath xmlns:m="http://schemas.openxmlformats.org/officeDocument/2006/math">
                    <m:r>
                      <a:rPr lang="en-US" i="1" dirty="0" smtClean="0">
                        <a:latin typeface="Cambria Math" panose="02040503050406030204" pitchFamily="18" charset="0"/>
                      </a:rPr>
                      <m:t>𝑃</m:t>
                    </m:r>
                  </m:oMath>
                </a14:m>
                <a:r>
                  <a:rPr lang="en-US" dirty="0"/>
                  <a:t>-value approach as well.</a:t>
                </a:r>
              </a:p>
              <a:p>
                <a:r>
                  <a:rPr lang="en-US" b="1" dirty="0"/>
                  <a:t>Step 6: State the conclusion in terms of the original problem.</a:t>
                </a:r>
              </a:p>
              <a:p>
                <a:r>
                  <a:rPr lang="en-US" dirty="0"/>
                  <a:t>There is sufficient evidence for the researcher to conclude that for women diagnosed with terminal breast cancer, the average life expectancy from diagnosis until death is significantly longer for those women who attend therapy once a week than for those who don’t.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2000" r="-2148"/>
                </a:stretch>
              </a:blipFill>
            </p:spPr>
            <p:txBody>
              <a:bodyPr/>
              <a:lstStyle/>
              <a:p>
                <a:r>
                  <a:rPr lang="en-US">
                    <a:noFill/>
                  </a:rPr>
                  <a:t> </a:t>
                </a:r>
              </a:p>
            </p:txBody>
          </p:sp>
        </mc:Fallback>
      </mc:AlternateContent>
    </p:spTree>
    <p:extLst>
      <p:ext uri="{BB962C8B-B14F-4D97-AF65-F5344CB8AC3E}">
        <p14:creationId xmlns:p14="http://schemas.microsoft.com/office/powerpoint/2010/main" val="3691116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700" dirty="0"/>
                  <a:t>Inferences about the Means of Two Independent Populations, </a:t>
                </a:r>
                <a14:m>
                  <m:oMath xmlns:m="http://schemas.openxmlformats.org/officeDocument/2006/math">
                    <m:r>
                      <a:rPr lang="en-US" sz="2700" i="1" smtClean="0">
                        <a:latin typeface="Cambria Math" panose="02040503050406030204" pitchFamily="18" charset="0"/>
                        <a:ea typeface="Cambria Math" panose="02040503050406030204" pitchFamily="18" charset="0"/>
                      </a:rPr>
                      <m:t>𝜎</m:t>
                    </m:r>
                    <m:r>
                      <a:rPr lang="en-US" sz="2700" i="1" baseline="-25000" dirty="0">
                        <a:latin typeface="Cambria Math" panose="02040503050406030204" pitchFamily="18" charset="0"/>
                      </a:rPr>
                      <m:t>1</m:t>
                    </m:r>
                  </m:oMath>
                </a14:m>
                <a:r>
                  <a:rPr lang="en-US" sz="2700" dirty="0"/>
                  <a:t> and</a:t>
                </a:r>
                <a:r>
                  <a:rPr lang="en-US" sz="2700" dirty="0">
                    <a:ea typeface="Cambria Math" panose="02040503050406030204" pitchFamily="18" charset="0"/>
                  </a:rPr>
                  <a:t> </a:t>
                </a:r>
                <a14:m>
                  <m:oMath xmlns:m="http://schemas.openxmlformats.org/officeDocument/2006/math">
                    <m:r>
                      <a:rPr lang="en-US" sz="2700" i="1">
                        <a:latin typeface="Cambria Math" panose="02040503050406030204" pitchFamily="18" charset="0"/>
                        <a:ea typeface="Cambria Math" panose="02040503050406030204" pitchFamily="18" charset="0"/>
                      </a:rPr>
                      <m:t>𝜎</m:t>
                    </m:r>
                    <m:r>
                      <a:rPr lang="en-US" sz="2700" b="0" i="1" baseline="-25000" dirty="0" smtClean="0">
                        <a:latin typeface="Cambria Math" panose="02040503050406030204" pitchFamily="18" charset="0"/>
                      </a:rPr>
                      <m:t>2</m:t>
                    </m:r>
                  </m:oMath>
                </a14:m>
                <a:r>
                  <a:rPr lang="en-US" sz="2700" dirty="0"/>
                  <a:t> Unknown and Assumed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6000" b="-14000"/>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The assumptions for the test where the unknown population standard deviations are assumed to be unequal are outlined below.</a:t>
            </a:r>
          </a:p>
        </p:txBody>
      </p:sp>
    </p:spTree>
    <p:extLst>
      <p:ext uri="{BB962C8B-B14F-4D97-AF65-F5344CB8AC3E}">
        <p14:creationId xmlns:p14="http://schemas.microsoft.com/office/powerpoint/2010/main" val="337736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Assumptions</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29384"/>
                <a:ext cx="8229600" cy="3797963"/>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The samples are independent of one another. </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approximately normally distributed or the sample sizes are both large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&gt;30</m:t>
                    </m:r>
                    <m:r>
                      <a:rPr lang="en-US" b="0" i="1" dirty="0" smtClean="0">
                        <a:solidFill>
                          <a:srgbClr val="000000"/>
                        </a:solidFill>
                        <a:latin typeface="Cambria Math" panose="02040503050406030204" pitchFamily="18" charset="0"/>
                      </a:rPr>
                      <m:t> </m:t>
                    </m:r>
                    <m:r>
                      <m:rPr>
                        <m:sty m:val="p"/>
                      </m:rPr>
                      <a:rPr lang="en-US" i="0" dirty="0" smtClean="0">
                        <a:solidFill>
                          <a:srgbClr val="000000"/>
                        </a:solidFill>
                        <a:latin typeface="Cambria Math" panose="02040503050406030204" pitchFamily="18" charset="0"/>
                      </a:rPr>
                      <m:t>and</m:t>
                    </m:r>
                    <m:r>
                      <a:rPr lang="en-US" b="0" i="1" dirty="0" smtClean="0">
                        <a:solidFill>
                          <a:srgbClr val="000000"/>
                        </a:solidFill>
                        <a:latin typeface="Cambria Math" panose="02040503050406030204" pitchFamily="18" charset="0"/>
                      </a:rPr>
                      <m:t> </m:t>
                    </m:r>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&gt;30</m:t>
                    </m:r>
                  </m:oMath>
                </a14:m>
                <a:r>
                  <a:rPr lang="en-US" dirty="0">
                    <a:solidFill>
                      <a:srgbClr val="000000"/>
                    </a:solidFill>
                  </a:rPr>
                  <a:t>). </a:t>
                </a:r>
              </a:p>
              <a:p>
                <a:pPr marL="514350" indent="-514350">
                  <a:buFont typeface="+mj-lt"/>
                  <a:buAutoNum type="arabicPeriod"/>
                </a:pPr>
                <a:r>
                  <a:rPr lang="en-US" dirty="0">
                    <a:solidFill>
                      <a:srgbClr val="000000"/>
                    </a:solidFill>
                  </a:rPr>
                  <a:t>The values of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𝜎</m:t>
                    </m:r>
                    <m:r>
                      <a:rPr lang="en-US" i="1" baseline="-25000" dirty="0" smtClean="0">
                        <a:solidFill>
                          <a:srgbClr val="000000"/>
                        </a:solidFill>
                        <a:latin typeface="Cambria Math" panose="02040503050406030204" pitchFamily="18" charset="0"/>
                      </a:rPr>
                      <m:t>1</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𝜎</m:t>
                    </m:r>
                    <m:r>
                      <a:rPr lang="en-US" i="1" baseline="-25000" dirty="0" smtClean="0">
                        <a:solidFill>
                          <a:srgbClr val="000000"/>
                        </a:solidFill>
                        <a:latin typeface="Cambria Math" panose="02040503050406030204" pitchFamily="18" charset="0"/>
                      </a:rPr>
                      <m:t>2</m:t>
                    </m:r>
                  </m:oMath>
                </a14:m>
                <a:r>
                  <a:rPr lang="en-US" dirty="0">
                    <a:solidFill>
                      <a:srgbClr val="000000"/>
                    </a:solidFill>
                  </a:rPr>
                  <a:t> are unknown and we do not assume they are equal.</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29384"/>
                <a:ext cx="8229600" cy="3797963"/>
              </a:xfrm>
              <a:blipFill>
                <a:blip r:embed="rId2"/>
                <a:stretch>
                  <a:fillRect l="-1402" t="-1433" r="-1993" b="-3185"/>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noAutofit/>
              </a:bodyPr>
              <a:lstStyle/>
              <a:p>
                <a:r>
                  <a:rPr lang="en-US" sz="2600" dirty="0"/>
                  <a:t>Inferences About the Mean of Two Independent Populations,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1</m:t>
                    </m:r>
                  </m:oMath>
                </a14:m>
                <a:r>
                  <a:rPr lang="en-US" sz="2600" dirty="0"/>
                  <a:t> and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2</m:t>
                    </m:r>
                  </m:oMath>
                </a14:m>
                <a:r>
                  <a:rPr lang="en-US" sz="2600" dirty="0"/>
                  <a:t> Unknown and Assumed Equal (cont.)</a:t>
                </a:r>
              </a:p>
            </p:txBody>
          </p:sp>
        </mc:Choice>
        <mc:Fallback xmlns="">
          <p:sp>
            <p:nvSpPr>
              <p:cNvPr id="2" name="Title 1">
                <a:extLst>
                  <a:ext uri="{FF2B5EF4-FFF2-40B4-BE49-F238E27FC236}">
                    <a16:creationId xmlns:a16="http://schemas.microsoft.com/office/drawing/2014/main" id="{A34593F7-E531-4799-A3F6-8321D1C0E5C4}"/>
                  </a:ext>
                </a:extLst>
              </p:cNvPr>
              <p:cNvSpPr>
                <a:spLocks noGrp="1" noRot="1" noChangeAspect="1" noMove="1" noResize="1" noEditPoints="1" noAdjustHandles="1" noChangeArrowheads="1" noChangeShapeType="1" noTextEdit="1"/>
              </p:cNvSpPr>
              <p:nvPr>
                <p:ph type="title"/>
              </p:nvPr>
            </p:nvSpPr>
            <p:spPr>
              <a:blipFill>
                <a:blip r:embed="rId2"/>
                <a:stretch>
                  <a:fillRect l="-1185" t="-4000" r="-1185" b="-14000"/>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normAutofit lnSpcReduction="10000"/>
          </a:bodyPr>
          <a:lstStyle/>
          <a:p>
            <a:r>
              <a:rPr lang="en-US" dirty="0"/>
              <a:t>To examine the equal variance assumption, we can compare the variances of the samples drawn from the populations using box plots of the data from each of the distributions and looking at the spread of the box plots. If the spread (difference between Q</a:t>
            </a:r>
            <a:r>
              <a:rPr lang="en-US" baseline="-25000" dirty="0"/>
              <a:t>1</a:t>
            </a:r>
            <a:r>
              <a:rPr lang="en-US" dirty="0"/>
              <a:t> and Q</a:t>
            </a:r>
            <a:r>
              <a:rPr lang="en-US" baseline="-25000" dirty="0"/>
              <a:t>3</a:t>
            </a:r>
            <a:r>
              <a:rPr lang="en-US" dirty="0"/>
              <a:t>) of the box plots looks approximately the same, it is reasonable to assume that the variances of the two distributions are approximately equal. Figure 12.2.1 displays two box plots of sample data from populations with approximately equal variances, but with different means.</a:t>
            </a:r>
          </a:p>
        </p:txBody>
      </p:sp>
    </p:spTree>
    <p:extLst>
      <p:ext uri="{BB962C8B-B14F-4D97-AF65-F5344CB8AC3E}">
        <p14:creationId xmlns:p14="http://schemas.microsoft.com/office/powerpoint/2010/main" val="3579983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Interval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can use an interval estimate to determine the difference in two population means. Previously, we used the following interval estimate for the case when </a:t>
                </a:r>
                <a14:m>
                  <m:oMath xmlns:m="http://schemas.openxmlformats.org/officeDocument/2006/math">
                    <m:r>
                      <a:rPr lang="en-US" i="1" dirty="0" smtClean="0">
                        <a:solidFill>
                          <a:srgbClr val="366092"/>
                        </a:solidFill>
                        <a:latin typeface="Cambria Math" panose="02040503050406030204" pitchFamily="18" charset="0"/>
                        <a:ea typeface="Cambria Math" panose="02040503050406030204" pitchFamily="18" charset="0"/>
                      </a:rPr>
                      <m:t>𝜎</m:t>
                    </m:r>
                    <m:r>
                      <a:rPr lang="en-US" i="1" baseline="-25000" dirty="0" smtClean="0">
                        <a:solidFill>
                          <a:srgbClr val="366092"/>
                        </a:solidFill>
                        <a:latin typeface="Cambria Math" panose="02040503050406030204" pitchFamily="18" charset="0"/>
                      </a:rPr>
                      <m:t>1</m:t>
                    </m:r>
                  </m:oMath>
                </a14:m>
                <a:r>
                  <a:rPr lang="en-US" dirty="0">
                    <a:solidFill>
                      <a:srgbClr val="366092"/>
                    </a:solidFill>
                  </a:rPr>
                  <a:t> and </a:t>
                </a:r>
                <a14:m>
                  <m:oMath xmlns:m="http://schemas.openxmlformats.org/officeDocument/2006/math">
                    <m:r>
                      <a:rPr lang="en-US" i="1" dirty="0" smtClean="0">
                        <a:solidFill>
                          <a:srgbClr val="366092"/>
                        </a:solidFill>
                        <a:latin typeface="Cambria Math" panose="02040503050406030204" pitchFamily="18" charset="0"/>
                        <a:ea typeface="Cambria Math" panose="02040503050406030204" pitchFamily="18" charset="0"/>
                      </a:rPr>
                      <m:t>𝜎</m:t>
                    </m:r>
                    <m:r>
                      <a:rPr lang="en-US" i="1" baseline="-25000" dirty="0" smtClean="0">
                        <a:solidFill>
                          <a:srgbClr val="366092"/>
                        </a:solidFill>
                        <a:latin typeface="Cambria Math" panose="02040503050406030204" pitchFamily="18" charset="0"/>
                      </a:rPr>
                      <m:t>2</m:t>
                    </m:r>
                  </m:oMath>
                </a14:m>
                <a:r>
                  <a:rPr lang="en-US" dirty="0">
                    <a:solidFill>
                      <a:srgbClr val="366092"/>
                    </a:solidFill>
                  </a:rPr>
                  <a:t> </a:t>
                </a:r>
                <a:r>
                  <a:rPr lang="en-US" dirty="0"/>
                  <a:t>were known and either the samples were drawn from normal populations or the sample sizes </a:t>
                </a:r>
                <a14:m>
                  <m:oMath xmlns:m="http://schemas.openxmlformats.org/officeDocument/2006/math">
                    <m:r>
                      <a:rPr lang="en-US" i="1" dirty="0" smtClean="0">
                        <a:solidFill>
                          <a:srgbClr val="366092"/>
                        </a:solidFill>
                        <a:latin typeface="Cambria Math" panose="02040503050406030204" pitchFamily="18" charset="0"/>
                      </a:rPr>
                      <m:t>𝑛</m:t>
                    </m:r>
                    <m:r>
                      <a:rPr lang="en-US" i="1" baseline="-25000" dirty="0">
                        <a:solidFill>
                          <a:srgbClr val="366092"/>
                        </a:solidFill>
                        <a:latin typeface="Cambria Math" panose="02040503050406030204" pitchFamily="18" charset="0"/>
                      </a:rPr>
                      <m:t>1</m:t>
                    </m:r>
                  </m:oMath>
                </a14:m>
                <a:r>
                  <a:rPr lang="en-US" dirty="0"/>
                  <a:t> and </a:t>
                </a:r>
                <a14:m>
                  <m:oMath xmlns:m="http://schemas.openxmlformats.org/officeDocument/2006/math">
                    <m:r>
                      <a:rPr lang="en-US" i="1" dirty="0" smtClean="0">
                        <a:solidFill>
                          <a:srgbClr val="366092"/>
                        </a:solidFill>
                        <a:latin typeface="Cambria Math" panose="02040503050406030204" pitchFamily="18" charset="0"/>
                      </a:rPr>
                      <m:t>𝑛</m:t>
                    </m:r>
                    <m:r>
                      <a:rPr lang="en-US" i="1" baseline="-25000" dirty="0">
                        <a:solidFill>
                          <a:srgbClr val="366092"/>
                        </a:solidFill>
                        <a:latin typeface="Cambria Math" panose="02040503050406030204" pitchFamily="18" charset="0"/>
                      </a:rPr>
                      <m:t>2</m:t>
                    </m:r>
                  </m:oMath>
                </a14:m>
                <a:r>
                  <a:rPr lang="en-US" dirty="0"/>
                  <a:t> were greater than 30.</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82EEEAFF-9C72-2641-9A7F-714D3FF76032}"/>
              </a:ext>
            </a:extLst>
          </p:cNvPr>
          <p:cNvGraphicFramePr>
            <a:graphicFrameLocks noChangeAspect="1"/>
          </p:cNvGraphicFramePr>
          <p:nvPr>
            <p:extLst>
              <p:ext uri="{D42A27DB-BD31-4B8C-83A1-F6EECF244321}">
                <p14:modId xmlns:p14="http://schemas.microsoft.com/office/powerpoint/2010/main" val="2029618069"/>
              </p:ext>
            </p:extLst>
          </p:nvPr>
        </p:nvGraphicFramePr>
        <p:xfrm>
          <a:off x="2679700" y="4191000"/>
          <a:ext cx="3441700" cy="1079500"/>
        </p:xfrm>
        <a:graphic>
          <a:graphicData uri="http://schemas.openxmlformats.org/presentationml/2006/ole">
            <mc:AlternateContent xmlns:mc="http://schemas.openxmlformats.org/markup-compatibility/2006">
              <mc:Choice xmlns:v="urn:schemas-microsoft-com:vml" Requires="v">
                <p:oleObj name="Equation" r:id="rId3" imgW="3441600" imgH="1079280" progId="Equation.DSMT4">
                  <p:embed/>
                </p:oleObj>
              </mc:Choice>
              <mc:Fallback>
                <p:oleObj name="Equation" r:id="rId3" imgW="3441600" imgH="1079280" progId="Equation.DSMT4">
                  <p:embed/>
                  <p:pic>
                    <p:nvPicPr>
                      <p:cNvPr id="4" name="Object 3">
                        <a:extLst>
                          <a:ext uri="{FF2B5EF4-FFF2-40B4-BE49-F238E27FC236}">
                            <a16:creationId xmlns:a16="http://schemas.microsoft.com/office/drawing/2014/main" id="{82EEEAFF-9C72-2641-9A7F-714D3FF76032}"/>
                          </a:ext>
                        </a:extLst>
                      </p:cNvPr>
                      <p:cNvPicPr/>
                      <p:nvPr/>
                    </p:nvPicPr>
                    <p:blipFill>
                      <a:blip r:embed="rId4"/>
                      <a:stretch>
                        <a:fillRect/>
                      </a:stretch>
                    </p:blipFill>
                    <p:spPr>
                      <a:xfrm>
                        <a:off x="2679700" y="4191000"/>
                        <a:ext cx="3441700" cy="1079500"/>
                      </a:xfrm>
                      <a:prstGeom prst="rect">
                        <a:avLst/>
                      </a:prstGeom>
                    </p:spPr>
                  </p:pic>
                </p:oleObj>
              </mc:Fallback>
            </mc:AlternateContent>
          </a:graphicData>
        </a:graphic>
      </p:graphicFrame>
    </p:spTree>
    <p:extLst>
      <p:ext uri="{BB962C8B-B14F-4D97-AF65-F5344CB8AC3E}">
        <p14:creationId xmlns:p14="http://schemas.microsoft.com/office/powerpoint/2010/main" val="3953814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Interval Estimation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Assuming that the population standard deviations, </a:t>
                </a:r>
                <a14:m>
                  <m:oMath xmlns:m="http://schemas.openxmlformats.org/officeDocument/2006/math">
                    <m:r>
                      <a:rPr lang="en-US" i="1" dirty="0" smtClean="0">
                        <a:solidFill>
                          <a:srgbClr val="366092"/>
                        </a:solidFill>
                        <a:latin typeface="Cambria Math" panose="02040503050406030204" pitchFamily="18" charset="0"/>
                        <a:ea typeface="Cambria Math" panose="02040503050406030204" pitchFamily="18" charset="0"/>
                      </a:rPr>
                      <m:t>𝜎</m:t>
                    </m:r>
                    <m:r>
                      <a:rPr lang="en-US" i="1" baseline="-25000" dirty="0" smtClean="0">
                        <a:solidFill>
                          <a:srgbClr val="366092"/>
                        </a:solidFill>
                        <a:latin typeface="Cambria Math" panose="02040503050406030204" pitchFamily="18" charset="0"/>
                      </a:rPr>
                      <m:t>1</m:t>
                    </m:r>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2</m:t>
                    </m:r>
                  </m:oMath>
                </a14:m>
                <a:r>
                  <a:rPr lang="en-US" dirty="0"/>
                  <a:t> are unknown, we will use the sample standard deviations, </a:t>
                </a:r>
                <a14:m>
                  <m:oMath xmlns:m="http://schemas.openxmlformats.org/officeDocument/2006/math">
                    <m:r>
                      <a:rPr lang="en-US" b="0" i="1" dirty="0" smtClean="0">
                        <a:latin typeface="Cambria Math" panose="02040503050406030204" pitchFamily="18" charset="0"/>
                        <a:ea typeface="Cambria Math" panose="02040503050406030204" pitchFamily="18" charset="0"/>
                      </a:rPr>
                      <m:t>𝑠</m:t>
                    </m:r>
                    <m:r>
                      <a:rPr lang="en-US" i="1" baseline="-25000" dirty="0">
                        <a:latin typeface="Cambria Math" panose="02040503050406030204" pitchFamily="18" charset="0"/>
                      </a:rPr>
                      <m:t>1</m:t>
                    </m:r>
                  </m:oMath>
                </a14:m>
                <a:r>
                  <a:rPr lang="en-US" dirty="0"/>
                  <a:t> and </a:t>
                </a:r>
                <a14:m>
                  <m:oMath xmlns:m="http://schemas.openxmlformats.org/officeDocument/2006/math">
                    <m:r>
                      <a:rPr lang="en-US" b="0" i="1" dirty="0" smtClean="0">
                        <a:latin typeface="Cambria Math" panose="02040503050406030204" pitchFamily="18" charset="0"/>
                        <a:ea typeface="Cambria Math" panose="02040503050406030204" pitchFamily="18" charset="0"/>
                      </a:rPr>
                      <m:t>𝑠</m:t>
                    </m:r>
                    <m:r>
                      <a:rPr lang="en-US" i="1" baseline="-25000" dirty="0">
                        <a:latin typeface="Cambria Math" panose="02040503050406030204" pitchFamily="18" charset="0"/>
                      </a:rPr>
                      <m:t>2</m:t>
                    </m:r>
                  </m:oMath>
                </a14:m>
                <a:r>
                  <a:rPr lang="en-US" dirty="0"/>
                  <a:t> to estimate the population standard deviations.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4224802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100(1 −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Confidence Interval for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𝜇</m:t>
                    </m:r>
                    <m:r>
                      <a:rPr lang="en-US" i="1" baseline="-25000" dirty="0" smtClean="0">
                        <a:latin typeface="Cambria Math" panose="02040503050406030204" pitchFamily="18" charset="0"/>
                      </a:rPr>
                      <m:t>2</m:t>
                    </m:r>
                  </m:oMath>
                </a14:m>
                <a:r>
                  <a:rPr lang="en-US" dirty="0"/>
                  <a:t> Assuming </a:t>
                </a:r>
                <a14:m>
                  <m:oMath xmlns:m="http://schemas.openxmlformats.org/officeDocument/2006/math">
                    <m:r>
                      <a:rPr lang="en-US" i="1" dirty="0" smtClean="0">
                        <a:latin typeface="Cambria Math" panose="02040503050406030204" pitchFamily="18" charset="0"/>
                      </a:rPr>
                      <m:t>𝜎</m:t>
                    </m:r>
                    <m:r>
                      <a:rPr lang="en-US" i="1" baseline="-25000" dirty="0">
                        <a:latin typeface="Cambria Math" panose="02040503050406030204" pitchFamily="18" charset="0"/>
                      </a:rPr>
                      <m:t>1</m:t>
                    </m:r>
                    <m:r>
                      <a:rPr lang="en-US" b="0" i="1" baseline="-25000" dirty="0" smtClean="0">
                        <a:latin typeface="Cambria Math" panose="02040503050406030204" pitchFamily="18" charset="0"/>
                      </a:rPr>
                      <m:t> </m:t>
                    </m:r>
                    <m:r>
                      <m:rPr>
                        <m:sty m:val="p"/>
                      </m:rPr>
                      <a:rPr lang="en-US" i="0" dirty="0" smtClean="0">
                        <a:latin typeface="Cambria Math" panose="02040503050406030204" pitchFamily="18" charset="0"/>
                      </a:rPr>
                      <m:t>and</m:t>
                    </m:r>
                    <m:r>
                      <a:rPr lang="en-US" b="0" i="1" dirty="0" smtClean="0">
                        <a:latin typeface="Cambria Math" panose="02040503050406030204" pitchFamily="18" charset="0"/>
                      </a:rPr>
                      <m:t> </m:t>
                    </m:r>
                    <m:r>
                      <a:rPr lang="en-US" i="1" dirty="0" smtClean="0">
                        <a:latin typeface="Cambria Math" panose="02040503050406030204" pitchFamily="18" charset="0"/>
                      </a:rPr>
                      <m:t>𝜎</m:t>
                    </m:r>
                    <m:r>
                      <a:rPr lang="en-US" i="1" baseline="-25000" dirty="0">
                        <a:latin typeface="Cambria Math" panose="02040503050406030204" pitchFamily="18" charset="0"/>
                      </a:rPr>
                      <m:t>2</m:t>
                    </m:r>
                  </m:oMath>
                </a14:m>
                <a:r>
                  <a:rPr lang="en-US" dirty="0"/>
                  <a:t> are Unknown and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0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64630"/>
                <a:ext cx="8229600" cy="4528740"/>
              </a:xfrm>
              <a:solidFill>
                <a:srgbClr val="FFFFCC"/>
              </a:solidFill>
              <a:ln w="28575">
                <a:solidFill>
                  <a:srgbClr val="000000"/>
                </a:solidFill>
              </a:ln>
            </p:spPr>
            <p:txBody>
              <a:bodyPr>
                <a:spAutoFit/>
              </a:bodyPr>
              <a:lstStyle/>
              <a:p>
                <a:r>
                  <a:rPr lang="en-US" dirty="0">
                    <a:solidFill>
                      <a:srgbClr val="000000"/>
                    </a:solidFill>
                  </a:rPr>
                  <a:t>Assuming unequal population standard deviations, the 100(1 −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𝛼</m:t>
                    </m:r>
                  </m:oMath>
                </a14:m>
                <a:r>
                  <a:rPr lang="en-US" dirty="0">
                    <a:solidFill>
                      <a:srgbClr val="000000"/>
                    </a:solidFill>
                  </a:rPr>
                  <a:t>)% interval estimate for the difference between two population means if </a:t>
                </a:r>
                <a14:m>
                  <m:oMath xmlns:m="http://schemas.openxmlformats.org/officeDocument/2006/math">
                    <m:r>
                      <a:rPr lang="en-US" i="1" dirty="0" smtClean="0">
                        <a:solidFill>
                          <a:srgbClr val="000000"/>
                        </a:solidFill>
                        <a:latin typeface="Cambria Math" panose="02040503050406030204" pitchFamily="18" charset="0"/>
                      </a:rPr>
                      <m:t>𝜎</m:t>
                    </m:r>
                    <m:r>
                      <a:rPr lang="en-US" i="1" baseline="-25000" dirty="0" smtClean="0">
                        <a:solidFill>
                          <a:srgbClr val="000000"/>
                        </a:solidFill>
                        <a:latin typeface="Cambria Math" panose="02040503050406030204" pitchFamily="18" charset="0"/>
                      </a:rPr>
                      <m:t>1</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𝜎</m:t>
                    </m:r>
                    <m:r>
                      <a:rPr lang="en-US" i="1" baseline="-25000" dirty="0" smtClean="0">
                        <a:solidFill>
                          <a:srgbClr val="000000"/>
                        </a:solidFill>
                        <a:latin typeface="Cambria Math" panose="02040503050406030204" pitchFamily="18" charset="0"/>
                      </a:rPr>
                      <m:t>2</m:t>
                    </m:r>
                  </m:oMath>
                </a14:m>
                <a:r>
                  <a:rPr lang="en-US" dirty="0">
                    <a:solidFill>
                      <a:srgbClr val="000000"/>
                    </a:solidFill>
                  </a:rPr>
                  <a:t> are unknown is given by</a:t>
                </a:r>
              </a:p>
              <a:p>
                <a:endParaRPr lang="en-US" dirty="0">
                  <a:solidFill>
                    <a:srgbClr val="000000"/>
                  </a:solidFill>
                </a:endParaRPr>
              </a:p>
              <a:p>
                <a:pPr>
                  <a:lnSpc>
                    <a:spcPct val="200000"/>
                  </a:lnSpc>
                </a:pPr>
                <a:endParaRPr lang="en-US" dirty="0">
                  <a:solidFill>
                    <a:srgbClr val="000000"/>
                  </a:solidFill>
                </a:endParaRPr>
              </a:p>
              <a:p>
                <a:r>
                  <a:rPr lang="en-US" dirty="0">
                    <a:solidFill>
                      <a:srgbClr val="000000"/>
                    </a:solidFill>
                  </a:rPr>
                  <a:t>where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𝑡</m:t>
                        </m:r>
                      </m:e>
                      <m:sub>
                        <m:f>
                          <m:fPr>
                            <m:type m:val="skw"/>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ea typeface="Cambria Math" panose="02040503050406030204" pitchFamily="18" charset="0"/>
                              </a:rPr>
                              <m:t>𝛼</m:t>
                            </m:r>
                          </m:num>
                          <m:den>
                            <m:sSup>
                              <m:sSupPr>
                                <m:ctrlPr>
                                  <a:rPr lang="en-US" b="0"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2</m:t>
                                </m:r>
                              </m:e>
                              <m:sup>
                                <m:sSup>
                                  <m:sSupPr>
                                    <m:ctrlPr>
                                      <a:rPr lang="en-US" b="0"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m:t>
                                    </m:r>
                                  </m:e>
                                  <m:sup>
                                    <m:r>
                                      <a:rPr lang="en-US" b="0" i="1" dirty="0" smtClean="0">
                                        <a:solidFill>
                                          <a:srgbClr val="000000"/>
                                        </a:solidFill>
                                        <a:latin typeface="Cambria Math" panose="02040503050406030204" pitchFamily="18" charset="0"/>
                                      </a:rPr>
                                      <m:t>𝑑𝑓</m:t>
                                    </m:r>
                                  </m:sup>
                                </m:sSup>
                              </m:sup>
                            </m:sSup>
                          </m:den>
                        </m:f>
                      </m:sub>
                    </m:sSub>
                  </m:oMath>
                </a14:m>
                <a:r>
                  <a:rPr lang="en-US" dirty="0">
                    <a:solidFill>
                      <a:srgbClr val="000000"/>
                    </a:solidFill>
                  </a:rPr>
                  <a:t> is the critical value of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capturing an area of </a:t>
                </a:r>
                <a14:m>
                  <m:oMath xmlns:m="http://schemas.openxmlformats.org/officeDocument/2006/math">
                    <m:f>
                      <m:fPr>
                        <m:type m:val="skw"/>
                        <m:ctrlPr>
                          <a:rPr lang="en-US" i="1" smtClean="0">
                            <a:solidFill>
                              <a:srgbClr val="000000"/>
                            </a:solidFill>
                            <a:latin typeface="Cambria Math" panose="02040503050406030204" pitchFamily="18" charset="0"/>
                          </a:rPr>
                        </m:ctrlPr>
                      </m:fPr>
                      <m:num>
                        <m:r>
                          <a:rPr lang="en-US" i="1" smtClean="0">
                            <a:solidFill>
                              <a:srgbClr val="000000"/>
                            </a:solidFill>
                            <a:latin typeface="Cambria Math" panose="02040503050406030204" pitchFamily="18" charset="0"/>
                            <a:ea typeface="Cambria Math" panose="02040503050406030204" pitchFamily="18" charset="0"/>
                          </a:rPr>
                          <m:t>𝛼</m:t>
                        </m:r>
                      </m:num>
                      <m:den>
                        <m:r>
                          <a:rPr lang="en-US" b="0" i="1" smtClean="0">
                            <a:solidFill>
                              <a:srgbClr val="000000"/>
                            </a:solidFill>
                            <a:latin typeface="Cambria Math" panose="02040503050406030204" pitchFamily="18" charset="0"/>
                          </a:rPr>
                          <m:t>2</m:t>
                        </m:r>
                      </m:den>
                    </m:f>
                  </m:oMath>
                </a14:m>
                <a:r>
                  <a:rPr lang="en-US" dirty="0">
                    <a:solidFill>
                      <a:srgbClr val="000000"/>
                    </a:solidFill>
                  </a:rPr>
                  <a:t> in the upper tail.</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64630"/>
                <a:ext cx="8229600" cy="4528740"/>
              </a:xfrm>
              <a:blipFill>
                <a:blip r:embed="rId3"/>
                <a:stretch>
                  <a:fillRect l="-1328" t="-936" r="-148" b="-1337"/>
                </a:stretch>
              </a:blipFill>
              <a:ln w="28575">
                <a:solidFill>
                  <a:srgbClr val="000000"/>
                </a:solidFill>
              </a:ln>
            </p:spPr>
            <p:txBody>
              <a:bodyPr/>
              <a:lstStyle/>
              <a:p>
                <a:r>
                  <a:rPr lang="en-IN">
                    <a:noFill/>
                  </a:rPr>
                  <a:t> </a:t>
                </a:r>
              </a:p>
            </p:txBody>
          </p:sp>
        </mc:Fallback>
      </mc:AlternateContent>
      <p:graphicFrame>
        <p:nvGraphicFramePr>
          <p:cNvPr id="240643" name="Object 3"/>
          <p:cNvGraphicFramePr>
            <a:graphicFrameLocks noChangeAspect="1"/>
          </p:cNvGraphicFramePr>
          <p:nvPr>
            <p:extLst>
              <p:ext uri="{D42A27DB-BD31-4B8C-83A1-F6EECF244321}">
                <p14:modId xmlns:p14="http://schemas.microsoft.com/office/powerpoint/2010/main" val="711788010"/>
              </p:ext>
            </p:extLst>
          </p:nvPr>
        </p:nvGraphicFramePr>
        <p:xfrm>
          <a:off x="2133600" y="3276600"/>
          <a:ext cx="3810000" cy="1143000"/>
        </p:xfrm>
        <a:graphic>
          <a:graphicData uri="http://schemas.openxmlformats.org/presentationml/2006/ole">
            <mc:AlternateContent xmlns:mc="http://schemas.openxmlformats.org/markup-compatibility/2006">
              <mc:Choice xmlns:v="urn:schemas-microsoft-com:vml" Requires="v">
                <p:oleObj name="Equation" r:id="rId4" imgW="3809880" imgH="1143000" progId="Equation.DSMT4">
                  <p:embed/>
                </p:oleObj>
              </mc:Choice>
              <mc:Fallback>
                <p:oleObj name="Equation" r:id="rId4" imgW="3809880" imgH="1143000" progId="Equation.DSMT4">
                  <p:embed/>
                  <p:pic>
                    <p:nvPicPr>
                      <p:cNvPr id="0" name="Picture 3"/>
                      <p:cNvPicPr>
                        <a:picLocks noChangeAspect="1" noChangeArrowheads="1"/>
                      </p:cNvPicPr>
                      <p:nvPr/>
                    </p:nvPicPr>
                    <p:blipFill>
                      <a:blip r:embed="rId5"/>
                      <a:srcRect/>
                      <a:stretch>
                        <a:fillRect/>
                      </a:stretch>
                    </p:blipFill>
                    <p:spPr bwMode="auto">
                      <a:xfrm>
                        <a:off x="2133600" y="3276600"/>
                        <a:ext cx="381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100(1 −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Confidence Interval for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𝜇</m:t>
                    </m:r>
                    <m:r>
                      <a:rPr lang="en-US" i="1" baseline="-25000" dirty="0" smtClean="0">
                        <a:latin typeface="Cambria Math" panose="02040503050406030204" pitchFamily="18" charset="0"/>
                      </a:rPr>
                      <m:t>2</m:t>
                    </m:r>
                  </m:oMath>
                </a14:m>
                <a:r>
                  <a:rPr lang="en-US" dirty="0"/>
                  <a:t> Assuming </a:t>
                </a:r>
                <a14:m>
                  <m:oMath xmlns:m="http://schemas.openxmlformats.org/officeDocument/2006/math">
                    <m:r>
                      <a:rPr lang="en-US" i="1" dirty="0" smtClean="0">
                        <a:latin typeface="Cambria Math" panose="02040503050406030204" pitchFamily="18" charset="0"/>
                      </a:rPr>
                      <m:t>𝜎</m:t>
                    </m:r>
                    <m:r>
                      <a:rPr lang="en-US" i="1" baseline="-25000" dirty="0">
                        <a:latin typeface="Cambria Math" panose="02040503050406030204" pitchFamily="18" charset="0"/>
                      </a:rPr>
                      <m:t>1</m:t>
                    </m:r>
                    <m:r>
                      <a:rPr lang="en-US" b="0" i="1" baseline="-25000" dirty="0" smtClean="0">
                        <a:latin typeface="Cambria Math" panose="02040503050406030204" pitchFamily="18" charset="0"/>
                      </a:rPr>
                      <m:t> </m:t>
                    </m:r>
                    <m:r>
                      <m:rPr>
                        <m:sty m:val="p"/>
                      </m:rPr>
                      <a:rPr lang="en-US" i="0" dirty="0" smtClean="0">
                        <a:latin typeface="Cambria Math" panose="02040503050406030204" pitchFamily="18" charset="0"/>
                      </a:rPr>
                      <m:t>and</m:t>
                    </m:r>
                    <m:r>
                      <a:rPr lang="en-US" b="0" i="1" dirty="0" smtClean="0">
                        <a:latin typeface="Cambria Math" panose="02040503050406030204" pitchFamily="18" charset="0"/>
                      </a:rPr>
                      <m:t> </m:t>
                    </m:r>
                    <m:r>
                      <a:rPr lang="en-US" i="1" dirty="0" smtClean="0">
                        <a:latin typeface="Cambria Math" panose="02040503050406030204" pitchFamily="18" charset="0"/>
                      </a:rPr>
                      <m:t>𝜎</m:t>
                    </m:r>
                    <m:r>
                      <a:rPr lang="en-US" i="1" baseline="-25000" dirty="0">
                        <a:latin typeface="Cambria Math" panose="02040503050406030204" pitchFamily="18" charset="0"/>
                      </a:rPr>
                      <m:t>2</m:t>
                    </m:r>
                  </m:oMath>
                </a14:m>
                <a:r>
                  <a:rPr lang="en-US" dirty="0"/>
                  <a:t> are Unknown and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0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64630"/>
                <a:ext cx="8229600" cy="3625608"/>
              </a:xfrm>
              <a:solidFill>
                <a:srgbClr val="FFFFCC"/>
              </a:solidFill>
              <a:ln w="28575">
                <a:solidFill>
                  <a:srgbClr val="000000"/>
                </a:solidFill>
              </a:ln>
            </p:spPr>
            <p:txBody>
              <a:bodyPr>
                <a:spAutoFit/>
              </a:bodyPr>
              <a:lstStyle/>
              <a:p>
                <a:r>
                  <a:rPr lang="en-US" b="1" dirty="0">
                    <a:solidFill>
                      <a:srgbClr val="000000"/>
                    </a:solidFill>
                  </a:rPr>
                  <a:t>Degrees of Freedom</a:t>
                </a:r>
              </a:p>
              <a:p>
                <a:r>
                  <a:rPr lang="en-US" dirty="0">
                    <a:solidFill>
                      <a:srgbClr val="000000"/>
                    </a:solidFill>
                  </a:rPr>
                  <a:t>There are two options for determining the degrees of freedom for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when the population standard deviations are assumed to be unequal. Although the two methods usually result in different values for the degrees of freedom, the conclusion reached in the hypothesis test is seldom affected by the option selected.</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64630"/>
                <a:ext cx="8229600" cy="3625608"/>
              </a:xfrm>
              <a:blipFill>
                <a:blip r:embed="rId3"/>
                <a:stretch>
                  <a:fillRect l="-1328" t="-1167" r="-2066" b="-3333"/>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3919953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100(1 −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Confidence Interval for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𝜇</m:t>
                    </m:r>
                    <m:r>
                      <a:rPr lang="en-US" i="1" baseline="-25000" dirty="0" smtClean="0">
                        <a:latin typeface="Cambria Math" panose="02040503050406030204" pitchFamily="18" charset="0"/>
                      </a:rPr>
                      <m:t>2</m:t>
                    </m:r>
                  </m:oMath>
                </a14:m>
                <a:r>
                  <a:rPr lang="en-US" dirty="0"/>
                  <a:t> Assuming </a:t>
                </a:r>
                <a14:m>
                  <m:oMath xmlns:m="http://schemas.openxmlformats.org/officeDocument/2006/math">
                    <m:r>
                      <a:rPr lang="en-US" i="1" dirty="0" smtClean="0">
                        <a:latin typeface="Cambria Math" panose="02040503050406030204" pitchFamily="18" charset="0"/>
                      </a:rPr>
                      <m:t>𝜎</m:t>
                    </m:r>
                    <m:r>
                      <a:rPr lang="en-US" i="1" baseline="-25000" dirty="0">
                        <a:latin typeface="Cambria Math" panose="02040503050406030204" pitchFamily="18" charset="0"/>
                      </a:rPr>
                      <m:t>1</m:t>
                    </m:r>
                    <m:r>
                      <a:rPr lang="en-US" b="0" i="1" baseline="-25000" dirty="0" smtClean="0">
                        <a:latin typeface="Cambria Math" panose="02040503050406030204" pitchFamily="18" charset="0"/>
                      </a:rPr>
                      <m:t> </m:t>
                    </m:r>
                    <m:r>
                      <m:rPr>
                        <m:sty m:val="p"/>
                      </m:rPr>
                      <a:rPr lang="en-US" i="0" dirty="0" smtClean="0">
                        <a:latin typeface="Cambria Math" panose="02040503050406030204" pitchFamily="18" charset="0"/>
                      </a:rPr>
                      <m:t>and</m:t>
                    </m:r>
                    <m:r>
                      <a:rPr lang="en-US" b="0" i="1" dirty="0" smtClean="0">
                        <a:latin typeface="Cambria Math" panose="02040503050406030204" pitchFamily="18" charset="0"/>
                      </a:rPr>
                      <m:t> </m:t>
                    </m:r>
                    <m:r>
                      <a:rPr lang="en-US" i="1" dirty="0" smtClean="0">
                        <a:latin typeface="Cambria Math" panose="02040503050406030204" pitchFamily="18" charset="0"/>
                      </a:rPr>
                      <m:t>𝜎</m:t>
                    </m:r>
                    <m:r>
                      <a:rPr lang="en-US" i="1" baseline="-25000" dirty="0">
                        <a:latin typeface="Cambria Math" panose="02040503050406030204" pitchFamily="18" charset="0"/>
                      </a:rPr>
                      <m:t>2</m:t>
                    </m:r>
                  </m:oMath>
                </a14:m>
                <a:r>
                  <a:rPr lang="en-US" dirty="0"/>
                  <a:t> are Unknown and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889" t="-10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44190" y="1097280"/>
                <a:ext cx="8229600" cy="4401205"/>
              </a:xfrm>
              <a:solidFill>
                <a:srgbClr val="FFFFCC"/>
              </a:solidFill>
              <a:ln w="28575">
                <a:solidFill>
                  <a:srgbClr val="000000"/>
                </a:solidFill>
              </a:ln>
            </p:spPr>
            <p:txBody>
              <a:bodyPr>
                <a:spAutoFit/>
              </a:bodyPr>
              <a:lstStyle/>
              <a:p>
                <a:r>
                  <a:rPr lang="en-US" b="1" dirty="0">
                    <a:solidFill>
                      <a:srgbClr val="000000"/>
                    </a:solidFill>
                  </a:rPr>
                  <a:t>Option 1: </a:t>
                </a:r>
                <a:r>
                  <a:rPr lang="en-US" dirty="0">
                    <a:solidFill>
                      <a:srgbClr val="000000"/>
                    </a:solidFill>
                  </a:rPr>
                  <a:t>Use the smaller of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b="0" i="1" dirty="0" smtClean="0">
                        <a:solidFill>
                          <a:srgbClr val="000000"/>
                        </a:solidFill>
                        <a:latin typeface="Cambria Math" panose="02040503050406030204" pitchFamily="18" charset="0"/>
                      </a:rPr>
                      <m:t>−1 </m:t>
                    </m:r>
                  </m:oMath>
                </a14:m>
                <a:r>
                  <a:rPr lang="en-US" dirty="0">
                    <a:solidFill>
                      <a:srgbClr val="000000"/>
                    </a:solidFill>
                  </a:rPr>
                  <a:t>and </a:t>
                </a:r>
                <a14:m>
                  <m:oMath xmlns:m="http://schemas.openxmlformats.org/officeDocument/2006/math">
                    <m:r>
                      <a:rPr lang="en-US" i="1" dirty="0">
                        <a:solidFill>
                          <a:srgbClr val="000000"/>
                        </a:solidFill>
                        <a:latin typeface="Cambria Math" panose="02040503050406030204" pitchFamily="18" charset="0"/>
                      </a:rPr>
                      <m:t>𝑛</m:t>
                    </m:r>
                    <m:r>
                      <a:rPr lang="en-US" b="0" i="1" baseline="-25000" dirty="0" smtClean="0">
                        <a:solidFill>
                          <a:srgbClr val="000000"/>
                        </a:solidFill>
                        <a:latin typeface="Cambria Math" panose="02040503050406030204" pitchFamily="18" charset="0"/>
                      </a:rPr>
                      <m:t>2</m:t>
                    </m:r>
                    <m:r>
                      <a:rPr lang="en-US" i="1" dirty="0">
                        <a:solidFill>
                          <a:srgbClr val="000000"/>
                        </a:solidFill>
                        <a:latin typeface="Cambria Math" panose="02040503050406030204" pitchFamily="18" charset="0"/>
                      </a:rPr>
                      <m:t>−1 </m:t>
                    </m:r>
                  </m:oMath>
                </a14:m>
                <a:r>
                  <a:rPr lang="en-US" dirty="0">
                    <a:solidFill>
                      <a:srgbClr val="000000"/>
                    </a:solidFill>
                  </a:rPr>
                  <a:t>for the degrees of freedom.</a:t>
                </a:r>
              </a:p>
              <a:p>
                <a:r>
                  <a:rPr lang="en-US" b="1" dirty="0">
                    <a:solidFill>
                      <a:srgbClr val="000000"/>
                    </a:solidFill>
                  </a:rPr>
                  <a:t>Option 2: </a:t>
                </a:r>
                <a:r>
                  <a:rPr lang="en-US" dirty="0">
                    <a:solidFill>
                      <a:srgbClr val="000000"/>
                    </a:solidFill>
                  </a:rPr>
                  <a:t>Use the following formula to calculate the degrees of freedom.</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The calculation for degrees of freedom should be rounded down to the nearest integer.</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44190" y="1097280"/>
                <a:ext cx="8229600" cy="4401205"/>
              </a:xfrm>
              <a:blipFill>
                <a:blip r:embed="rId4"/>
                <a:stretch>
                  <a:fillRect l="-1402" t="-963" b="-2613"/>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A9330442-AAF2-5012-E13A-36DA55557C72}"/>
              </a:ext>
            </a:extLst>
          </p:cNvPr>
          <p:cNvGraphicFramePr>
            <a:graphicFrameLocks noChangeAspect="1"/>
          </p:cNvGraphicFramePr>
          <p:nvPr>
            <p:extLst>
              <p:ext uri="{D42A27DB-BD31-4B8C-83A1-F6EECF244321}">
                <p14:modId xmlns:p14="http://schemas.microsoft.com/office/powerpoint/2010/main" val="1038632092"/>
              </p:ext>
            </p:extLst>
          </p:nvPr>
        </p:nvGraphicFramePr>
        <p:xfrm>
          <a:off x="2300288" y="2590800"/>
          <a:ext cx="3932237" cy="1976438"/>
        </p:xfrm>
        <a:graphic>
          <a:graphicData uri="http://schemas.openxmlformats.org/presentationml/2006/ole">
            <mc:AlternateContent xmlns:mc="http://schemas.openxmlformats.org/markup-compatibility/2006">
              <mc:Choice xmlns:v="urn:schemas-microsoft-com:vml" Requires="v">
                <p:oleObj name="Equation" r:id="rId5" imgW="4394160" imgH="2209680" progId="Equation.DSMT4">
                  <p:embed/>
                </p:oleObj>
              </mc:Choice>
              <mc:Fallback>
                <p:oleObj name="Equation" r:id="rId5" imgW="4394160" imgH="2209680" progId="Equation.DSMT4">
                  <p:embed/>
                  <p:pic>
                    <p:nvPicPr>
                      <p:cNvPr id="0" name=""/>
                      <p:cNvPicPr/>
                      <p:nvPr/>
                    </p:nvPicPr>
                    <p:blipFill>
                      <a:blip r:embed="rId6"/>
                      <a:stretch>
                        <a:fillRect/>
                      </a:stretch>
                    </p:blipFill>
                    <p:spPr>
                      <a:xfrm>
                        <a:off x="2300288" y="2590800"/>
                        <a:ext cx="3932237" cy="1976438"/>
                      </a:xfrm>
                      <a:prstGeom prst="rect">
                        <a:avLst/>
                      </a:prstGeom>
                    </p:spPr>
                  </p:pic>
                </p:oleObj>
              </mc:Fallback>
            </mc:AlternateContent>
          </a:graphicData>
        </a:graphic>
      </p:graphicFrame>
    </p:spTree>
    <p:extLst>
      <p:ext uri="{BB962C8B-B14F-4D97-AF65-F5344CB8AC3E}">
        <p14:creationId xmlns:p14="http://schemas.microsoft.com/office/powerpoint/2010/main" val="2326057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80160"/>
                <a:ext cx="8229600" cy="1384995"/>
              </a:xfrm>
              <a:ln w="28575">
                <a:solidFill>
                  <a:srgbClr val="FF0000"/>
                </a:solidFill>
              </a:ln>
            </p:spPr>
            <p:txBody>
              <a:bodyPr wrap="square">
                <a:spAutoFit/>
              </a:bodyPr>
              <a:lstStyle/>
              <a:p>
                <a:r>
                  <a:rPr lang="en-US" dirty="0">
                    <a:solidFill>
                      <a:srgbClr val="000000"/>
                    </a:solidFill>
                  </a:rPr>
                  <a:t>Option 1 is often the easiest method for determining the degrees of freedom and results in a conservative estimate for the critical value(s) or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80160"/>
                <a:ext cx="8229600" cy="1384995"/>
              </a:xfrm>
              <a:blipFill>
                <a:blip r:embed="rId2"/>
                <a:stretch>
                  <a:fillRect l="-1328" t="-3017" b="-10345"/>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2615229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815882"/>
          </a:xfrm>
          <a:ln w="28575">
            <a:solidFill>
              <a:srgbClr val="FF0000"/>
            </a:solidFill>
          </a:ln>
        </p:spPr>
        <p:txBody>
          <a:bodyPr wrap="square">
            <a:spAutoFit/>
          </a:bodyPr>
          <a:lstStyle/>
          <a:p>
            <a:r>
              <a:rPr lang="en-US" dirty="0">
                <a:solidFill>
                  <a:srgbClr val="000000"/>
                </a:solidFill>
              </a:rPr>
              <a:t>The calculation of the degrees of freedom as shown in Option 2 is known as Satterthwaite’s Approximation. This approximation is what is used by most statistical software.</a:t>
            </a:r>
          </a:p>
        </p:txBody>
      </p:sp>
    </p:spTree>
    <p:extLst>
      <p:ext uri="{BB962C8B-B14F-4D97-AF65-F5344CB8AC3E}">
        <p14:creationId xmlns:p14="http://schemas.microsoft.com/office/powerpoint/2010/main" val="3375847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12.2.3: Determining a Confidence Interval for the Difference in Instructional Methodology</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r>
              <a:rPr lang="en-US" dirty="0"/>
              <a:t>A statistics instructor wants to know if using the courseware that accompanied her statistics textbook will improve students' test scores. Since she is teaching two sections of a statistics course this term, she decides to use the courseware in one class and not the other. The courseware contained premade homework assignments for each section of the book, so she had the students in one of her classes do the online homework. For the other class she gave them a similar homework assignment from the textbook.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r>
              <a:rPr lang="en-US" dirty="0"/>
              <a:t>The instructor believes that the immediate feedback from the online courseware on homework assignments will likely improve students’ performance on tests. For the first test she gave the students in both classes the same test. She took a simple random sample of 16 students’ test scores on the first test from each class. One student subsequently dropped the class, so that student’s test score was omitted from the data. The results were as follows.</a:t>
            </a:r>
          </a:p>
        </p:txBody>
      </p:sp>
    </p:spTree>
    <p:extLst>
      <p:ext uri="{BB962C8B-B14F-4D97-AF65-F5344CB8AC3E}">
        <p14:creationId xmlns:p14="http://schemas.microsoft.com/office/powerpoint/2010/main" val="1476330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Calculate a 95% confidence interval for the mean difference between the test scores for the two statistics classes. Let Population 1 be the test scores from the class using the courseware and let Population 2 be the test scores from the class that is not using the courseware.</a:t>
            </a:r>
          </a:p>
        </p:txBody>
      </p:sp>
      <p:graphicFrame>
        <p:nvGraphicFramePr>
          <p:cNvPr id="4" name="Table 3">
            <a:extLst>
              <a:ext uri="{FF2B5EF4-FFF2-40B4-BE49-F238E27FC236}">
                <a16:creationId xmlns:a16="http://schemas.microsoft.com/office/drawing/2014/main" id="{6CA5323A-2AF4-7F5C-75C1-9D65582A3F7B}"/>
              </a:ext>
            </a:extLst>
          </p:cNvPr>
          <p:cNvGraphicFramePr>
            <a:graphicFrameLocks noGrp="1"/>
          </p:cNvGraphicFramePr>
          <p:nvPr>
            <p:extLst>
              <p:ext uri="{D42A27DB-BD31-4B8C-83A1-F6EECF244321}">
                <p14:modId xmlns:p14="http://schemas.microsoft.com/office/powerpoint/2010/main" val="3632338537"/>
              </p:ext>
            </p:extLst>
          </p:nvPr>
        </p:nvGraphicFramePr>
        <p:xfrm>
          <a:off x="512954" y="1331456"/>
          <a:ext cx="3733800" cy="1097280"/>
        </p:xfrm>
        <a:graphic>
          <a:graphicData uri="http://schemas.openxmlformats.org/drawingml/2006/table">
            <a:tbl>
              <a:tblPr firstRow="1" bandRow="1">
                <a:tableStyleId>{5C22544A-7EE6-4342-B048-85BDC9FD1C3A}</a:tableStyleId>
              </a:tblPr>
              <a:tblGrid>
                <a:gridCol w="466725">
                  <a:extLst>
                    <a:ext uri="{9D8B030D-6E8A-4147-A177-3AD203B41FA5}">
                      <a16:colId xmlns:a16="http://schemas.microsoft.com/office/drawing/2014/main" val="189964524"/>
                    </a:ext>
                  </a:extLst>
                </a:gridCol>
                <a:gridCol w="466725">
                  <a:extLst>
                    <a:ext uri="{9D8B030D-6E8A-4147-A177-3AD203B41FA5}">
                      <a16:colId xmlns:a16="http://schemas.microsoft.com/office/drawing/2014/main" val="148326633"/>
                    </a:ext>
                  </a:extLst>
                </a:gridCol>
                <a:gridCol w="466725">
                  <a:extLst>
                    <a:ext uri="{9D8B030D-6E8A-4147-A177-3AD203B41FA5}">
                      <a16:colId xmlns:a16="http://schemas.microsoft.com/office/drawing/2014/main" val="2331643792"/>
                    </a:ext>
                  </a:extLst>
                </a:gridCol>
                <a:gridCol w="466725">
                  <a:extLst>
                    <a:ext uri="{9D8B030D-6E8A-4147-A177-3AD203B41FA5}">
                      <a16:colId xmlns:a16="http://schemas.microsoft.com/office/drawing/2014/main" val="3719825444"/>
                    </a:ext>
                  </a:extLst>
                </a:gridCol>
                <a:gridCol w="466725">
                  <a:extLst>
                    <a:ext uri="{9D8B030D-6E8A-4147-A177-3AD203B41FA5}">
                      <a16:colId xmlns:a16="http://schemas.microsoft.com/office/drawing/2014/main" val="3569521337"/>
                    </a:ext>
                  </a:extLst>
                </a:gridCol>
                <a:gridCol w="466725">
                  <a:extLst>
                    <a:ext uri="{9D8B030D-6E8A-4147-A177-3AD203B41FA5}">
                      <a16:colId xmlns:a16="http://schemas.microsoft.com/office/drawing/2014/main" val="1669649402"/>
                    </a:ext>
                  </a:extLst>
                </a:gridCol>
                <a:gridCol w="466725">
                  <a:extLst>
                    <a:ext uri="{9D8B030D-6E8A-4147-A177-3AD203B41FA5}">
                      <a16:colId xmlns:a16="http://schemas.microsoft.com/office/drawing/2014/main" val="577066870"/>
                    </a:ext>
                  </a:extLst>
                </a:gridCol>
                <a:gridCol w="466725">
                  <a:extLst>
                    <a:ext uri="{9D8B030D-6E8A-4147-A177-3AD203B41FA5}">
                      <a16:colId xmlns:a16="http://schemas.microsoft.com/office/drawing/2014/main" val="3424936541"/>
                    </a:ext>
                  </a:extLst>
                </a:gridCol>
              </a:tblGrid>
              <a:tr h="344424">
                <a:tc gridSpan="8">
                  <a:txBody>
                    <a:bodyPr/>
                    <a:lstStyle/>
                    <a:p>
                      <a:pPr algn="ctr"/>
                      <a:r>
                        <a:rPr lang="en-IN" dirty="0"/>
                        <a:t>Test Scores Using Courseware</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2259480884"/>
                  </a:ext>
                </a:extLst>
              </a:tr>
              <a:tr h="344424">
                <a:tc>
                  <a:txBody>
                    <a:bodyPr/>
                    <a:lstStyle/>
                    <a:p>
                      <a:pPr algn="ctr"/>
                      <a:r>
                        <a:rPr lang="en-US" b="0" dirty="0"/>
                        <a:t>73</a:t>
                      </a:r>
                      <a:endParaRPr lang="en-IN" b="0" dirty="0"/>
                    </a:p>
                  </a:txBody>
                  <a:tcPr/>
                </a:tc>
                <a:tc>
                  <a:txBody>
                    <a:bodyPr/>
                    <a:lstStyle/>
                    <a:p>
                      <a:pPr algn="ctr"/>
                      <a:r>
                        <a:rPr lang="en-US" b="0" dirty="0"/>
                        <a:t>75</a:t>
                      </a:r>
                      <a:endParaRPr lang="en-IN" b="0" dirty="0"/>
                    </a:p>
                  </a:txBody>
                  <a:tcPr/>
                </a:tc>
                <a:tc>
                  <a:txBody>
                    <a:bodyPr/>
                    <a:lstStyle/>
                    <a:p>
                      <a:pPr algn="ctr"/>
                      <a:r>
                        <a:rPr lang="en-US" b="0" dirty="0"/>
                        <a:t>76</a:t>
                      </a:r>
                      <a:endParaRPr lang="en-IN" b="0" dirty="0"/>
                    </a:p>
                  </a:txBody>
                  <a:tcPr/>
                </a:tc>
                <a:tc>
                  <a:txBody>
                    <a:bodyPr/>
                    <a:lstStyle/>
                    <a:p>
                      <a:pPr algn="ctr"/>
                      <a:r>
                        <a:rPr lang="en-US" b="0" dirty="0"/>
                        <a:t>78</a:t>
                      </a:r>
                      <a:endParaRPr lang="en-IN" b="0" dirty="0"/>
                    </a:p>
                  </a:txBody>
                  <a:tcPr/>
                </a:tc>
                <a:tc>
                  <a:txBody>
                    <a:bodyPr/>
                    <a:lstStyle/>
                    <a:p>
                      <a:pPr algn="ctr"/>
                      <a:r>
                        <a:rPr lang="en-US" b="0" dirty="0"/>
                        <a:t>78</a:t>
                      </a:r>
                      <a:endParaRPr lang="en-IN" b="0" dirty="0"/>
                    </a:p>
                  </a:txBody>
                  <a:tcPr/>
                </a:tc>
                <a:tc>
                  <a:txBody>
                    <a:bodyPr/>
                    <a:lstStyle/>
                    <a:p>
                      <a:pPr algn="ctr"/>
                      <a:r>
                        <a:rPr lang="en-US" b="0" dirty="0"/>
                        <a:t>80</a:t>
                      </a:r>
                      <a:endParaRPr lang="en-IN" b="0" dirty="0"/>
                    </a:p>
                  </a:txBody>
                  <a:tcPr/>
                </a:tc>
                <a:tc>
                  <a:txBody>
                    <a:bodyPr/>
                    <a:lstStyle/>
                    <a:p>
                      <a:pPr algn="ctr"/>
                      <a:r>
                        <a:rPr lang="en-US" b="0" dirty="0"/>
                        <a:t>82</a:t>
                      </a:r>
                      <a:endParaRPr lang="en-IN" b="0" dirty="0"/>
                    </a:p>
                  </a:txBody>
                  <a:tcPr/>
                </a:tc>
                <a:tc>
                  <a:txBody>
                    <a:bodyPr/>
                    <a:lstStyle/>
                    <a:p>
                      <a:pPr algn="ctr"/>
                      <a:r>
                        <a:rPr lang="en-US" b="0" dirty="0"/>
                        <a:t>83</a:t>
                      </a:r>
                      <a:endParaRPr lang="en-IN" b="0" dirty="0"/>
                    </a:p>
                  </a:txBody>
                  <a:tcPr/>
                </a:tc>
                <a:extLst>
                  <a:ext uri="{0D108BD9-81ED-4DB2-BD59-A6C34878D82A}">
                    <a16:rowId xmlns:a16="http://schemas.microsoft.com/office/drawing/2014/main" val="987225041"/>
                  </a:ext>
                </a:extLst>
              </a:tr>
              <a:tr h="344424">
                <a:tc>
                  <a:txBody>
                    <a:bodyPr/>
                    <a:lstStyle/>
                    <a:p>
                      <a:pPr algn="ctr"/>
                      <a:r>
                        <a:rPr lang="en-US" b="0" dirty="0"/>
                        <a:t>84</a:t>
                      </a:r>
                      <a:endParaRPr lang="en-IN" b="0" dirty="0"/>
                    </a:p>
                  </a:txBody>
                  <a:tcPr/>
                </a:tc>
                <a:tc>
                  <a:txBody>
                    <a:bodyPr/>
                    <a:lstStyle/>
                    <a:p>
                      <a:pPr algn="ctr"/>
                      <a:r>
                        <a:rPr lang="en-US" b="0" dirty="0"/>
                        <a:t>85</a:t>
                      </a:r>
                      <a:endParaRPr lang="en-IN" b="0" dirty="0"/>
                    </a:p>
                  </a:txBody>
                  <a:tcPr/>
                </a:tc>
                <a:tc>
                  <a:txBody>
                    <a:bodyPr/>
                    <a:lstStyle/>
                    <a:p>
                      <a:pPr algn="ctr"/>
                      <a:r>
                        <a:rPr lang="en-US" b="0" dirty="0"/>
                        <a:t>87</a:t>
                      </a:r>
                      <a:endParaRPr lang="en-IN" b="0" dirty="0"/>
                    </a:p>
                  </a:txBody>
                  <a:tcPr/>
                </a:tc>
                <a:tc>
                  <a:txBody>
                    <a:bodyPr/>
                    <a:lstStyle/>
                    <a:p>
                      <a:pPr algn="ctr"/>
                      <a:r>
                        <a:rPr lang="en-US" b="0" dirty="0"/>
                        <a:t>88</a:t>
                      </a:r>
                      <a:endParaRPr lang="en-IN" b="0" dirty="0"/>
                    </a:p>
                  </a:txBody>
                  <a:tcPr/>
                </a:tc>
                <a:tc>
                  <a:txBody>
                    <a:bodyPr/>
                    <a:lstStyle/>
                    <a:p>
                      <a:pPr algn="ctr"/>
                      <a:r>
                        <a:rPr lang="en-US" b="0" dirty="0"/>
                        <a:t>88</a:t>
                      </a:r>
                      <a:endParaRPr lang="en-IN" b="0" dirty="0"/>
                    </a:p>
                  </a:txBody>
                  <a:tcPr/>
                </a:tc>
                <a:tc>
                  <a:txBody>
                    <a:bodyPr/>
                    <a:lstStyle/>
                    <a:p>
                      <a:pPr algn="ctr"/>
                      <a:r>
                        <a:rPr lang="en-US" b="0" dirty="0"/>
                        <a:t>92</a:t>
                      </a:r>
                      <a:endParaRPr lang="en-IN" b="0" dirty="0"/>
                    </a:p>
                  </a:txBody>
                  <a:tcPr/>
                </a:tc>
                <a:tc>
                  <a:txBody>
                    <a:bodyPr/>
                    <a:lstStyle/>
                    <a:p>
                      <a:pPr algn="ctr"/>
                      <a:r>
                        <a:rPr lang="en-US" b="0" dirty="0"/>
                        <a:t>93</a:t>
                      </a:r>
                      <a:endParaRPr lang="en-IN" b="0" dirty="0"/>
                    </a:p>
                  </a:txBody>
                  <a:tcPr/>
                </a:tc>
                <a:tc>
                  <a:txBody>
                    <a:bodyPr/>
                    <a:lstStyle/>
                    <a:p>
                      <a:pPr algn="ctr"/>
                      <a:endParaRPr lang="en-IN" b="0" dirty="0"/>
                    </a:p>
                  </a:txBody>
                  <a:tcPr/>
                </a:tc>
                <a:extLst>
                  <a:ext uri="{0D108BD9-81ED-4DB2-BD59-A6C34878D82A}">
                    <a16:rowId xmlns:a16="http://schemas.microsoft.com/office/drawing/2014/main" val="670658430"/>
                  </a:ext>
                </a:extLst>
              </a:tr>
            </a:tbl>
          </a:graphicData>
        </a:graphic>
      </p:graphicFrame>
      <p:graphicFrame>
        <p:nvGraphicFramePr>
          <p:cNvPr id="5" name="Table 4">
            <a:extLst>
              <a:ext uri="{FF2B5EF4-FFF2-40B4-BE49-F238E27FC236}">
                <a16:creationId xmlns:a16="http://schemas.microsoft.com/office/drawing/2014/main" id="{CFC005D1-7E46-D42B-2EC3-648CA0C9BD62}"/>
              </a:ext>
            </a:extLst>
          </p:cNvPr>
          <p:cNvGraphicFramePr>
            <a:graphicFrameLocks noGrp="1"/>
          </p:cNvGraphicFramePr>
          <p:nvPr>
            <p:extLst>
              <p:ext uri="{D42A27DB-BD31-4B8C-83A1-F6EECF244321}">
                <p14:modId xmlns:p14="http://schemas.microsoft.com/office/powerpoint/2010/main" val="3665773545"/>
              </p:ext>
            </p:extLst>
          </p:nvPr>
        </p:nvGraphicFramePr>
        <p:xfrm>
          <a:off x="4769004" y="1331456"/>
          <a:ext cx="3733800" cy="1097280"/>
        </p:xfrm>
        <a:graphic>
          <a:graphicData uri="http://schemas.openxmlformats.org/drawingml/2006/table">
            <a:tbl>
              <a:tblPr firstRow="1" bandRow="1">
                <a:tableStyleId>{5C22544A-7EE6-4342-B048-85BDC9FD1C3A}</a:tableStyleId>
              </a:tblPr>
              <a:tblGrid>
                <a:gridCol w="466725">
                  <a:extLst>
                    <a:ext uri="{9D8B030D-6E8A-4147-A177-3AD203B41FA5}">
                      <a16:colId xmlns:a16="http://schemas.microsoft.com/office/drawing/2014/main" val="189964524"/>
                    </a:ext>
                  </a:extLst>
                </a:gridCol>
                <a:gridCol w="466725">
                  <a:extLst>
                    <a:ext uri="{9D8B030D-6E8A-4147-A177-3AD203B41FA5}">
                      <a16:colId xmlns:a16="http://schemas.microsoft.com/office/drawing/2014/main" val="3719825444"/>
                    </a:ext>
                  </a:extLst>
                </a:gridCol>
                <a:gridCol w="466725">
                  <a:extLst>
                    <a:ext uri="{9D8B030D-6E8A-4147-A177-3AD203B41FA5}">
                      <a16:colId xmlns:a16="http://schemas.microsoft.com/office/drawing/2014/main" val="3708275279"/>
                    </a:ext>
                  </a:extLst>
                </a:gridCol>
                <a:gridCol w="466725">
                  <a:extLst>
                    <a:ext uri="{9D8B030D-6E8A-4147-A177-3AD203B41FA5}">
                      <a16:colId xmlns:a16="http://schemas.microsoft.com/office/drawing/2014/main" val="1275707890"/>
                    </a:ext>
                  </a:extLst>
                </a:gridCol>
                <a:gridCol w="466725">
                  <a:extLst>
                    <a:ext uri="{9D8B030D-6E8A-4147-A177-3AD203B41FA5}">
                      <a16:colId xmlns:a16="http://schemas.microsoft.com/office/drawing/2014/main" val="4105700369"/>
                    </a:ext>
                  </a:extLst>
                </a:gridCol>
                <a:gridCol w="466725">
                  <a:extLst>
                    <a:ext uri="{9D8B030D-6E8A-4147-A177-3AD203B41FA5}">
                      <a16:colId xmlns:a16="http://schemas.microsoft.com/office/drawing/2014/main" val="3569521337"/>
                    </a:ext>
                  </a:extLst>
                </a:gridCol>
                <a:gridCol w="466725">
                  <a:extLst>
                    <a:ext uri="{9D8B030D-6E8A-4147-A177-3AD203B41FA5}">
                      <a16:colId xmlns:a16="http://schemas.microsoft.com/office/drawing/2014/main" val="1669649402"/>
                    </a:ext>
                  </a:extLst>
                </a:gridCol>
                <a:gridCol w="466725">
                  <a:extLst>
                    <a:ext uri="{9D8B030D-6E8A-4147-A177-3AD203B41FA5}">
                      <a16:colId xmlns:a16="http://schemas.microsoft.com/office/drawing/2014/main" val="3424936541"/>
                    </a:ext>
                  </a:extLst>
                </a:gridCol>
              </a:tblGrid>
              <a:tr h="344424">
                <a:tc gridSpan="8">
                  <a:txBody>
                    <a:bodyPr/>
                    <a:lstStyle/>
                    <a:p>
                      <a:pPr algn="ctr"/>
                      <a:r>
                        <a:rPr lang="en-US" dirty="0"/>
                        <a:t>Test Scores Not Using Courseware</a:t>
                      </a:r>
                      <a:endParaRPr lang="en-IN" dirty="0"/>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2259480884"/>
                  </a:ext>
                </a:extLst>
              </a:tr>
              <a:tr h="344424">
                <a:tc>
                  <a:txBody>
                    <a:bodyPr/>
                    <a:lstStyle/>
                    <a:p>
                      <a:pPr algn="ctr"/>
                      <a:r>
                        <a:rPr lang="en-US" b="0" dirty="0"/>
                        <a:t>60</a:t>
                      </a:r>
                      <a:endParaRPr lang="en-IN" b="0" dirty="0"/>
                    </a:p>
                  </a:txBody>
                  <a:tcPr/>
                </a:tc>
                <a:tc>
                  <a:txBody>
                    <a:bodyPr/>
                    <a:lstStyle/>
                    <a:p>
                      <a:pPr algn="ctr"/>
                      <a:r>
                        <a:rPr lang="en-US" b="0" dirty="0"/>
                        <a:t>62</a:t>
                      </a:r>
                      <a:endParaRPr lang="en-IN" b="0" dirty="0"/>
                    </a:p>
                  </a:txBody>
                  <a:tcPr/>
                </a:tc>
                <a:tc>
                  <a:txBody>
                    <a:bodyPr/>
                    <a:lstStyle/>
                    <a:p>
                      <a:pPr algn="ctr"/>
                      <a:r>
                        <a:rPr lang="en-US" b="0" dirty="0"/>
                        <a:t>65</a:t>
                      </a:r>
                      <a:endParaRPr lang="en-IN" b="0" dirty="0"/>
                    </a:p>
                  </a:txBody>
                  <a:tcPr/>
                </a:tc>
                <a:tc>
                  <a:txBody>
                    <a:bodyPr/>
                    <a:lstStyle/>
                    <a:p>
                      <a:pPr algn="ctr"/>
                      <a:r>
                        <a:rPr lang="en-US" b="0" dirty="0"/>
                        <a:t>67</a:t>
                      </a:r>
                      <a:endParaRPr lang="en-IN" b="0" dirty="0"/>
                    </a:p>
                  </a:txBody>
                  <a:tcPr/>
                </a:tc>
                <a:tc>
                  <a:txBody>
                    <a:bodyPr/>
                    <a:lstStyle/>
                    <a:p>
                      <a:pPr algn="ctr"/>
                      <a:r>
                        <a:rPr lang="en-US" b="0" dirty="0"/>
                        <a:t>72</a:t>
                      </a:r>
                      <a:endParaRPr lang="en-IN" b="0" dirty="0"/>
                    </a:p>
                  </a:txBody>
                  <a:tcPr/>
                </a:tc>
                <a:tc>
                  <a:txBody>
                    <a:bodyPr/>
                    <a:lstStyle/>
                    <a:p>
                      <a:pPr algn="ctr"/>
                      <a:r>
                        <a:rPr lang="en-US" b="0" dirty="0"/>
                        <a:t>74</a:t>
                      </a:r>
                      <a:endParaRPr lang="en-IN" b="0" dirty="0"/>
                    </a:p>
                  </a:txBody>
                  <a:tcPr/>
                </a:tc>
                <a:tc>
                  <a:txBody>
                    <a:bodyPr/>
                    <a:lstStyle/>
                    <a:p>
                      <a:pPr algn="ctr"/>
                      <a:r>
                        <a:rPr lang="en-US" b="0" dirty="0"/>
                        <a:t>74</a:t>
                      </a:r>
                      <a:endParaRPr lang="en-IN" b="0" dirty="0"/>
                    </a:p>
                  </a:txBody>
                  <a:tcPr/>
                </a:tc>
                <a:tc>
                  <a:txBody>
                    <a:bodyPr/>
                    <a:lstStyle/>
                    <a:p>
                      <a:pPr algn="ctr"/>
                      <a:r>
                        <a:rPr lang="en-US" b="0" dirty="0"/>
                        <a:t>75</a:t>
                      </a:r>
                      <a:endParaRPr lang="en-IN" b="0" dirty="0"/>
                    </a:p>
                  </a:txBody>
                  <a:tcPr/>
                </a:tc>
                <a:extLst>
                  <a:ext uri="{0D108BD9-81ED-4DB2-BD59-A6C34878D82A}">
                    <a16:rowId xmlns:a16="http://schemas.microsoft.com/office/drawing/2014/main" val="987225041"/>
                  </a:ext>
                </a:extLst>
              </a:tr>
              <a:tr h="344424">
                <a:tc>
                  <a:txBody>
                    <a:bodyPr/>
                    <a:lstStyle/>
                    <a:p>
                      <a:pPr algn="ctr"/>
                      <a:r>
                        <a:rPr lang="en-US" b="0" dirty="0"/>
                        <a:t>77</a:t>
                      </a:r>
                      <a:endParaRPr lang="en-IN" b="0" dirty="0"/>
                    </a:p>
                  </a:txBody>
                  <a:tcPr/>
                </a:tc>
                <a:tc>
                  <a:txBody>
                    <a:bodyPr/>
                    <a:lstStyle/>
                    <a:p>
                      <a:pPr algn="ctr"/>
                      <a:r>
                        <a:rPr lang="en-US" b="0" dirty="0"/>
                        <a:t>79</a:t>
                      </a:r>
                      <a:endParaRPr lang="en-IN" b="0" dirty="0"/>
                    </a:p>
                  </a:txBody>
                  <a:tcPr/>
                </a:tc>
                <a:tc>
                  <a:txBody>
                    <a:bodyPr/>
                    <a:lstStyle/>
                    <a:p>
                      <a:pPr algn="ctr"/>
                      <a:r>
                        <a:rPr lang="en-US" b="0" dirty="0"/>
                        <a:t>79</a:t>
                      </a:r>
                      <a:endParaRPr lang="en-IN" b="0" dirty="0"/>
                    </a:p>
                  </a:txBody>
                  <a:tcPr/>
                </a:tc>
                <a:tc>
                  <a:txBody>
                    <a:bodyPr/>
                    <a:lstStyle/>
                    <a:p>
                      <a:pPr algn="ctr"/>
                      <a:r>
                        <a:rPr lang="en-US" b="0" dirty="0"/>
                        <a:t>80</a:t>
                      </a:r>
                      <a:endParaRPr lang="en-IN" b="0" dirty="0"/>
                    </a:p>
                  </a:txBody>
                  <a:tcPr/>
                </a:tc>
                <a:tc>
                  <a:txBody>
                    <a:bodyPr/>
                    <a:lstStyle/>
                    <a:p>
                      <a:pPr algn="ctr"/>
                      <a:r>
                        <a:rPr lang="en-US" b="0" dirty="0"/>
                        <a:t>81</a:t>
                      </a:r>
                      <a:endParaRPr lang="en-IN" b="0" dirty="0"/>
                    </a:p>
                  </a:txBody>
                  <a:tcPr/>
                </a:tc>
                <a:tc>
                  <a:txBody>
                    <a:bodyPr/>
                    <a:lstStyle/>
                    <a:p>
                      <a:pPr algn="ctr"/>
                      <a:r>
                        <a:rPr lang="en-US" b="0" dirty="0"/>
                        <a:t>85</a:t>
                      </a:r>
                      <a:endParaRPr lang="en-IN" b="0" dirty="0"/>
                    </a:p>
                  </a:txBody>
                  <a:tcPr/>
                </a:tc>
                <a:tc>
                  <a:txBody>
                    <a:bodyPr/>
                    <a:lstStyle/>
                    <a:p>
                      <a:pPr algn="ctr"/>
                      <a:r>
                        <a:rPr lang="en-US" b="0" dirty="0"/>
                        <a:t>88</a:t>
                      </a:r>
                      <a:endParaRPr lang="en-IN" b="0" dirty="0"/>
                    </a:p>
                  </a:txBody>
                  <a:tcPr/>
                </a:tc>
                <a:tc>
                  <a:txBody>
                    <a:bodyPr/>
                    <a:lstStyle/>
                    <a:p>
                      <a:pPr algn="ctr"/>
                      <a:r>
                        <a:rPr lang="en-US" b="0" dirty="0"/>
                        <a:t>93</a:t>
                      </a:r>
                      <a:endParaRPr lang="en-IN" b="0" dirty="0"/>
                    </a:p>
                  </a:txBody>
                  <a:tcPr/>
                </a:tc>
                <a:extLst>
                  <a:ext uri="{0D108BD9-81ED-4DB2-BD59-A6C34878D82A}">
                    <a16:rowId xmlns:a16="http://schemas.microsoft.com/office/drawing/2014/main" val="670658430"/>
                  </a:ext>
                </a:extLst>
              </a:tr>
            </a:tbl>
          </a:graphicData>
        </a:graphic>
      </p:graphicFrame>
    </p:spTree>
    <p:extLst>
      <p:ext uri="{BB962C8B-B14F-4D97-AF65-F5344CB8AC3E}">
        <p14:creationId xmlns:p14="http://schemas.microsoft.com/office/powerpoint/2010/main" val="303692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noAutofit/>
              </a:bodyPr>
              <a:lstStyle/>
              <a:p>
                <a:r>
                  <a:rPr lang="en-US" sz="2600" dirty="0"/>
                  <a:t>Inferences About the Mean of Two Independent Populations,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1</m:t>
                    </m:r>
                  </m:oMath>
                </a14:m>
                <a:r>
                  <a:rPr lang="en-US" sz="2600" dirty="0"/>
                  <a:t> and </a:t>
                </a:r>
                <a14:m>
                  <m:oMath xmlns:m="http://schemas.openxmlformats.org/officeDocument/2006/math">
                    <m:r>
                      <a:rPr lang="en-US" sz="2600" i="1" dirty="0" smtClean="0">
                        <a:latin typeface="Cambria Math" panose="02040503050406030204" pitchFamily="18" charset="0"/>
                      </a:rPr>
                      <m:t>𝜎</m:t>
                    </m:r>
                    <m:r>
                      <a:rPr lang="en-US" sz="2600" i="1" baseline="-25000" dirty="0" smtClean="0">
                        <a:latin typeface="Cambria Math" panose="02040503050406030204" pitchFamily="18" charset="0"/>
                      </a:rPr>
                      <m:t>2</m:t>
                    </m:r>
                  </m:oMath>
                </a14:m>
                <a:r>
                  <a:rPr lang="en-US" sz="2600" dirty="0"/>
                  <a:t> Unknown and Assumed Equal (cont.)</a:t>
                </a:r>
              </a:p>
            </p:txBody>
          </p:sp>
        </mc:Choice>
        <mc:Fallback xmlns="">
          <p:sp>
            <p:nvSpPr>
              <p:cNvPr id="2" name="Title 1">
                <a:extLst>
                  <a:ext uri="{FF2B5EF4-FFF2-40B4-BE49-F238E27FC236}">
                    <a16:creationId xmlns:a16="http://schemas.microsoft.com/office/drawing/2014/main" id="{A34593F7-E531-4799-A3F6-8321D1C0E5C4}"/>
                  </a:ext>
                </a:extLst>
              </p:cNvPr>
              <p:cNvSpPr>
                <a:spLocks noGrp="1" noRot="1" noChangeAspect="1" noMove="1" noResize="1" noEditPoints="1" noAdjustHandles="1" noChangeArrowheads="1" noChangeShapeType="1" noTextEdit="1"/>
              </p:cNvSpPr>
              <p:nvPr>
                <p:ph type="title"/>
              </p:nvPr>
            </p:nvSpPr>
            <p:spPr>
              <a:blipFill>
                <a:blip r:embed="rId2"/>
                <a:stretch>
                  <a:fillRect l="-1185" t="-4000" r="-1185" b="-14000"/>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0D2BCDD7-A9CD-A2F9-7548-B764ED05FE62}"/>
              </a:ext>
            </a:extLst>
          </p:cNvPr>
          <p:cNvPicPr>
            <a:picLocks noChangeAspect="1"/>
          </p:cNvPicPr>
          <p:nvPr/>
        </p:nvPicPr>
        <p:blipFill>
          <a:blip r:embed="rId3"/>
          <a:stretch>
            <a:fillRect/>
          </a:stretch>
        </p:blipFill>
        <p:spPr>
          <a:xfrm>
            <a:off x="2209800" y="1600200"/>
            <a:ext cx="4877704" cy="3124200"/>
          </a:xfrm>
          <a:prstGeom prst="rect">
            <a:avLst/>
          </a:prstGeom>
        </p:spPr>
      </p:pic>
    </p:spTree>
    <p:extLst>
      <p:ext uri="{BB962C8B-B14F-4D97-AF65-F5344CB8AC3E}">
        <p14:creationId xmlns:p14="http://schemas.microsoft.com/office/powerpoint/2010/main" val="699744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r>
              <a:rPr lang="en-US" b="1" dirty="0"/>
              <a:t>Solution</a:t>
            </a:r>
          </a:p>
          <a:p>
            <a:pPr>
              <a:spcBef>
                <a:spcPts val="0"/>
              </a:spcBef>
            </a:pPr>
            <a:r>
              <a:rPr lang="en-US" dirty="0"/>
              <a:t>Before calculating the confidence interval we must first check that the assumptions have been satisfied. The samples were simple random samples taken from two statistics classes containing a different set of students, so the samples are independent of one another.</a:t>
            </a:r>
          </a:p>
          <a:p>
            <a:pPr>
              <a:spcBef>
                <a:spcPts val="0"/>
              </a:spcBef>
            </a:pPr>
            <a:r>
              <a:rPr lang="en-US" dirty="0"/>
              <a:t>A normal probability plot of each sample is shown below. The plots do not show any significant departures from normality for either sample.</a:t>
            </a:r>
          </a:p>
        </p:txBody>
      </p:sp>
    </p:spTree>
    <p:extLst>
      <p:ext uri="{BB962C8B-B14F-4D97-AF65-F5344CB8AC3E}">
        <p14:creationId xmlns:p14="http://schemas.microsoft.com/office/powerpoint/2010/main" val="2203742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r>
              <a:rPr lang="en-US" b="1" dirty="0"/>
              <a:t> </a:t>
            </a:r>
            <a:endParaRPr lang="en-US" dirty="0"/>
          </a:p>
        </p:txBody>
      </p:sp>
      <p:pic>
        <p:nvPicPr>
          <p:cNvPr id="5" name="Picture 4">
            <a:extLst>
              <a:ext uri="{FF2B5EF4-FFF2-40B4-BE49-F238E27FC236}">
                <a16:creationId xmlns:a16="http://schemas.microsoft.com/office/drawing/2014/main" id="{4C168D9B-93C8-4DC1-5A47-29D056669CF7}"/>
              </a:ext>
            </a:extLst>
          </p:cNvPr>
          <p:cNvPicPr>
            <a:picLocks noChangeAspect="1"/>
          </p:cNvPicPr>
          <p:nvPr/>
        </p:nvPicPr>
        <p:blipFill>
          <a:blip r:embed="rId2"/>
          <a:stretch>
            <a:fillRect/>
          </a:stretch>
        </p:blipFill>
        <p:spPr>
          <a:xfrm>
            <a:off x="702686" y="1200174"/>
            <a:ext cx="7287164" cy="4399288"/>
          </a:xfrm>
          <a:prstGeom prst="rect">
            <a:avLst/>
          </a:prstGeom>
        </p:spPr>
      </p:pic>
    </p:spTree>
    <p:extLst>
      <p:ext uri="{BB962C8B-B14F-4D97-AF65-F5344CB8AC3E}">
        <p14:creationId xmlns:p14="http://schemas.microsoft.com/office/powerpoint/2010/main" val="1177225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r>
              <a:rPr lang="en-US" b="1" dirty="0"/>
              <a:t> </a:t>
            </a:r>
            <a:endParaRPr lang="en-US" dirty="0"/>
          </a:p>
        </p:txBody>
      </p:sp>
      <p:pic>
        <p:nvPicPr>
          <p:cNvPr id="6" name="Picture 5">
            <a:extLst>
              <a:ext uri="{FF2B5EF4-FFF2-40B4-BE49-F238E27FC236}">
                <a16:creationId xmlns:a16="http://schemas.microsoft.com/office/drawing/2014/main" id="{312A33D3-1FC3-4B54-8497-5E8FBCBA5455}"/>
              </a:ext>
            </a:extLst>
          </p:cNvPr>
          <p:cNvPicPr>
            <a:picLocks noChangeAspect="1"/>
          </p:cNvPicPr>
          <p:nvPr/>
        </p:nvPicPr>
        <p:blipFill>
          <a:blip r:embed="rId2"/>
          <a:stretch>
            <a:fillRect/>
          </a:stretch>
        </p:blipFill>
        <p:spPr>
          <a:xfrm>
            <a:off x="500339" y="1207963"/>
            <a:ext cx="7697274" cy="4553585"/>
          </a:xfrm>
          <a:prstGeom prst="rect">
            <a:avLst/>
          </a:prstGeom>
        </p:spPr>
      </p:pic>
    </p:spTree>
    <p:extLst>
      <p:ext uri="{BB962C8B-B14F-4D97-AF65-F5344CB8AC3E}">
        <p14:creationId xmlns:p14="http://schemas.microsoft.com/office/powerpoint/2010/main" val="2108856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p:txBody>
          <a:bodyPr>
            <a:normAutofit/>
          </a:bodyPr>
          <a:lstStyle/>
          <a:p>
            <a:pPr marL="461963" indent="-461963">
              <a:buFont typeface="Wingdings" panose="05000000000000000000" pitchFamily="2" charset="2"/>
              <a:buChar char="þ"/>
            </a:pPr>
            <a:r>
              <a:rPr lang="en-US" dirty="0"/>
              <a:t>Independent random samples</a:t>
            </a:r>
          </a:p>
          <a:p>
            <a:pPr marL="461963" indent="-461963">
              <a:buFont typeface="Wingdings" panose="05000000000000000000" pitchFamily="2" charset="2"/>
              <a:buChar char="þ"/>
            </a:pPr>
            <a:r>
              <a:rPr lang="en-US" dirty="0"/>
              <a:t>The two samples are drawn from populations that are approximately normally distributed.</a:t>
            </a:r>
          </a:p>
          <a:p>
            <a:r>
              <a:rPr lang="el-GR" dirty="0">
                <a:latin typeface="Cambria Math" panose="02040503050406030204" pitchFamily="18" charset="0"/>
                <a:ea typeface="Cambria Math" panose="02040503050406030204" pitchFamily="18" charset="0"/>
                <a:sym typeface="Wingdings" panose="05000000000000000000" pitchFamily="2" charset="2"/>
              </a:rPr>
              <a:t></a:t>
            </a:r>
            <a:r>
              <a:rPr lang="en-US" dirty="0">
                <a:latin typeface="Cambria Math" panose="02040503050406030204" pitchFamily="18" charset="0"/>
                <a:ea typeface="Cambria Math" panose="02040503050406030204" pitchFamily="18" charset="0"/>
                <a:sym typeface="Wingdings" panose="05000000000000000000" pitchFamily="2" charset="2"/>
              </a:rPr>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a:t>
            </a:r>
          </a:p>
          <a:p>
            <a:pPr marL="457200" indent="-457200">
              <a:buFont typeface="Wingdings" panose="05000000000000000000" pitchFamily="2" charset="2"/>
              <a:buChar char="þ"/>
            </a:pP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a:t>
            </a:r>
          </a:p>
          <a:p>
            <a:r>
              <a:rPr lang="en-US" dirty="0">
                <a:sym typeface="Wingdings" panose="05000000000000000000" pitchFamily="2" charset="2"/>
              </a:rPr>
              <a:t>  </a:t>
            </a:r>
            <a:r>
              <a:rPr lang="en-US" dirty="0"/>
              <a:t>The population standard deviations are assumed to 	be unequal.</a:t>
            </a:r>
          </a:p>
          <a:p>
            <a:r>
              <a:rPr lang="en-US" dirty="0"/>
              <a:t> </a:t>
            </a:r>
          </a:p>
          <a:p>
            <a:endParaRPr lang="en-US" dirty="0"/>
          </a:p>
        </p:txBody>
      </p:sp>
    </p:spTree>
    <p:extLst>
      <p:ext uri="{BB962C8B-B14F-4D97-AF65-F5344CB8AC3E}">
        <p14:creationId xmlns:p14="http://schemas.microsoft.com/office/powerpoint/2010/main" val="1193626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p:txBody>
          <a:bodyPr>
            <a:normAutofit/>
          </a:bodyPr>
          <a:lstStyle/>
          <a:p>
            <a:r>
              <a:rPr lang="en-US" dirty="0"/>
              <a:t>Now we can proceed to calculate the confidence interval estimate for the difference in mean test scores between the two classes. By calculating the summary statistics for each set of data above, we find that</a:t>
            </a:r>
          </a:p>
          <a:p>
            <a:endParaRPr lang="en-US" dirty="0"/>
          </a:p>
          <a:p>
            <a:endParaRPr lang="en-US" dirty="0"/>
          </a:p>
          <a:p>
            <a:r>
              <a:rPr lang="en-US" dirty="0"/>
              <a:t>The normal probability plots suggest that assuming normality for the population of student scores is a reasonable assumption. </a:t>
            </a:r>
          </a:p>
        </p:txBody>
      </p:sp>
      <p:graphicFrame>
        <p:nvGraphicFramePr>
          <p:cNvPr id="4" name="Object 3">
            <a:extLst>
              <a:ext uri="{FF2B5EF4-FFF2-40B4-BE49-F238E27FC236}">
                <a16:creationId xmlns:a16="http://schemas.microsoft.com/office/drawing/2014/main" id="{F191B7E2-9162-30CC-1360-8B0C6467209D}"/>
              </a:ext>
            </a:extLst>
          </p:cNvPr>
          <p:cNvGraphicFramePr>
            <a:graphicFrameLocks noChangeAspect="1"/>
          </p:cNvGraphicFramePr>
          <p:nvPr>
            <p:extLst>
              <p:ext uri="{D42A27DB-BD31-4B8C-83A1-F6EECF244321}">
                <p14:modId xmlns:p14="http://schemas.microsoft.com/office/powerpoint/2010/main" val="655281675"/>
              </p:ext>
            </p:extLst>
          </p:nvPr>
        </p:nvGraphicFramePr>
        <p:xfrm>
          <a:off x="1445942" y="3153937"/>
          <a:ext cx="5778500" cy="965200"/>
        </p:xfrm>
        <a:graphic>
          <a:graphicData uri="http://schemas.openxmlformats.org/presentationml/2006/ole">
            <mc:AlternateContent xmlns:mc="http://schemas.openxmlformats.org/markup-compatibility/2006">
              <mc:Choice xmlns:v="urn:schemas-microsoft-com:vml" Requires="v">
                <p:oleObj name="Equation" r:id="rId2" imgW="5778360" imgH="965160" progId="Equation.DSMT4">
                  <p:embed/>
                </p:oleObj>
              </mc:Choice>
              <mc:Fallback>
                <p:oleObj name="Equation" r:id="rId2" imgW="5778360" imgH="965160" progId="Equation.DSMT4">
                  <p:embed/>
                  <p:pic>
                    <p:nvPicPr>
                      <p:cNvPr id="0" name=""/>
                      <p:cNvPicPr/>
                      <p:nvPr/>
                    </p:nvPicPr>
                    <p:blipFill>
                      <a:blip r:embed="rId3"/>
                      <a:stretch>
                        <a:fillRect/>
                      </a:stretch>
                    </p:blipFill>
                    <p:spPr>
                      <a:xfrm>
                        <a:off x="1445942" y="3153937"/>
                        <a:ext cx="5778500" cy="965200"/>
                      </a:xfrm>
                      <a:prstGeom prst="rect">
                        <a:avLst/>
                      </a:prstGeom>
                    </p:spPr>
                  </p:pic>
                </p:oleObj>
              </mc:Fallback>
            </mc:AlternateContent>
          </a:graphicData>
        </a:graphic>
      </p:graphicFrame>
    </p:spTree>
    <p:extLst>
      <p:ext uri="{BB962C8B-B14F-4D97-AF65-F5344CB8AC3E}">
        <p14:creationId xmlns:p14="http://schemas.microsoft.com/office/powerpoint/2010/main" val="3803596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Therefore, we will use the </a:t>
                </a:r>
                <a14:m>
                  <m:oMath xmlns:m="http://schemas.openxmlformats.org/officeDocument/2006/math">
                    <m:r>
                      <a:rPr lang="en-US" i="1" dirty="0" smtClean="0">
                        <a:latin typeface="Cambria Math" panose="02040503050406030204" pitchFamily="18" charset="0"/>
                      </a:rPr>
                      <m:t>𝑡</m:t>
                    </m:r>
                  </m:oMath>
                </a14:m>
                <a:r>
                  <a:rPr lang="en-US" dirty="0"/>
                  <a:t>-distribution to find the critical value for the confidence interval. Since we want a 95% confidence interval, we need to find the value of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𝑡</m:t>
                        </m:r>
                      </m:e>
                      <m:sub>
                        <m:f>
                          <m:fPr>
                            <m:type m:val="skw"/>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𝛼</m:t>
                            </m:r>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𝑑𝑓</m:t>
                                    </m:r>
                                  </m:sup>
                                </m:sSup>
                              </m:sup>
                            </m:sSup>
                          </m:den>
                        </m:f>
                      </m:sub>
                    </m:sSub>
                    <m:r>
                      <a:rPr lang="en-US" b="0" i="1" dirty="0" smtClean="0">
                        <a:latin typeface="Cambria Math" panose="02040503050406030204" pitchFamily="18" charset="0"/>
                      </a:rPr>
                      <m:t>.</m:t>
                    </m:r>
                  </m:oMath>
                </a14:m>
                <a:endParaRPr lang="en-US" dirty="0"/>
              </a:p>
              <a:p>
                <a:r>
                  <a:rPr lang="en-US" dirty="0"/>
                  <a:t>For the degrees of freedom for the </a:t>
                </a:r>
                <a14:m>
                  <m:oMath xmlns:m="http://schemas.openxmlformats.org/officeDocument/2006/math">
                    <m:r>
                      <a:rPr lang="en-US" i="1" dirty="0" smtClean="0">
                        <a:latin typeface="Cambria Math" panose="02040503050406030204" pitchFamily="18" charset="0"/>
                      </a:rPr>
                      <m:t>𝑡</m:t>
                    </m:r>
                  </m:oMath>
                </a14:m>
                <a:r>
                  <a:rPr lang="en-US" dirty="0"/>
                  <a:t>-distribution, we will use Option 1. The degrees of freedom will be the smaller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−1=15−1=14 </m:t>
                    </m:r>
                    <m:r>
                      <m:rPr>
                        <m:sty m:val="p"/>
                      </m:rPr>
                      <a:rPr lang="en-US" b="0" i="0" smtClean="0">
                        <a:latin typeface="Cambria Math" panose="02040503050406030204" pitchFamily="18" charset="0"/>
                      </a:rPr>
                      <m:t>or</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−1=16−1=15.</m:t>
                    </m:r>
                  </m:oMath>
                </a14:m>
                <a:endParaRPr lang="en-US" dirty="0"/>
              </a:p>
              <a:p>
                <a:r>
                  <a:rPr lang="en-US" dirty="0"/>
                  <a:t>Therefore, the critical value for a </a:t>
                </a:r>
                <a14:m>
                  <m:oMath xmlns:m="http://schemas.openxmlformats.org/officeDocument/2006/math">
                    <m:r>
                      <a:rPr lang="en-US" i="1" dirty="0" smtClean="0">
                        <a:latin typeface="Cambria Math" panose="02040503050406030204" pitchFamily="18" charset="0"/>
                      </a:rPr>
                      <m:t>𝑡</m:t>
                    </m:r>
                  </m:oMath>
                </a14:m>
                <a:r>
                  <a:rPr lang="en-US" dirty="0"/>
                  <a:t>-distribution with 14 degrees of freedom and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b="0" i="1" dirty="0" smtClean="0">
                        <a:latin typeface="Cambria Math" panose="02040503050406030204" pitchFamily="18" charset="0"/>
                        <a:ea typeface="Cambria Math" panose="02040503050406030204" pitchFamily="18" charset="0"/>
                      </a:rPr>
                      <m:t>=1−0.95=0.05 </m:t>
                    </m:r>
                  </m:oMath>
                </a14:m>
                <a:r>
                  <a:rPr lang="en-US" dirty="0"/>
                  <a:t>is</a:t>
                </a:r>
              </a:p>
              <a:p>
                <a14:m>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𝑡</m:t>
                        </m:r>
                      </m:e>
                      <m:sub>
                        <m:r>
                          <a:rPr lang="en-US" b="0" i="1" dirty="0" smtClean="0">
                            <a:latin typeface="Cambria Math" panose="02040503050406030204" pitchFamily="18" charset="0"/>
                            <a:ea typeface="Cambria Math" panose="02040503050406030204" pitchFamily="18" charset="0"/>
                          </a:rPr>
                          <m:t>0.05,14</m:t>
                        </m:r>
                      </m:sub>
                    </m:sSub>
                    <m:r>
                      <a:rPr lang="en-US" b="0" i="1" dirty="0" smtClean="0">
                        <a:latin typeface="Cambria Math" panose="02040503050406030204" pitchFamily="18" charset="0"/>
                        <a:ea typeface="Cambria Math" panose="02040503050406030204" pitchFamily="18" charset="0"/>
                      </a:rPr>
                      <m:t> </m:t>
                    </m:r>
                  </m:oMath>
                </a14:m>
                <a:r>
                  <a:rPr lang="en-US" dirty="0"/>
                  <a:t>=2.145.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067" r="-1037"/>
                </a:stretch>
              </a:blipFill>
            </p:spPr>
            <p:txBody>
              <a:bodyPr/>
              <a:lstStyle/>
              <a:p>
                <a:r>
                  <a:rPr lang="en-US">
                    <a:noFill/>
                  </a:rPr>
                  <a:t> </a:t>
                </a:r>
              </a:p>
            </p:txBody>
          </p:sp>
        </mc:Fallback>
      </mc:AlternateContent>
    </p:spTree>
    <p:extLst>
      <p:ext uri="{BB962C8B-B14F-4D97-AF65-F5344CB8AC3E}">
        <p14:creationId xmlns:p14="http://schemas.microsoft.com/office/powerpoint/2010/main" val="1966803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p:sp>
        <p:nvSpPr>
          <p:cNvPr id="3" name="Content Placeholder 2"/>
          <p:cNvSpPr>
            <a:spLocks noGrp="1"/>
          </p:cNvSpPr>
          <p:nvPr>
            <p:ph idx="1"/>
          </p:nvPr>
        </p:nvSpPr>
        <p:spPr/>
        <p:txBody>
          <a:bodyPr>
            <a:normAutofit/>
          </a:bodyPr>
          <a:lstStyle/>
          <a:p>
            <a:r>
              <a:rPr lang="en-US" dirty="0"/>
              <a:t>A 95% confidence interval for the difference in mean test scores is given by</a:t>
            </a:r>
          </a:p>
          <a:p>
            <a:endParaRPr lang="en-US" dirty="0"/>
          </a:p>
          <a:p>
            <a:endParaRPr lang="en-US" dirty="0"/>
          </a:p>
          <a:p>
            <a:r>
              <a:rPr lang="en-US" dirty="0"/>
              <a:t>The confidence interval is then calculated as follows.</a:t>
            </a:r>
          </a:p>
          <a:p>
            <a:endParaRPr lang="en-US" dirty="0"/>
          </a:p>
        </p:txBody>
      </p:sp>
      <p:graphicFrame>
        <p:nvGraphicFramePr>
          <p:cNvPr id="4" name="Object 3">
            <a:extLst>
              <a:ext uri="{FF2B5EF4-FFF2-40B4-BE49-F238E27FC236}">
                <a16:creationId xmlns:a16="http://schemas.microsoft.com/office/drawing/2014/main" id="{C79D7C4D-C450-6BCE-6059-F89DD25DB18B}"/>
              </a:ext>
            </a:extLst>
          </p:cNvPr>
          <p:cNvGraphicFramePr>
            <a:graphicFrameLocks noChangeAspect="1"/>
          </p:cNvGraphicFramePr>
          <p:nvPr>
            <p:extLst>
              <p:ext uri="{D42A27DB-BD31-4B8C-83A1-F6EECF244321}">
                <p14:modId xmlns:p14="http://schemas.microsoft.com/office/powerpoint/2010/main" val="1723509359"/>
              </p:ext>
            </p:extLst>
          </p:nvPr>
        </p:nvGraphicFramePr>
        <p:xfrm>
          <a:off x="2133600" y="2282283"/>
          <a:ext cx="4152900" cy="1143000"/>
        </p:xfrm>
        <a:graphic>
          <a:graphicData uri="http://schemas.openxmlformats.org/presentationml/2006/ole">
            <mc:AlternateContent xmlns:mc="http://schemas.openxmlformats.org/markup-compatibility/2006">
              <mc:Choice xmlns:v="urn:schemas-microsoft-com:vml" Requires="v">
                <p:oleObj name="Equation" r:id="rId2" imgW="4152600" imgH="1143000" progId="Equation.DSMT4">
                  <p:embed/>
                </p:oleObj>
              </mc:Choice>
              <mc:Fallback>
                <p:oleObj name="Equation" r:id="rId2" imgW="4152600" imgH="1143000" progId="Equation.DSMT4">
                  <p:embed/>
                  <p:pic>
                    <p:nvPicPr>
                      <p:cNvPr id="0" name=""/>
                      <p:cNvPicPr/>
                      <p:nvPr/>
                    </p:nvPicPr>
                    <p:blipFill>
                      <a:blip r:embed="rId3"/>
                      <a:stretch>
                        <a:fillRect/>
                      </a:stretch>
                    </p:blipFill>
                    <p:spPr>
                      <a:xfrm>
                        <a:off x="2133600" y="2282283"/>
                        <a:ext cx="4152900" cy="1143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4CF4DF6-583C-F834-1FC0-71FBA27B870D}"/>
              </a:ext>
            </a:extLst>
          </p:cNvPr>
          <p:cNvGraphicFramePr>
            <a:graphicFrameLocks noChangeAspect="1"/>
          </p:cNvGraphicFramePr>
          <p:nvPr>
            <p:extLst>
              <p:ext uri="{D42A27DB-BD31-4B8C-83A1-F6EECF244321}">
                <p14:modId xmlns:p14="http://schemas.microsoft.com/office/powerpoint/2010/main" val="2014814932"/>
              </p:ext>
            </p:extLst>
          </p:nvPr>
        </p:nvGraphicFramePr>
        <p:xfrm>
          <a:off x="1352705" y="3733839"/>
          <a:ext cx="6527800" cy="3238500"/>
        </p:xfrm>
        <a:graphic>
          <a:graphicData uri="http://schemas.openxmlformats.org/presentationml/2006/ole">
            <mc:AlternateContent xmlns:mc="http://schemas.openxmlformats.org/markup-compatibility/2006">
              <mc:Choice xmlns:v="urn:schemas-microsoft-com:vml" Requires="v">
                <p:oleObj name="Equation" r:id="rId4" imgW="6527520" imgH="3238200" progId="Equation.DSMT4">
                  <p:embed/>
                </p:oleObj>
              </mc:Choice>
              <mc:Fallback>
                <p:oleObj name="Equation" r:id="rId4" imgW="6527520" imgH="3238200" progId="Equation.DSMT4">
                  <p:embed/>
                  <p:pic>
                    <p:nvPicPr>
                      <p:cNvPr id="0" name=""/>
                      <p:cNvPicPr/>
                      <p:nvPr/>
                    </p:nvPicPr>
                    <p:blipFill>
                      <a:blip r:embed="rId5"/>
                      <a:stretch>
                        <a:fillRect/>
                      </a:stretch>
                    </p:blipFill>
                    <p:spPr>
                      <a:xfrm>
                        <a:off x="1352705" y="3733839"/>
                        <a:ext cx="6527800" cy="3238500"/>
                      </a:xfrm>
                      <a:prstGeom prst="rect">
                        <a:avLst/>
                      </a:prstGeom>
                    </p:spPr>
                  </p:pic>
                </p:oleObj>
              </mc:Fallback>
            </mc:AlternateContent>
          </a:graphicData>
        </a:graphic>
      </p:graphicFrame>
    </p:spTree>
    <p:extLst>
      <p:ext uri="{BB962C8B-B14F-4D97-AF65-F5344CB8AC3E}">
        <p14:creationId xmlns:p14="http://schemas.microsoft.com/office/powerpoint/2010/main" val="895687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954107"/>
          </a:xfrm>
          <a:ln w="28575">
            <a:solidFill>
              <a:srgbClr val="FF0000"/>
            </a:solidFill>
          </a:ln>
        </p:spPr>
        <p:txBody>
          <a:bodyPr wrap="square">
            <a:spAutoFit/>
          </a:bodyPr>
          <a:lstStyle/>
          <a:p>
            <a:r>
              <a:rPr lang="en-US" dirty="0">
                <a:solidFill>
                  <a:srgbClr val="000000"/>
                </a:solidFill>
              </a:rPr>
              <a:t>We are not using a pooled variance since the standard deviations are not assumed to be equal.</a:t>
            </a:r>
          </a:p>
        </p:txBody>
      </p:sp>
    </p:spTree>
    <p:extLst>
      <p:ext uri="{BB962C8B-B14F-4D97-AF65-F5344CB8AC3E}">
        <p14:creationId xmlns:p14="http://schemas.microsoft.com/office/powerpoint/2010/main" val="157748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Thus, we are 95% confident that the true mean difference in test scores is between 1.15 and 13.07. That is, on average, using the courseware resulted in an increase in the score on the first test between 1.15 and 13.07 points.</a:t>
                </a:r>
              </a:p>
              <a:p>
                <a:r>
                  <a:rPr lang="en-US" dirty="0"/>
                  <a:t>If Option 2 had been used to calculate the degrees of freedom for the test, the 95% confidence interval obtained using technology would have been (1.4054, 12.815) and the critical value would have come from a </a:t>
                </a:r>
                <a14:m>
                  <m:oMath xmlns:m="http://schemas.openxmlformats.org/officeDocument/2006/math">
                    <m:r>
                      <a:rPr lang="en-US" i="1" dirty="0" smtClean="0">
                        <a:latin typeface="Cambria Math" panose="02040503050406030204" pitchFamily="18" charset="0"/>
                      </a:rPr>
                      <m:t>𝑡</m:t>
                    </m:r>
                  </m:oMath>
                </a14:m>
                <a:r>
                  <a:rPr lang="en-US" dirty="0"/>
                  <a:t>-distribution with 26.34 degrees of freedom.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78" b="-1067"/>
                </a:stretch>
              </a:blipFill>
            </p:spPr>
            <p:txBody>
              <a:bodyPr/>
              <a:lstStyle/>
              <a:p>
                <a:r>
                  <a:rPr lang="en-IN">
                    <a:noFill/>
                  </a:rPr>
                  <a:t> </a:t>
                </a:r>
              </a:p>
            </p:txBody>
          </p:sp>
        </mc:Fallback>
      </mc:AlternateContent>
    </p:spTree>
    <p:extLst>
      <p:ext uri="{BB962C8B-B14F-4D97-AF65-F5344CB8AC3E}">
        <p14:creationId xmlns:p14="http://schemas.microsoft.com/office/powerpoint/2010/main" val="3609975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12.2.3: Determining a Confidence Interval for the Difference in Instructional Methodology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Note that this interval is not as wide as our conservative estimate calculated above, but both intervals are similar and neither contain zero, which indicates that the mean test scores for the two classes are significantly different from one another. If you manually calculated the degrees of freedom for Option 2, then you would need to round the degrees of freedom down to 26 to use the </a:t>
                </a:r>
                <a14:m>
                  <m:oMath xmlns:m="http://schemas.openxmlformats.org/officeDocument/2006/math">
                    <m:r>
                      <a:rPr lang="en-US" i="1" dirty="0" smtClean="0">
                        <a:latin typeface="Cambria Math" panose="02040503050406030204" pitchFamily="18" charset="0"/>
                      </a:rPr>
                      <m:t>𝑡</m:t>
                    </m:r>
                  </m:oMath>
                </a14:m>
                <a:r>
                  <a:rPr lang="en-US" dirty="0"/>
                  <a:t> table in the appendix (Table D) to find the correct critical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IN">
                    <a:noFill/>
                  </a:rPr>
                  <a:t> </a:t>
                </a:r>
              </a:p>
            </p:txBody>
          </p:sp>
        </mc:Fallback>
      </mc:AlternateContent>
    </p:spTree>
    <p:extLst>
      <p:ext uri="{BB962C8B-B14F-4D97-AF65-F5344CB8AC3E}">
        <p14:creationId xmlns:p14="http://schemas.microsoft.com/office/powerpoint/2010/main" val="224292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noAutofit/>
          </a:bodyPr>
          <a:lstStyle/>
          <a:p>
            <a:r>
              <a:rPr lang="en-US" dirty="0"/>
              <a:t>Interval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normAutofit/>
              </a:bodyPr>
              <a:lstStyle/>
              <a:p>
                <a:r>
                  <a:rPr lang="en-US" dirty="0"/>
                  <a:t>To construct a </a:t>
                </a:r>
                <a14:m>
                  <m:oMath xmlns:m="http://schemas.openxmlformats.org/officeDocument/2006/math">
                    <m:r>
                      <a:rPr lang="en-US" i="1" dirty="0" smtClean="0">
                        <a:latin typeface="Cambria Math" panose="02040503050406030204" pitchFamily="18" charset="0"/>
                      </a:rPr>
                      <m:t>100(1−</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m:t>
                    </m:r>
                  </m:oMath>
                </a14:m>
                <a:r>
                  <a:rPr lang="en-US" dirty="0"/>
                  <a:t>% confidence interval for the difference in two means from populations with equal but unknown variances we must make the following assumptions.</a:t>
                </a:r>
              </a:p>
            </p:txBody>
          </p:sp>
        </mc:Choice>
        <mc:Fallback xmlns="">
          <p:sp>
            <p:nvSpPr>
              <p:cNvPr id="3" name="Content Placeholder 2">
                <a:extLst>
                  <a:ext uri="{FF2B5EF4-FFF2-40B4-BE49-F238E27FC236}">
                    <a16:creationId xmlns:a16="http://schemas.microsoft.com/office/drawing/2014/main" id="{0A9F2037-C1C1-46BF-B990-74A1B94CE3E2}"/>
                  </a:ext>
                </a:extLst>
              </p:cNvPr>
              <p:cNvSpPr>
                <a:spLocks noGrp="1" noRot="1" noChangeAspect="1" noMove="1" noResize="1" noEditPoints="1" noAdjustHandles="1" noChangeArrowheads="1" noChangeShapeType="1" noTextEdit="1"/>
              </p:cNvSpPr>
              <p:nvPr>
                <p:ph idx="1"/>
              </p:nvPr>
            </p:nvSpPr>
            <p:spPr>
              <a:blipFill>
                <a:blip r:embed="rId2"/>
                <a:stretch>
                  <a:fillRect l="-1481" t="-1200" r="-1630"/>
                </a:stretch>
              </a:blipFill>
            </p:spPr>
            <p:txBody>
              <a:bodyPr/>
              <a:lstStyle/>
              <a:p>
                <a:r>
                  <a:rPr lang="en-IN">
                    <a:noFill/>
                  </a:rPr>
                  <a:t> </a:t>
                </a:r>
              </a:p>
            </p:txBody>
          </p:sp>
        </mc:Fallback>
      </mc:AlternateContent>
    </p:spTree>
    <p:extLst>
      <p:ext uri="{BB962C8B-B14F-4D97-AF65-F5344CB8AC3E}">
        <p14:creationId xmlns:p14="http://schemas.microsoft.com/office/powerpoint/2010/main" val="32611362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Recall that one of the assumptions when performing the two-sample </a:t>
                </a:r>
                <a14:m>
                  <m:oMath xmlns:m="http://schemas.openxmlformats.org/officeDocument/2006/math">
                    <m:r>
                      <a:rPr lang="en-US" i="1" dirty="0" smtClean="0">
                        <a:latin typeface="Cambria Math" panose="02040503050406030204" pitchFamily="18" charset="0"/>
                      </a:rPr>
                      <m:t>𝑡</m:t>
                    </m:r>
                  </m:oMath>
                </a14:m>
                <a:r>
                  <a:rPr lang="en-US" dirty="0"/>
                  <a:t>-test is that the population variances are unknown but equal (that is,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ea typeface="Cambria Math" panose="02040503050406030204" pitchFamily="18" charset="0"/>
                          </a:rPr>
                          <m:t>𝜎</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𝜎</m:t>
                        </m:r>
                      </m:e>
                      <m:sub>
                        <m:r>
                          <a:rPr lang="en-US" b="0" i="1" dirty="0" smtClean="0">
                            <a:latin typeface="Cambria Math" panose="02040503050406030204" pitchFamily="18" charset="0"/>
                          </a:rPr>
                          <m:t>2</m:t>
                        </m:r>
                      </m:sub>
                      <m:sup>
                        <m:r>
                          <a:rPr lang="en-US" i="1" dirty="0">
                            <a:latin typeface="Cambria Math" panose="02040503050406030204" pitchFamily="18" charset="0"/>
                          </a:rPr>
                          <m:t>2</m:t>
                        </m:r>
                      </m:sup>
                    </m:sSubSup>
                    <m:r>
                      <a:rPr lang="en-US" b="0" i="1" dirty="0"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𝜎</m:t>
                        </m:r>
                      </m:e>
                      <m:sub>
                        <m:r>
                          <a:rPr lang="en-US" b="0" i="1" dirty="0" smtClean="0">
                            <a:latin typeface="Cambria Math" panose="02040503050406030204" pitchFamily="18" charset="0"/>
                            <a:ea typeface="Cambria Math" panose="02040503050406030204" pitchFamily="18" charset="0"/>
                          </a:rPr>
                          <m:t> </m:t>
                        </m:r>
                      </m:sub>
                      <m:sup>
                        <m:r>
                          <a:rPr lang="en-US" i="1" dirty="0">
                            <a:latin typeface="Cambria Math" panose="02040503050406030204" pitchFamily="18" charset="0"/>
                          </a:rPr>
                          <m:t>2</m:t>
                        </m:r>
                      </m:sup>
                    </m:sSubSup>
                  </m:oMath>
                </a14:m>
                <a:r>
                  <a:rPr lang="en-US" dirty="0"/>
                  <a:t>). If you cannot make the assumption that the variances are equal, then it is not appropriate to pool the two sample variances into one common variance, </a:t>
                </a:r>
                <a14:m>
                  <m:oMath xmlns:m="http://schemas.openxmlformats.org/officeDocument/2006/math">
                    <m:sSubSup>
                      <m:sSubSupPr>
                        <m:ctrlPr>
                          <a:rPr lang="en-US" i="1" dirty="0">
                            <a:latin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𝑠</m:t>
                        </m:r>
                      </m:e>
                      <m:sub>
                        <m:r>
                          <a:rPr lang="en-US" b="0" i="1" dirty="0" smtClean="0">
                            <a:latin typeface="Cambria Math" panose="02040503050406030204" pitchFamily="18" charset="0"/>
                          </a:rPr>
                          <m:t>𝑝</m:t>
                        </m:r>
                      </m:sub>
                      <m:sup>
                        <m:r>
                          <a:rPr lang="en-US" i="1" dirty="0">
                            <a:latin typeface="Cambria Math" panose="02040503050406030204" pitchFamily="18" charset="0"/>
                          </a:rPr>
                          <m:t>2</m:t>
                        </m:r>
                      </m:sup>
                    </m:sSubSup>
                  </m:oMath>
                </a14:m>
                <a:r>
                  <a:rPr lang="en-US" dirty="0"/>
                  <a:t>. Instead the test procedure uses the two separate sample variances to calculate the standard error of the test statistic. The computations for the test statistic are shown in the following procedure.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b="-133"/>
                </a:stretch>
              </a:blipFill>
            </p:spPr>
            <p:txBody>
              <a:bodyPr/>
              <a:lstStyle/>
              <a:p>
                <a:r>
                  <a:rPr lang="en-IN">
                    <a:noFill/>
                  </a:rPr>
                  <a:t> </a:t>
                </a:r>
              </a:p>
            </p:txBody>
          </p:sp>
        </mc:Fallback>
      </mc:AlternateContent>
    </p:spTree>
    <p:extLst>
      <p:ext uri="{BB962C8B-B14F-4D97-AF65-F5344CB8AC3E}">
        <p14:creationId xmlns:p14="http://schemas.microsoft.com/office/powerpoint/2010/main" val="2440735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Procedure: Hypothesis Testing of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𝜇</m:t>
                    </m:r>
                    <m:r>
                      <a:rPr lang="en-US" i="1" baseline="-25000" dirty="0" smtClean="0">
                        <a:latin typeface="Cambria Math" panose="02040503050406030204" pitchFamily="18" charset="0"/>
                      </a:rPr>
                      <m:t>2</m:t>
                    </m:r>
                  </m:oMath>
                </a14:m>
                <a:r>
                  <a:rPr lang="en-US" dirty="0"/>
                  <a:t> with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1</m:t>
                    </m:r>
                  </m:oMath>
                </a14:m>
                <a:r>
                  <a:rPr lang="en-US" dirty="0"/>
                  <a:t> 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2</m:t>
                    </m:r>
                  </m:oMath>
                </a14:m>
                <a:r>
                  <a:rPr lang="en-US" dirty="0"/>
                  <a:t> Unknown and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r="-1185"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64630"/>
                <a:ext cx="8229600" cy="4315027"/>
              </a:xfrm>
              <a:solidFill>
                <a:srgbClr val="FFFFCC"/>
              </a:solidFill>
              <a:ln w="28575">
                <a:solidFill>
                  <a:srgbClr val="000000"/>
                </a:solidFill>
              </a:ln>
            </p:spPr>
            <p:txBody>
              <a:bodyPr>
                <a:spAutoFit/>
              </a:bodyPr>
              <a:lstStyle/>
              <a:p>
                <a:r>
                  <a:rPr lang="en-US" dirty="0">
                    <a:solidFill>
                      <a:srgbClr val="000000"/>
                    </a:solidFill>
                  </a:rPr>
                  <a:t>Assumptions:</a:t>
                </a:r>
              </a:p>
              <a:p>
                <a:pPr marL="514350" indent="-514350">
                  <a:buAutoNum type="arabicPeriod"/>
                </a:pPr>
                <a:r>
                  <a:rPr lang="en-US" dirty="0">
                    <a:solidFill>
                      <a:srgbClr val="000000"/>
                    </a:solidFill>
                  </a:rPr>
                  <a:t>The samples are independent of one another.</a:t>
                </a:r>
              </a:p>
              <a:p>
                <a:pPr marL="514350" indent="-514350">
                  <a:buAutoNum type="arabicPeriod"/>
                </a:pPr>
                <a:r>
                  <a:rPr lang="en-US" dirty="0">
                    <a:solidFill>
                      <a:srgbClr val="000000"/>
                    </a:solidFill>
                  </a:rPr>
                  <a:t>Both samples are simple random samples.</a:t>
                </a:r>
              </a:p>
              <a:p>
                <a:pPr marL="514350" indent="-514350">
                  <a:buAutoNum type="arabicPeriod"/>
                </a:pPr>
                <a:r>
                  <a:rPr lang="en-US" dirty="0">
                    <a:solidFill>
                      <a:srgbClr val="000000"/>
                    </a:solidFill>
                  </a:rPr>
                  <a:t>The populations from which the two samples are drawn are approximately normally distributed or the sample sizes are both large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&gt;30 </m:t>
                    </m:r>
                  </m:oMath>
                </a14:m>
                <a:r>
                  <a:rPr lang="en-US" dirty="0">
                    <a:solidFill>
                      <a:srgbClr val="000000"/>
                    </a:solidFill>
                  </a:rPr>
                  <a:t>and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&gt;30</m:t>
                    </m:r>
                  </m:oMath>
                </a14:m>
                <a:r>
                  <a:rPr lang="en-US" dirty="0">
                    <a:solidFill>
                      <a:srgbClr val="000000"/>
                    </a:solidFill>
                  </a:rPr>
                  <a:t>).</a:t>
                </a:r>
              </a:p>
              <a:p>
                <a:pPr marL="514350" indent="-514350">
                  <a:buAutoNum type="arabicPeriod"/>
                </a:pPr>
                <a:r>
                  <a:rPr lang="en-US" dirty="0">
                    <a:solidFill>
                      <a:srgbClr val="000000"/>
                    </a:solidFill>
                  </a:rPr>
                  <a:t>The values of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𝜎</m:t>
                    </m:r>
                    <m:r>
                      <a:rPr lang="en-US" i="1" baseline="-25000" dirty="0">
                        <a:solidFill>
                          <a:srgbClr val="000000"/>
                        </a:solidFill>
                        <a:latin typeface="Cambria Math" panose="02040503050406030204" pitchFamily="18" charset="0"/>
                      </a:rPr>
                      <m:t>1</m:t>
                    </m:r>
                  </m:oMath>
                </a14:m>
                <a:r>
                  <a:rPr lang="en-US" dirty="0">
                    <a:solidFill>
                      <a:srgbClr val="000000"/>
                    </a:solidFill>
                  </a:rPr>
                  <a:t> and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𝜎</m:t>
                    </m:r>
                    <m:r>
                      <a:rPr lang="en-US" i="1" baseline="-25000" dirty="0">
                        <a:solidFill>
                          <a:srgbClr val="000000"/>
                        </a:solidFill>
                        <a:latin typeface="Cambria Math" panose="02040503050406030204" pitchFamily="18" charset="0"/>
                      </a:rPr>
                      <m:t>2</m:t>
                    </m:r>
                  </m:oMath>
                </a14:m>
                <a:r>
                  <a:rPr lang="en-US" dirty="0">
                    <a:solidFill>
                      <a:srgbClr val="000000"/>
                    </a:solidFill>
                  </a:rPr>
                  <a:t> are unknown and we do not assume they are equal.</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64630"/>
                <a:ext cx="8229600" cy="4315027"/>
              </a:xfrm>
              <a:blipFill>
                <a:blip r:embed="rId3"/>
                <a:stretch>
                  <a:fillRect l="-1402" t="-982" r="-1993" b="-2665"/>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35601807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Procedure: Hypothesis Testing of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𝜇</m:t>
                    </m:r>
                    <m:r>
                      <a:rPr lang="en-US" i="1" baseline="-25000" dirty="0" smtClean="0">
                        <a:latin typeface="Cambria Math" panose="02040503050406030204" pitchFamily="18" charset="0"/>
                      </a:rPr>
                      <m:t>2</m:t>
                    </m:r>
                  </m:oMath>
                </a14:m>
                <a:r>
                  <a:rPr lang="en-US" dirty="0"/>
                  <a:t> with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1</m:t>
                    </m:r>
                  </m:oMath>
                </a14:m>
                <a:r>
                  <a:rPr lang="en-US" dirty="0"/>
                  <a:t> 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2</m:t>
                    </m:r>
                  </m:oMath>
                </a14:m>
                <a:r>
                  <a:rPr lang="en-US" dirty="0"/>
                  <a:t> Unknown and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r="-1185"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64630"/>
                <a:ext cx="8229600" cy="4056495"/>
              </a:xfrm>
              <a:solidFill>
                <a:srgbClr val="FFFFCC"/>
              </a:solidFill>
              <a:ln w="28575">
                <a:solidFill>
                  <a:srgbClr val="000000"/>
                </a:solidFill>
              </a:ln>
            </p:spPr>
            <p:txBody>
              <a:bodyPr>
                <a:spAutoFit/>
              </a:bodyPr>
              <a:lstStyle/>
              <a:p>
                <a:r>
                  <a:rPr lang="en-US" dirty="0">
                    <a:solidFill>
                      <a:srgbClr val="000000"/>
                    </a:solidFill>
                  </a:rPr>
                  <a:t>Test Statistic:</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The test statistic follows a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and there are two options for calculating the degrees of freedom.</a:t>
                </a:r>
              </a:p>
              <a:p>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64630"/>
                <a:ext cx="8229600" cy="4056495"/>
              </a:xfrm>
              <a:blipFill>
                <a:blip r:embed="rId3"/>
                <a:stretch>
                  <a:fillRect l="-1328" t="-1045"/>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17AF1AF9-ED1F-824C-E84C-106A4ED5F67E}"/>
              </a:ext>
            </a:extLst>
          </p:cNvPr>
          <p:cNvGraphicFramePr>
            <a:graphicFrameLocks noChangeAspect="1"/>
          </p:cNvGraphicFramePr>
          <p:nvPr>
            <p:extLst>
              <p:ext uri="{D42A27DB-BD31-4B8C-83A1-F6EECF244321}">
                <p14:modId xmlns:p14="http://schemas.microsoft.com/office/powerpoint/2010/main" val="446489799"/>
              </p:ext>
            </p:extLst>
          </p:nvPr>
        </p:nvGraphicFramePr>
        <p:xfrm>
          <a:off x="2133600" y="1820746"/>
          <a:ext cx="3340100" cy="1574800"/>
        </p:xfrm>
        <a:graphic>
          <a:graphicData uri="http://schemas.openxmlformats.org/presentationml/2006/ole">
            <mc:AlternateContent xmlns:mc="http://schemas.openxmlformats.org/markup-compatibility/2006">
              <mc:Choice xmlns:v="urn:schemas-microsoft-com:vml" Requires="v">
                <p:oleObj name="Equation" r:id="rId4" imgW="3340080" imgH="1574640" progId="Equation.DSMT4">
                  <p:embed/>
                </p:oleObj>
              </mc:Choice>
              <mc:Fallback>
                <p:oleObj name="Equation" r:id="rId4" imgW="3340080" imgH="1574640" progId="Equation.DSMT4">
                  <p:embed/>
                  <p:pic>
                    <p:nvPicPr>
                      <p:cNvPr id="0" name=""/>
                      <p:cNvPicPr/>
                      <p:nvPr/>
                    </p:nvPicPr>
                    <p:blipFill>
                      <a:blip r:embed="rId5"/>
                      <a:stretch>
                        <a:fillRect/>
                      </a:stretch>
                    </p:blipFill>
                    <p:spPr>
                      <a:xfrm>
                        <a:off x="2133600" y="1820746"/>
                        <a:ext cx="3340100" cy="1574800"/>
                      </a:xfrm>
                      <a:prstGeom prst="rect">
                        <a:avLst/>
                      </a:prstGeom>
                    </p:spPr>
                  </p:pic>
                </p:oleObj>
              </mc:Fallback>
            </mc:AlternateContent>
          </a:graphicData>
        </a:graphic>
      </p:graphicFrame>
    </p:spTree>
    <p:extLst>
      <p:ext uri="{BB962C8B-B14F-4D97-AF65-F5344CB8AC3E}">
        <p14:creationId xmlns:p14="http://schemas.microsoft.com/office/powerpoint/2010/main" val="1432819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Procedure: Hypothesis Testing of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𝜇</m:t>
                    </m:r>
                    <m:r>
                      <a:rPr lang="en-US" i="1" baseline="-25000" dirty="0" smtClean="0">
                        <a:latin typeface="Cambria Math" panose="02040503050406030204" pitchFamily="18" charset="0"/>
                      </a:rPr>
                      <m:t>2</m:t>
                    </m:r>
                  </m:oMath>
                </a14:m>
                <a:r>
                  <a:rPr lang="en-US" dirty="0"/>
                  <a:t> with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1</m:t>
                    </m:r>
                  </m:oMath>
                </a14:m>
                <a:r>
                  <a:rPr lang="en-US" dirty="0"/>
                  <a:t> 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2</m:t>
                    </m:r>
                  </m:oMath>
                </a14:m>
                <a:r>
                  <a:rPr lang="en-US" dirty="0"/>
                  <a:t> Unknown and Unequal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r="-1185"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90654" y="1153480"/>
                <a:ext cx="7989848" cy="4616648"/>
              </a:xfrm>
              <a:solidFill>
                <a:srgbClr val="FFFFCC"/>
              </a:solidFill>
              <a:ln w="28575">
                <a:solidFill>
                  <a:srgbClr val="000000"/>
                </a:solidFill>
              </a:ln>
            </p:spPr>
            <p:txBody>
              <a:bodyPr wrap="square">
                <a:spAutoFit/>
              </a:bodyPr>
              <a:lstStyle/>
              <a:p>
                <a:r>
                  <a:rPr lang="en-US" b="1" dirty="0">
                    <a:solidFill>
                      <a:srgbClr val="000000"/>
                    </a:solidFill>
                  </a:rPr>
                  <a:t>Option 1:</a:t>
                </a:r>
                <a:r>
                  <a:rPr lang="en-US" dirty="0">
                    <a:solidFill>
                      <a:srgbClr val="000000"/>
                    </a:solidFill>
                  </a:rPr>
                  <a:t> Use the smaller of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−1 </m:t>
                    </m:r>
                  </m:oMath>
                </a14:m>
                <a:r>
                  <a:rPr lang="en-US" dirty="0">
                    <a:solidFill>
                      <a:srgbClr val="000000"/>
                    </a:solidFill>
                  </a:rPr>
                  <a:t>and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−1</m:t>
                    </m:r>
                  </m:oMath>
                </a14:m>
                <a:r>
                  <a:rPr lang="en-US" dirty="0">
                    <a:solidFill>
                      <a:srgbClr val="000000"/>
                    </a:solidFill>
                  </a:rPr>
                  <a:t> for the degrees of freedom.</a:t>
                </a:r>
              </a:p>
              <a:p>
                <a:r>
                  <a:rPr lang="en-US" b="1" dirty="0">
                    <a:solidFill>
                      <a:srgbClr val="000000"/>
                    </a:solidFill>
                  </a:rPr>
                  <a:t>Option 2: </a:t>
                </a:r>
                <a:r>
                  <a:rPr lang="en-US" dirty="0">
                    <a:solidFill>
                      <a:srgbClr val="000000"/>
                    </a:solidFill>
                  </a:rPr>
                  <a:t>Use the following formula to calculate the degrees of freedom.</a:t>
                </a:r>
              </a:p>
              <a:p>
                <a:endParaRPr lang="en-US" dirty="0">
                  <a:solidFill>
                    <a:srgbClr val="000000"/>
                  </a:solidFill>
                </a:endParaRPr>
              </a:p>
              <a:p>
                <a:endParaRPr lang="en-US" dirty="0">
                  <a:solidFill>
                    <a:srgbClr val="000000"/>
                  </a:solidFill>
                </a:endParaRPr>
              </a:p>
              <a:p>
                <a:pPr>
                  <a:lnSpc>
                    <a:spcPct val="150000"/>
                  </a:lnSpc>
                </a:pPr>
                <a:endParaRPr lang="en-US" dirty="0">
                  <a:solidFill>
                    <a:srgbClr val="000000"/>
                  </a:solidFill>
                </a:endParaRPr>
              </a:p>
              <a:p>
                <a:r>
                  <a:rPr lang="en-US" dirty="0">
                    <a:solidFill>
                      <a:srgbClr val="000000"/>
                    </a:solidFill>
                  </a:rPr>
                  <a:t>The calculation for degrees of freedom should be rounded down to the nearest integer.</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90654" y="1153480"/>
                <a:ext cx="7989848" cy="4616648"/>
              </a:xfrm>
              <a:blipFill>
                <a:blip r:embed="rId4"/>
                <a:stretch>
                  <a:fillRect l="-1368" t="-917" b="-2359"/>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17AF1AF9-ED1F-824C-E84C-106A4ED5F67E}"/>
              </a:ext>
            </a:extLst>
          </p:cNvPr>
          <p:cNvGraphicFramePr>
            <a:graphicFrameLocks noChangeAspect="1"/>
          </p:cNvGraphicFramePr>
          <p:nvPr>
            <p:extLst>
              <p:ext uri="{D42A27DB-BD31-4B8C-83A1-F6EECF244321}">
                <p14:modId xmlns:p14="http://schemas.microsoft.com/office/powerpoint/2010/main" val="2182012595"/>
              </p:ext>
            </p:extLst>
          </p:nvPr>
        </p:nvGraphicFramePr>
        <p:xfrm>
          <a:off x="2508250" y="2606675"/>
          <a:ext cx="4394200" cy="2209800"/>
        </p:xfrm>
        <a:graphic>
          <a:graphicData uri="http://schemas.openxmlformats.org/presentationml/2006/ole">
            <mc:AlternateContent xmlns:mc="http://schemas.openxmlformats.org/markup-compatibility/2006">
              <mc:Choice xmlns:v="urn:schemas-microsoft-com:vml" Requires="v">
                <p:oleObj name="Equation" r:id="rId5" imgW="4394160" imgH="2209680" progId="Equation.DSMT4">
                  <p:embed/>
                </p:oleObj>
              </mc:Choice>
              <mc:Fallback>
                <p:oleObj name="Equation" r:id="rId5" imgW="4394160" imgH="2209680" progId="Equation.DSMT4">
                  <p:embed/>
                  <p:pic>
                    <p:nvPicPr>
                      <p:cNvPr id="3" name="Object 2">
                        <a:extLst>
                          <a:ext uri="{FF2B5EF4-FFF2-40B4-BE49-F238E27FC236}">
                            <a16:creationId xmlns:a16="http://schemas.microsoft.com/office/drawing/2014/main" id="{17AF1AF9-ED1F-824C-E84C-106A4ED5F67E}"/>
                          </a:ext>
                        </a:extLst>
                      </p:cNvPr>
                      <p:cNvPicPr/>
                      <p:nvPr/>
                    </p:nvPicPr>
                    <p:blipFill>
                      <a:blip r:embed="rId6"/>
                      <a:stretch>
                        <a:fillRect/>
                      </a:stretch>
                    </p:blipFill>
                    <p:spPr>
                      <a:xfrm>
                        <a:off x="2508250" y="2606675"/>
                        <a:ext cx="4394200" cy="2209800"/>
                      </a:xfrm>
                      <a:prstGeom prst="rect">
                        <a:avLst/>
                      </a:prstGeom>
                    </p:spPr>
                  </p:pic>
                </p:oleObj>
              </mc:Fallback>
            </mc:AlternateContent>
          </a:graphicData>
        </a:graphic>
      </p:graphicFrame>
    </p:spTree>
    <p:extLst>
      <p:ext uri="{BB962C8B-B14F-4D97-AF65-F5344CB8AC3E}">
        <p14:creationId xmlns:p14="http://schemas.microsoft.com/office/powerpoint/2010/main" val="433071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a:t>
            </a:r>
          </a:p>
        </p:txBody>
      </p:sp>
      <p:sp>
        <p:nvSpPr>
          <p:cNvPr id="3" name="Content Placeholder 2"/>
          <p:cNvSpPr>
            <a:spLocks noGrp="1"/>
          </p:cNvSpPr>
          <p:nvPr>
            <p:ph idx="1"/>
          </p:nvPr>
        </p:nvSpPr>
        <p:spPr/>
        <p:txBody>
          <a:bodyPr>
            <a:normAutofit/>
          </a:bodyPr>
          <a:lstStyle/>
          <a:p>
            <a:r>
              <a:rPr lang="en-US" dirty="0"/>
              <a:t>A biologist is interested in comparing the size of blue crabs in two river basins: </a:t>
            </a:r>
            <a:r>
              <a:rPr lang="en-US" dirty="0" err="1"/>
              <a:t>Stono</a:t>
            </a:r>
            <a:r>
              <a:rPr lang="en-US" dirty="0"/>
              <a:t> River (Population 1) and Cooper River (Population 2). Based on the health of the rivers, she believes the crabs in the </a:t>
            </a:r>
            <a:r>
              <a:rPr lang="en-US" dirty="0" err="1"/>
              <a:t>Stono</a:t>
            </a:r>
            <a:r>
              <a:rPr lang="en-US" dirty="0"/>
              <a:t> will have a higher average weight. She samples 32 crabs from the </a:t>
            </a:r>
            <a:r>
              <a:rPr lang="en-US" dirty="0" err="1"/>
              <a:t>Stono</a:t>
            </a:r>
            <a:r>
              <a:rPr lang="en-US" dirty="0"/>
              <a:t> River, and this sample has a mean weight of 800 g with a standard deviation of 225 g. She takes a random sample of 35 crabs from the Cooper River and finds the crabs have a mean weight of 700 g with a standard deviation of 175 g.</a:t>
            </a:r>
          </a:p>
        </p:txBody>
      </p:sp>
    </p:spTree>
    <p:extLst>
      <p:ext uri="{BB962C8B-B14F-4D97-AF65-F5344CB8AC3E}">
        <p14:creationId xmlns:p14="http://schemas.microsoft.com/office/powerpoint/2010/main" val="2788797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Is there persuasive evidence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in support of the biologist’s belief?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b="-2933"/>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A0E7F347-7919-08A8-AB52-F1E6FA961E3D}"/>
              </a:ext>
            </a:extLst>
          </p:cNvPr>
          <p:cNvPicPr>
            <a:picLocks noChangeAspect="1"/>
          </p:cNvPicPr>
          <p:nvPr/>
        </p:nvPicPr>
        <p:blipFill>
          <a:blip r:embed="rId3"/>
          <a:stretch>
            <a:fillRect/>
          </a:stretch>
        </p:blipFill>
        <p:spPr>
          <a:xfrm>
            <a:off x="1447800" y="1371600"/>
            <a:ext cx="6019800" cy="3255902"/>
          </a:xfrm>
          <a:prstGeom prst="rect">
            <a:avLst/>
          </a:prstGeom>
        </p:spPr>
      </p:pic>
    </p:spTree>
    <p:extLst>
      <p:ext uri="{BB962C8B-B14F-4D97-AF65-F5344CB8AC3E}">
        <p14:creationId xmlns:p14="http://schemas.microsoft.com/office/powerpoint/2010/main" val="29908445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p:sp>
        <p:nvSpPr>
          <p:cNvPr id="3" name="Content Placeholder 2"/>
          <p:cNvSpPr>
            <a:spLocks noGrp="1"/>
          </p:cNvSpPr>
          <p:nvPr>
            <p:ph idx="1"/>
          </p:nvPr>
        </p:nvSpPr>
        <p:spPr/>
        <p:txBody>
          <a:bodyPr>
            <a:normAutofit/>
          </a:bodyPr>
          <a:lstStyle/>
          <a:p>
            <a:r>
              <a:rPr lang="en-US" b="1" dirty="0"/>
              <a:t>Solution</a:t>
            </a:r>
          </a:p>
          <a:p>
            <a:r>
              <a:rPr lang="en-US" b="1" dirty="0"/>
              <a:t>Step 1: Determine the population parameter to be used and develop the null and alternative hypotheses.</a:t>
            </a:r>
          </a:p>
          <a:p>
            <a:r>
              <a:rPr lang="en-US" dirty="0"/>
              <a:t>This is a one-sided test, since the biologist wants to know if the average crab weights are higher in the </a:t>
            </a:r>
            <a:r>
              <a:rPr lang="en-US" dirty="0" err="1"/>
              <a:t>Stono</a:t>
            </a:r>
            <a:r>
              <a:rPr lang="en-US" dirty="0"/>
              <a:t> River than the Cooper. The biologist is interested in comparing two population means, so we formulate the null and alternative hypotheses to look at the difference between the two population means. </a:t>
            </a:r>
          </a:p>
        </p:txBody>
      </p:sp>
    </p:spTree>
    <p:extLst>
      <p:ext uri="{BB962C8B-B14F-4D97-AF65-F5344CB8AC3E}">
        <p14:creationId xmlns:p14="http://schemas.microsoft.com/office/powerpoint/2010/main" val="809316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b="0" i="1" baseline="-25000" dirty="0" smtClean="0">
                        <a:latin typeface="Cambria Math" panose="02040503050406030204" pitchFamily="18" charset="0"/>
                        <a:ea typeface="Cambria Math" panose="02040503050406030204" pitchFamily="18" charset="0"/>
                      </a:rPr>
                      <m:t>1</m:t>
                    </m:r>
                  </m:oMath>
                </a14:m>
                <a:r>
                  <a:rPr lang="en-US" dirty="0"/>
                  <a:t> equal the average weight of </a:t>
                </a:r>
                <a:r>
                  <a:rPr lang="en-US" dirty="0" err="1"/>
                  <a:t>Stono</a:t>
                </a:r>
                <a:r>
                  <a:rPr lang="en-US" dirty="0"/>
                  <a:t> River crabs and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b="0" i="1" baseline="-25000" dirty="0" smtClean="0">
                        <a:latin typeface="Cambria Math" panose="02040503050406030204" pitchFamily="18" charset="0"/>
                        <a:ea typeface="Cambria Math" panose="02040503050406030204" pitchFamily="18" charset="0"/>
                      </a:rPr>
                      <m:t>2</m:t>
                    </m:r>
                  </m:oMath>
                </a14:m>
                <a:r>
                  <a:rPr lang="en-US" dirty="0"/>
                  <a:t> equal the average weight of Cooper River crabs.</a:t>
                </a:r>
              </a:p>
              <a:p>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r>
                      <a:rPr lang="en-US" b="0" i="1" baseline="-25000" dirty="0" smtClean="0">
                        <a:latin typeface="Cambria Math" panose="02040503050406030204" pitchFamily="18" charset="0"/>
                      </a:rPr>
                      <m:t>0</m:t>
                    </m:r>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b="0" i="1" dirty="0" smtClean="0">
                        <a:latin typeface="Cambria Math" panose="02040503050406030204" pitchFamily="18" charset="0"/>
                      </a:rPr>
                      <m:t>=</m:t>
                    </m:r>
                    <m:r>
                      <a:rPr lang="en-US" i="1" dirty="0">
                        <a:latin typeface="Cambria Math" panose="02040503050406030204" pitchFamily="18" charset="0"/>
                      </a:rPr>
                      <m:t> </m:t>
                    </m:r>
                  </m:oMath>
                </a14:m>
                <a:r>
                  <a:rPr lang="en-US" dirty="0"/>
                  <a:t>0   There is no difference in average </a:t>
                </a:r>
                <a:r>
                  <a:rPr lang="en-IN" dirty="0"/>
                  <a:t>crab 		        weight. </a:t>
                </a:r>
                <a:endParaRPr lang="en-US" dirty="0"/>
              </a:p>
              <a:p>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r>
                      <a:rPr lang="en-US" b="0" i="1" baseline="-25000" dirty="0" smtClean="0">
                        <a:latin typeface="Cambria Math" panose="02040503050406030204" pitchFamily="18" charset="0"/>
                      </a:rPr>
                      <m:t>𝑎</m:t>
                    </m:r>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i="1" dirty="0">
                        <a:latin typeface="Cambria Math" panose="02040503050406030204" pitchFamily="18" charset="0"/>
                      </a:rPr>
                      <m:t>&gt;</m:t>
                    </m:r>
                  </m:oMath>
                </a14:m>
                <a:r>
                  <a:rPr lang="en-US" dirty="0"/>
                  <a:t> 0   The average crab weights in the </a:t>
                </a:r>
                <a:r>
                  <a:rPr lang="en-US" dirty="0" err="1"/>
                  <a:t>Stono</a:t>
                </a:r>
                <a:r>
                  <a:rPr lang="en-US" dirty="0"/>
                  <a:t> 		        River are higher.</a:t>
                </a:r>
              </a:p>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significance level is specified to be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 0.01.</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064334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p:sp>
        <p:nvSpPr>
          <p:cNvPr id="3" name="Content Placeholder 2"/>
          <p:cNvSpPr>
            <a:spLocks noGrp="1"/>
          </p:cNvSpPr>
          <p:nvPr>
            <p:ph idx="1"/>
          </p:nvPr>
        </p:nvSpPr>
        <p:spPr/>
        <p:txBody>
          <a:bodyPr>
            <a:normAutofit/>
          </a:bodyPr>
          <a:lstStyle/>
          <a:p>
            <a:r>
              <a:rPr lang="en-US" b="1" dirty="0"/>
              <a:t>Step 3: Validate the assumptions of the hypothesis test, identify the appropriate test statistic, and compute its value.</a:t>
            </a:r>
          </a:p>
          <a:p>
            <a:r>
              <a:rPr lang="en-US" dirty="0"/>
              <a:t>Looking at the box plots, the data for each sample appears to be roughly symmetric and the variances do not appear to be equal (the spreads of the two boxes are different). Also, the samples are from independent random samples.</a:t>
            </a:r>
          </a:p>
        </p:txBody>
      </p:sp>
    </p:spTree>
    <p:extLst>
      <p:ext uri="{BB962C8B-B14F-4D97-AF65-F5344CB8AC3E}">
        <p14:creationId xmlns:p14="http://schemas.microsoft.com/office/powerpoint/2010/main" val="1524841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61963" indent="-461963">
                  <a:buFont typeface="Wingdings" panose="05000000000000000000" pitchFamily="2" charset="2"/>
                  <a:buChar char="þ"/>
                </a:pPr>
                <a:r>
                  <a:rPr lang="en-US" dirty="0"/>
                  <a:t>Independent random samples</a:t>
                </a:r>
              </a:p>
              <a:p>
                <a:pPr marL="461963" indent="-461963">
                  <a:buFont typeface="Wingdings" panose="05000000000000000000" pitchFamily="2" charset="2"/>
                  <a:buChar char="þ"/>
                </a:pPr>
                <a:r>
                  <a:rPr lang="en-US" dirty="0"/>
                  <a:t>The samples sizes are large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&gt;30</m:t>
                    </m:r>
                  </m:oMath>
                </a14:m>
                <a:r>
                  <a:rPr lang="en-US" dirty="0"/>
                  <a:t> and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2</m:t>
                    </m:r>
                    <m:r>
                      <a:rPr lang="en-US" i="1" dirty="0" smtClean="0">
                        <a:latin typeface="Cambria Math" panose="02040503050406030204" pitchFamily="18" charset="0"/>
                      </a:rPr>
                      <m:t>&gt;30</m:t>
                    </m:r>
                  </m:oMath>
                </a14:m>
                <a:r>
                  <a:rPr lang="en-US" dirty="0"/>
                  <a:t>).</a:t>
                </a:r>
              </a:p>
              <a:p>
                <a:r>
                  <a:rPr lang="el-GR" dirty="0">
                    <a:latin typeface="Cambria Math" panose="02040503050406030204" pitchFamily="18" charset="0"/>
                    <a:ea typeface="Cambria Math" panose="02040503050406030204" pitchFamily="18" charset="0"/>
                    <a:sym typeface="Wingdings" panose="05000000000000000000" pitchFamily="2" charset="2"/>
                  </a:rPr>
                  <a:t></a:t>
                </a:r>
                <a:r>
                  <a:rPr lang="en-US" dirty="0">
                    <a:latin typeface="Cambria Math" panose="02040503050406030204" pitchFamily="18" charset="0"/>
                    <a:ea typeface="Cambria Math" panose="02040503050406030204" pitchFamily="18" charset="0"/>
                    <a:sym typeface="Wingdings" panose="05000000000000000000" pitchFamily="2" charset="2"/>
                  </a:rPr>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a:t>
                </a:r>
              </a:p>
              <a:p>
                <a:pPr marL="457200" indent="-457200">
                  <a:buFont typeface="Wingdings" panose="05000000000000000000" pitchFamily="2" charset="2"/>
                  <a:buChar char="þ"/>
                </a:pP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a:t>
                </a:r>
              </a:p>
              <a:p>
                <a:r>
                  <a:rPr lang="en-US" dirty="0">
                    <a:sym typeface="Wingdings" panose="05000000000000000000" pitchFamily="2" charset="2"/>
                  </a:rPr>
                  <a:t>  </a:t>
                </a:r>
                <a:r>
                  <a:rPr lang="en-US" dirty="0"/>
                  <a:t>The population standard deviations are assumed 	unequal.</a:t>
                </a:r>
              </a:p>
              <a:p>
                <a:r>
                  <a:rPr lang="en-US" dirty="0"/>
                  <a:t> Since the assumptions are validated we can proceed with the hypothesis test. We use the </a:t>
                </a:r>
                <a14:m>
                  <m:oMath xmlns:m="http://schemas.openxmlformats.org/officeDocument/2006/math">
                    <m:r>
                      <a:rPr lang="en-US" i="1" dirty="0" smtClean="0">
                        <a:latin typeface="Cambria Math" panose="02040503050406030204" pitchFamily="18" charset="0"/>
                      </a:rPr>
                      <m:t>𝑡</m:t>
                    </m:r>
                  </m:oMath>
                </a14:m>
                <a:r>
                  <a:rPr lang="en-US" dirty="0"/>
                  <a:t>-test statistic given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00860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Assumptions</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3797963"/>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The samples are independent of one another.</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approximately normally distributed or the sample sizes are both large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&gt;30</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&gt;30</m:t>
                    </m:r>
                  </m:oMath>
                </a14:m>
                <a:r>
                  <a:rPr lang="en-US" dirty="0">
                    <a:solidFill>
                      <a:srgbClr val="000000"/>
                    </a:solidFill>
                  </a:rPr>
                  <a:t>). </a:t>
                </a:r>
              </a:p>
              <a:p>
                <a:pPr marL="514350" indent="-514350">
                  <a:buFont typeface="+mj-lt"/>
                  <a:buAutoNum type="arabicPeriod"/>
                </a:pPr>
                <a:r>
                  <a:rPr lang="en-US" dirty="0">
                    <a:solidFill>
                      <a:srgbClr val="000000"/>
                    </a:solidFill>
                  </a:rPr>
                  <a:t>The values of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𝜎</m:t>
                    </m:r>
                  </m:oMath>
                </a14:m>
                <a:r>
                  <a:rPr lang="en-US" baseline="-25000" dirty="0">
                    <a:solidFill>
                      <a:srgbClr val="000000"/>
                    </a:solidFill>
                  </a:rPr>
                  <a:t>1</a:t>
                </a:r>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𝜎</m:t>
                    </m:r>
                  </m:oMath>
                </a14:m>
                <a:r>
                  <a:rPr lang="en-US" baseline="-25000" dirty="0">
                    <a:solidFill>
                      <a:srgbClr val="000000"/>
                    </a:solidFill>
                  </a:rPr>
                  <a:t>2</a:t>
                </a:r>
                <a:r>
                  <a:rPr lang="en-US" dirty="0">
                    <a:solidFill>
                      <a:srgbClr val="000000"/>
                    </a:solidFill>
                  </a:rPr>
                  <a:t> are unknown but assumed equal.</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3797963"/>
              </a:xfrm>
              <a:blipFill>
                <a:blip r:embed="rId2"/>
                <a:stretch>
                  <a:fillRect l="-1402" t="-1433" b="-3185"/>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pPr>
                  <a:lnSpc>
                    <a:spcPct val="150000"/>
                  </a:lnSpc>
                </a:pPr>
                <a:endParaRPr lang="en-US" dirty="0"/>
              </a:p>
              <a:p>
                <a:r>
                  <a:rPr lang="en-US" dirty="0"/>
                  <a:t>Based on the sample statistics, the computed value of the test statistic is</a:t>
                </a:r>
              </a:p>
              <a:p>
                <a:endParaRPr lang="en-US" dirty="0"/>
              </a:p>
              <a:p>
                <a:pPr>
                  <a:spcBef>
                    <a:spcPts val="0"/>
                  </a:spcBef>
                </a:pPr>
                <a:endParaRPr lang="en-US" dirty="0"/>
              </a:p>
              <a:p>
                <a:pPr>
                  <a:spcBef>
                    <a:spcPts val="0"/>
                  </a:spcBef>
                </a:pPr>
                <a:endParaRPr lang="en-US" dirty="0"/>
              </a:p>
              <a:p>
                <a:pPr>
                  <a:spcBef>
                    <a:spcPts val="0"/>
                  </a:spcBef>
                </a:pPr>
                <a:r>
                  <a:rPr lang="en-US" dirty="0"/>
                  <a:t>Using Option 1 for the degrees of freedom, our test statistic has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oMath>
                </a14:m>
                <a:r>
                  <a:rPr lang="en-US" dirty="0"/>
                  <a:t>− 1 = 32 − 1 = 31 degrees of freedom.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b="-1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6E66F13F-3E37-8533-D7F5-0D8302CEFDA3}"/>
              </a:ext>
            </a:extLst>
          </p:cNvPr>
          <p:cNvGraphicFramePr>
            <a:graphicFrameLocks noChangeAspect="1"/>
          </p:cNvGraphicFramePr>
          <p:nvPr>
            <p:extLst>
              <p:ext uri="{D42A27DB-BD31-4B8C-83A1-F6EECF244321}">
                <p14:modId xmlns:p14="http://schemas.microsoft.com/office/powerpoint/2010/main" val="2238362632"/>
              </p:ext>
            </p:extLst>
          </p:nvPr>
        </p:nvGraphicFramePr>
        <p:xfrm>
          <a:off x="1752600" y="1097280"/>
          <a:ext cx="3340100" cy="1574800"/>
        </p:xfrm>
        <a:graphic>
          <a:graphicData uri="http://schemas.openxmlformats.org/presentationml/2006/ole">
            <mc:AlternateContent xmlns:mc="http://schemas.openxmlformats.org/markup-compatibility/2006">
              <mc:Choice xmlns:v="urn:schemas-microsoft-com:vml" Requires="v">
                <p:oleObj name="Equation" r:id="rId3" imgW="3340080" imgH="1574640" progId="Equation.DSMT4">
                  <p:embed/>
                </p:oleObj>
              </mc:Choice>
              <mc:Fallback>
                <p:oleObj name="Equation" r:id="rId3" imgW="3340080" imgH="1574640" progId="Equation.DSMT4">
                  <p:embed/>
                  <p:pic>
                    <p:nvPicPr>
                      <p:cNvPr id="0" name=""/>
                      <p:cNvPicPr/>
                      <p:nvPr/>
                    </p:nvPicPr>
                    <p:blipFill>
                      <a:blip r:embed="rId4"/>
                      <a:stretch>
                        <a:fillRect/>
                      </a:stretch>
                    </p:blipFill>
                    <p:spPr>
                      <a:xfrm>
                        <a:off x="1752600" y="1097280"/>
                        <a:ext cx="3340100" cy="1574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57F5451-31A5-8B48-C487-58CE4DA0DC66}"/>
              </a:ext>
            </a:extLst>
          </p:cNvPr>
          <p:cNvGraphicFramePr>
            <a:graphicFrameLocks noChangeAspect="1"/>
          </p:cNvGraphicFramePr>
          <p:nvPr>
            <p:extLst>
              <p:ext uri="{D42A27DB-BD31-4B8C-83A1-F6EECF244321}">
                <p14:modId xmlns:p14="http://schemas.microsoft.com/office/powerpoint/2010/main" val="2838065099"/>
              </p:ext>
            </p:extLst>
          </p:nvPr>
        </p:nvGraphicFramePr>
        <p:xfrm>
          <a:off x="2971800" y="3352800"/>
          <a:ext cx="3898900" cy="1422400"/>
        </p:xfrm>
        <a:graphic>
          <a:graphicData uri="http://schemas.openxmlformats.org/presentationml/2006/ole">
            <mc:AlternateContent xmlns:mc="http://schemas.openxmlformats.org/markup-compatibility/2006">
              <mc:Choice xmlns:v="urn:schemas-microsoft-com:vml" Requires="v">
                <p:oleObj name="Equation" r:id="rId5" imgW="3898800" imgH="1422360" progId="Equation.DSMT4">
                  <p:embed/>
                </p:oleObj>
              </mc:Choice>
              <mc:Fallback>
                <p:oleObj name="Equation" r:id="rId5" imgW="3898800" imgH="1422360" progId="Equation.DSMT4">
                  <p:embed/>
                  <p:pic>
                    <p:nvPicPr>
                      <p:cNvPr id="4" name="Object 3">
                        <a:extLst>
                          <a:ext uri="{FF2B5EF4-FFF2-40B4-BE49-F238E27FC236}">
                            <a16:creationId xmlns:a16="http://schemas.microsoft.com/office/drawing/2014/main" id="{6E66F13F-3E37-8533-D7F5-0D8302CEFDA3}"/>
                          </a:ext>
                        </a:extLst>
                      </p:cNvPr>
                      <p:cNvPicPr/>
                      <p:nvPr/>
                    </p:nvPicPr>
                    <p:blipFill>
                      <a:blip r:embed="rId6"/>
                      <a:stretch>
                        <a:fillRect/>
                      </a:stretch>
                    </p:blipFill>
                    <p:spPr>
                      <a:xfrm>
                        <a:off x="2971800" y="3352800"/>
                        <a:ext cx="3898900" cy="1422400"/>
                      </a:xfrm>
                      <a:prstGeom prst="rect">
                        <a:avLst/>
                      </a:prstGeom>
                    </p:spPr>
                  </p:pic>
                </p:oleObj>
              </mc:Fallback>
            </mc:AlternateContent>
          </a:graphicData>
        </a:graphic>
      </p:graphicFrame>
    </p:spTree>
    <p:extLst>
      <p:ext uri="{BB962C8B-B14F-4D97-AF65-F5344CB8AC3E}">
        <p14:creationId xmlns:p14="http://schemas.microsoft.com/office/powerpoint/2010/main" val="3884421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The rejection region corresponding to the alternative hypothesis, </a:t>
                </a:r>
                <a14:m>
                  <m:oMath xmlns:m="http://schemas.openxmlformats.org/officeDocument/2006/math">
                    <m:r>
                      <a:rPr lang="en-US" i="1" dirty="0">
                        <a:latin typeface="Cambria Math" panose="02040503050406030204" pitchFamily="18" charset="0"/>
                        <a:ea typeface="Cambria Math" panose="02040503050406030204" pitchFamily="18" charset="0"/>
                      </a:rPr>
                      <m:t>𝐻</m:t>
                    </m:r>
                    <m:r>
                      <a:rPr lang="en-US" i="1" baseline="-25000" dirty="0">
                        <a:latin typeface="Cambria Math" panose="02040503050406030204" pitchFamily="18" charset="0"/>
                      </a:rPr>
                      <m:t>𝑎</m:t>
                    </m:r>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2</m:t>
                    </m:r>
                    <m:r>
                      <a:rPr lang="en-US" i="1" dirty="0">
                        <a:latin typeface="Cambria Math" panose="02040503050406030204" pitchFamily="18" charset="0"/>
                      </a:rPr>
                      <m:t>&gt;</m:t>
                    </m:r>
                  </m:oMath>
                </a14:m>
                <a:r>
                  <a:rPr lang="en-US" dirty="0"/>
                  <a:t> 0 , with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for a </a:t>
                </a:r>
                <a14:m>
                  <m:oMath xmlns:m="http://schemas.openxmlformats.org/officeDocument/2006/math">
                    <m:r>
                      <a:rPr lang="en-US" i="1" dirty="0" smtClean="0">
                        <a:latin typeface="Cambria Math" panose="02040503050406030204" pitchFamily="18" charset="0"/>
                      </a:rPr>
                      <m:t>𝑡</m:t>
                    </m:r>
                  </m:oMath>
                </a14:m>
                <a:r>
                  <a:rPr lang="en-US" dirty="0"/>
                  <a:t>-test statistic with 31 degrees of freedom is given in the figure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37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77F97067-2350-1F9B-4EE2-94B808795155}"/>
              </a:ext>
            </a:extLst>
          </p:cNvPr>
          <p:cNvPicPr>
            <a:picLocks noChangeAspect="1"/>
          </p:cNvPicPr>
          <p:nvPr/>
        </p:nvPicPr>
        <p:blipFill>
          <a:blip r:embed="rId4"/>
          <a:stretch>
            <a:fillRect/>
          </a:stretch>
        </p:blipFill>
        <p:spPr>
          <a:xfrm>
            <a:off x="2743200" y="3246120"/>
            <a:ext cx="4114800" cy="2686902"/>
          </a:xfrm>
          <a:prstGeom prst="rect">
            <a:avLst/>
          </a:prstGeom>
        </p:spPr>
      </p:pic>
    </p:spTree>
    <p:extLst>
      <p:ext uri="{BB962C8B-B14F-4D97-AF65-F5344CB8AC3E}">
        <p14:creationId xmlns:p14="http://schemas.microsoft.com/office/powerpoint/2010/main" val="1541002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reject the null hypothesis if the computed value of the test statistic is larger than 2.453.</a:t>
                </a:r>
              </a:p>
              <a:p>
                <a:r>
                  <a:rPr lang="en-US" dirty="0"/>
                  <a:t>We find the </a:t>
                </a:r>
                <a14:m>
                  <m:oMath xmlns:m="http://schemas.openxmlformats.org/officeDocument/2006/math">
                    <m:r>
                      <a:rPr lang="en-US" i="1" dirty="0" smtClean="0">
                        <a:latin typeface="Cambria Math" panose="02040503050406030204" pitchFamily="18" charset="0"/>
                      </a:rPr>
                      <m:t>𝑃</m:t>
                    </m:r>
                  </m:oMath>
                </a14:m>
                <a:r>
                  <a:rPr lang="en-US" dirty="0"/>
                  <a:t>-value to be </a:t>
                </a:r>
                <a14:m>
                  <m:oMath xmlns:m="http://schemas.openxmlformats.org/officeDocument/2006/math">
                    <m:r>
                      <a:rPr lang="en-US" i="1" dirty="0" smtClean="0">
                        <a:latin typeface="Cambria Math" panose="02040503050406030204" pitchFamily="18" charset="0"/>
                      </a:rPr>
                      <m:t>𝑃</m:t>
                    </m:r>
                  </m:oMath>
                </a14:m>
                <a:r>
                  <a:rPr lang="en-US" dirty="0"/>
                  <a:t>(</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&gt;2.0174</m:t>
                    </m:r>
                  </m:oMath>
                </a14:m>
                <a:r>
                  <a:rPr lang="en-US" dirty="0"/>
                  <a:t>) ≈ 0.0262 for 31 degrees of freedom.</a:t>
                </a:r>
              </a:p>
              <a:p>
                <a:r>
                  <a:rPr lang="en-US" b="1" dirty="0"/>
                  <a:t>Step 5: Choose between the null and alternative hypotheses.</a:t>
                </a:r>
              </a:p>
              <a:p>
                <a:r>
                  <a:rPr lang="en-US" dirty="0"/>
                  <a:t>The value of the test statistic does not fall in the rejection region. Also, the </a:t>
                </a:r>
                <a14:m>
                  <m:oMath xmlns:m="http://schemas.openxmlformats.org/officeDocument/2006/math">
                    <m:r>
                      <a:rPr lang="en-US" i="1" dirty="0" smtClean="0">
                        <a:latin typeface="Cambria Math" panose="02040503050406030204" pitchFamily="18" charset="0"/>
                      </a:rPr>
                      <m:t>𝑃</m:t>
                    </m:r>
                  </m:oMath>
                </a14:m>
                <a:r>
                  <a:rPr lang="en-US" dirty="0"/>
                  <a:t>-value is greater than 0.01, so we fail to reject the null hypothesis.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2637856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12.2.4: Performing a Hypothesis Test for the Difference in Blue Crab Weights (cont.)</a:t>
            </a:r>
          </a:p>
        </p:txBody>
      </p:sp>
      <p:sp>
        <p:nvSpPr>
          <p:cNvPr id="3" name="Content Placeholder 2"/>
          <p:cNvSpPr>
            <a:spLocks noGrp="1"/>
          </p:cNvSpPr>
          <p:nvPr>
            <p:ph idx="1"/>
          </p:nvPr>
        </p:nvSpPr>
        <p:spPr/>
        <p:txBody>
          <a:bodyPr>
            <a:normAutofit/>
          </a:bodyPr>
          <a:lstStyle/>
          <a:p>
            <a:r>
              <a:rPr lang="en-US" b="1" dirty="0"/>
              <a:t>Step 6: State the conclusion in terms of the original problem.</a:t>
            </a:r>
          </a:p>
          <a:p>
            <a:r>
              <a:rPr lang="en-US" dirty="0"/>
              <a:t>There is insufficient evidence for the biologist to conclude that the average weight of blue crabs is higher in the </a:t>
            </a:r>
            <a:r>
              <a:rPr lang="en-US" dirty="0" err="1"/>
              <a:t>Stono</a:t>
            </a:r>
            <a:r>
              <a:rPr lang="en-US" dirty="0"/>
              <a:t> River than in the Cooper River at the 0.01 significance level.</a:t>
            </a:r>
          </a:p>
        </p:txBody>
      </p:sp>
    </p:spTree>
    <p:extLst>
      <p:ext uri="{BB962C8B-B14F-4D97-AF65-F5344CB8AC3E}">
        <p14:creationId xmlns:p14="http://schemas.microsoft.com/office/powerpoint/2010/main" val="36453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a:t>
                </a:r>
                <a14:m>
                  <m:oMath xmlns:m="http://schemas.openxmlformats.org/officeDocument/2006/math">
                    <m:r>
                      <a:rPr lang="el-GR"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l-GR"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2</m:t>
                    </m:r>
                  </m:oMath>
                </a14:m>
                <a:r>
                  <a:rPr lang="en-US" dirty="0"/>
                  <a:t> Assuming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baseline="-25000" dirty="0">
                        <a:latin typeface="Cambria Math" panose="02040503050406030204" pitchFamily="18" charset="0"/>
                      </a:rPr>
                      <m:t>1</m:t>
                    </m:r>
                  </m:oMath>
                </a14:m>
                <a:r>
                  <a:rPr lang="en-US" dirty="0"/>
                  <a:t> 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dirty="0" smtClean="0">
                        <a:latin typeface="Cambria Math" panose="02040503050406030204" pitchFamily="18" charset="0"/>
                      </a:rPr>
                      <m:t>2</m:t>
                    </m:r>
                  </m:oMath>
                </a14:m>
                <a:r>
                  <a:rPr lang="en-US" dirty="0"/>
                  <a:t> are Unknown but Equal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259" t="-12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43000"/>
                <a:ext cx="8229600" cy="4401205"/>
              </a:xfrm>
              <a:solidFill>
                <a:srgbClr val="FFFFCC"/>
              </a:solidFill>
              <a:ln w="28575">
                <a:solidFill>
                  <a:srgbClr val="000000"/>
                </a:solidFill>
              </a:ln>
            </p:spPr>
            <p:txBody>
              <a:bodyPr>
                <a:spAutoFit/>
              </a:bodyPr>
              <a:lstStyle/>
              <a:p>
                <a:pPr marL="3175" indent="-3175"/>
                <a:r>
                  <a:rPr lang="en-US" dirty="0">
                    <a:solidFill>
                      <a:srgbClr val="000000"/>
                    </a:solidFill>
                  </a:rPr>
                  <a:t>Assuming equal population standard deviations, the </a:t>
                </a:r>
                <a14:m>
                  <m:oMath xmlns:m="http://schemas.openxmlformats.org/officeDocument/2006/math">
                    <m:r>
                      <a:rPr lang="en-US" i="1" dirty="0" smtClean="0">
                        <a:solidFill>
                          <a:srgbClr val="000000"/>
                        </a:solidFill>
                        <a:latin typeface="Cambria Math" panose="02040503050406030204" pitchFamily="18" charset="0"/>
                      </a:rPr>
                      <m:t>100(1−</m:t>
                    </m:r>
                    <m:r>
                      <a:rPr lang="en-US" i="1" dirty="0" smtClean="0">
                        <a:solidFill>
                          <a:srgbClr val="000000"/>
                        </a:solidFill>
                        <a:latin typeface="Cambria Math" panose="02040503050406030204" pitchFamily="18" charset="0"/>
                        <a:ea typeface="Cambria Math" panose="02040503050406030204" pitchFamily="18" charset="0"/>
                      </a:rPr>
                      <m:t>𝛼</m:t>
                    </m:r>
                    <m:r>
                      <a:rPr lang="en-US" i="1" dirty="0" smtClean="0">
                        <a:solidFill>
                          <a:srgbClr val="000000"/>
                        </a:solidFill>
                        <a:latin typeface="Cambria Math" panose="02040503050406030204" pitchFamily="18" charset="0"/>
                      </a:rPr>
                      <m:t>)</m:t>
                    </m:r>
                  </m:oMath>
                </a14:m>
                <a:r>
                  <a:rPr lang="en-US" dirty="0">
                    <a:solidFill>
                      <a:srgbClr val="000000"/>
                    </a:solidFill>
                  </a:rPr>
                  <a:t>% interval estimate for the difference between two population means if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𝜎</m:t>
                    </m:r>
                  </m:oMath>
                </a14:m>
                <a:r>
                  <a:rPr lang="en-US" baseline="-25000" dirty="0">
                    <a:solidFill>
                      <a:srgbClr val="000000"/>
                    </a:solidFill>
                  </a:rPr>
                  <a:t>1</a:t>
                </a:r>
                <a:r>
                  <a:rPr lang="en-US" dirty="0">
                    <a:solidFill>
                      <a:srgbClr val="000000"/>
                    </a:solidFill>
                  </a:rPr>
                  <a:t> and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𝜎</m:t>
                    </m:r>
                  </m:oMath>
                </a14:m>
                <a:r>
                  <a:rPr lang="en-US" baseline="-25000" dirty="0">
                    <a:solidFill>
                      <a:srgbClr val="000000"/>
                    </a:solidFill>
                  </a:rPr>
                  <a:t>2</a:t>
                </a:r>
                <a:r>
                  <a:rPr lang="en-US" dirty="0">
                    <a:solidFill>
                      <a:srgbClr val="000000"/>
                    </a:solidFill>
                  </a:rPr>
                  <a:t> are unknown is given by</a:t>
                </a: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43000"/>
                <a:ext cx="8229600" cy="4401205"/>
              </a:xfrm>
              <a:blipFill>
                <a:blip r:embed="rId3"/>
                <a:stretch>
                  <a:fillRect l="-1328" t="-1102"/>
                </a:stretch>
              </a:blipFill>
              <a:ln w="28575">
                <a:solidFill>
                  <a:srgbClr val="000000"/>
                </a:solidFill>
              </a:ln>
            </p:spPr>
            <p:txBody>
              <a:bodyPr/>
              <a:lstStyle/>
              <a:p>
                <a:r>
                  <a:rPr lang="en-IN">
                    <a:noFill/>
                  </a:rPr>
                  <a:t> </a:t>
                </a:r>
              </a:p>
            </p:txBody>
          </p:sp>
        </mc:Fallback>
      </mc:AlternateContent>
      <p:graphicFrame>
        <p:nvGraphicFramePr>
          <p:cNvPr id="238594" name="Object 2"/>
          <p:cNvGraphicFramePr>
            <a:graphicFrameLocks noChangeAspect="1"/>
          </p:cNvGraphicFramePr>
          <p:nvPr>
            <p:extLst>
              <p:ext uri="{D42A27DB-BD31-4B8C-83A1-F6EECF244321}">
                <p14:modId xmlns:p14="http://schemas.microsoft.com/office/powerpoint/2010/main" val="3677998865"/>
              </p:ext>
            </p:extLst>
          </p:nvPr>
        </p:nvGraphicFramePr>
        <p:xfrm>
          <a:off x="2000250" y="3124200"/>
          <a:ext cx="4546600" cy="1143000"/>
        </p:xfrm>
        <a:graphic>
          <a:graphicData uri="http://schemas.openxmlformats.org/presentationml/2006/ole">
            <mc:AlternateContent xmlns:mc="http://schemas.openxmlformats.org/markup-compatibility/2006">
              <mc:Choice xmlns:v="urn:schemas-microsoft-com:vml" Requires="v">
                <p:oleObj name="Equation" r:id="rId4" imgW="4546440" imgH="1143000" progId="Equation.DSMT4">
                  <p:embed/>
                </p:oleObj>
              </mc:Choice>
              <mc:Fallback>
                <p:oleObj name="Equation" r:id="rId4" imgW="4546440" imgH="1143000" progId="Equation.DSMT4">
                  <p:embed/>
                  <p:pic>
                    <p:nvPicPr>
                      <p:cNvPr id="0" name="Picture 2"/>
                      <p:cNvPicPr>
                        <a:picLocks noChangeAspect="1" noChangeArrowheads="1"/>
                      </p:cNvPicPr>
                      <p:nvPr/>
                    </p:nvPicPr>
                    <p:blipFill>
                      <a:blip r:embed="rId5"/>
                      <a:srcRect/>
                      <a:stretch>
                        <a:fillRect/>
                      </a:stretch>
                    </p:blipFill>
                    <p:spPr bwMode="auto">
                      <a:xfrm>
                        <a:off x="2000250" y="3124200"/>
                        <a:ext cx="454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4326</TotalTime>
  <Words>5963</Words>
  <Application>Microsoft Office PowerPoint</Application>
  <PresentationFormat>On-screen Show (4:3)</PresentationFormat>
  <Paragraphs>405</Paragraphs>
  <Slides>83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Calibri</vt:lpstr>
      <vt:lpstr>Wingdings</vt:lpstr>
      <vt:lpstr>Arial</vt:lpstr>
      <vt:lpstr>Cambria Math</vt:lpstr>
      <vt:lpstr>Office Theme</vt:lpstr>
      <vt:lpstr>Equation</vt:lpstr>
      <vt:lpstr>Section 12.2</vt:lpstr>
      <vt:lpstr>Inferences About the Mean of Two Independent Populations, σ1 and σ2 Unknown and Assumed Equal</vt:lpstr>
      <vt:lpstr>Inferences About the Mean of Two Independent Populations, σ1 and σ2 Unknown and Assumed Equal (cont.)</vt:lpstr>
      <vt:lpstr>Inferences About the Mean of Two Independent Populations, σ1 and σ2 Unknown and Assumed Equal (cont.)</vt:lpstr>
      <vt:lpstr>Inferences About the Mean of Two Independent Populations, σ1 and σ2 Unknown and Assumed Equal (cont.)</vt:lpstr>
      <vt:lpstr>Inferences About the Mean of Two Independent Populations, σ1 and σ2 Unknown and Assumed Equal (cont.)</vt:lpstr>
      <vt:lpstr>Interval Estimation</vt:lpstr>
      <vt:lpstr>Assumptions: Assumptions</vt:lpstr>
      <vt:lpstr>Formula: 100(1 − α)% Confidence Interval for  μ1-μ2 Assuming σ1 and σ2 are Unknown but Equal</vt:lpstr>
      <vt:lpstr>Formula: 100(1 − α)% Confidence Interval for  μ1-μ2 Assuming σ1 and σ2 are Unknown but Equal (cont.)</vt:lpstr>
      <vt:lpstr>Example 12.2.1: Determining a Confidence Interval and Performing a Hypothesis Test for Retail Sales</vt:lpstr>
      <vt:lpstr>Example 12.2.1: Determining a Confidence Interval and Performing a Hypothesis Test for Retail Sales (cont.)</vt:lpstr>
      <vt:lpstr>Example 12.2.1: Determining a Confidence Interval and Performing a Hypothesis Test for Retail Sales (cont.)</vt:lpstr>
      <vt:lpstr>Example 12.2.1: Determining a Confidence Interval and Performing a Hypothesis Test for Retail Sales (cont.)</vt:lpstr>
      <vt:lpstr>Example 12.2.1: Determining a Confidence Interval and Performing a Hypothesis Test for Retail Sales (cont.)</vt:lpstr>
      <vt:lpstr>Example 12.2.1: Determining a Confidence Interval and Performing a Hypothesis Test for Retail Sales (cont.)</vt:lpstr>
      <vt:lpstr>Example 12.2.1: Determining a Confidence Interval and Performing a Hypothesis Test for Retail Sales (cont.)</vt:lpstr>
      <vt:lpstr>Hypothesis Testing</vt:lpstr>
      <vt:lpstr>Procedure: Testing a Hypothesis about Two Independent Population Means, σ1 and σ2 Unknown but Equal</vt:lpstr>
      <vt:lpstr>Hypothesis Testing (cont.)</vt:lpstr>
      <vt:lpstr>Procedure: Testing a Hypothesis about Two Independent Population Means, σ1 and σ2 Unknown but Equal</vt:lpstr>
      <vt:lpstr>Procedure: Testing a Hypothesis about Two Independent Population Means, σ1 and σ2 Unknown but Equal (cont.)</vt:lpstr>
      <vt:lpstr>Procedure: Testing a Hypothesis about Two Independent Population Means, σ1 and σ2 Unknown but Equal (cont.)</vt:lpstr>
      <vt:lpstr>Hypothesis Testing (cont.)</vt:lpstr>
      <vt:lpstr>Example 12.2.2: Performing a Hypothesis Test for the Difference in Life Expectancy</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Note</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Example 12.2.2: Performing a Hypothesis Test for the Difference in Life Expectancy (cont.)</vt:lpstr>
      <vt:lpstr>Inferences about the Means of Two Independent Populations, σ1 and σ2 Unknown and Assumed Unequal</vt:lpstr>
      <vt:lpstr>Assumptions: Assumptions</vt:lpstr>
      <vt:lpstr>Interval Estimation</vt:lpstr>
      <vt:lpstr>Interval Estimation (cont.)</vt:lpstr>
      <vt:lpstr>Formula: 100(1 − α)% Confidence Interval for μ1-μ2 Assuming σ1 and σ2 are Unknown and Unequal</vt:lpstr>
      <vt:lpstr>Formula: 100(1 − α)% Confidence Interval for μ1-μ2 Assuming σ1 and σ2 are Unknown and Unequal</vt:lpstr>
      <vt:lpstr>Formula: 100(1 − α)% Confidence Interval for μ1-μ2 Assuming σ1 and σ2 are Unknown and Unequal</vt:lpstr>
      <vt:lpstr>Note</vt:lpstr>
      <vt:lpstr>Note</vt:lpstr>
      <vt:lpstr>Example 12.2.3: Determining a Confidence Interval for the Difference in Instructional Methodology</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Example 12.2.3: Determining a Confidence Interval for the Difference in Instructional Methodology (cont.)</vt:lpstr>
      <vt:lpstr>Note</vt:lpstr>
      <vt:lpstr>Example 12.2.3: Determining a Confidence Interval for the Difference in Instructional Methodology (cont.)</vt:lpstr>
      <vt:lpstr>Example 12.2.3: Determining a Confidence Interval for the Difference in Instructional Methodology (cont.)</vt:lpstr>
      <vt:lpstr>Hypothesis Testing</vt:lpstr>
      <vt:lpstr>Procedure: Hypothesis Testing of μ1-μ2 with  σ1 and σ2 Unknown and Unequal</vt:lpstr>
      <vt:lpstr>Procedure: Hypothesis Testing of μ1-μ2 with  σ1 and σ2 Unknown and Unequal</vt:lpstr>
      <vt:lpstr>Procedure: Hypothesis Testing of μ1-μ2 with  σ1 and σ2 Unknown and Unequal</vt:lpstr>
      <vt:lpstr>Example 12.2.4: Performing a Hypothesis Test for the Difference in Blue Crab Weights</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lpstr>Example 12.2.4: Performing a Hypothesis Test for the Difference in Blue Crab Weights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465</cp:revision>
  <dcterms:created xsi:type="dcterms:W3CDTF">2013-04-26T14:43:13Z</dcterms:created>
  <dcterms:modified xsi:type="dcterms:W3CDTF">2024-03-27T14:31:02Z</dcterms:modified>
</cp:coreProperties>
</file>