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5"/>
  </p:notesMasterIdLst>
  <p:handoutMasterIdLst>
    <p:handoutMasterId r:id="rId56"/>
  </p:handoutMasterIdLst>
  <p:sldIdLst>
    <p:sldId id="256" r:id="rId2"/>
    <p:sldId id="445" r:id="rId3"/>
    <p:sldId id="449" r:id="rId4"/>
    <p:sldId id="474" r:id="rId5"/>
    <p:sldId id="450" r:id="rId6"/>
    <p:sldId id="309" r:id="rId7"/>
    <p:sldId id="451" r:id="rId8"/>
    <p:sldId id="452" r:id="rId9"/>
    <p:sldId id="310" r:id="rId10"/>
    <p:sldId id="453" r:id="rId11"/>
    <p:sldId id="317" r:id="rId12"/>
    <p:sldId id="454" r:id="rId13"/>
    <p:sldId id="339" r:id="rId14"/>
    <p:sldId id="340" r:id="rId15"/>
    <p:sldId id="341" r:id="rId16"/>
    <p:sldId id="455" r:id="rId17"/>
    <p:sldId id="456" r:id="rId18"/>
    <p:sldId id="343" r:id="rId19"/>
    <p:sldId id="344" r:id="rId20"/>
    <p:sldId id="345" r:id="rId21"/>
    <p:sldId id="346" r:id="rId22"/>
    <p:sldId id="347" r:id="rId23"/>
    <p:sldId id="348" r:id="rId24"/>
    <p:sldId id="444" r:id="rId25"/>
    <p:sldId id="349" r:id="rId26"/>
    <p:sldId id="350" r:id="rId27"/>
    <p:sldId id="351" r:id="rId28"/>
    <p:sldId id="352" r:id="rId29"/>
    <p:sldId id="353" r:id="rId30"/>
    <p:sldId id="388" r:id="rId31"/>
    <p:sldId id="355" r:id="rId32"/>
    <p:sldId id="457" r:id="rId33"/>
    <p:sldId id="458" r:id="rId34"/>
    <p:sldId id="459" r:id="rId35"/>
    <p:sldId id="460" r:id="rId36"/>
    <p:sldId id="360" r:id="rId37"/>
    <p:sldId id="462" r:id="rId38"/>
    <p:sldId id="361" r:id="rId39"/>
    <p:sldId id="362" r:id="rId40"/>
    <p:sldId id="463" r:id="rId41"/>
    <p:sldId id="464" r:id="rId42"/>
    <p:sldId id="465" r:id="rId43"/>
    <p:sldId id="364" r:id="rId44"/>
    <p:sldId id="366" r:id="rId45"/>
    <p:sldId id="466" r:id="rId46"/>
    <p:sldId id="324" r:id="rId47"/>
    <p:sldId id="467" r:id="rId48"/>
    <p:sldId id="468" r:id="rId49"/>
    <p:sldId id="469" r:id="rId50"/>
    <p:sldId id="470" r:id="rId51"/>
    <p:sldId id="471" r:id="rId52"/>
    <p:sldId id="472" r:id="rId53"/>
    <p:sldId id="473" r:id="rId54"/>
  </p:sldIdLst>
  <p:sldSz cx="9144000" cy="6858000" type="screen4x3"/>
  <p:notesSz cx="6858000" cy="9144000"/>
  <p:embeddedFontLst>
    <p:embeddedFont>
      <p:font typeface="Cambria Math" panose="02040503050406030204" pitchFamily="18" charset="0"/>
      <p:regular r:id="rId57"/>
    </p:embeddedFont>
    <p:embeddedFont>
      <p:font typeface="Roboto Condensed" panose="02000000000000000000" pitchFamily="2" charset="0"/>
      <p:regular r:id="rId58"/>
      <p:bold r:id="rId59"/>
      <p:italic r:id="rId60"/>
      <p:boldItalic r:id="rId61"/>
    </p:embeddedFont>
    <p:embeddedFont>
      <p:font typeface="STIX" pitchFamily="50" charset="0"/>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0"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77D73-9C0F-800B-0F43-FAAFFC8EA440}" name="Casey Luquet" initials="CL" userId="S::cluquet@hawkeslearning.com::d0c6d703-2144-47b7-a589-485ad8d212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7"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6092"/>
    <a:srgbClr val="0000FF"/>
    <a:srgbClr val="1F497D"/>
    <a:srgbClr val="2D7D9F"/>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108" d="100"/>
          <a:sy n="108" d="100"/>
        </p:scale>
        <p:origin x="1086" y="132"/>
      </p:cViewPr>
      <p:guideLst>
        <p:guide orient="horz" pos="168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viewProps" Target="viewProps.xml"/><Relationship Id="rId7" Type="http://schemas.openxmlformats.org/officeDocument/2006/relationships/slide" Target="slides/slide6.xml"/><Relationship Id="rId71"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3/20/2024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3/20/2024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18.wmf"/><Relationship Id="rId4" Type="http://schemas.openxmlformats.org/officeDocument/2006/relationships/oleObject" Target="../embeddings/oleObject13.bin"/><Relationship Id="rId9" Type="http://schemas.openxmlformats.org/officeDocument/2006/relationships/image" Target="../media/image20.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6.bin"/><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image" Target="../media/image24.wmf"/><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oleObject" Target="../embeddings/oleObject23.bin"/><Relationship Id="rId4" Type="http://schemas.openxmlformats.org/officeDocument/2006/relationships/image" Target="../media/image27.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oleObject" Target="../embeddings/oleObject25.bin"/><Relationship Id="rId4" Type="http://schemas.openxmlformats.org/officeDocument/2006/relationships/image" Target="../media/image31.wmf"/></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5" Type="http://schemas.openxmlformats.org/officeDocument/2006/relationships/image" Target="../media/image34.wmf"/><Relationship Id="rId4" Type="http://schemas.openxmlformats.org/officeDocument/2006/relationships/oleObject" Target="../embeddings/oleObject27.bin"/></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wmf"/><Relationship Id="rId3" Type="http://schemas.openxmlformats.org/officeDocument/2006/relationships/image" Target="../media/image9.png"/><Relationship Id="rId7" Type="http://schemas.openxmlformats.org/officeDocument/2006/relationships/image" Target="../media/image7.wmf"/><Relationship Id="rId1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12.1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Inference about Two Population Means: Independent Samples, σ</a:t>
            </a:r>
            <a:r>
              <a:rPr lang="en-US" b="1" i="1" baseline="-25000" dirty="0">
                <a:solidFill>
                  <a:srgbClr val="1F497D"/>
                </a:solidFill>
              </a:rPr>
              <a:t>1</a:t>
            </a:r>
            <a:r>
              <a:rPr lang="en-US" b="1" i="1" dirty="0">
                <a:solidFill>
                  <a:srgbClr val="1F497D"/>
                </a:solidFill>
              </a:rPr>
              <a:t> and σ</a:t>
            </a:r>
            <a:r>
              <a:rPr lang="en-US" b="1" i="1" baseline="-25000" dirty="0">
                <a:solidFill>
                  <a:srgbClr val="1F497D"/>
                </a:solidFill>
              </a:rPr>
              <a:t>2</a:t>
            </a:r>
            <a:r>
              <a:rPr lang="en-US" b="1" i="1" dirty="0">
                <a:solidFill>
                  <a:srgbClr val="1F497D"/>
                </a:solidFill>
              </a:rPr>
              <a:t> Known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FD02-FB21-4AB6-BCB1-D429096C70F6}"/>
              </a:ext>
            </a:extLst>
          </p:cNvPr>
          <p:cNvSpPr>
            <a:spLocks noGrp="1"/>
          </p:cNvSpPr>
          <p:nvPr>
            <p:ph type="title"/>
          </p:nvPr>
        </p:nvSpPr>
        <p:spPr/>
        <p:txBody>
          <a:bodyPr>
            <a:normAutofit/>
          </a:bodyPr>
          <a:lstStyle/>
          <a:p>
            <a:r>
              <a:rPr lang="en-US" dirty="0"/>
              <a:t>Hypothesis Testing</a:t>
            </a:r>
          </a:p>
        </p:txBody>
      </p:sp>
      <p:sp>
        <p:nvSpPr>
          <p:cNvPr id="3" name="Content Placeholder 2">
            <a:extLst>
              <a:ext uri="{FF2B5EF4-FFF2-40B4-BE49-F238E27FC236}">
                <a16:creationId xmlns:a16="http://schemas.microsoft.com/office/drawing/2014/main" id="{1F12750A-0CC4-49EB-A116-E271B2D647F6}"/>
              </a:ext>
            </a:extLst>
          </p:cNvPr>
          <p:cNvSpPr>
            <a:spLocks noGrp="1"/>
          </p:cNvSpPr>
          <p:nvPr>
            <p:ph idx="1"/>
          </p:nvPr>
        </p:nvSpPr>
        <p:spPr/>
        <p:txBody>
          <a:bodyPr/>
          <a:lstStyle/>
          <a:p>
            <a:r>
              <a:rPr lang="en-US" dirty="0"/>
              <a:t>Table 12.1.1 gives a short summary of the possible hypothesis tests that can be conducted when you want to compare two means. These choices are the same regardless of the underlying distribution of the test statistic used.</a:t>
            </a:r>
          </a:p>
        </p:txBody>
      </p:sp>
    </p:spTree>
    <p:extLst>
      <p:ext uri="{BB962C8B-B14F-4D97-AF65-F5344CB8AC3E}">
        <p14:creationId xmlns:p14="http://schemas.microsoft.com/office/powerpoint/2010/main" val="3885326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12A02-C679-4216-87AA-6DE7D3142A86}"/>
              </a:ext>
            </a:extLst>
          </p:cNvPr>
          <p:cNvSpPr>
            <a:spLocks noGrp="1"/>
          </p:cNvSpPr>
          <p:nvPr>
            <p:ph type="title"/>
          </p:nvPr>
        </p:nvSpPr>
        <p:spPr/>
        <p:txBody>
          <a:bodyPr>
            <a:normAutofit/>
          </a:bodyPr>
          <a:lstStyle/>
          <a:p>
            <a:r>
              <a:rPr lang="en-US" dirty="0"/>
              <a:t>Hypothesis Testing (cont.)</a:t>
            </a:r>
          </a:p>
        </p:txBody>
      </p:sp>
      <p:sp>
        <p:nvSpPr>
          <p:cNvPr id="3" name="Content Placeholder 2">
            <a:extLst>
              <a:ext uri="{FF2B5EF4-FFF2-40B4-BE49-F238E27FC236}">
                <a16:creationId xmlns:a16="http://schemas.microsoft.com/office/drawing/2014/main" id="{FF80DCCE-FBF3-4E1D-8924-815EEEA8188C}"/>
              </a:ext>
            </a:extLst>
          </p:cNvPr>
          <p:cNvSpPr>
            <a:spLocks noGrp="1"/>
          </p:cNvSpPr>
          <p:nvPr>
            <p:ph idx="1"/>
          </p:nvPr>
        </p:nvSpPr>
        <p:spPr>
          <a:xfrm>
            <a:off x="457200" y="1097280"/>
            <a:ext cx="8229600" cy="4572000"/>
          </a:xfrm>
        </p:spPr>
        <p:txBody>
          <a:bodyPr/>
          <a:lstStyle/>
          <a:p>
            <a:endParaRPr lang="en-US" dirty="0"/>
          </a:p>
          <a:p>
            <a:endParaRPr lang="en-US" dirty="0"/>
          </a:p>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DD4597ED-F9BF-5BF4-F6DF-9B460F646DC4}"/>
                  </a:ext>
                </a:extLst>
              </p:cNvPr>
              <p:cNvGraphicFramePr>
                <a:graphicFrameLocks noGrp="1"/>
              </p:cNvGraphicFramePr>
              <p:nvPr>
                <p:extLst>
                  <p:ext uri="{D42A27DB-BD31-4B8C-83A1-F6EECF244321}">
                    <p14:modId xmlns:p14="http://schemas.microsoft.com/office/powerpoint/2010/main" val="531892742"/>
                  </p:ext>
                </p:extLst>
              </p:nvPr>
            </p:nvGraphicFramePr>
            <p:xfrm>
              <a:off x="453483" y="1204332"/>
              <a:ext cx="8229600" cy="3855720"/>
            </p:xfrm>
            <a:graphic>
              <a:graphicData uri="http://schemas.openxmlformats.org/drawingml/2006/table">
                <a:tbl>
                  <a:tblPr firstRow="1" bandRow="1">
                    <a:tableStyleId>{5C22544A-7EE6-4342-B048-85BDC9FD1C3A}</a:tableStyleId>
                  </a:tblPr>
                  <a:tblGrid>
                    <a:gridCol w="2302728">
                      <a:extLst>
                        <a:ext uri="{9D8B030D-6E8A-4147-A177-3AD203B41FA5}">
                          <a16:colId xmlns:a16="http://schemas.microsoft.com/office/drawing/2014/main" val="3838377695"/>
                        </a:ext>
                      </a:extLst>
                    </a:gridCol>
                    <a:gridCol w="2133600">
                      <a:extLst>
                        <a:ext uri="{9D8B030D-6E8A-4147-A177-3AD203B41FA5}">
                          <a16:colId xmlns:a16="http://schemas.microsoft.com/office/drawing/2014/main" val="3905157849"/>
                        </a:ext>
                      </a:extLst>
                    </a:gridCol>
                    <a:gridCol w="1905000">
                      <a:extLst>
                        <a:ext uri="{9D8B030D-6E8A-4147-A177-3AD203B41FA5}">
                          <a16:colId xmlns:a16="http://schemas.microsoft.com/office/drawing/2014/main" val="2012557068"/>
                        </a:ext>
                      </a:extLst>
                    </a:gridCol>
                    <a:gridCol w="1888272">
                      <a:extLst>
                        <a:ext uri="{9D8B030D-6E8A-4147-A177-3AD203B41FA5}">
                          <a16:colId xmlns:a16="http://schemas.microsoft.com/office/drawing/2014/main" val="3202008978"/>
                        </a:ext>
                      </a:extLst>
                    </a:gridCol>
                  </a:tblGrid>
                  <a:tr h="370840">
                    <a:tc gridSpan="4">
                      <a:txBody>
                        <a:bodyPr/>
                        <a:lstStyle/>
                        <a:p>
                          <a:pPr algn="ctr"/>
                          <a:r>
                            <a:rPr lang="en-US" dirty="0"/>
                            <a:t>Table 12.1.1 - Hypotheses Concerning a Test About Two Means</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35295451"/>
                      </a:ext>
                    </a:extLst>
                  </a:tr>
                  <a:tr h="370840">
                    <a:tc rowSpan="2">
                      <a:txBody>
                        <a:bodyPr/>
                        <a:lstStyle/>
                        <a:p>
                          <a:endParaRPr lang="en-IN" dirty="0"/>
                        </a:p>
                      </a:txBody>
                      <a:tcPr/>
                    </a:tc>
                    <a:tc gridSpan="3">
                      <a:txBody>
                        <a:bodyPr/>
                        <a:lstStyle/>
                        <a:p>
                          <a:pPr algn="ctr"/>
                          <a:r>
                            <a:rPr lang="en-IN" b="1" dirty="0"/>
                            <a:t>Research Question</a:t>
                          </a:r>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160193993"/>
                      </a:ext>
                    </a:extLst>
                  </a:tr>
                  <a:tr h="370840">
                    <a:tc vMerge="1">
                      <a:txBody>
                        <a:bodyPr/>
                        <a:lstStyle/>
                        <a:p>
                          <a:endParaRPr lang="en-IN" dirty="0"/>
                        </a:p>
                      </a:txBody>
                      <a:tcPr/>
                    </a:tc>
                    <a:tc>
                      <a:txBody>
                        <a:bodyPr/>
                        <a:lstStyle/>
                        <a:p>
                          <a:endParaRPr lang="en-US" b="1" dirty="0"/>
                        </a:p>
                        <a:p>
                          <a:endParaRPr lang="en-US" b="1" dirty="0"/>
                        </a:p>
                        <a:p>
                          <a:endParaRPr lang="en-US" b="1" dirty="0"/>
                        </a:p>
                        <a:p>
                          <a:r>
                            <a:rPr lang="en-US" b="1" dirty="0"/>
                            <a:t>Are the population means different?</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Is the population mean in group 1 greater than the population mean in group 2?</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Is the population mean in group 1 less than the population mean in group 2?</a:t>
                          </a:r>
                          <a:endParaRPr lang="en-IN" b="1" dirty="0"/>
                        </a:p>
                      </a:txBody>
                      <a:tcPr/>
                    </a:tc>
                    <a:extLst>
                      <a:ext uri="{0D108BD9-81ED-4DB2-BD59-A6C34878D82A}">
                        <a16:rowId xmlns:a16="http://schemas.microsoft.com/office/drawing/2014/main" val="25886799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a:solidFill>
                                <a:schemeClr val="dk1"/>
                              </a:solidFill>
                              <a:latin typeface="+mn-lt"/>
                              <a:ea typeface="+mn-ea"/>
                              <a:cs typeface="+mn-cs"/>
                            </a:rPr>
                            <a:t>Null hypothesis, </a:t>
                          </a:r>
                          <a14:m>
                            <m:oMath xmlns:m="http://schemas.openxmlformats.org/officeDocument/2006/math">
                              <m:r>
                                <a:rPr lang="en-IN" sz="1800" b="1" i="1" u="none" strike="noStrike" kern="1200" baseline="0" dirty="0" smtClean="0">
                                  <a:solidFill>
                                    <a:schemeClr val="dk1"/>
                                  </a:solidFill>
                                  <a:latin typeface="Cambria Math" panose="02040503050406030204" pitchFamily="18" charset="0"/>
                                  <a:ea typeface="+mn-ea"/>
                                  <a:cs typeface="+mn-cs"/>
                                </a:rPr>
                                <m:t>𝑯</m:t>
                              </m:r>
                              <m:r>
                                <a:rPr lang="en-IN" sz="1800" b="1" i="1" u="none" strike="noStrike" kern="1200" baseline="-25000" dirty="0" smtClean="0">
                                  <a:solidFill>
                                    <a:schemeClr val="dk1"/>
                                  </a:solidFill>
                                  <a:latin typeface="Cambria Math" panose="02040503050406030204" pitchFamily="18" charset="0"/>
                                  <a:ea typeface="+mn-ea"/>
                                  <a:cs typeface="+mn-cs"/>
                                </a:rPr>
                                <m:t>𝟎</m:t>
                              </m:r>
                            </m:oMath>
                          </a14:m>
                          <a:endParaRPr lang="en-IN" sz="1800" b="0" i="0" u="none" strike="noStrike" kern="1200" baseline="-25000" dirty="0">
                            <a:solidFill>
                              <a:schemeClr val="dk1"/>
                            </a:solidFill>
                            <a:latin typeface="+mn-lt"/>
                            <a:ea typeface="+mn-ea"/>
                            <a:cs typeface="+mn-cs"/>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𝜇</m:t>
                                    </m:r>
                                  </m:e>
                                  <m:sub>
                                    <m:r>
                                      <a:rPr lang="en-US" b="0" i="1" dirty="0" smtClean="0">
                                        <a:latin typeface="Cambria Math" panose="02040503050406030204" pitchFamily="18" charset="0"/>
                                        <a:ea typeface="Cambria Math" panose="02040503050406030204" pitchFamily="18" charset="0"/>
                                      </a:rPr>
                                      <m:t>1</m:t>
                                    </m:r>
                                  </m:sub>
                                </m:sSub>
                                <m:r>
                                  <a:rPr lang="en-US" b="0" i="1" dirty="0" smtClean="0">
                                    <a:latin typeface="Cambria Math" panose="02040503050406030204" pitchFamily="18" charset="0"/>
                                    <a:ea typeface="Cambria Math" panose="02040503050406030204" pitchFamily="18" charset="0"/>
                                  </a:rPr>
                                  <m:t>−</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𝜇</m:t>
                                    </m:r>
                                  </m:e>
                                  <m:sub>
                                    <m:r>
                                      <a:rPr lang="en-US" b="0" i="1" dirty="0" smtClean="0">
                                        <a:latin typeface="Cambria Math" panose="02040503050406030204" pitchFamily="18" charset="0"/>
                                        <a:ea typeface="Cambria Math" panose="02040503050406030204" pitchFamily="18" charset="0"/>
                                      </a:rPr>
                                      <m:t>2</m:t>
                                    </m:r>
                                  </m:sub>
                                </m:sSub>
                                <m:r>
                                  <a:rPr lang="en-US" i="1" dirty="0" smtClean="0">
                                    <a:latin typeface="Cambria Math" panose="02040503050406030204" pitchFamily="18" charset="0"/>
                                  </a:rPr>
                                  <m:t>=</m:t>
                                </m:r>
                                <m:r>
                                  <a:rPr lang="en-US" b="0" i="1" dirty="0" smtClean="0">
                                    <a:latin typeface="Cambria Math" panose="02040503050406030204" pitchFamily="18" charset="0"/>
                                  </a:rPr>
                                  <m:t>0</m:t>
                                </m:r>
                              </m:oMath>
                            </m:oMathPara>
                          </a14:m>
                          <a:endParaRPr lang="en-IN" b="0"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𝜇</m:t>
                                    </m:r>
                                  </m:e>
                                  <m:sub>
                                    <m:r>
                                      <a:rPr lang="en-US" b="0" i="1" dirty="0" smtClean="0">
                                        <a:latin typeface="Cambria Math" panose="02040503050406030204" pitchFamily="18" charset="0"/>
                                        <a:ea typeface="Cambria Math" panose="02040503050406030204" pitchFamily="18" charset="0"/>
                                      </a:rPr>
                                      <m:t>1</m:t>
                                    </m:r>
                                  </m:sub>
                                </m:sSub>
                                <m:r>
                                  <a:rPr lang="en-US" b="0" i="1" dirty="0" smtClean="0">
                                    <a:latin typeface="Cambria Math" panose="02040503050406030204" pitchFamily="18" charset="0"/>
                                    <a:ea typeface="Cambria Math" panose="02040503050406030204" pitchFamily="18" charset="0"/>
                                  </a:rPr>
                                  <m:t>−</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𝜇</m:t>
                                    </m:r>
                                  </m:e>
                                  <m:sub>
                                    <m:r>
                                      <a:rPr lang="en-US" b="0" i="1" dirty="0" smtClean="0">
                                        <a:latin typeface="Cambria Math" panose="02040503050406030204" pitchFamily="18" charset="0"/>
                                        <a:ea typeface="Cambria Math" panose="02040503050406030204" pitchFamily="18" charset="0"/>
                                      </a:rPr>
                                      <m:t>2</m:t>
                                    </m:r>
                                  </m:sub>
                                </m:sSub>
                                <m:r>
                                  <a:rPr lang="en-US" i="1" dirty="0" smtClean="0">
                                    <a:latin typeface="Cambria Math" panose="02040503050406030204" pitchFamily="18" charset="0"/>
                                  </a:rPr>
                                  <m:t>=</m:t>
                                </m:r>
                                <m:r>
                                  <a:rPr lang="en-US" b="0" i="1" dirty="0" smtClean="0">
                                    <a:latin typeface="Cambria Math" panose="02040503050406030204" pitchFamily="18" charset="0"/>
                                  </a:rPr>
                                  <m:t>0</m:t>
                                </m:r>
                              </m:oMath>
                            </m:oMathPara>
                          </a14:m>
                          <a:endParaRPr lang="en-IN" b="0"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𝜇</m:t>
                                    </m:r>
                                  </m:e>
                                  <m:sub>
                                    <m:r>
                                      <a:rPr lang="en-US" b="0" i="1" dirty="0" smtClean="0">
                                        <a:latin typeface="Cambria Math" panose="02040503050406030204" pitchFamily="18" charset="0"/>
                                        <a:ea typeface="Cambria Math" panose="02040503050406030204" pitchFamily="18" charset="0"/>
                                      </a:rPr>
                                      <m:t>1</m:t>
                                    </m:r>
                                  </m:sub>
                                </m:sSub>
                                <m:r>
                                  <a:rPr lang="en-US" b="0" i="1" dirty="0" smtClean="0">
                                    <a:latin typeface="Cambria Math" panose="02040503050406030204" pitchFamily="18" charset="0"/>
                                    <a:ea typeface="Cambria Math" panose="02040503050406030204" pitchFamily="18" charset="0"/>
                                  </a:rPr>
                                  <m:t>−</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𝜇</m:t>
                                    </m:r>
                                  </m:e>
                                  <m:sub>
                                    <m:r>
                                      <a:rPr lang="en-US" b="0" i="1" dirty="0" smtClean="0">
                                        <a:latin typeface="Cambria Math" panose="02040503050406030204" pitchFamily="18" charset="0"/>
                                        <a:ea typeface="Cambria Math" panose="02040503050406030204" pitchFamily="18" charset="0"/>
                                      </a:rPr>
                                      <m:t>2</m:t>
                                    </m:r>
                                  </m:sub>
                                </m:sSub>
                                <m:r>
                                  <a:rPr lang="en-US" i="1" dirty="0" smtClean="0">
                                    <a:latin typeface="Cambria Math" panose="02040503050406030204" pitchFamily="18" charset="0"/>
                                  </a:rPr>
                                  <m:t>=</m:t>
                                </m:r>
                                <m:r>
                                  <a:rPr lang="en-US" b="0" i="1" dirty="0" smtClean="0">
                                    <a:latin typeface="Cambria Math" panose="02040503050406030204" pitchFamily="18" charset="0"/>
                                  </a:rPr>
                                  <m:t>0</m:t>
                                </m:r>
                              </m:oMath>
                            </m:oMathPara>
                          </a14:m>
                          <a:endParaRPr lang="en-IN" baseline="-25000" dirty="0"/>
                        </a:p>
                      </a:txBody>
                      <a:tcPr/>
                    </a:tc>
                    <a:extLst>
                      <a:ext uri="{0D108BD9-81ED-4DB2-BD59-A6C34878D82A}">
                        <a16:rowId xmlns:a16="http://schemas.microsoft.com/office/drawing/2014/main" val="3164426151"/>
                      </a:ext>
                    </a:extLst>
                  </a:tr>
                  <a:tr h="370840">
                    <a:tc>
                      <a:txBody>
                        <a:bodyPr/>
                        <a:lstStyle/>
                        <a:p>
                          <a:r>
                            <a:rPr lang="en-IN" b="1" dirty="0"/>
                            <a:t>Alternative Hypothesis, </a:t>
                          </a:r>
                          <a14:m>
                            <m:oMath xmlns:m="http://schemas.openxmlformats.org/officeDocument/2006/math">
                              <m:r>
                                <a:rPr lang="en-IN" b="1" i="1" dirty="0" smtClean="0">
                                  <a:latin typeface="Cambria Math" panose="02040503050406030204" pitchFamily="18" charset="0"/>
                                </a:rPr>
                                <m:t>𝑯</m:t>
                              </m:r>
                              <m:r>
                                <a:rPr lang="en-IN" b="1" i="1" baseline="-25000" dirty="0" smtClean="0">
                                  <a:latin typeface="Cambria Math" panose="02040503050406030204" pitchFamily="18" charset="0"/>
                                </a:rPr>
                                <m:t>𝒂</m:t>
                              </m:r>
                            </m:oMath>
                          </a14:m>
                          <a:endParaRPr lang="en-IN" b="1"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𝜇</m:t>
                                    </m:r>
                                  </m:e>
                                  <m:sub>
                                    <m:r>
                                      <a:rPr lang="en-US" b="0" i="1" dirty="0" smtClean="0">
                                        <a:latin typeface="Cambria Math" panose="02040503050406030204" pitchFamily="18" charset="0"/>
                                        <a:ea typeface="Cambria Math" panose="02040503050406030204" pitchFamily="18" charset="0"/>
                                      </a:rPr>
                                      <m:t>1</m:t>
                                    </m:r>
                                  </m:sub>
                                </m:sSub>
                                <m:r>
                                  <a:rPr lang="en-US" b="0" i="1" dirty="0" smtClean="0">
                                    <a:latin typeface="Cambria Math" panose="02040503050406030204" pitchFamily="18" charset="0"/>
                                    <a:ea typeface="Cambria Math" panose="02040503050406030204" pitchFamily="18" charset="0"/>
                                  </a:rPr>
                                  <m:t>−</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𝜇</m:t>
                                    </m:r>
                                  </m:e>
                                  <m:sub>
                                    <m:r>
                                      <a:rPr lang="en-US" b="0" i="1" dirty="0" smtClean="0">
                                        <a:latin typeface="Cambria Math" panose="02040503050406030204" pitchFamily="18" charset="0"/>
                                        <a:ea typeface="Cambria Math" panose="02040503050406030204" pitchFamily="18" charset="0"/>
                                      </a:rPr>
                                      <m:t>2</m:t>
                                    </m:r>
                                  </m:sub>
                                </m:sSub>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0</m:t>
                                </m:r>
                              </m:oMath>
                            </m:oMathPara>
                          </a14:m>
                          <a:endParaRPr lang="en-IN"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𝜇</m:t>
                                    </m:r>
                                  </m:e>
                                  <m:sub>
                                    <m:r>
                                      <a:rPr lang="en-US" b="0" i="1" dirty="0" smtClean="0">
                                        <a:latin typeface="Cambria Math" panose="02040503050406030204" pitchFamily="18" charset="0"/>
                                        <a:ea typeface="Cambria Math" panose="02040503050406030204" pitchFamily="18" charset="0"/>
                                      </a:rPr>
                                      <m:t>1</m:t>
                                    </m:r>
                                  </m:sub>
                                </m:sSub>
                                <m:r>
                                  <a:rPr lang="en-US" b="0" i="1" dirty="0" smtClean="0">
                                    <a:latin typeface="Cambria Math" panose="02040503050406030204" pitchFamily="18" charset="0"/>
                                    <a:ea typeface="Cambria Math" panose="02040503050406030204" pitchFamily="18" charset="0"/>
                                  </a:rPr>
                                  <m:t>−</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𝜇</m:t>
                                    </m:r>
                                  </m:e>
                                  <m:sub>
                                    <m:r>
                                      <a:rPr lang="en-US" b="0" i="1" dirty="0" smtClean="0">
                                        <a:latin typeface="Cambria Math" panose="02040503050406030204" pitchFamily="18" charset="0"/>
                                        <a:ea typeface="Cambria Math" panose="02040503050406030204" pitchFamily="18" charset="0"/>
                                      </a:rPr>
                                      <m:t>2</m:t>
                                    </m:r>
                                  </m:sub>
                                </m:sSub>
                                <m:r>
                                  <a:rPr lang="en-US" i="1" dirty="0" smtClean="0">
                                    <a:latin typeface="Cambria Math" panose="02040503050406030204" pitchFamily="18" charset="0"/>
                                    <a:ea typeface="Cambria Math" panose="02040503050406030204" pitchFamily="18" charset="0"/>
                                  </a:rPr>
                                  <m:t>&gt;</m:t>
                                </m:r>
                                <m:r>
                                  <a:rPr lang="en-US" b="0" i="1" dirty="0" smtClean="0">
                                    <a:latin typeface="Cambria Math" panose="02040503050406030204" pitchFamily="18" charset="0"/>
                                  </a:rPr>
                                  <m:t>0</m:t>
                                </m:r>
                              </m:oMath>
                            </m:oMathPara>
                          </a14:m>
                          <a:endParaRPr lang="en-IN"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𝜇</m:t>
                                    </m:r>
                                  </m:e>
                                  <m:sub>
                                    <m:r>
                                      <a:rPr lang="en-US" b="0" i="1" dirty="0" smtClean="0">
                                        <a:latin typeface="Cambria Math" panose="02040503050406030204" pitchFamily="18" charset="0"/>
                                        <a:ea typeface="Cambria Math" panose="02040503050406030204" pitchFamily="18" charset="0"/>
                                      </a:rPr>
                                      <m:t>1</m:t>
                                    </m:r>
                                  </m:sub>
                                </m:sSub>
                                <m:r>
                                  <a:rPr lang="en-US" b="0" i="1" dirty="0" smtClean="0">
                                    <a:latin typeface="Cambria Math" panose="02040503050406030204" pitchFamily="18" charset="0"/>
                                    <a:ea typeface="Cambria Math" panose="02040503050406030204" pitchFamily="18" charset="0"/>
                                  </a:rPr>
                                  <m:t>−</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𝜇</m:t>
                                    </m:r>
                                  </m:e>
                                  <m:sub>
                                    <m:r>
                                      <a:rPr lang="en-US" b="0" i="1" dirty="0" smtClean="0">
                                        <a:latin typeface="Cambria Math" panose="02040503050406030204" pitchFamily="18" charset="0"/>
                                        <a:ea typeface="Cambria Math" panose="02040503050406030204" pitchFamily="18" charset="0"/>
                                      </a:rPr>
                                      <m:t>2</m:t>
                                    </m:r>
                                  </m:sub>
                                </m:sSub>
                                <m:r>
                                  <a:rPr lang="en-US" i="1" dirty="0" smtClean="0">
                                    <a:latin typeface="Cambria Math" panose="02040503050406030204" pitchFamily="18" charset="0"/>
                                    <a:ea typeface="Cambria Math" panose="02040503050406030204" pitchFamily="18" charset="0"/>
                                  </a:rPr>
                                  <m:t>&lt;</m:t>
                                </m:r>
                                <m:r>
                                  <a:rPr lang="en-US" b="0" i="1" dirty="0" smtClean="0">
                                    <a:latin typeface="Cambria Math" panose="02040503050406030204" pitchFamily="18" charset="0"/>
                                  </a:rPr>
                                  <m:t>0</m:t>
                                </m:r>
                              </m:oMath>
                            </m:oMathPara>
                          </a14:m>
                          <a:endParaRPr lang="en-IN" baseline="-25000" dirty="0"/>
                        </a:p>
                        <a:p>
                          <a:pPr algn="ctr"/>
                          <a:endParaRPr lang="en-IN" dirty="0"/>
                        </a:p>
                      </a:txBody>
                      <a:tcPr/>
                    </a:tc>
                    <a:extLst>
                      <a:ext uri="{0D108BD9-81ED-4DB2-BD59-A6C34878D82A}">
                        <a16:rowId xmlns:a16="http://schemas.microsoft.com/office/drawing/2014/main" val="1549194858"/>
                      </a:ext>
                    </a:extLst>
                  </a:tr>
                  <a:tr h="370840">
                    <a:tc>
                      <a:txBody>
                        <a:bodyPr/>
                        <a:lstStyle/>
                        <a:p>
                          <a:r>
                            <a:rPr lang="en-IN" b="1" dirty="0"/>
                            <a:t>Type of Hypothesis Test</a:t>
                          </a:r>
                        </a:p>
                      </a:txBody>
                      <a:tcPr/>
                    </a:tc>
                    <a:tc>
                      <a:txBody>
                        <a:bodyPr/>
                        <a:lstStyle/>
                        <a:p>
                          <a:pPr algn="ctr"/>
                          <a:r>
                            <a:rPr lang="en-US" dirty="0"/>
                            <a:t>Two-tailed</a:t>
                          </a:r>
                          <a:endParaRPr lang="en-IN" dirty="0"/>
                        </a:p>
                      </a:txBody>
                      <a:tcPr/>
                    </a:tc>
                    <a:tc>
                      <a:txBody>
                        <a:bodyPr/>
                        <a:lstStyle/>
                        <a:p>
                          <a:pPr algn="ctr"/>
                          <a:r>
                            <a:rPr lang="en-US" dirty="0"/>
                            <a:t>Right-tailed</a:t>
                          </a:r>
                          <a:endParaRPr lang="en-IN" dirty="0"/>
                        </a:p>
                      </a:txBody>
                      <a:tcPr/>
                    </a:tc>
                    <a:tc>
                      <a:txBody>
                        <a:bodyPr/>
                        <a:lstStyle/>
                        <a:p>
                          <a:pPr algn="ctr"/>
                          <a:r>
                            <a:rPr lang="en-US" dirty="0"/>
                            <a:t>Left-tailed</a:t>
                          </a:r>
                          <a:endParaRPr lang="en-IN" dirty="0"/>
                        </a:p>
                      </a:txBody>
                      <a:tcPr/>
                    </a:tc>
                    <a:extLst>
                      <a:ext uri="{0D108BD9-81ED-4DB2-BD59-A6C34878D82A}">
                        <a16:rowId xmlns:a16="http://schemas.microsoft.com/office/drawing/2014/main" val="4168014743"/>
                      </a:ext>
                    </a:extLst>
                  </a:tr>
                </a:tbl>
              </a:graphicData>
            </a:graphic>
          </p:graphicFrame>
        </mc:Choice>
        <mc:Fallback xmlns="">
          <p:graphicFrame>
            <p:nvGraphicFramePr>
              <p:cNvPr id="4" name="Table 3">
                <a:extLst>
                  <a:ext uri="{FF2B5EF4-FFF2-40B4-BE49-F238E27FC236}">
                    <a16:creationId xmlns:a16="http://schemas.microsoft.com/office/drawing/2014/main" id="{DD4597ED-F9BF-5BF4-F6DF-9B460F646DC4}"/>
                  </a:ext>
                </a:extLst>
              </p:cNvPr>
              <p:cNvGraphicFramePr>
                <a:graphicFrameLocks noGrp="1"/>
              </p:cNvGraphicFramePr>
              <p:nvPr>
                <p:extLst>
                  <p:ext uri="{D42A27DB-BD31-4B8C-83A1-F6EECF244321}">
                    <p14:modId xmlns:p14="http://schemas.microsoft.com/office/powerpoint/2010/main" val="531892742"/>
                  </p:ext>
                </p:extLst>
              </p:nvPr>
            </p:nvGraphicFramePr>
            <p:xfrm>
              <a:off x="453483" y="1204332"/>
              <a:ext cx="8229600" cy="3855720"/>
            </p:xfrm>
            <a:graphic>
              <a:graphicData uri="http://schemas.openxmlformats.org/drawingml/2006/table">
                <a:tbl>
                  <a:tblPr firstRow="1" bandRow="1">
                    <a:tableStyleId>{5C22544A-7EE6-4342-B048-85BDC9FD1C3A}</a:tableStyleId>
                  </a:tblPr>
                  <a:tblGrid>
                    <a:gridCol w="2302728">
                      <a:extLst>
                        <a:ext uri="{9D8B030D-6E8A-4147-A177-3AD203B41FA5}">
                          <a16:colId xmlns:a16="http://schemas.microsoft.com/office/drawing/2014/main" val="3838377695"/>
                        </a:ext>
                      </a:extLst>
                    </a:gridCol>
                    <a:gridCol w="2133600">
                      <a:extLst>
                        <a:ext uri="{9D8B030D-6E8A-4147-A177-3AD203B41FA5}">
                          <a16:colId xmlns:a16="http://schemas.microsoft.com/office/drawing/2014/main" val="3905157849"/>
                        </a:ext>
                      </a:extLst>
                    </a:gridCol>
                    <a:gridCol w="1905000">
                      <a:extLst>
                        <a:ext uri="{9D8B030D-6E8A-4147-A177-3AD203B41FA5}">
                          <a16:colId xmlns:a16="http://schemas.microsoft.com/office/drawing/2014/main" val="2012557068"/>
                        </a:ext>
                      </a:extLst>
                    </a:gridCol>
                    <a:gridCol w="1888272">
                      <a:extLst>
                        <a:ext uri="{9D8B030D-6E8A-4147-A177-3AD203B41FA5}">
                          <a16:colId xmlns:a16="http://schemas.microsoft.com/office/drawing/2014/main" val="3202008978"/>
                        </a:ext>
                      </a:extLst>
                    </a:gridCol>
                  </a:tblGrid>
                  <a:tr h="370840">
                    <a:tc gridSpan="4">
                      <a:txBody>
                        <a:bodyPr/>
                        <a:lstStyle/>
                        <a:p>
                          <a:pPr algn="ctr"/>
                          <a:r>
                            <a:rPr lang="en-US" dirty="0"/>
                            <a:t>Table 12.1.1 - Hypotheses Concerning a Test About Two Means</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35295451"/>
                      </a:ext>
                    </a:extLst>
                  </a:tr>
                  <a:tr h="370840">
                    <a:tc rowSpan="2">
                      <a:txBody>
                        <a:bodyPr/>
                        <a:lstStyle/>
                        <a:p>
                          <a:endParaRPr lang="en-IN" dirty="0"/>
                        </a:p>
                      </a:txBody>
                      <a:tcPr/>
                    </a:tc>
                    <a:tc gridSpan="3">
                      <a:txBody>
                        <a:bodyPr/>
                        <a:lstStyle/>
                        <a:p>
                          <a:pPr algn="ctr"/>
                          <a:r>
                            <a:rPr lang="en-IN" b="1" dirty="0"/>
                            <a:t>Research Question</a:t>
                          </a:r>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160193993"/>
                      </a:ext>
                    </a:extLst>
                  </a:tr>
                  <a:tr h="1463040">
                    <a:tc vMerge="1">
                      <a:txBody>
                        <a:bodyPr/>
                        <a:lstStyle/>
                        <a:p>
                          <a:endParaRPr lang="en-IN" dirty="0"/>
                        </a:p>
                      </a:txBody>
                      <a:tcPr/>
                    </a:tc>
                    <a:tc>
                      <a:txBody>
                        <a:bodyPr/>
                        <a:lstStyle/>
                        <a:p>
                          <a:endParaRPr lang="en-US" b="1" dirty="0"/>
                        </a:p>
                        <a:p>
                          <a:endParaRPr lang="en-US" b="1" dirty="0"/>
                        </a:p>
                        <a:p>
                          <a:endParaRPr lang="en-US" b="1" dirty="0"/>
                        </a:p>
                        <a:p>
                          <a:r>
                            <a:rPr lang="en-US" b="1" dirty="0"/>
                            <a:t>Are the population means different?</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Is the population mean in group 1 greater than the population mean in group 2?</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Is the population mean in group 1 less than the population mean in group 2?</a:t>
                          </a:r>
                          <a:endParaRPr lang="en-IN" b="1" dirty="0"/>
                        </a:p>
                      </a:txBody>
                      <a:tcPr/>
                    </a:tc>
                    <a:extLst>
                      <a:ext uri="{0D108BD9-81ED-4DB2-BD59-A6C34878D82A}">
                        <a16:rowId xmlns:a16="http://schemas.microsoft.com/office/drawing/2014/main" val="2588679992"/>
                      </a:ext>
                    </a:extLst>
                  </a:tr>
                  <a:tr h="370840">
                    <a:tc>
                      <a:txBody>
                        <a:bodyPr/>
                        <a:lstStyle/>
                        <a:p>
                          <a:endParaRPr lang="en-US"/>
                        </a:p>
                      </a:txBody>
                      <a:tcPr>
                        <a:blipFill>
                          <a:blip r:embed="rId2"/>
                          <a:stretch>
                            <a:fillRect l="-265" t="-603279" r="-258466" b="-368852"/>
                          </a:stretch>
                        </a:blipFill>
                      </a:tcPr>
                    </a:tc>
                    <a:tc>
                      <a:txBody>
                        <a:bodyPr/>
                        <a:lstStyle/>
                        <a:p>
                          <a:endParaRPr lang="en-US"/>
                        </a:p>
                      </a:txBody>
                      <a:tcPr>
                        <a:blipFill>
                          <a:blip r:embed="rId2"/>
                          <a:stretch>
                            <a:fillRect l="-108286" t="-603279" r="-179143" b="-368852"/>
                          </a:stretch>
                        </a:blipFill>
                      </a:tcPr>
                    </a:tc>
                    <a:tc>
                      <a:txBody>
                        <a:bodyPr/>
                        <a:lstStyle/>
                        <a:p>
                          <a:endParaRPr lang="en-US"/>
                        </a:p>
                      </a:txBody>
                      <a:tcPr>
                        <a:blipFill>
                          <a:blip r:embed="rId2"/>
                          <a:stretch>
                            <a:fillRect l="-232907" t="-603279" r="-100319" b="-368852"/>
                          </a:stretch>
                        </a:blipFill>
                      </a:tcPr>
                    </a:tc>
                    <a:tc>
                      <a:txBody>
                        <a:bodyPr/>
                        <a:lstStyle/>
                        <a:p>
                          <a:endParaRPr lang="en-US"/>
                        </a:p>
                      </a:txBody>
                      <a:tcPr>
                        <a:blipFill>
                          <a:blip r:embed="rId2"/>
                          <a:stretch>
                            <a:fillRect l="-336129" t="-603279" r="-1290" b="-368852"/>
                          </a:stretch>
                        </a:blipFill>
                      </a:tcPr>
                    </a:tc>
                    <a:extLst>
                      <a:ext uri="{0D108BD9-81ED-4DB2-BD59-A6C34878D82A}">
                        <a16:rowId xmlns:a16="http://schemas.microsoft.com/office/drawing/2014/main" val="3164426151"/>
                      </a:ext>
                    </a:extLst>
                  </a:tr>
                  <a:tr h="640080">
                    <a:tc>
                      <a:txBody>
                        <a:bodyPr/>
                        <a:lstStyle/>
                        <a:p>
                          <a:endParaRPr lang="en-US"/>
                        </a:p>
                      </a:txBody>
                      <a:tcPr>
                        <a:blipFill>
                          <a:blip r:embed="rId2"/>
                          <a:stretch>
                            <a:fillRect l="-265" t="-408571" r="-258466" b="-114286"/>
                          </a:stretch>
                        </a:blipFill>
                      </a:tcPr>
                    </a:tc>
                    <a:tc>
                      <a:txBody>
                        <a:bodyPr/>
                        <a:lstStyle/>
                        <a:p>
                          <a:endParaRPr lang="en-US"/>
                        </a:p>
                      </a:txBody>
                      <a:tcPr>
                        <a:blipFill>
                          <a:blip r:embed="rId2"/>
                          <a:stretch>
                            <a:fillRect l="-108286" t="-408571" r="-179143" b="-114286"/>
                          </a:stretch>
                        </a:blipFill>
                      </a:tcPr>
                    </a:tc>
                    <a:tc>
                      <a:txBody>
                        <a:bodyPr/>
                        <a:lstStyle/>
                        <a:p>
                          <a:endParaRPr lang="en-US"/>
                        </a:p>
                      </a:txBody>
                      <a:tcPr>
                        <a:blipFill>
                          <a:blip r:embed="rId2"/>
                          <a:stretch>
                            <a:fillRect l="-232907" t="-408571" r="-100319" b="-114286"/>
                          </a:stretch>
                        </a:blipFill>
                      </a:tcPr>
                    </a:tc>
                    <a:tc>
                      <a:txBody>
                        <a:bodyPr/>
                        <a:lstStyle/>
                        <a:p>
                          <a:endParaRPr lang="en-US"/>
                        </a:p>
                      </a:txBody>
                      <a:tcPr>
                        <a:blipFill>
                          <a:blip r:embed="rId2"/>
                          <a:stretch>
                            <a:fillRect l="-336129" t="-408571" r="-1290" b="-114286"/>
                          </a:stretch>
                        </a:blipFill>
                      </a:tcPr>
                    </a:tc>
                    <a:extLst>
                      <a:ext uri="{0D108BD9-81ED-4DB2-BD59-A6C34878D82A}">
                        <a16:rowId xmlns:a16="http://schemas.microsoft.com/office/drawing/2014/main" val="1549194858"/>
                      </a:ext>
                    </a:extLst>
                  </a:tr>
                  <a:tr h="640080">
                    <a:tc>
                      <a:txBody>
                        <a:bodyPr/>
                        <a:lstStyle/>
                        <a:p>
                          <a:r>
                            <a:rPr lang="en-IN" b="1" dirty="0"/>
                            <a:t>Type of Hypothesis Test</a:t>
                          </a:r>
                        </a:p>
                      </a:txBody>
                      <a:tcPr/>
                    </a:tc>
                    <a:tc>
                      <a:txBody>
                        <a:bodyPr/>
                        <a:lstStyle/>
                        <a:p>
                          <a:pPr algn="ctr"/>
                          <a:r>
                            <a:rPr lang="en-US" dirty="0"/>
                            <a:t>Two-tailed</a:t>
                          </a:r>
                          <a:endParaRPr lang="en-IN" dirty="0"/>
                        </a:p>
                      </a:txBody>
                      <a:tcPr/>
                    </a:tc>
                    <a:tc>
                      <a:txBody>
                        <a:bodyPr/>
                        <a:lstStyle/>
                        <a:p>
                          <a:pPr algn="ctr"/>
                          <a:r>
                            <a:rPr lang="en-US" dirty="0"/>
                            <a:t>Right-tailed</a:t>
                          </a:r>
                          <a:endParaRPr lang="en-IN" dirty="0"/>
                        </a:p>
                      </a:txBody>
                      <a:tcPr/>
                    </a:tc>
                    <a:tc>
                      <a:txBody>
                        <a:bodyPr/>
                        <a:lstStyle/>
                        <a:p>
                          <a:pPr algn="ctr"/>
                          <a:r>
                            <a:rPr lang="en-US" dirty="0"/>
                            <a:t>Left-tailed</a:t>
                          </a:r>
                          <a:endParaRPr lang="en-IN" dirty="0"/>
                        </a:p>
                      </a:txBody>
                      <a:tcPr/>
                    </a:tc>
                    <a:extLst>
                      <a:ext uri="{0D108BD9-81ED-4DB2-BD59-A6C34878D82A}">
                        <a16:rowId xmlns:a16="http://schemas.microsoft.com/office/drawing/2014/main" val="4168014743"/>
                      </a:ext>
                    </a:extLst>
                  </a:tr>
                </a:tbl>
              </a:graphicData>
            </a:graphic>
          </p:graphicFrame>
        </mc:Fallback>
      </mc:AlternateContent>
      <p:sp>
        <p:nvSpPr>
          <p:cNvPr id="18" name="Arc 17">
            <a:extLst>
              <a:ext uri="{FF2B5EF4-FFF2-40B4-BE49-F238E27FC236}">
                <a16:creationId xmlns:a16="http://schemas.microsoft.com/office/drawing/2014/main" id="{9B41AD75-1480-10F2-5DAA-2AFD159A8948}"/>
              </a:ext>
            </a:extLst>
          </p:cNvPr>
          <p:cNvSpPr/>
          <p:nvPr/>
        </p:nvSpPr>
        <p:spPr>
          <a:xfrm rot="7396176" flipH="1">
            <a:off x="3596451" y="3408452"/>
            <a:ext cx="1259026" cy="734933"/>
          </a:xfrm>
          <a:prstGeom prst="arc">
            <a:avLst/>
          </a:prstGeom>
          <a:ln w="19050">
            <a:solidFill>
              <a:srgbClr val="1F497C"/>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19" name="Arc 18">
            <a:extLst>
              <a:ext uri="{FF2B5EF4-FFF2-40B4-BE49-F238E27FC236}">
                <a16:creationId xmlns:a16="http://schemas.microsoft.com/office/drawing/2014/main" id="{105D0B02-3459-7FB6-B1A5-B8DE4F37CE23}"/>
              </a:ext>
            </a:extLst>
          </p:cNvPr>
          <p:cNvSpPr/>
          <p:nvPr/>
        </p:nvSpPr>
        <p:spPr>
          <a:xfrm rot="7520890" flipH="1">
            <a:off x="5487445" y="3127588"/>
            <a:ext cx="1281581" cy="1081488"/>
          </a:xfrm>
          <a:prstGeom prst="arc">
            <a:avLst/>
          </a:prstGeom>
          <a:ln w="19050">
            <a:solidFill>
              <a:srgbClr val="1F497C"/>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20" name="Arc 19">
            <a:extLst>
              <a:ext uri="{FF2B5EF4-FFF2-40B4-BE49-F238E27FC236}">
                <a16:creationId xmlns:a16="http://schemas.microsoft.com/office/drawing/2014/main" id="{064214DA-E6F8-57FC-E4CD-E3B42EADD9F5}"/>
              </a:ext>
            </a:extLst>
          </p:cNvPr>
          <p:cNvSpPr/>
          <p:nvPr/>
        </p:nvSpPr>
        <p:spPr>
          <a:xfrm rot="8312295" flipH="1">
            <a:off x="7428969" y="2834677"/>
            <a:ext cx="993820" cy="1351731"/>
          </a:xfrm>
          <a:prstGeom prst="arc">
            <a:avLst/>
          </a:prstGeom>
          <a:ln w="19050">
            <a:solidFill>
              <a:srgbClr val="1F497C"/>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4023397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FD02-FB21-4AB6-BCB1-D429096C70F6}"/>
              </a:ext>
            </a:extLst>
          </p:cNvPr>
          <p:cNvSpPr>
            <a:spLocks noGrp="1"/>
          </p:cNvSpPr>
          <p:nvPr>
            <p:ph type="title"/>
          </p:nvPr>
        </p:nvSpPr>
        <p:spPr/>
        <p:txBody>
          <a:bodyPr>
            <a:normAutofit/>
          </a:bodyPr>
          <a:lstStyle/>
          <a:p>
            <a:r>
              <a:rPr lang="en-US" dirty="0"/>
              <a:t>Hypothesis Testing (cont.)</a:t>
            </a:r>
          </a:p>
        </p:txBody>
      </p:sp>
      <p:sp>
        <p:nvSpPr>
          <p:cNvPr id="3" name="Content Placeholder 2">
            <a:extLst>
              <a:ext uri="{FF2B5EF4-FFF2-40B4-BE49-F238E27FC236}">
                <a16:creationId xmlns:a16="http://schemas.microsoft.com/office/drawing/2014/main" id="{1F12750A-0CC4-49EB-A116-E271B2D647F6}"/>
              </a:ext>
            </a:extLst>
          </p:cNvPr>
          <p:cNvSpPr>
            <a:spLocks noGrp="1"/>
          </p:cNvSpPr>
          <p:nvPr>
            <p:ph idx="1"/>
          </p:nvPr>
        </p:nvSpPr>
        <p:spPr/>
        <p:txBody>
          <a:bodyPr/>
          <a:lstStyle/>
          <a:p>
            <a:r>
              <a:rPr lang="en-US" dirty="0"/>
              <a:t>When comparing two population means in which the standard deviation (or variance) of both populations are known, the following procedure should be followed, taking care to make sure that the assumptions of the test are satisfied.</a:t>
            </a:r>
          </a:p>
        </p:txBody>
      </p:sp>
    </p:spTree>
    <p:extLst>
      <p:ext uri="{BB962C8B-B14F-4D97-AF65-F5344CB8AC3E}">
        <p14:creationId xmlns:p14="http://schemas.microsoft.com/office/powerpoint/2010/main" val="54833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a:t>Procedure: Testing a Hypothesis about Two Independent Population Means,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Known</a:t>
            </a:r>
          </a:p>
        </p:txBody>
      </p:sp>
      <p:sp>
        <p:nvSpPr>
          <p:cNvPr id="4" name="Content Placeholder 2"/>
          <p:cNvSpPr>
            <a:spLocks noGrp="1"/>
          </p:cNvSpPr>
          <p:nvPr>
            <p:ph idx="1"/>
          </p:nvPr>
        </p:nvSpPr>
        <p:spPr>
          <a:xfrm>
            <a:off x="457200" y="1236714"/>
            <a:ext cx="8229600" cy="3884140"/>
          </a:xfrm>
          <a:solidFill>
            <a:srgbClr val="FFFFCC"/>
          </a:solidFill>
          <a:ln w="28575">
            <a:solidFill>
              <a:srgbClr val="000000"/>
            </a:solidFill>
          </a:ln>
        </p:spPr>
        <p:txBody>
          <a:bodyPr>
            <a:spAutoFit/>
          </a:bodyPr>
          <a:lstStyle/>
          <a:p>
            <a:r>
              <a:rPr lang="en-US" b="1" dirty="0">
                <a:solidFill>
                  <a:srgbClr val="000000"/>
                </a:solidFill>
              </a:rPr>
              <a:t>Assumptions: </a:t>
            </a:r>
          </a:p>
          <a:p>
            <a:pPr marL="514350" indent="-514350">
              <a:buFont typeface="+mj-lt"/>
              <a:buAutoNum type="arabicPeriod"/>
            </a:pPr>
            <a:r>
              <a:rPr lang="en-US" dirty="0">
                <a:solidFill>
                  <a:srgbClr val="000000"/>
                </a:solidFill>
              </a:rPr>
              <a:t>The samples are independent of one another. </a:t>
            </a:r>
          </a:p>
          <a:p>
            <a:pPr marL="514350" indent="-514350">
              <a:buFont typeface="+mj-lt"/>
              <a:buAutoNum type="arabicPeriod"/>
            </a:pPr>
            <a:r>
              <a:rPr lang="en-US" dirty="0">
                <a:solidFill>
                  <a:srgbClr val="000000"/>
                </a:solidFill>
              </a:rPr>
              <a:t>Both samples are simple random samples. </a:t>
            </a:r>
          </a:p>
          <a:p>
            <a:pPr marL="514350" indent="-514350">
              <a:buFont typeface="+mj-lt"/>
              <a:buAutoNum type="arabicPeriod"/>
            </a:pPr>
            <a:r>
              <a:rPr lang="en-US" dirty="0">
                <a:solidFill>
                  <a:srgbClr val="000000"/>
                </a:solidFill>
              </a:rPr>
              <a:t>The populations from which the two samples are drawn are normally distributed or the sample sizes are both large (</a:t>
            </a:r>
            <a:r>
              <a:rPr lang="en-US" i="1" dirty="0">
                <a:solidFill>
                  <a:srgbClr val="000000"/>
                </a:solidFill>
              </a:rPr>
              <a:t>n</a:t>
            </a:r>
            <a:r>
              <a:rPr lang="en-US" baseline="-25000" dirty="0">
                <a:solidFill>
                  <a:srgbClr val="000000"/>
                </a:solidFill>
              </a:rPr>
              <a:t>1</a:t>
            </a:r>
            <a:r>
              <a:rPr lang="en-US" dirty="0">
                <a:solidFill>
                  <a:srgbClr val="000000"/>
                </a:solidFill>
              </a:rPr>
              <a:t> &gt; 30 and </a:t>
            </a:r>
            <a:r>
              <a:rPr lang="en-US" i="1" dirty="0">
                <a:solidFill>
                  <a:srgbClr val="000000"/>
                </a:solidFill>
              </a:rPr>
              <a:t>n</a:t>
            </a:r>
            <a:r>
              <a:rPr lang="en-US" baseline="-25000" dirty="0">
                <a:solidFill>
                  <a:srgbClr val="000000"/>
                </a:solidFill>
              </a:rPr>
              <a:t>2</a:t>
            </a:r>
            <a:r>
              <a:rPr lang="en-US" dirty="0">
                <a:solidFill>
                  <a:srgbClr val="000000"/>
                </a:solidFill>
              </a:rPr>
              <a:t> &gt; 30). </a:t>
            </a:r>
          </a:p>
          <a:p>
            <a:pPr marL="514350" indent="-514350">
              <a:buFont typeface="+mj-lt"/>
              <a:buAutoNum type="arabicPeriod"/>
            </a:pPr>
            <a:r>
              <a:rPr lang="en-US" dirty="0">
                <a:solidFill>
                  <a:srgbClr val="000000"/>
                </a:solidFill>
              </a:rPr>
              <a:t>The population standard deviations, </a:t>
            </a:r>
            <a:r>
              <a:rPr lang="el-GR" i="1" dirty="0">
                <a:solidFill>
                  <a:srgbClr val="000000"/>
                </a:solidFill>
                <a:latin typeface="Cambria Math" panose="02040503050406030204" pitchFamily="18" charset="0"/>
                <a:ea typeface="Cambria Math" panose="02040503050406030204" pitchFamily="18" charset="0"/>
              </a:rPr>
              <a:t>σ</a:t>
            </a:r>
            <a:r>
              <a:rPr lang="en-US" baseline="-25000" dirty="0">
                <a:solidFill>
                  <a:srgbClr val="000000"/>
                </a:solidFill>
              </a:rPr>
              <a:t>1</a:t>
            </a:r>
            <a:r>
              <a:rPr lang="en-US" dirty="0">
                <a:solidFill>
                  <a:srgbClr val="000000"/>
                </a:solidFill>
              </a:rPr>
              <a:t> and </a:t>
            </a:r>
            <a:r>
              <a:rPr lang="el-GR" i="1" dirty="0">
                <a:solidFill>
                  <a:srgbClr val="000000"/>
                </a:solidFill>
                <a:latin typeface="Cambria Math" panose="02040503050406030204" pitchFamily="18" charset="0"/>
                <a:ea typeface="Cambria Math" panose="02040503050406030204" pitchFamily="18" charset="0"/>
              </a:rPr>
              <a:t>σ</a:t>
            </a:r>
            <a:r>
              <a:rPr lang="en-US" baseline="-25000" dirty="0">
                <a:solidFill>
                  <a:srgbClr val="000000"/>
                </a:solidFill>
              </a:rPr>
              <a:t>2</a:t>
            </a:r>
            <a:r>
              <a:rPr lang="en-US" dirty="0">
                <a:solidFill>
                  <a:srgbClr val="000000"/>
                </a:solidFill>
              </a:rPr>
              <a:t>, are known.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2700" dirty="0"/>
              <a:t>Procedure: Testing a Hypothesis about Two Independent Population Means, </a:t>
            </a:r>
            <a:r>
              <a:rPr lang="el-GR" sz="2700" i="1" dirty="0">
                <a:latin typeface="Cambria Math" panose="02040503050406030204" pitchFamily="18" charset="0"/>
                <a:ea typeface="Cambria Math" panose="02040503050406030204" pitchFamily="18" charset="0"/>
              </a:rPr>
              <a:t>σ</a:t>
            </a:r>
            <a:r>
              <a:rPr lang="en-US" sz="2700" baseline="-25000" dirty="0"/>
              <a:t>1</a:t>
            </a:r>
            <a:r>
              <a:rPr lang="en-US" sz="2700" dirty="0"/>
              <a:t> and </a:t>
            </a:r>
            <a:r>
              <a:rPr lang="el-GR" sz="2700" i="1" dirty="0">
                <a:latin typeface="Cambria Math" panose="02040503050406030204" pitchFamily="18" charset="0"/>
                <a:ea typeface="Cambria Math" panose="02040503050406030204" pitchFamily="18" charset="0"/>
              </a:rPr>
              <a:t>σ</a:t>
            </a:r>
            <a:r>
              <a:rPr lang="en-US" sz="2700" baseline="-25000" dirty="0"/>
              <a:t>2</a:t>
            </a:r>
            <a:r>
              <a:rPr lang="en-US" sz="2700" dirty="0"/>
              <a:t> Known (cont.)</a:t>
            </a:r>
          </a:p>
        </p:txBody>
      </p:sp>
      <p:sp>
        <p:nvSpPr>
          <p:cNvPr id="4" name="Content Placeholder 2"/>
          <p:cNvSpPr>
            <a:spLocks noGrp="1"/>
          </p:cNvSpPr>
          <p:nvPr>
            <p:ph idx="1"/>
          </p:nvPr>
        </p:nvSpPr>
        <p:spPr>
          <a:xfrm>
            <a:off x="457200" y="1236714"/>
            <a:ext cx="8229600" cy="4056495"/>
          </a:xfrm>
          <a:solidFill>
            <a:srgbClr val="FFFFCC"/>
          </a:solidFill>
          <a:ln w="28575">
            <a:solidFill>
              <a:srgbClr val="000000"/>
            </a:solidFill>
          </a:ln>
        </p:spPr>
        <p:txBody>
          <a:bodyPr wrap="square">
            <a:spAutoFit/>
          </a:bodyPr>
          <a:lstStyle/>
          <a:p>
            <a:r>
              <a:rPr lang="en-US" b="1" dirty="0">
                <a:solidFill>
                  <a:srgbClr val="000000"/>
                </a:solidFill>
              </a:rPr>
              <a:t>Test Statistic:</a:t>
            </a:r>
          </a:p>
          <a:p>
            <a:r>
              <a:rPr lang="en-US" dirty="0">
                <a:solidFill>
                  <a:srgbClr val="000000"/>
                </a:solidFill>
              </a:rPr>
              <a:t>The test statistic for a hypothesis test about </a:t>
            </a:r>
            <a:r>
              <a:rPr lang="el-GR" i="1" dirty="0">
                <a:solidFill>
                  <a:srgbClr val="000000"/>
                </a:solidFill>
                <a:latin typeface="Cambria Math" panose="02040503050406030204" pitchFamily="18" charset="0"/>
                <a:ea typeface="Cambria Math" panose="02040503050406030204" pitchFamily="18" charset="0"/>
              </a:rPr>
              <a:t>μ</a:t>
            </a:r>
            <a:r>
              <a:rPr lang="en-US" baseline="-25000" dirty="0">
                <a:solidFill>
                  <a:srgbClr val="000000"/>
                </a:solidFill>
              </a:rPr>
              <a:t>1</a:t>
            </a:r>
            <a:r>
              <a:rPr lang="en-US" dirty="0">
                <a:solidFill>
                  <a:srgbClr val="000000"/>
                </a:solidFill>
              </a:rPr>
              <a:t>− </a:t>
            </a:r>
            <a:r>
              <a:rPr lang="el-GR" i="1" dirty="0">
                <a:solidFill>
                  <a:srgbClr val="000000"/>
                </a:solidFill>
                <a:latin typeface="Cambria Math" panose="02040503050406030204" pitchFamily="18" charset="0"/>
                <a:ea typeface="Cambria Math" panose="02040503050406030204" pitchFamily="18" charset="0"/>
              </a:rPr>
              <a:t>μ</a:t>
            </a:r>
            <a:r>
              <a:rPr lang="en-US" baseline="-25000" dirty="0">
                <a:solidFill>
                  <a:srgbClr val="000000"/>
                </a:solidFill>
              </a:rPr>
              <a:t>2</a:t>
            </a:r>
            <a:r>
              <a:rPr lang="en-US" dirty="0">
                <a:solidFill>
                  <a:srgbClr val="000000"/>
                </a:solidFill>
              </a:rPr>
              <a:t> is given by </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110594" name="Object 2"/>
          <p:cNvGraphicFramePr>
            <a:graphicFrameLocks noChangeAspect="1"/>
          </p:cNvGraphicFramePr>
          <p:nvPr>
            <p:extLst>
              <p:ext uri="{D42A27DB-BD31-4B8C-83A1-F6EECF244321}">
                <p14:modId xmlns:p14="http://schemas.microsoft.com/office/powerpoint/2010/main" val="3520108174"/>
              </p:ext>
            </p:extLst>
          </p:nvPr>
        </p:nvGraphicFramePr>
        <p:xfrm>
          <a:off x="1117600" y="3192051"/>
          <a:ext cx="2819400" cy="1066800"/>
        </p:xfrm>
        <a:graphic>
          <a:graphicData uri="http://schemas.openxmlformats.org/presentationml/2006/ole">
            <mc:AlternateContent xmlns:mc="http://schemas.openxmlformats.org/markup-compatibility/2006">
              <mc:Choice xmlns:v="urn:schemas-microsoft-com:vml" Requires="v">
                <p:oleObj name="Equation" r:id="rId2" imgW="2819160" imgH="1066680" progId="Equation.DSMT4">
                  <p:embed/>
                </p:oleObj>
              </mc:Choice>
              <mc:Fallback>
                <p:oleObj name="Equation" r:id="rId2" imgW="2819160" imgH="1066680" progId="Equation.DSMT4">
                  <p:embed/>
                  <p:pic>
                    <p:nvPicPr>
                      <p:cNvPr id="0" name="Picture 2"/>
                      <p:cNvPicPr>
                        <a:picLocks noChangeAspect="1" noChangeArrowheads="1"/>
                      </p:cNvPicPr>
                      <p:nvPr/>
                    </p:nvPicPr>
                    <p:blipFill>
                      <a:blip r:embed="rId3"/>
                      <a:srcRect/>
                      <a:stretch>
                        <a:fillRect/>
                      </a:stretch>
                    </p:blipFill>
                    <p:spPr bwMode="auto">
                      <a:xfrm>
                        <a:off x="1117600" y="3192051"/>
                        <a:ext cx="281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5" name="Object 3"/>
          <p:cNvGraphicFramePr>
            <a:graphicFrameLocks noChangeAspect="1"/>
          </p:cNvGraphicFramePr>
          <p:nvPr>
            <p:extLst>
              <p:ext uri="{D42A27DB-BD31-4B8C-83A1-F6EECF244321}">
                <p14:modId xmlns:p14="http://schemas.microsoft.com/office/powerpoint/2010/main" val="134293204"/>
              </p:ext>
            </p:extLst>
          </p:nvPr>
        </p:nvGraphicFramePr>
        <p:xfrm>
          <a:off x="4114800" y="2353851"/>
          <a:ext cx="3124200" cy="2413000"/>
        </p:xfrm>
        <a:graphic>
          <a:graphicData uri="http://schemas.openxmlformats.org/presentationml/2006/ole">
            <mc:AlternateContent xmlns:mc="http://schemas.openxmlformats.org/markup-compatibility/2006">
              <mc:Choice xmlns:v="urn:schemas-microsoft-com:vml" Requires="v">
                <p:oleObj name="Equation" r:id="rId4" imgW="3124080" imgH="2412720" progId="Equation.DSMT4">
                  <p:embed/>
                </p:oleObj>
              </mc:Choice>
              <mc:Fallback>
                <p:oleObj name="Equation" r:id="rId4" imgW="3124080" imgH="2412720" progId="Equation.DSMT4">
                  <p:embed/>
                  <p:pic>
                    <p:nvPicPr>
                      <p:cNvPr id="0" name="Picture 3"/>
                      <p:cNvPicPr>
                        <a:picLocks noChangeAspect="1" noChangeArrowheads="1"/>
                      </p:cNvPicPr>
                      <p:nvPr/>
                    </p:nvPicPr>
                    <p:blipFill>
                      <a:blip r:embed="rId5"/>
                      <a:srcRect/>
                      <a:stretch>
                        <a:fillRect/>
                      </a:stretch>
                    </p:blipFill>
                    <p:spPr bwMode="auto">
                      <a:xfrm>
                        <a:off x="4114800" y="2353851"/>
                        <a:ext cx="31242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2700" dirty="0"/>
              <a:t>Procedure: Testing a Hypothesis about Two Independent Population Means, </a:t>
            </a:r>
            <a:r>
              <a:rPr lang="el-GR" sz="2700" i="1" dirty="0">
                <a:latin typeface="Cambria Math" panose="02040503050406030204" pitchFamily="18" charset="0"/>
                <a:ea typeface="Cambria Math" panose="02040503050406030204" pitchFamily="18" charset="0"/>
              </a:rPr>
              <a:t>σ</a:t>
            </a:r>
            <a:r>
              <a:rPr lang="en-US" sz="2700" baseline="-25000" dirty="0"/>
              <a:t>1</a:t>
            </a:r>
            <a:r>
              <a:rPr lang="en-US" sz="2700" dirty="0"/>
              <a:t> and </a:t>
            </a:r>
            <a:r>
              <a:rPr lang="el-GR" sz="2700" i="1" dirty="0">
                <a:latin typeface="Cambria Math" panose="02040503050406030204" pitchFamily="18" charset="0"/>
                <a:ea typeface="Cambria Math" panose="02040503050406030204" pitchFamily="18" charset="0"/>
              </a:rPr>
              <a:t>σ</a:t>
            </a:r>
            <a:r>
              <a:rPr lang="en-US" sz="2700" baseline="-25000" dirty="0"/>
              <a:t>2</a:t>
            </a:r>
            <a:r>
              <a:rPr lang="en-US" sz="2700" dirty="0"/>
              <a:t> Known (cont.)</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71147"/>
                <a:ext cx="8229600" cy="4315027"/>
              </a:xfrm>
              <a:solidFill>
                <a:srgbClr val="FFFFCC"/>
              </a:solidFill>
              <a:ln w="28575">
                <a:solidFill>
                  <a:srgbClr val="000000"/>
                </a:solidFill>
              </a:ln>
            </p:spPr>
            <p:txBody>
              <a:bodyPr>
                <a:spAutoFit/>
              </a:bodyPr>
              <a:lstStyle/>
              <a:p>
                <a:r>
                  <a:rPr lang="en-US" dirty="0">
                    <a:solidFill>
                      <a:srgbClr val="000000"/>
                    </a:solidFill>
                  </a:rPr>
                  <a:t>For Population 1 			For Population 2 	</a:t>
                </a:r>
              </a:p>
              <a:p>
                <a:r>
                  <a:rPr lang="el-GR" i="1" dirty="0">
                    <a:solidFill>
                      <a:srgbClr val="000000"/>
                    </a:solidFill>
                    <a:latin typeface="Cambria Math" panose="02040503050406030204" pitchFamily="18" charset="0"/>
                    <a:ea typeface="Cambria Math" panose="02040503050406030204" pitchFamily="18" charset="0"/>
                  </a:rPr>
                  <a:t>μ</a:t>
                </a:r>
                <a:r>
                  <a:rPr lang="en-US" baseline="-25000" dirty="0">
                    <a:solidFill>
                      <a:srgbClr val="000000"/>
                    </a:solidFill>
                  </a:rPr>
                  <a:t>1</a:t>
                </a:r>
                <a:r>
                  <a:rPr lang="en-US" dirty="0">
                    <a:solidFill>
                      <a:srgbClr val="000000"/>
                    </a:solidFill>
                  </a:rPr>
                  <a:t> = the population mean,    </a:t>
                </a:r>
                <a:r>
                  <a:rPr lang="en-US" i="1" dirty="0">
                    <a:solidFill>
                      <a:srgbClr val="000000"/>
                    </a:solidFill>
                    <a:latin typeface="Cambria Math" panose="02040503050406030204" pitchFamily="18" charset="0"/>
                    <a:ea typeface="Cambria Math" panose="02040503050406030204" pitchFamily="18" charset="0"/>
                  </a:rPr>
                  <a:t>μ</a:t>
                </a:r>
                <a:r>
                  <a:rPr lang="en-US" baseline="-25000" dirty="0">
                    <a:solidFill>
                      <a:srgbClr val="000000"/>
                    </a:solidFill>
                  </a:rPr>
                  <a:t>2</a:t>
                </a:r>
                <a:r>
                  <a:rPr lang="en-US" dirty="0">
                    <a:solidFill>
                      <a:srgbClr val="000000"/>
                    </a:solidFill>
                  </a:rPr>
                  <a:t> = the population mean, </a:t>
                </a:r>
                <a:r>
                  <a:rPr lang="el-GR" i="1" dirty="0">
                    <a:solidFill>
                      <a:srgbClr val="000000"/>
                    </a:solidFill>
                    <a:latin typeface="Cambria Math" panose="02040503050406030204" pitchFamily="18" charset="0"/>
                    <a:ea typeface="Cambria Math" panose="02040503050406030204" pitchFamily="18" charset="0"/>
                  </a:rPr>
                  <a:t>σ</a:t>
                </a:r>
                <a:r>
                  <a:rPr lang="el-GR" baseline="-25000" dirty="0">
                    <a:solidFill>
                      <a:srgbClr val="000000"/>
                    </a:solidFill>
                  </a:rPr>
                  <a:t>1</a:t>
                </a:r>
                <a:r>
                  <a:rPr lang="el-GR" dirty="0">
                    <a:solidFill>
                      <a:srgbClr val="000000"/>
                    </a:solidFill>
                  </a:rPr>
                  <a:t> = </a:t>
                </a:r>
                <a:r>
                  <a:rPr lang="en-US" dirty="0">
                    <a:solidFill>
                      <a:srgbClr val="000000"/>
                    </a:solidFill>
                  </a:rPr>
                  <a:t>the population 	     </a:t>
                </a:r>
                <a:r>
                  <a:rPr lang="el-GR" i="1" dirty="0">
                    <a:solidFill>
                      <a:srgbClr val="000000"/>
                    </a:solidFill>
                    <a:latin typeface="Cambria Math" panose="02040503050406030204" pitchFamily="18" charset="0"/>
                    <a:ea typeface="Cambria Math" panose="02040503050406030204" pitchFamily="18" charset="0"/>
                  </a:rPr>
                  <a:t>σ</a:t>
                </a:r>
                <a:r>
                  <a:rPr lang="el-GR" baseline="-25000" dirty="0">
                    <a:solidFill>
                      <a:srgbClr val="000000"/>
                    </a:solidFill>
                  </a:rPr>
                  <a:t>2</a:t>
                </a:r>
                <a:r>
                  <a:rPr lang="el-GR" dirty="0">
                    <a:solidFill>
                      <a:srgbClr val="000000"/>
                    </a:solidFill>
                  </a:rPr>
                  <a:t> = </a:t>
                </a:r>
                <a:r>
                  <a:rPr lang="en-US" dirty="0">
                    <a:solidFill>
                      <a:srgbClr val="000000"/>
                    </a:solidFill>
                  </a:rPr>
                  <a:t>the population 	     	standard deviation, 	   standard deviation,</a:t>
                </a:r>
              </a:p>
              <a:p>
                <a:r>
                  <a:rPr lang="en-US" i="1" dirty="0">
                    <a:solidFill>
                      <a:srgbClr val="000000"/>
                    </a:solidFill>
                  </a:rPr>
                  <a:t>n</a:t>
                </a:r>
                <a:r>
                  <a:rPr lang="en-US" baseline="-25000" dirty="0">
                    <a:solidFill>
                      <a:srgbClr val="000000"/>
                    </a:solidFill>
                  </a:rPr>
                  <a:t>1</a:t>
                </a:r>
                <a:r>
                  <a:rPr lang="en-US" dirty="0">
                    <a:solidFill>
                      <a:srgbClr val="000000"/>
                    </a:solidFill>
                  </a:rPr>
                  <a:t> = the sample size, and      </a:t>
                </a:r>
                <a:r>
                  <a:rPr lang="en-US" i="1" dirty="0">
                    <a:solidFill>
                      <a:srgbClr val="000000"/>
                    </a:solidFill>
                  </a:rPr>
                  <a:t>n</a:t>
                </a:r>
                <a:r>
                  <a:rPr lang="en-US" baseline="-25000" dirty="0">
                    <a:solidFill>
                      <a:srgbClr val="000000"/>
                    </a:solidFill>
                  </a:rPr>
                  <a:t>2</a:t>
                </a:r>
                <a:r>
                  <a:rPr lang="en-US" dirty="0">
                    <a:solidFill>
                      <a:srgbClr val="000000"/>
                    </a:solidFill>
                  </a:rPr>
                  <a:t> = the sample size, and </a:t>
                </a:r>
              </a:p>
              <a:p>
                <a14:m>
                  <m:oMath xmlns:m="http://schemas.openxmlformats.org/officeDocument/2006/math">
                    <m:acc>
                      <m:accPr>
                        <m:chr m:val="̅"/>
                        <m:ctrlPr>
                          <a:rPr lang="el-GR" i="1" dirty="0" smtClean="0">
                            <a:solidFill>
                              <a:srgbClr val="000000"/>
                            </a:solidFill>
                            <a:latin typeface="Cambria Math" panose="02040503050406030204" pitchFamily="18" charset="0"/>
                            <a:ea typeface="Cambria Math" panose="02040503050406030204" pitchFamily="18" charset="0"/>
                          </a:rPr>
                        </m:ctrlPr>
                      </m:accPr>
                      <m:e>
                        <m:r>
                          <a:rPr lang="en-US" b="0" i="1" dirty="0" smtClean="0">
                            <a:solidFill>
                              <a:srgbClr val="000000"/>
                            </a:solidFill>
                            <a:latin typeface="Cambria Math" panose="02040503050406030204" pitchFamily="18" charset="0"/>
                            <a:ea typeface="Cambria Math" panose="02040503050406030204" pitchFamily="18" charset="0"/>
                          </a:rPr>
                          <m:t>𝑥</m:t>
                        </m:r>
                      </m:e>
                    </m:acc>
                    <m:r>
                      <a:rPr lang="en-US" i="1" baseline="-25000" dirty="0" smtClean="0">
                        <a:solidFill>
                          <a:srgbClr val="000000"/>
                        </a:solidFill>
                        <a:latin typeface="Cambria Math" panose="02040503050406030204" pitchFamily="18" charset="0"/>
                      </a:rPr>
                      <m:t>1</m:t>
                    </m:r>
                  </m:oMath>
                </a14:m>
                <a:r>
                  <a:rPr lang="en-US" baseline="-25000" dirty="0">
                    <a:solidFill>
                      <a:srgbClr val="000000"/>
                    </a:solidFill>
                  </a:rPr>
                  <a:t> </a:t>
                </a:r>
                <a:r>
                  <a:rPr lang="en-US" dirty="0">
                    <a:solidFill>
                      <a:srgbClr val="000000"/>
                    </a:solidFill>
                  </a:rPr>
                  <a:t>= the sample mean. 	    </a:t>
                </a:r>
                <a14:m>
                  <m:oMath xmlns:m="http://schemas.openxmlformats.org/officeDocument/2006/math">
                    <m:acc>
                      <m:accPr>
                        <m:chr m:val="̅"/>
                        <m:ctrlPr>
                          <a:rPr lang="el-GR" i="1" dirty="0">
                            <a:solidFill>
                              <a:srgbClr val="000000"/>
                            </a:solidFill>
                            <a:latin typeface="Cambria Math" panose="02040503050406030204" pitchFamily="18" charset="0"/>
                            <a:ea typeface="Cambria Math" panose="02040503050406030204" pitchFamily="18" charset="0"/>
                          </a:rPr>
                        </m:ctrlPr>
                      </m:accPr>
                      <m:e>
                        <m:r>
                          <a:rPr lang="en-US" i="1" dirty="0">
                            <a:solidFill>
                              <a:srgbClr val="000000"/>
                            </a:solidFill>
                            <a:latin typeface="Cambria Math" panose="02040503050406030204" pitchFamily="18" charset="0"/>
                            <a:ea typeface="Cambria Math" panose="02040503050406030204" pitchFamily="18" charset="0"/>
                          </a:rPr>
                          <m:t>𝑥</m:t>
                        </m:r>
                      </m:e>
                    </m:acc>
                    <m:r>
                      <a:rPr lang="en-US" b="0" i="1" baseline="-25000" dirty="0" smtClean="0">
                        <a:solidFill>
                          <a:srgbClr val="000000"/>
                        </a:solidFill>
                        <a:latin typeface="Cambria Math" panose="02040503050406030204" pitchFamily="18" charset="0"/>
                      </a:rPr>
                      <m:t>2</m:t>
                    </m:r>
                  </m:oMath>
                </a14:m>
                <a:r>
                  <a:rPr lang="en-US" dirty="0">
                    <a:solidFill>
                      <a:srgbClr val="000000"/>
                    </a:solidFill>
                  </a:rPr>
                  <a:t>  = the sample mean.</a:t>
                </a:r>
              </a:p>
              <a:p>
                <a:r>
                  <a:rPr lang="en-US" dirty="0">
                    <a:solidFill>
                      <a:srgbClr val="000000"/>
                    </a:solidFill>
                  </a:rPr>
                  <a:t>Note that </a:t>
                </a:r>
                <a14:m>
                  <m:oMath xmlns:m="http://schemas.openxmlformats.org/officeDocument/2006/math">
                    <m:r>
                      <a:rPr lang="el-GR" i="1" dirty="0" smtClean="0">
                        <a:solidFill>
                          <a:srgbClr val="000000"/>
                        </a:solidFill>
                        <a:latin typeface="Cambria Math" panose="02040503050406030204" pitchFamily="18" charset="0"/>
                        <a:ea typeface="Cambria Math" panose="02040503050406030204" pitchFamily="18" charset="0"/>
                      </a:rPr>
                      <m:t>𝜇</m:t>
                    </m:r>
                    <m:r>
                      <a:rPr lang="en-US" i="1" baseline="-25000" dirty="0" smtClean="0">
                        <a:solidFill>
                          <a:srgbClr val="000000"/>
                        </a:solidFill>
                        <a:latin typeface="Cambria Math" panose="02040503050406030204" pitchFamily="18" charset="0"/>
                      </a:rPr>
                      <m:t>1</m:t>
                    </m:r>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ea typeface="Cambria Math" panose="02040503050406030204" pitchFamily="18" charset="0"/>
                      </a:rPr>
                      <m:t>𝜇</m:t>
                    </m:r>
                    <m:r>
                      <a:rPr lang="en-US" i="1" baseline="-25000" dirty="0" smtClean="0">
                        <a:solidFill>
                          <a:srgbClr val="000000"/>
                        </a:solidFill>
                        <a:latin typeface="Cambria Math" panose="02040503050406030204" pitchFamily="18" charset="0"/>
                      </a:rPr>
                      <m:t>2</m:t>
                    </m:r>
                    <m:r>
                      <a:rPr lang="en-US" i="1" dirty="0" smtClean="0">
                        <a:solidFill>
                          <a:srgbClr val="000000"/>
                        </a:solidFill>
                        <a:latin typeface="Cambria Math" panose="02040503050406030204" pitchFamily="18" charset="0"/>
                      </a:rPr>
                      <m:t> </m:t>
                    </m:r>
                  </m:oMath>
                </a14:m>
                <a:r>
                  <a:rPr lang="en-US" dirty="0">
                    <a:solidFill>
                      <a:srgbClr val="000000"/>
                    </a:solidFill>
                  </a:rPr>
                  <a:t>represents the hypothesized difference between the population means and that the </a:t>
                </a:r>
                <a:r>
                  <a:rPr lang="en-US" i="1" dirty="0">
                    <a:solidFill>
                      <a:srgbClr val="000000"/>
                    </a:solidFill>
                  </a:rPr>
                  <a:t>z</a:t>
                </a:r>
                <a:r>
                  <a:rPr lang="en-US" dirty="0">
                    <a:solidFill>
                      <a:srgbClr val="000000"/>
                    </a:solidFill>
                  </a:rPr>
                  <a:t>-statistic follows the standard normal distribution.</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71147"/>
                <a:ext cx="8229600" cy="4315027"/>
              </a:xfrm>
              <a:blipFill>
                <a:blip r:embed="rId2"/>
                <a:stretch>
                  <a:fillRect l="-1328" t="-1124" r="-812" b="-2809"/>
                </a:stretch>
              </a:blipFill>
              <a:ln w="28575">
                <a:solidFill>
                  <a:srgbClr val="000000"/>
                </a:solidFill>
              </a:ln>
            </p:spPr>
            <p:txBody>
              <a:bodyPr/>
              <a:lstStyle/>
              <a:p>
                <a:r>
                  <a:rPr lang="en-IN">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FD02-FB21-4AB6-BCB1-D429096C70F6}"/>
              </a:ext>
            </a:extLst>
          </p:cNvPr>
          <p:cNvSpPr>
            <a:spLocks noGrp="1"/>
          </p:cNvSpPr>
          <p:nvPr>
            <p:ph type="title"/>
          </p:nvPr>
        </p:nvSpPr>
        <p:spPr/>
        <p:txBody>
          <a:bodyPr>
            <a:normAutofit/>
          </a:bodyPr>
          <a:lstStyle/>
          <a:p>
            <a:r>
              <a:rPr lang="en-US" dirty="0"/>
              <a:t>Hypothesis Testing (cont.)</a:t>
            </a:r>
          </a:p>
        </p:txBody>
      </p:sp>
      <p:sp>
        <p:nvSpPr>
          <p:cNvPr id="3" name="Content Placeholder 2">
            <a:extLst>
              <a:ext uri="{FF2B5EF4-FFF2-40B4-BE49-F238E27FC236}">
                <a16:creationId xmlns:a16="http://schemas.microsoft.com/office/drawing/2014/main" id="{1F12750A-0CC4-49EB-A116-E271B2D647F6}"/>
              </a:ext>
            </a:extLst>
          </p:cNvPr>
          <p:cNvSpPr>
            <a:spLocks noGrp="1"/>
          </p:cNvSpPr>
          <p:nvPr>
            <p:ph idx="1"/>
          </p:nvPr>
        </p:nvSpPr>
        <p:spPr/>
        <p:txBody>
          <a:bodyPr/>
          <a:lstStyle/>
          <a:p>
            <a:r>
              <a:rPr lang="en-US" dirty="0"/>
              <a:t>In Example 12.1.1 we will construct a confidence interval and perform a hypothesis test for comparing two population means.</a:t>
            </a:r>
          </a:p>
        </p:txBody>
      </p:sp>
    </p:spTree>
    <p:extLst>
      <p:ext uri="{BB962C8B-B14F-4D97-AF65-F5344CB8AC3E}">
        <p14:creationId xmlns:p14="http://schemas.microsoft.com/office/powerpoint/2010/main" val="1098464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FD02-FB21-4AB6-BCB1-D429096C70F6}"/>
              </a:ext>
            </a:extLst>
          </p:cNvPr>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a:t>
            </a:r>
          </a:p>
        </p:txBody>
      </p:sp>
      <p:sp>
        <p:nvSpPr>
          <p:cNvPr id="3" name="Content Placeholder 2">
            <a:extLst>
              <a:ext uri="{FF2B5EF4-FFF2-40B4-BE49-F238E27FC236}">
                <a16:creationId xmlns:a16="http://schemas.microsoft.com/office/drawing/2014/main" id="{1F12750A-0CC4-49EB-A116-E271B2D647F6}"/>
              </a:ext>
            </a:extLst>
          </p:cNvPr>
          <p:cNvSpPr>
            <a:spLocks noGrp="1"/>
          </p:cNvSpPr>
          <p:nvPr>
            <p:ph idx="1"/>
          </p:nvPr>
        </p:nvSpPr>
        <p:spPr/>
        <p:txBody>
          <a:bodyPr>
            <a:normAutofit fontScale="92500"/>
          </a:bodyPr>
          <a:lstStyle/>
          <a:p>
            <a:r>
              <a:rPr lang="en-US" dirty="0"/>
              <a:t>A telecommunications analyst is interested in knowing if there is a significant difference in the average service outage times between cable television subscribers and satellite television subscribers. She randomly selects 50 cable subscribers and 50 satellite subscribers for the study. She gives each subscriber a survey and asks them to record the length of time of each service outage for a month. She summarizes the results of the survey and calculates the mean outage for each television service. The results of the study are shown in the following table. Let cable subscribers be Population 1 and satellite subscribers be Population 2.</a:t>
            </a:r>
          </a:p>
        </p:txBody>
      </p:sp>
    </p:spTree>
    <p:extLst>
      <p:ext uri="{BB962C8B-B14F-4D97-AF65-F5344CB8AC3E}">
        <p14:creationId xmlns:p14="http://schemas.microsoft.com/office/powerpoint/2010/main" val="4082262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p:sp>
        <p:nvSpPr>
          <p:cNvPr id="3" name="Content Placeholder 2"/>
          <p:cNvSpPr>
            <a:spLocks noGrp="1"/>
          </p:cNvSpPr>
          <p:nvPr>
            <p:ph idx="1"/>
          </p:nvPr>
        </p:nvSpPr>
        <p:spPr>
          <a:xfrm>
            <a:off x="457200" y="1280160"/>
            <a:ext cx="8229600" cy="4815840"/>
          </a:xfrm>
        </p:spPr>
        <p:txBody>
          <a:bodyPr>
            <a:normAutofit/>
          </a:bodyPr>
          <a:lstStyle/>
          <a:p>
            <a:endParaRPr lang="en-US" dirty="0"/>
          </a:p>
          <a:p>
            <a:endParaRPr lang="en-US" dirty="0"/>
          </a:p>
          <a:p>
            <a:endParaRPr lang="en-US" dirty="0"/>
          </a:p>
          <a:p>
            <a:pPr marL="514350" indent="-514350">
              <a:buFont typeface="+mj-lt"/>
              <a:buAutoNum type="alphaLcPeriod"/>
            </a:pPr>
            <a:r>
              <a:rPr lang="en-US" dirty="0"/>
              <a:t>Calculate a </a:t>
            </a:r>
            <a:r>
              <a:rPr lang="en-US" dirty="0">
                <a:solidFill>
                  <a:srgbClr val="0000FF"/>
                </a:solidFill>
              </a:rPr>
              <a:t>95</a:t>
            </a:r>
            <a:r>
              <a:rPr lang="en-US" dirty="0"/>
              <a:t>% confidence interval for the mean difference in average service outage time between cable and satellite subscribers. </a:t>
            </a:r>
          </a:p>
          <a:p>
            <a:pPr marL="514350" indent="-514350">
              <a:buFont typeface="+mj-lt"/>
              <a:buAutoNum type="alphaLcPeriod"/>
            </a:pPr>
            <a:r>
              <a:rPr lang="en-US" dirty="0"/>
              <a:t>Is there persuasive evidence for the analyst to conclude at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 </a:t>
            </a:r>
            <a:r>
              <a:rPr lang="en-US" dirty="0"/>
              <a:t>that there is a difference in mean service outage time between cable and satellite subscribers? </a:t>
            </a:r>
          </a:p>
        </p:txBody>
      </p:sp>
      <p:graphicFrame>
        <p:nvGraphicFramePr>
          <p:cNvPr id="4" name="object 4"/>
          <p:cNvGraphicFramePr>
            <a:graphicFrameLocks noGrp="1"/>
          </p:cNvGraphicFramePr>
          <p:nvPr>
            <p:extLst>
              <p:ext uri="{D42A27DB-BD31-4B8C-83A1-F6EECF244321}">
                <p14:modId xmlns:p14="http://schemas.microsoft.com/office/powerpoint/2010/main" val="813671238"/>
              </p:ext>
            </p:extLst>
          </p:nvPr>
        </p:nvGraphicFramePr>
        <p:xfrm>
          <a:off x="1219200" y="1371600"/>
          <a:ext cx="6248401" cy="1403350"/>
        </p:xfrm>
        <a:graphic>
          <a:graphicData uri="http://schemas.openxmlformats.org/drawingml/2006/table">
            <a:tbl>
              <a:tblPr firstRow="1" bandRow="1">
                <a:tableStyleId>{5C22544A-7EE6-4342-B048-85BDC9FD1C3A}</a:tableStyleId>
              </a:tblPr>
              <a:tblGrid>
                <a:gridCol w="2006976">
                  <a:extLst>
                    <a:ext uri="{9D8B030D-6E8A-4147-A177-3AD203B41FA5}">
                      <a16:colId xmlns:a16="http://schemas.microsoft.com/office/drawing/2014/main" val="20000"/>
                    </a:ext>
                  </a:extLst>
                </a:gridCol>
                <a:gridCol w="1559780">
                  <a:extLst>
                    <a:ext uri="{9D8B030D-6E8A-4147-A177-3AD203B41FA5}">
                      <a16:colId xmlns:a16="http://schemas.microsoft.com/office/drawing/2014/main" val="20001"/>
                    </a:ext>
                  </a:extLst>
                </a:gridCol>
                <a:gridCol w="1652624">
                  <a:extLst>
                    <a:ext uri="{9D8B030D-6E8A-4147-A177-3AD203B41FA5}">
                      <a16:colId xmlns:a16="http://schemas.microsoft.com/office/drawing/2014/main" val="20002"/>
                    </a:ext>
                  </a:extLst>
                </a:gridCol>
                <a:gridCol w="1029021">
                  <a:extLst>
                    <a:ext uri="{9D8B030D-6E8A-4147-A177-3AD203B41FA5}">
                      <a16:colId xmlns:a16="http://schemas.microsoft.com/office/drawing/2014/main" val="20003"/>
                    </a:ext>
                  </a:extLst>
                </a:gridCol>
              </a:tblGrid>
              <a:tr h="38100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Service Outage Time (in minutes) </a:t>
                      </a:r>
                    </a:p>
                  </a:txBody>
                  <a:tcPr marL="0" marR="0" marT="0" marB="0"/>
                </a:tc>
                <a:tc hMerge="1">
                  <a:txBody>
                    <a:bodyPr/>
                    <a:lstStyle/>
                    <a:p>
                      <a:pPr marL="309880">
                        <a:lnSpc>
                          <a:spcPct val="100000"/>
                        </a:lnSpc>
                        <a:spcBef>
                          <a:spcPts val="434"/>
                        </a:spcBef>
                      </a:pPr>
                      <a:endParaRPr sz="1000">
                        <a:latin typeface="Roboto Condensed"/>
                        <a:cs typeface="Roboto Condensed"/>
                      </a:endParaRPr>
                    </a:p>
                  </a:txBody>
                  <a:tcPr marL="0" marR="0" marT="55244" marB="0"/>
                </a:tc>
                <a:tc hMerge="1">
                  <a:txBody>
                    <a:bodyPr/>
                    <a:lstStyle/>
                    <a:p>
                      <a:pPr marL="46990" algn="ctr">
                        <a:lnSpc>
                          <a:spcPct val="100000"/>
                        </a:lnSpc>
                        <a:spcBef>
                          <a:spcPts val="340"/>
                        </a:spcBef>
                      </a:pPr>
                      <a:endParaRPr sz="1100">
                        <a:latin typeface="STIX"/>
                        <a:cs typeface="STIX"/>
                      </a:endParaRPr>
                    </a:p>
                  </a:txBody>
                  <a:tcPr marL="0" marR="0" marT="43180" marB="0"/>
                </a:tc>
                <a:tc hMerge="1">
                  <a:txBody>
                    <a:bodyPr/>
                    <a:lstStyle/>
                    <a:p>
                      <a:pPr marR="60325" algn="r">
                        <a:lnSpc>
                          <a:spcPct val="100000"/>
                        </a:lnSpc>
                        <a:spcBef>
                          <a:spcPts val="434"/>
                        </a:spcBef>
                      </a:pPr>
                      <a:endParaRPr sz="1000" dirty="0">
                        <a:latin typeface="STIX"/>
                        <a:cs typeface="STIX"/>
                      </a:endParaRPr>
                    </a:p>
                  </a:txBody>
                  <a:tcPr marL="0" marR="0" marT="55244" marB="0"/>
                </a:tc>
                <a:extLst>
                  <a:ext uri="{0D108BD9-81ED-4DB2-BD59-A6C34878D82A}">
                    <a16:rowId xmlns:a16="http://schemas.microsoft.com/office/drawing/2014/main" val="10000"/>
                  </a:ext>
                </a:extLst>
              </a:tr>
              <a:tr h="381000">
                <a:tc>
                  <a:txBody>
                    <a:bodyPr/>
                    <a:lstStyle/>
                    <a:p>
                      <a:pPr algn="ctr">
                        <a:lnSpc>
                          <a:spcPct val="100000"/>
                        </a:lnSpc>
                      </a:pPr>
                      <a:endParaRPr sz="2000" i="1" dirty="0">
                        <a:solidFill>
                          <a:srgbClr val="000000"/>
                        </a:solidFill>
                        <a:latin typeface="Times New Roman"/>
                        <a:cs typeface="Times New Roman"/>
                      </a:endParaRPr>
                    </a:p>
                  </a:txBody>
                  <a:tcPr marL="0" marR="0" marT="0" marB="0"/>
                </a:tc>
                <a:tc>
                  <a:txBody>
                    <a:bodyPr/>
                    <a:lstStyle/>
                    <a:p>
                      <a:pPr marL="309880" algn="ctr">
                        <a:lnSpc>
                          <a:spcPct val="100000"/>
                        </a:lnSpc>
                        <a:spcBef>
                          <a:spcPts val="434"/>
                        </a:spcBef>
                      </a:pPr>
                      <a:r>
                        <a:rPr sz="2000" b="1" i="1" dirty="0">
                          <a:solidFill>
                            <a:srgbClr val="000000"/>
                          </a:solidFill>
                        </a:rPr>
                        <a:t>n</a:t>
                      </a:r>
                      <a:endParaRPr sz="2000" b="1" i="1" dirty="0">
                        <a:solidFill>
                          <a:srgbClr val="000000"/>
                        </a:solidFill>
                        <a:latin typeface="Roboto Condensed"/>
                        <a:cs typeface="Roboto Condensed"/>
                      </a:endParaRPr>
                    </a:p>
                  </a:txBody>
                  <a:tcPr marL="0" marR="0" marT="55244" marB="0"/>
                </a:tc>
                <a:tc>
                  <a:txBody>
                    <a:bodyPr/>
                    <a:lstStyle/>
                    <a:p>
                      <a:pPr marL="46990" algn="ctr">
                        <a:lnSpc>
                          <a:spcPct val="100000"/>
                        </a:lnSpc>
                        <a:spcBef>
                          <a:spcPts val="340"/>
                        </a:spcBef>
                      </a:pPr>
                      <a:endParaRPr sz="2000" b="1" i="1" dirty="0">
                        <a:solidFill>
                          <a:srgbClr val="000000"/>
                        </a:solidFill>
                        <a:latin typeface="STIX"/>
                        <a:cs typeface="STIX"/>
                      </a:endParaRPr>
                    </a:p>
                  </a:txBody>
                  <a:tcPr marL="0" marR="0" marT="43180" marB="0"/>
                </a:tc>
                <a:tc>
                  <a:txBody>
                    <a:bodyPr/>
                    <a:lstStyle/>
                    <a:p>
                      <a:pPr marR="60325" algn="ctr">
                        <a:lnSpc>
                          <a:spcPct val="100000"/>
                        </a:lnSpc>
                        <a:spcBef>
                          <a:spcPts val="434"/>
                        </a:spcBef>
                      </a:pPr>
                      <a:r>
                        <a:rPr lang="el-GR" sz="2000" b="1" i="1" dirty="0">
                          <a:solidFill>
                            <a:srgbClr val="000000"/>
                          </a:solidFill>
                          <a:latin typeface="Cambria Math" panose="02040503050406030204" pitchFamily="18" charset="0"/>
                          <a:ea typeface="Cambria Math" panose="02040503050406030204" pitchFamily="18" charset="0"/>
                          <a:sym typeface="Symbol"/>
                        </a:rPr>
                        <a:t>σ</a:t>
                      </a:r>
                      <a:endParaRPr sz="2000" b="1" i="1" dirty="0">
                        <a:solidFill>
                          <a:srgbClr val="000000"/>
                        </a:solidFill>
                        <a:latin typeface="Symbol" pitchFamily="98" charset="2"/>
                        <a:cs typeface="STIX"/>
                      </a:endParaRPr>
                    </a:p>
                  </a:txBody>
                  <a:tcPr marL="0" marR="0" marT="55244" marB="0"/>
                </a:tc>
                <a:extLst>
                  <a:ext uri="{0D108BD9-81ED-4DB2-BD59-A6C34878D82A}">
                    <a16:rowId xmlns:a16="http://schemas.microsoft.com/office/drawing/2014/main" val="10001"/>
                  </a:ext>
                </a:extLst>
              </a:tr>
              <a:tr h="304800">
                <a:tc>
                  <a:txBody>
                    <a:bodyPr/>
                    <a:lstStyle/>
                    <a:p>
                      <a:pPr marL="175260" algn="ctr">
                        <a:lnSpc>
                          <a:spcPct val="100000"/>
                        </a:lnSpc>
                        <a:spcBef>
                          <a:spcPts val="125"/>
                        </a:spcBef>
                      </a:pPr>
                      <a:r>
                        <a:rPr sz="2000" dirty="0">
                          <a:solidFill>
                            <a:srgbClr val="000000"/>
                          </a:solidFill>
                        </a:rPr>
                        <a:t>Cable</a:t>
                      </a:r>
                      <a:endParaRPr sz="2000" dirty="0">
                        <a:solidFill>
                          <a:srgbClr val="000000"/>
                        </a:solidFill>
                        <a:latin typeface="STIX"/>
                        <a:cs typeface="STIX"/>
                      </a:endParaRPr>
                    </a:p>
                  </a:txBody>
                  <a:tcPr marL="0" marR="0" marT="15875" marB="0"/>
                </a:tc>
                <a:tc>
                  <a:txBody>
                    <a:bodyPr/>
                    <a:lstStyle/>
                    <a:p>
                      <a:pPr marL="270510" algn="ctr">
                        <a:lnSpc>
                          <a:spcPct val="100000"/>
                        </a:lnSpc>
                        <a:spcBef>
                          <a:spcPts val="125"/>
                        </a:spcBef>
                      </a:pPr>
                      <a:r>
                        <a:rPr sz="2000" dirty="0">
                          <a:solidFill>
                            <a:srgbClr val="000000"/>
                          </a:solidFill>
                        </a:rPr>
                        <a:t>50</a:t>
                      </a:r>
                      <a:endParaRPr sz="2000" dirty="0">
                        <a:solidFill>
                          <a:srgbClr val="000000"/>
                        </a:solidFill>
                        <a:latin typeface="STIX"/>
                        <a:cs typeface="STIX"/>
                      </a:endParaRPr>
                    </a:p>
                  </a:txBody>
                  <a:tcPr marL="0" marR="0" marT="15875" marB="0"/>
                </a:tc>
                <a:tc>
                  <a:txBody>
                    <a:bodyPr/>
                    <a:lstStyle/>
                    <a:p>
                      <a:pPr marL="41275" algn="ctr">
                        <a:lnSpc>
                          <a:spcPct val="100000"/>
                        </a:lnSpc>
                        <a:spcBef>
                          <a:spcPts val="125"/>
                        </a:spcBef>
                      </a:pPr>
                      <a:r>
                        <a:rPr sz="2000" dirty="0">
                          <a:solidFill>
                            <a:srgbClr val="000000"/>
                          </a:solidFill>
                        </a:rPr>
                        <a:t>8.8</a:t>
                      </a:r>
                      <a:endParaRPr sz="2000" dirty="0">
                        <a:solidFill>
                          <a:srgbClr val="000000"/>
                        </a:solidFill>
                        <a:latin typeface="STIX"/>
                        <a:cs typeface="STIX"/>
                      </a:endParaRPr>
                    </a:p>
                  </a:txBody>
                  <a:tcPr marL="0" marR="0" marT="15875" marB="0"/>
                </a:tc>
                <a:tc>
                  <a:txBody>
                    <a:bodyPr/>
                    <a:lstStyle/>
                    <a:p>
                      <a:pPr marR="62865" algn="ctr">
                        <a:lnSpc>
                          <a:spcPct val="100000"/>
                        </a:lnSpc>
                        <a:spcBef>
                          <a:spcPts val="125"/>
                        </a:spcBef>
                      </a:pPr>
                      <a:r>
                        <a:rPr sz="2000" dirty="0">
                          <a:solidFill>
                            <a:srgbClr val="000000"/>
                          </a:solidFill>
                        </a:rPr>
                        <a:t>3</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304800">
                <a:tc>
                  <a:txBody>
                    <a:bodyPr/>
                    <a:lstStyle/>
                    <a:p>
                      <a:pPr marL="109220" algn="ctr">
                        <a:lnSpc>
                          <a:spcPct val="100000"/>
                        </a:lnSpc>
                        <a:spcBef>
                          <a:spcPts val="125"/>
                        </a:spcBef>
                      </a:pPr>
                      <a:r>
                        <a:rPr sz="2000" dirty="0">
                          <a:solidFill>
                            <a:srgbClr val="000000"/>
                          </a:solidFill>
                        </a:rPr>
                        <a:t>Satellite</a:t>
                      </a:r>
                      <a:endParaRPr sz="2000" dirty="0">
                        <a:solidFill>
                          <a:srgbClr val="000000"/>
                        </a:solidFill>
                        <a:latin typeface="STIX"/>
                        <a:cs typeface="STIX"/>
                      </a:endParaRPr>
                    </a:p>
                  </a:txBody>
                  <a:tcPr marL="0" marR="0" marT="15875" marB="0"/>
                </a:tc>
                <a:tc>
                  <a:txBody>
                    <a:bodyPr/>
                    <a:lstStyle/>
                    <a:p>
                      <a:pPr marL="270510" algn="ctr">
                        <a:lnSpc>
                          <a:spcPct val="100000"/>
                        </a:lnSpc>
                        <a:spcBef>
                          <a:spcPts val="125"/>
                        </a:spcBef>
                      </a:pPr>
                      <a:r>
                        <a:rPr sz="2000" dirty="0">
                          <a:solidFill>
                            <a:srgbClr val="000000"/>
                          </a:solidFill>
                        </a:rPr>
                        <a:t>50</a:t>
                      </a:r>
                      <a:endParaRPr sz="2000" dirty="0">
                        <a:solidFill>
                          <a:srgbClr val="000000"/>
                        </a:solidFill>
                        <a:latin typeface="STIX"/>
                        <a:cs typeface="STIX"/>
                      </a:endParaRPr>
                    </a:p>
                  </a:txBody>
                  <a:tcPr marL="0" marR="0" marT="15875" marB="0"/>
                </a:tc>
                <a:tc>
                  <a:txBody>
                    <a:bodyPr/>
                    <a:lstStyle/>
                    <a:p>
                      <a:pPr marL="41275" algn="ctr">
                        <a:lnSpc>
                          <a:spcPct val="100000"/>
                        </a:lnSpc>
                        <a:spcBef>
                          <a:spcPts val="125"/>
                        </a:spcBef>
                      </a:pPr>
                      <a:r>
                        <a:rPr sz="2000" dirty="0">
                          <a:solidFill>
                            <a:srgbClr val="000000"/>
                          </a:solidFill>
                        </a:rPr>
                        <a:t>9.5</a:t>
                      </a:r>
                      <a:endParaRPr sz="2000" dirty="0">
                        <a:solidFill>
                          <a:srgbClr val="000000"/>
                        </a:solidFill>
                        <a:latin typeface="STIX"/>
                        <a:cs typeface="STIX"/>
                      </a:endParaRPr>
                    </a:p>
                  </a:txBody>
                  <a:tcPr marL="0" marR="0" marT="15875" marB="0"/>
                </a:tc>
                <a:tc>
                  <a:txBody>
                    <a:bodyPr/>
                    <a:lstStyle/>
                    <a:p>
                      <a:pPr marR="62865" algn="ctr">
                        <a:lnSpc>
                          <a:spcPct val="100000"/>
                        </a:lnSpc>
                        <a:spcBef>
                          <a:spcPts val="125"/>
                        </a:spcBef>
                      </a:pPr>
                      <a:r>
                        <a:rPr sz="2000" dirty="0">
                          <a:solidFill>
                            <a:srgbClr val="000000"/>
                          </a:solidFill>
                        </a:rPr>
                        <a:t>2</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bl>
          </a:graphicData>
        </a:graphic>
      </p:graphicFrame>
      <p:graphicFrame>
        <p:nvGraphicFramePr>
          <p:cNvPr id="112642" name="Object 2"/>
          <p:cNvGraphicFramePr>
            <a:graphicFrameLocks noChangeAspect="1"/>
          </p:cNvGraphicFramePr>
          <p:nvPr/>
        </p:nvGraphicFramePr>
        <p:xfrm>
          <a:off x="5528345" y="1879134"/>
          <a:ext cx="190500" cy="228600"/>
        </p:xfrm>
        <a:graphic>
          <a:graphicData uri="http://schemas.openxmlformats.org/presentationml/2006/ole">
            <mc:AlternateContent xmlns:mc="http://schemas.openxmlformats.org/markup-compatibility/2006">
              <mc:Choice xmlns:v="urn:schemas-microsoft-com:vml" Requires="v">
                <p:oleObj name="Equation" r:id="rId2" imgW="190440" imgH="228600" progId="Equation.DSMT4">
                  <p:embed/>
                </p:oleObj>
              </mc:Choice>
              <mc:Fallback>
                <p:oleObj name="Equation" r:id="rId2" imgW="19044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345" y="1879134"/>
                        <a:ext cx="19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p:sp>
        <p:nvSpPr>
          <p:cNvPr id="3" name="Content Placeholder 2"/>
          <p:cNvSpPr>
            <a:spLocks noGrp="1"/>
          </p:cNvSpPr>
          <p:nvPr>
            <p:ph idx="1"/>
          </p:nvPr>
        </p:nvSpPr>
        <p:spPr/>
        <p:txBody>
          <a:bodyPr/>
          <a:lstStyle/>
          <a:p>
            <a:r>
              <a:rPr lang="en-US" b="1" dirty="0"/>
              <a:t>Solution </a:t>
            </a:r>
          </a:p>
          <a:p>
            <a:pPr marL="514350" indent="-514350">
              <a:buFont typeface="+mj-lt"/>
              <a:buAutoNum type="alphaLcPeriod"/>
            </a:pPr>
            <a:r>
              <a:rPr lang="en-US" dirty="0"/>
              <a:t>From the information given in the problem, we know the following. </a:t>
            </a:r>
          </a:p>
          <a:p>
            <a:endParaRPr lang="en-US" dirty="0"/>
          </a:p>
          <a:p>
            <a:r>
              <a:rPr lang="en-US" dirty="0"/>
              <a:t>Since both sample sizes are greater than 30, we can invoke the Central Limit Theorem and assume that the sample means are approximately normally distributed. </a:t>
            </a:r>
          </a:p>
        </p:txBody>
      </p:sp>
      <p:graphicFrame>
        <p:nvGraphicFramePr>
          <p:cNvPr id="113666" name="Object 2"/>
          <p:cNvGraphicFramePr>
            <a:graphicFrameLocks noChangeAspect="1"/>
          </p:cNvGraphicFramePr>
          <p:nvPr>
            <p:extLst>
              <p:ext uri="{D42A27DB-BD31-4B8C-83A1-F6EECF244321}">
                <p14:modId xmlns:p14="http://schemas.microsoft.com/office/powerpoint/2010/main" val="3672724114"/>
              </p:ext>
            </p:extLst>
          </p:nvPr>
        </p:nvGraphicFramePr>
        <p:xfrm>
          <a:off x="863600" y="2819400"/>
          <a:ext cx="7493000" cy="431800"/>
        </p:xfrm>
        <a:graphic>
          <a:graphicData uri="http://schemas.openxmlformats.org/presentationml/2006/ole">
            <mc:AlternateContent xmlns:mc="http://schemas.openxmlformats.org/markup-compatibility/2006">
              <mc:Choice xmlns:v="urn:schemas-microsoft-com:vml" Requires="v">
                <p:oleObj name="Equation" r:id="rId2" imgW="7492680" imgH="431640" progId="Equation.DSMT4">
                  <p:embed/>
                </p:oleObj>
              </mc:Choice>
              <mc:Fallback>
                <p:oleObj name="Equation" r:id="rId2" imgW="7492680" imgH="431640" progId="Equation.DSMT4">
                  <p:embed/>
                  <p:pic>
                    <p:nvPicPr>
                      <p:cNvPr id="0" name="Picture 2"/>
                      <p:cNvPicPr>
                        <a:picLocks noChangeAspect="1" noChangeArrowheads="1"/>
                      </p:cNvPicPr>
                      <p:nvPr/>
                    </p:nvPicPr>
                    <p:blipFill>
                      <a:blip r:embed="rId3"/>
                      <a:srcRect/>
                      <a:stretch>
                        <a:fillRect/>
                      </a:stretch>
                    </p:blipFill>
                    <p:spPr bwMode="auto">
                      <a:xfrm>
                        <a:off x="863600" y="2819400"/>
                        <a:ext cx="7493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6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A64FD02-FB21-4AB6-BCB1-D429096C70F6}"/>
                  </a:ext>
                </a:extLst>
              </p:cNvPr>
              <p:cNvSpPr>
                <a:spLocks noGrp="1"/>
              </p:cNvSpPr>
              <p:nvPr>
                <p:ph type="title"/>
              </p:nvPr>
            </p:nvSpPr>
            <p:spPr/>
            <p:txBody>
              <a:bodyPr/>
              <a:lstStyle/>
              <a:p>
                <a:r>
                  <a:rPr lang="en-US" dirty="0"/>
                  <a:t>Inference about Two Population Means: Independent Samples, </a:t>
                </a:r>
                <a14:m>
                  <m:oMath xmlns:m="http://schemas.openxmlformats.org/officeDocument/2006/math">
                    <m:r>
                      <a:rPr lang="en-US" i="1" dirty="0" smtClean="0">
                        <a:latin typeface="Cambria Math" panose="02040503050406030204" pitchFamily="18" charset="0"/>
                      </a:rPr>
                      <m:t>𝜎</m:t>
                    </m:r>
                    <m:r>
                      <a:rPr lang="en-US" i="1" baseline="-25000" dirty="0" smtClean="0">
                        <a:latin typeface="Cambria Math" panose="02040503050406030204" pitchFamily="18" charset="0"/>
                      </a:rPr>
                      <m:t>1</m:t>
                    </m:r>
                  </m:oMath>
                </a14:m>
                <a:r>
                  <a:rPr lang="en-US" dirty="0"/>
                  <a:t> and </a:t>
                </a:r>
                <a14:m>
                  <m:oMath xmlns:m="http://schemas.openxmlformats.org/officeDocument/2006/math">
                    <m:r>
                      <a:rPr lang="en-US" i="1" dirty="0" smtClean="0">
                        <a:latin typeface="Cambria Math" panose="02040503050406030204" pitchFamily="18" charset="0"/>
                      </a:rPr>
                      <m:t>𝜎</m:t>
                    </m:r>
                    <m:r>
                      <a:rPr lang="en-US" i="1" baseline="-25000" dirty="0" smtClean="0">
                        <a:latin typeface="Cambria Math" panose="02040503050406030204" pitchFamily="18" charset="0"/>
                      </a:rPr>
                      <m:t>2</m:t>
                    </m:r>
                  </m:oMath>
                </a14:m>
                <a:r>
                  <a:rPr lang="en-US" dirty="0"/>
                  <a:t> Known</a:t>
                </a:r>
              </a:p>
            </p:txBody>
          </p:sp>
        </mc:Choice>
        <mc:Fallback xmlns="">
          <p:sp>
            <p:nvSpPr>
              <p:cNvPr id="2" name="Title 1">
                <a:extLst>
                  <a:ext uri="{FF2B5EF4-FFF2-40B4-BE49-F238E27FC236}">
                    <a16:creationId xmlns:a16="http://schemas.microsoft.com/office/drawing/2014/main" id="{7A64FD02-FB21-4AB6-BCB1-D429096C70F6}"/>
                  </a:ext>
                </a:extLst>
              </p:cNvPr>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1F12750A-0CC4-49EB-A116-E271B2D647F6}"/>
              </a:ext>
            </a:extLst>
          </p:cNvPr>
          <p:cNvSpPr>
            <a:spLocks noGrp="1"/>
          </p:cNvSpPr>
          <p:nvPr>
            <p:ph idx="1"/>
          </p:nvPr>
        </p:nvSpPr>
        <p:spPr/>
        <p:txBody>
          <a:bodyPr/>
          <a:lstStyle/>
          <a:p>
            <a:r>
              <a:rPr lang="en-US" dirty="0"/>
              <a:t>When observations are randomly selected from two independent populations or experimental units are randomly assigned to two different treatments where the variation between experimental units is small, the sampling design is called an </a:t>
            </a:r>
            <a:r>
              <a:rPr lang="en-US" b="1" dirty="0"/>
              <a:t>independent experimental design </a:t>
            </a:r>
            <a:r>
              <a:rPr lang="en-US" dirty="0"/>
              <a:t>or a </a:t>
            </a:r>
            <a:r>
              <a:rPr lang="en-US" b="1" dirty="0"/>
              <a:t>completely randomized design</a:t>
            </a:r>
            <a:r>
              <a:rPr lang="en-US" dirty="0"/>
              <a:t>.</a:t>
            </a:r>
          </a:p>
        </p:txBody>
      </p:sp>
    </p:spTree>
    <p:extLst>
      <p:ext uri="{BB962C8B-B14F-4D97-AF65-F5344CB8AC3E}">
        <p14:creationId xmlns:p14="http://schemas.microsoft.com/office/powerpoint/2010/main" val="29164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461963" indent="-461963">
                  <a:buFont typeface="Wingdings" panose="05000000000000000000" pitchFamily="2" charset="2"/>
                  <a:buChar char="þ"/>
                </a:pPr>
                <a:r>
                  <a:rPr lang="en-US" dirty="0"/>
                  <a:t>Independent random samples </a:t>
                </a:r>
              </a:p>
              <a:p>
                <a:pPr marL="461963" indent="-461963">
                  <a:buFont typeface="Wingdings" panose="05000000000000000000" pitchFamily="2" charset="2"/>
                  <a:buChar char="þ"/>
                </a:pPr>
                <a:r>
                  <a:rPr lang="en-US" dirty="0"/>
                  <a:t>The samples sizes are large (</a:t>
                </a:r>
                <a:r>
                  <a:rPr lang="en-US" i="1" dirty="0"/>
                  <a:t>n</a:t>
                </a:r>
                <a:r>
                  <a:rPr lang="en-US" baseline="-25000" dirty="0"/>
                  <a:t>1</a:t>
                </a:r>
                <a:r>
                  <a:rPr lang="en-US" dirty="0"/>
                  <a:t> &gt; 30 and </a:t>
                </a:r>
                <a:r>
                  <a:rPr lang="en-US" i="1" dirty="0"/>
                  <a:t>n</a:t>
                </a:r>
                <a:r>
                  <a:rPr lang="en-US" baseline="-25000" dirty="0"/>
                  <a:t>2</a:t>
                </a:r>
                <a:r>
                  <a:rPr lang="en-US" dirty="0"/>
                  <a:t> &gt; 30). </a:t>
                </a:r>
              </a:p>
              <a:p>
                <a:pPr marL="461963" indent="-461963">
                  <a:buFont typeface="Wingdings" panose="05000000000000000000" pitchFamily="2" charset="2"/>
                  <a:buChar char="þ"/>
                </a:pPr>
                <a:r>
                  <a:rPr lang="en-US" dirty="0"/>
                  <a:t>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known     or</a:t>
                </a:r>
              </a:p>
              <a:p>
                <a:r>
                  <a:rPr lang="en-US" dirty="0">
                    <a:sym typeface="Wingdings" panose="05000000000000000000" pitchFamily="2" charset="2"/>
                  </a:rPr>
                  <a:t></a:t>
                </a:r>
                <a:r>
                  <a:rPr lang="en-US" dirty="0"/>
                  <a:t>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unknown</a:t>
                </a:r>
              </a:p>
              <a:p>
                <a:r>
                  <a:rPr lang="en-US" dirty="0"/>
                  <a:t>Since we want a </a:t>
                </a:r>
                <a:r>
                  <a:rPr lang="en-US" dirty="0">
                    <a:solidFill>
                      <a:srgbClr val="0000FF"/>
                    </a:solidFill>
                  </a:rPr>
                  <a:t>95</a:t>
                </a:r>
                <a:r>
                  <a:rPr lang="en-US" dirty="0"/>
                  <a:t>% confidence interval, we need to find the value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den>
                        </m:f>
                      </m:sub>
                    </m:sSub>
                  </m:oMath>
                </a14:m>
                <a:r>
                  <a:rPr lang="en-US" dirty="0"/>
                  <a:t>. Remember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f>
                          <m:fPr>
                            <m:type m:val="skw"/>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2</m:t>
                            </m:r>
                          </m:den>
                        </m:f>
                      </m:sub>
                    </m:sSub>
                  </m:oMath>
                </a14:m>
                <a:r>
                  <a:rPr lang="en-US" dirty="0"/>
                  <a:t> represents the </a:t>
                </a:r>
                <a:r>
                  <a:rPr lang="en-US" i="1" dirty="0"/>
                  <a:t>z</a:t>
                </a:r>
                <a:r>
                  <a:rPr lang="en-US" dirty="0"/>
                  <a:t>-value required to obtain an area of (1 – </a:t>
                </a:r>
                <a:r>
                  <a:rPr lang="el-GR" i="1" dirty="0">
                    <a:latin typeface="Cambria Math" panose="02040503050406030204" pitchFamily="18" charset="0"/>
                    <a:ea typeface="Cambria Math" panose="02040503050406030204" pitchFamily="18" charset="0"/>
                  </a:rPr>
                  <a:t>α</a:t>
                </a:r>
                <a:r>
                  <a:rPr lang="en-US" dirty="0"/>
                  <a:t>) centered under the standard normal curve. For a </a:t>
                </a:r>
                <a:r>
                  <a:rPr lang="en-US" dirty="0">
                    <a:solidFill>
                      <a:srgbClr val="0000FF"/>
                    </a:solidFill>
                  </a:rPr>
                  <a:t>95</a:t>
                </a:r>
                <a:r>
                  <a:rPr lang="en-US" dirty="0"/>
                  <a:t>% confidence interval,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 </a:t>
                </a:r>
                <a:r>
                  <a:rPr lang="en-US" dirty="0"/>
                  <a:t>and therefore,</a:t>
                </a:r>
              </a:p>
              <a:p>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133"/>
                </a:stretch>
              </a:blipFill>
            </p:spPr>
            <p:txBody>
              <a:bodyPr/>
              <a:lstStyle/>
              <a:p>
                <a:r>
                  <a:rPr lang="en-IN">
                    <a:noFill/>
                  </a:rPr>
                  <a:t> </a:t>
                </a:r>
              </a:p>
            </p:txBody>
          </p:sp>
        </mc:Fallback>
      </mc:AlternateContent>
      <p:graphicFrame>
        <p:nvGraphicFramePr>
          <p:cNvPr id="114692" name="Object 4"/>
          <p:cNvGraphicFramePr>
            <a:graphicFrameLocks noChangeAspect="1"/>
          </p:cNvGraphicFramePr>
          <p:nvPr>
            <p:extLst>
              <p:ext uri="{D42A27DB-BD31-4B8C-83A1-F6EECF244321}">
                <p14:modId xmlns:p14="http://schemas.microsoft.com/office/powerpoint/2010/main" val="3923975799"/>
              </p:ext>
            </p:extLst>
          </p:nvPr>
        </p:nvGraphicFramePr>
        <p:xfrm>
          <a:off x="578005" y="5248507"/>
          <a:ext cx="2425700" cy="495300"/>
        </p:xfrm>
        <a:graphic>
          <a:graphicData uri="http://schemas.openxmlformats.org/presentationml/2006/ole">
            <mc:AlternateContent xmlns:mc="http://schemas.openxmlformats.org/markup-compatibility/2006">
              <mc:Choice xmlns:v="urn:schemas-microsoft-com:vml" Requires="v">
                <p:oleObj name="Equation" r:id="rId3" imgW="2425680" imgH="495000" progId="Equation.DSMT4">
                  <p:embed/>
                </p:oleObj>
              </mc:Choice>
              <mc:Fallback>
                <p:oleObj name="Equation" r:id="rId3" imgW="2425680" imgH="495000" progId="Equation.DSMT4">
                  <p:embed/>
                  <p:pic>
                    <p:nvPicPr>
                      <p:cNvPr id="0" name="Picture 4"/>
                      <p:cNvPicPr>
                        <a:picLocks noChangeAspect="1" noChangeArrowheads="1"/>
                      </p:cNvPicPr>
                      <p:nvPr/>
                    </p:nvPicPr>
                    <p:blipFill>
                      <a:blip r:embed="rId4"/>
                      <a:srcRect/>
                      <a:stretch>
                        <a:fillRect/>
                      </a:stretch>
                    </p:blipFill>
                    <p:spPr bwMode="auto">
                      <a:xfrm>
                        <a:off x="578005" y="5248507"/>
                        <a:ext cx="2425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4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p:sp>
        <p:nvSpPr>
          <p:cNvPr id="3" name="Content Placeholder 2"/>
          <p:cNvSpPr>
            <a:spLocks noGrp="1"/>
          </p:cNvSpPr>
          <p:nvPr>
            <p:ph idx="1"/>
          </p:nvPr>
        </p:nvSpPr>
        <p:spPr/>
        <p:txBody>
          <a:bodyPr/>
          <a:lstStyle/>
          <a:p>
            <a:r>
              <a:rPr lang="en-US" dirty="0"/>
              <a:t>A </a:t>
            </a:r>
            <a:r>
              <a:rPr lang="en-US" dirty="0">
                <a:solidFill>
                  <a:srgbClr val="0000FF"/>
                </a:solidFill>
              </a:rPr>
              <a:t>95</a:t>
            </a:r>
            <a:r>
              <a:rPr lang="en-US" dirty="0"/>
              <a:t>% confidence interval for the difference in the average service outage time between cable and satellite providers is given by </a:t>
            </a:r>
          </a:p>
          <a:p>
            <a:endParaRPr lang="en-US" dirty="0"/>
          </a:p>
          <a:p>
            <a:endParaRPr lang="en-US" dirty="0"/>
          </a:p>
          <a:p>
            <a:r>
              <a:rPr lang="en-US" dirty="0"/>
              <a:t>This gives, </a:t>
            </a:r>
          </a:p>
          <a:p>
            <a:endParaRPr lang="en-US" dirty="0"/>
          </a:p>
        </p:txBody>
      </p:sp>
      <p:graphicFrame>
        <p:nvGraphicFramePr>
          <p:cNvPr id="115714" name="Object 2"/>
          <p:cNvGraphicFramePr>
            <a:graphicFrameLocks noChangeAspect="1"/>
          </p:cNvGraphicFramePr>
          <p:nvPr>
            <p:extLst>
              <p:ext uri="{D42A27DB-BD31-4B8C-83A1-F6EECF244321}">
                <p14:modId xmlns:p14="http://schemas.microsoft.com/office/powerpoint/2010/main" val="2591228125"/>
              </p:ext>
            </p:extLst>
          </p:nvPr>
        </p:nvGraphicFramePr>
        <p:xfrm>
          <a:off x="2749550" y="2590800"/>
          <a:ext cx="3416300" cy="1079500"/>
        </p:xfrm>
        <a:graphic>
          <a:graphicData uri="http://schemas.openxmlformats.org/presentationml/2006/ole">
            <mc:AlternateContent xmlns:mc="http://schemas.openxmlformats.org/markup-compatibility/2006">
              <mc:Choice xmlns:v="urn:schemas-microsoft-com:vml" Requires="v">
                <p:oleObj name="Equation" r:id="rId2" imgW="3416040" imgH="1079280" progId="Equation.DSMT4">
                  <p:embed/>
                </p:oleObj>
              </mc:Choice>
              <mc:Fallback>
                <p:oleObj name="Equation" r:id="rId2" imgW="3416040" imgH="1079280" progId="Equation.DSMT4">
                  <p:embed/>
                  <p:pic>
                    <p:nvPicPr>
                      <p:cNvPr id="0" name="Picture 2"/>
                      <p:cNvPicPr>
                        <a:picLocks noChangeAspect="1" noChangeArrowheads="1"/>
                      </p:cNvPicPr>
                      <p:nvPr/>
                    </p:nvPicPr>
                    <p:blipFill>
                      <a:blip r:embed="rId3"/>
                      <a:srcRect/>
                      <a:stretch>
                        <a:fillRect/>
                      </a:stretch>
                    </p:blipFill>
                    <p:spPr bwMode="auto">
                      <a:xfrm>
                        <a:off x="2749550" y="2590800"/>
                        <a:ext cx="34163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5" name="Object 3"/>
          <p:cNvGraphicFramePr>
            <a:graphicFrameLocks noChangeAspect="1"/>
          </p:cNvGraphicFramePr>
          <p:nvPr>
            <p:extLst>
              <p:ext uri="{D42A27DB-BD31-4B8C-83A1-F6EECF244321}">
                <p14:modId xmlns:p14="http://schemas.microsoft.com/office/powerpoint/2010/main" val="2977261623"/>
              </p:ext>
            </p:extLst>
          </p:nvPr>
        </p:nvGraphicFramePr>
        <p:xfrm>
          <a:off x="2603500" y="3733800"/>
          <a:ext cx="3771900" cy="990600"/>
        </p:xfrm>
        <a:graphic>
          <a:graphicData uri="http://schemas.openxmlformats.org/presentationml/2006/ole">
            <mc:AlternateContent xmlns:mc="http://schemas.openxmlformats.org/markup-compatibility/2006">
              <mc:Choice xmlns:v="urn:schemas-microsoft-com:vml" Requires="v">
                <p:oleObj name="Equation" r:id="rId4" imgW="3771720" imgH="990360" progId="Equation.DSMT4">
                  <p:embed/>
                </p:oleObj>
              </mc:Choice>
              <mc:Fallback>
                <p:oleObj name="Equation" r:id="rId4" imgW="3771720" imgH="990360" progId="Equation.DSMT4">
                  <p:embed/>
                  <p:pic>
                    <p:nvPicPr>
                      <p:cNvPr id="0" name="Picture 3"/>
                      <p:cNvPicPr>
                        <a:picLocks noChangeAspect="1" noChangeArrowheads="1"/>
                      </p:cNvPicPr>
                      <p:nvPr/>
                    </p:nvPicPr>
                    <p:blipFill>
                      <a:blip r:embed="rId5"/>
                      <a:srcRect/>
                      <a:stretch>
                        <a:fillRect/>
                      </a:stretch>
                    </p:blipFill>
                    <p:spPr bwMode="auto">
                      <a:xfrm>
                        <a:off x="2603500" y="3733800"/>
                        <a:ext cx="3771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6" name="Object 4"/>
          <p:cNvGraphicFramePr>
            <a:graphicFrameLocks noChangeAspect="1"/>
          </p:cNvGraphicFramePr>
          <p:nvPr/>
        </p:nvGraphicFramePr>
        <p:xfrm>
          <a:off x="3352800" y="4800600"/>
          <a:ext cx="2286000" cy="939800"/>
        </p:xfrm>
        <a:graphic>
          <a:graphicData uri="http://schemas.openxmlformats.org/presentationml/2006/ole">
            <mc:AlternateContent xmlns:mc="http://schemas.openxmlformats.org/markup-compatibility/2006">
              <mc:Choice xmlns:v="urn:schemas-microsoft-com:vml" Requires="v">
                <p:oleObj name="Equation" r:id="rId6" imgW="2286000" imgH="939600" progId="Equation.DSMT4">
                  <p:embed/>
                </p:oleObj>
              </mc:Choice>
              <mc:Fallback>
                <p:oleObj name="Equation" r:id="rId6" imgW="2286000" imgH="939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4800600"/>
                        <a:ext cx="2286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7" name="Object 5"/>
          <p:cNvGraphicFramePr>
            <a:graphicFrameLocks noChangeAspect="1"/>
          </p:cNvGraphicFramePr>
          <p:nvPr>
            <p:extLst>
              <p:ext uri="{D42A27DB-BD31-4B8C-83A1-F6EECF244321}">
                <p14:modId xmlns:p14="http://schemas.microsoft.com/office/powerpoint/2010/main" val="1806585593"/>
              </p:ext>
            </p:extLst>
          </p:nvPr>
        </p:nvGraphicFramePr>
        <p:xfrm>
          <a:off x="3359150" y="5715000"/>
          <a:ext cx="1676400" cy="381000"/>
        </p:xfrm>
        <a:graphic>
          <a:graphicData uri="http://schemas.openxmlformats.org/presentationml/2006/ole">
            <mc:AlternateContent xmlns:mc="http://schemas.openxmlformats.org/markup-compatibility/2006">
              <mc:Choice xmlns:v="urn:schemas-microsoft-com:vml" Requires="v">
                <p:oleObj name="Equation" r:id="rId8" imgW="1676160" imgH="380880" progId="Equation.DSMT4">
                  <p:embed/>
                </p:oleObj>
              </mc:Choice>
              <mc:Fallback>
                <p:oleObj name="Equation" r:id="rId8" imgW="1676160" imgH="380880" progId="Equation.DSMT4">
                  <p:embed/>
                  <p:pic>
                    <p:nvPicPr>
                      <p:cNvPr id="0" name="Picture 5"/>
                      <p:cNvPicPr>
                        <a:picLocks noChangeAspect="1" noChangeArrowheads="1"/>
                      </p:cNvPicPr>
                      <p:nvPr/>
                    </p:nvPicPr>
                    <p:blipFill>
                      <a:blip r:embed="rId9"/>
                      <a:srcRect/>
                      <a:stretch>
                        <a:fillRect/>
                      </a:stretch>
                    </p:blipFill>
                    <p:spPr bwMode="auto">
                      <a:xfrm>
                        <a:off x="3359150" y="5715000"/>
                        <a:ext cx="1676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7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p:sp>
        <p:nvSpPr>
          <p:cNvPr id="3" name="Content Placeholder 2"/>
          <p:cNvSpPr>
            <a:spLocks noGrp="1"/>
          </p:cNvSpPr>
          <p:nvPr>
            <p:ph idx="1"/>
          </p:nvPr>
        </p:nvSpPr>
        <p:spPr/>
        <p:txBody>
          <a:bodyPr/>
          <a:lstStyle/>
          <a:p>
            <a:r>
              <a:rPr lang="en-US" dirty="0"/>
              <a:t>Thus, we are </a:t>
            </a:r>
            <a:r>
              <a:rPr lang="en-US" dirty="0">
                <a:solidFill>
                  <a:srgbClr val="0000FF"/>
                </a:solidFill>
              </a:rPr>
              <a:t>95</a:t>
            </a:r>
            <a:r>
              <a:rPr lang="en-US" dirty="0"/>
              <a:t>% confident that the true mean difference in service outage time between cable and satellite subscribers is between </a:t>
            </a:r>
            <a:r>
              <a:rPr lang="en-US" dirty="0">
                <a:solidFill>
                  <a:srgbClr val="FF0000"/>
                </a:solidFill>
              </a:rPr>
              <a:t>−1.7 and 0.3 minutes</a:t>
            </a:r>
            <a:r>
              <a:rPr lang="en-US" dirty="0"/>
              <a:t>. Since the confidence interval includes zero, this indicates that the difference in the average service outage time between cable and satellite subscribers is </a:t>
            </a:r>
            <a:r>
              <a:rPr lang="en-US" dirty="0">
                <a:solidFill>
                  <a:srgbClr val="FF0000"/>
                </a:solidFill>
              </a:rPr>
              <a:t>not statistically significant </a:t>
            </a:r>
            <a:r>
              <a:rPr lang="en-US" dirty="0"/>
              <a:t>at the </a:t>
            </a:r>
            <a:r>
              <a:rPr lang="en-US" dirty="0">
                <a:solidFill>
                  <a:srgbClr val="0000FF"/>
                </a:solidFill>
              </a:rPr>
              <a:t>0.05 </a:t>
            </a:r>
            <a:r>
              <a:rPr lang="en-US" dirty="0"/>
              <a:t>level.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p:sp>
        <p:nvSpPr>
          <p:cNvPr id="3" name="Content Placeholder 2"/>
          <p:cNvSpPr>
            <a:spLocks noGrp="1"/>
          </p:cNvSpPr>
          <p:nvPr>
            <p:ph idx="1"/>
          </p:nvPr>
        </p:nvSpPr>
        <p:spPr/>
        <p:txBody>
          <a:bodyPr>
            <a:noAutofit/>
          </a:bodyPr>
          <a:lstStyle/>
          <a:p>
            <a:pPr marL="514350" indent="-514350">
              <a:spcBef>
                <a:spcPts val="0"/>
              </a:spcBef>
              <a:buFont typeface="+mj-lt"/>
              <a:buAutoNum type="alphaLcPeriod" startAt="2"/>
            </a:pPr>
            <a:r>
              <a:rPr lang="en-US" dirty="0"/>
              <a:t>The steps for the hypothesis test are as follows. </a:t>
            </a:r>
          </a:p>
          <a:p>
            <a:pPr>
              <a:spcBef>
                <a:spcPts val="0"/>
              </a:spcBef>
            </a:pPr>
            <a:r>
              <a:rPr lang="en-US" b="1" dirty="0"/>
              <a:t>Step 1:</a:t>
            </a:r>
            <a:r>
              <a:rPr lang="en-US" dirty="0"/>
              <a:t> </a:t>
            </a:r>
            <a:r>
              <a:rPr lang="en-US" b="1" dirty="0"/>
              <a:t>Determine the population parameter to be used and develop the null and alternative hypotheses.</a:t>
            </a:r>
          </a:p>
          <a:p>
            <a:pPr>
              <a:spcBef>
                <a:spcPts val="0"/>
              </a:spcBef>
            </a:pPr>
            <a:r>
              <a:rPr lang="en-US" b="1" dirty="0"/>
              <a:t>Null Hypothesis: </a:t>
            </a:r>
            <a:r>
              <a:rPr lang="en-US" dirty="0"/>
              <a:t>There is no difference in average service outage time between cable and satellite subscribers. </a:t>
            </a:r>
          </a:p>
          <a:p>
            <a:pPr>
              <a:spcBef>
                <a:spcPts val="0"/>
              </a:spcBef>
            </a:pPr>
            <a:r>
              <a:rPr lang="en-US" b="1" dirty="0"/>
              <a:t>Alternative Hypothesis: </a:t>
            </a:r>
            <a:r>
              <a:rPr lang="en-US" dirty="0"/>
              <a:t>There is a difference in average service outage time between cable and satellite subscribers.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p:sp>
        <p:nvSpPr>
          <p:cNvPr id="3" name="Content Placeholder 2"/>
          <p:cNvSpPr>
            <a:spLocks noGrp="1"/>
          </p:cNvSpPr>
          <p:nvPr>
            <p:ph idx="1"/>
          </p:nvPr>
        </p:nvSpPr>
        <p:spPr/>
        <p:txBody>
          <a:bodyPr>
            <a:noAutofit/>
          </a:bodyPr>
          <a:lstStyle/>
          <a:p>
            <a:pPr>
              <a:spcBef>
                <a:spcPts val="0"/>
              </a:spcBef>
            </a:pPr>
            <a:r>
              <a:rPr lang="en-US" dirty="0"/>
              <a:t>Since the analyst is interested in comparing the average service outage time between cable and satellite subscribers, the appropriate statistical measures are the following. </a:t>
            </a:r>
          </a:p>
          <a:p>
            <a:pPr>
              <a:spcBef>
                <a:spcPts val="0"/>
              </a:spcBef>
              <a:tabLst>
                <a:tab pos="461963" algn="l"/>
              </a:tabLst>
            </a:pPr>
            <a:r>
              <a:rPr lang="en-US" i="1" dirty="0">
                <a:solidFill>
                  <a:srgbClr val="0000FF"/>
                </a:solidFill>
              </a:rPr>
              <a:t>	</a:t>
            </a:r>
            <a:r>
              <a:rPr lang="el-GR" i="1" dirty="0">
                <a:solidFill>
                  <a:srgbClr val="0000FF"/>
                </a:solidFill>
                <a:latin typeface="Cambria Math" panose="02040503050406030204" pitchFamily="18" charset="0"/>
                <a:ea typeface="Cambria Math" panose="02040503050406030204" pitchFamily="18" charset="0"/>
              </a:rPr>
              <a:t>μ</a:t>
            </a:r>
            <a:r>
              <a:rPr lang="en-US" baseline="-25000" dirty="0">
                <a:solidFill>
                  <a:srgbClr val="0000FF"/>
                </a:solidFill>
              </a:rPr>
              <a:t>1</a:t>
            </a:r>
            <a:r>
              <a:rPr lang="en-US" dirty="0">
                <a:solidFill>
                  <a:srgbClr val="0000FF"/>
                </a:solidFill>
              </a:rPr>
              <a:t> = the true mean service outage time for cable 	subscribers </a:t>
            </a:r>
          </a:p>
          <a:p>
            <a:pPr>
              <a:spcBef>
                <a:spcPts val="0"/>
              </a:spcBef>
              <a:tabLst>
                <a:tab pos="461963" algn="l"/>
              </a:tabLst>
            </a:pPr>
            <a:r>
              <a:rPr lang="en-US" i="1" dirty="0">
                <a:solidFill>
                  <a:srgbClr val="0000FF"/>
                </a:solidFill>
              </a:rPr>
              <a:t>	</a:t>
            </a:r>
            <a:r>
              <a:rPr lang="el-GR" i="1" dirty="0">
                <a:solidFill>
                  <a:srgbClr val="0000FF"/>
                </a:solidFill>
                <a:latin typeface="Cambria Math" panose="02040503050406030204" pitchFamily="18" charset="0"/>
                <a:ea typeface="Cambria Math" panose="02040503050406030204" pitchFamily="18" charset="0"/>
              </a:rPr>
              <a:t>μ</a:t>
            </a:r>
            <a:r>
              <a:rPr lang="en-US" baseline="-25000" dirty="0">
                <a:solidFill>
                  <a:srgbClr val="0000FF"/>
                </a:solidFill>
              </a:rPr>
              <a:t>2</a:t>
            </a:r>
            <a:r>
              <a:rPr lang="en-US" dirty="0">
                <a:solidFill>
                  <a:srgbClr val="0000FF"/>
                </a:solidFill>
              </a:rPr>
              <a:t> = the true mean service outage time for satellite 	subscribers </a:t>
            </a:r>
          </a:p>
          <a:p>
            <a:pPr>
              <a:spcBef>
                <a:spcPts val="0"/>
              </a:spcBef>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p:sp>
        <p:nvSpPr>
          <p:cNvPr id="3" name="Content Placeholder 2"/>
          <p:cNvSpPr>
            <a:spLocks noGrp="1"/>
          </p:cNvSpPr>
          <p:nvPr>
            <p:ph idx="1"/>
          </p:nvPr>
        </p:nvSpPr>
        <p:spPr/>
        <p:txBody>
          <a:bodyPr/>
          <a:lstStyle/>
          <a:p>
            <a:pPr>
              <a:spcBef>
                <a:spcPts val="0"/>
              </a:spcBef>
            </a:pPr>
            <a:r>
              <a:rPr lang="en-US" dirty="0"/>
              <a:t>The analyst is interested in whether or not there is a difference in the average service outage time between cable and satellite subscribers. Thus, the alternative hypothesis is two-sided and the test is two-tailed.</a:t>
            </a:r>
          </a:p>
          <a:p>
            <a:pPr>
              <a:spcBef>
                <a:spcPts val="0"/>
              </a:spcBef>
            </a:pPr>
            <a:r>
              <a:rPr lang="en-US" dirty="0"/>
              <a:t>Since the analyst is interested in comparing the two population means, a natural way to make this comparison is to look at the difference between the two population means. Hence the null and alternative hypotheses are formulated as follows. </a:t>
            </a:r>
          </a:p>
          <a:p>
            <a:pPr>
              <a:spcBef>
                <a:spcPts val="0"/>
              </a:spcBef>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p:sp>
        <p:nvSpPr>
          <p:cNvPr id="3" name="Content Placeholder 2"/>
          <p:cNvSpPr>
            <a:spLocks noGrp="1"/>
          </p:cNvSpPr>
          <p:nvPr>
            <p:ph idx="1"/>
          </p:nvPr>
        </p:nvSpPr>
        <p:spPr>
          <a:xfrm>
            <a:off x="457200" y="1280160"/>
            <a:ext cx="8229600" cy="4815840"/>
          </a:xfrm>
        </p:spPr>
        <p:txBody>
          <a:bodyPr/>
          <a:lstStyle/>
          <a:p>
            <a:endParaRPr lang="en-US" dirty="0"/>
          </a:p>
          <a:p>
            <a:endParaRPr lang="en-US" dirty="0"/>
          </a:p>
          <a:p>
            <a:endParaRPr lang="en-US" dirty="0"/>
          </a:p>
          <a:p>
            <a:endParaRPr lang="en-US" sz="1500" dirty="0"/>
          </a:p>
          <a:p>
            <a:r>
              <a:rPr lang="en-US" dirty="0"/>
              <a:t>In this situation, the hypothesized difference in average service outage time is 0. However, it is possible to be interested in nonzero differences. For example, if the analyst had been interested in testing if the difference in average service outage time was one minute, the hypothesized difference would have been one.</a:t>
            </a:r>
          </a:p>
          <a:p>
            <a:endParaRPr lang="en-US" dirty="0"/>
          </a:p>
          <a:p>
            <a:endParaRPr lang="en-US" dirty="0"/>
          </a:p>
          <a:p>
            <a:endParaRPr lang="en-US" dirty="0"/>
          </a:p>
        </p:txBody>
      </p:sp>
      <p:graphicFrame>
        <p:nvGraphicFramePr>
          <p:cNvPr id="116738" name="Object 2"/>
          <p:cNvGraphicFramePr>
            <a:graphicFrameLocks noChangeAspect="1"/>
          </p:cNvGraphicFramePr>
          <p:nvPr>
            <p:extLst>
              <p:ext uri="{D42A27DB-BD31-4B8C-83A1-F6EECF244321}">
                <p14:modId xmlns:p14="http://schemas.microsoft.com/office/powerpoint/2010/main" val="583069995"/>
              </p:ext>
            </p:extLst>
          </p:nvPr>
        </p:nvGraphicFramePr>
        <p:xfrm>
          <a:off x="628650" y="1371600"/>
          <a:ext cx="2070100" cy="431800"/>
        </p:xfrm>
        <a:graphic>
          <a:graphicData uri="http://schemas.openxmlformats.org/presentationml/2006/ole">
            <mc:AlternateContent xmlns:mc="http://schemas.openxmlformats.org/markup-compatibility/2006">
              <mc:Choice xmlns:v="urn:schemas-microsoft-com:vml" Requires="v">
                <p:oleObj name="Equation" r:id="rId2" imgW="2070000" imgH="431640" progId="Equation.DSMT4">
                  <p:embed/>
                </p:oleObj>
              </mc:Choice>
              <mc:Fallback>
                <p:oleObj name="Equation" r:id="rId2" imgW="2070000" imgH="431640" progId="Equation.DSMT4">
                  <p:embed/>
                  <p:pic>
                    <p:nvPicPr>
                      <p:cNvPr id="0" name="Picture 2"/>
                      <p:cNvPicPr>
                        <a:picLocks noChangeAspect="1" noChangeArrowheads="1"/>
                      </p:cNvPicPr>
                      <p:nvPr/>
                    </p:nvPicPr>
                    <p:blipFill>
                      <a:blip r:embed="rId3"/>
                      <a:srcRect/>
                      <a:stretch>
                        <a:fillRect/>
                      </a:stretch>
                    </p:blipFill>
                    <p:spPr bwMode="auto">
                      <a:xfrm>
                        <a:off x="628650" y="1371600"/>
                        <a:ext cx="2070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2895600" y="1295400"/>
            <a:ext cx="5943600" cy="954107"/>
          </a:xfrm>
          <a:prstGeom prst="rect">
            <a:avLst/>
          </a:prstGeom>
        </p:spPr>
        <p:txBody>
          <a:bodyPr wrap="square">
            <a:spAutoFit/>
          </a:bodyPr>
          <a:lstStyle/>
          <a:p>
            <a:r>
              <a:rPr lang="en-US" sz="2800" dirty="0"/>
              <a:t>There is no difference in average service outage time. </a:t>
            </a:r>
          </a:p>
        </p:txBody>
      </p:sp>
      <p:sp>
        <p:nvSpPr>
          <p:cNvPr id="7" name="Rectangle 6"/>
          <p:cNvSpPr/>
          <p:nvPr/>
        </p:nvSpPr>
        <p:spPr>
          <a:xfrm>
            <a:off x="2879416" y="2170093"/>
            <a:ext cx="5562600" cy="954107"/>
          </a:xfrm>
          <a:prstGeom prst="rect">
            <a:avLst/>
          </a:prstGeom>
        </p:spPr>
        <p:txBody>
          <a:bodyPr wrap="square">
            <a:spAutoFit/>
          </a:bodyPr>
          <a:lstStyle/>
          <a:p>
            <a:r>
              <a:rPr lang="en-US" sz="2800" dirty="0"/>
              <a:t>There is a difference in average service outage time. </a:t>
            </a:r>
          </a:p>
        </p:txBody>
      </p:sp>
      <p:graphicFrame>
        <p:nvGraphicFramePr>
          <p:cNvPr id="116739" name="Object 3"/>
          <p:cNvGraphicFramePr>
            <a:graphicFrameLocks noChangeAspect="1"/>
          </p:cNvGraphicFramePr>
          <p:nvPr>
            <p:extLst>
              <p:ext uri="{D42A27DB-BD31-4B8C-83A1-F6EECF244321}">
                <p14:modId xmlns:p14="http://schemas.microsoft.com/office/powerpoint/2010/main" val="1858078311"/>
              </p:ext>
            </p:extLst>
          </p:nvPr>
        </p:nvGraphicFramePr>
        <p:xfrm>
          <a:off x="585788" y="2254250"/>
          <a:ext cx="2070100" cy="431800"/>
        </p:xfrm>
        <a:graphic>
          <a:graphicData uri="http://schemas.openxmlformats.org/presentationml/2006/ole">
            <mc:AlternateContent xmlns:mc="http://schemas.openxmlformats.org/markup-compatibility/2006">
              <mc:Choice xmlns:v="urn:schemas-microsoft-com:vml" Requires="v">
                <p:oleObj name="Equation" r:id="rId4" imgW="2070000" imgH="431640" progId="Equation.DSMT4">
                  <p:embed/>
                </p:oleObj>
              </mc:Choice>
              <mc:Fallback>
                <p:oleObj name="Equation" r:id="rId4" imgW="2070000" imgH="431640" progId="Equation.DSMT4">
                  <p:embed/>
                  <p:pic>
                    <p:nvPicPr>
                      <p:cNvPr id="0" name="Picture 3"/>
                      <p:cNvPicPr>
                        <a:picLocks noChangeAspect="1" noChangeArrowheads="1"/>
                      </p:cNvPicPr>
                      <p:nvPr/>
                    </p:nvPicPr>
                    <p:blipFill>
                      <a:blip r:embed="rId5"/>
                      <a:srcRect/>
                      <a:stretch>
                        <a:fillRect/>
                      </a:stretch>
                    </p:blipFill>
                    <p:spPr bwMode="auto">
                      <a:xfrm>
                        <a:off x="585788" y="2254250"/>
                        <a:ext cx="2070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p:sp>
        <p:nvSpPr>
          <p:cNvPr id="3" name="Content Placeholder 2"/>
          <p:cNvSpPr>
            <a:spLocks noGrp="1"/>
          </p:cNvSpPr>
          <p:nvPr>
            <p:ph idx="1"/>
          </p:nvPr>
        </p:nvSpPr>
        <p:spPr/>
        <p:txBody>
          <a:bodyPr/>
          <a:lstStyle/>
          <a:p>
            <a:r>
              <a:rPr lang="en-US" b="1" dirty="0"/>
              <a:t>Step 2: Specify the significance level </a:t>
            </a:r>
            <a:r>
              <a:rPr lang="el-GR" b="1" i="1" dirty="0">
                <a:latin typeface="Cambria Math" panose="02040503050406030204" pitchFamily="18" charset="0"/>
                <a:ea typeface="Cambria Math" panose="02040503050406030204" pitchFamily="18" charset="0"/>
              </a:rPr>
              <a:t>α</a:t>
            </a:r>
            <a:r>
              <a:rPr lang="en-US" b="1" dirty="0"/>
              <a:t>. </a:t>
            </a:r>
          </a:p>
          <a:p>
            <a:r>
              <a:rPr lang="en-US" dirty="0"/>
              <a:t>The level of the test is specified in the problem as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a:t>
            </a:r>
            <a:r>
              <a:rPr lang="en-US" dirty="0"/>
              <a:t>. </a:t>
            </a:r>
          </a:p>
          <a:p>
            <a:r>
              <a:rPr lang="en-US" b="1" dirty="0"/>
              <a:t>Step 3: Validate the assumptions of the hypothesis test, identify the appropriate test statistic, and compute its value.</a:t>
            </a:r>
          </a:p>
          <a:p>
            <a:r>
              <a:rPr lang="en-US" dirty="0"/>
              <a:t>The assumptions for the test were validated in part </a:t>
            </a:r>
            <a:r>
              <a:rPr lang="en-US" b="1" dirty="0"/>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Using the sample data to guide us in our decision-making process, the difference in sample means,      </a:t>
                </a:r>
                <a14:m>
                  <m:oMath xmlns:m="http://schemas.openxmlformats.org/officeDocument/2006/math">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dirty="0">
                            <a:latin typeface="Cambria Math" panose="02040503050406030204" pitchFamily="18" charset="0"/>
                          </a:rPr>
                          <m:t>1</m:t>
                        </m:r>
                      </m:sub>
                    </m:sSub>
                    <m:r>
                      <a:rPr lang="en-US"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dirty="0">
                            <a:latin typeface="Cambria Math" panose="02040503050406030204" pitchFamily="18" charset="0"/>
                          </a:rPr>
                          <m:t>2</m:t>
                        </m:r>
                      </m:sub>
                    </m:sSub>
                  </m:oMath>
                </a14:m>
                <a:r>
                  <a:rPr lang="en-US" dirty="0"/>
                  <a:t>, is an unbiased point estimate of the difference in population means, </a:t>
                </a:r>
                <a:r>
                  <a:rPr lang="el-GR" i="1" dirty="0">
                    <a:latin typeface="Cambria Math" panose="02040503050406030204" pitchFamily="18" charset="0"/>
                    <a:ea typeface="Cambria Math" panose="02040503050406030204" pitchFamily="18" charset="0"/>
                  </a:rPr>
                  <a:t>μ</a:t>
                </a:r>
                <a:r>
                  <a:rPr lang="en-US" baseline="-25000" dirty="0"/>
                  <a:t>1</a:t>
                </a:r>
                <a14:m>
                  <m:oMath xmlns:m="http://schemas.openxmlformats.org/officeDocument/2006/math">
                    <m:r>
                      <a:rPr lang="en-US" dirty="0">
                        <a:latin typeface="Cambria Math" panose="02040503050406030204" pitchFamily="18" charset="0"/>
                      </a:rPr>
                      <m:t>−</m:t>
                    </m:r>
                    <m:sSub>
                      <m:sSubPr>
                        <m:ctrlPr>
                          <a:rPr lang="en-US" i="1" dirty="0">
                            <a:latin typeface="Cambria Math" panose="02040503050406030204" pitchFamily="18" charset="0"/>
                          </a:rPr>
                        </m:ctrlPr>
                      </m:sSubPr>
                      <m:e>
                        <m:r>
                          <m:rPr>
                            <m:nor/>
                          </m:rPr>
                          <a:rPr lang="el-GR" i="1" dirty="0" smtClean="0">
                            <a:solidFill>
                              <a:srgbClr val="366092"/>
                            </a:solidFill>
                            <a:latin typeface="Cambria Math" panose="02040503050406030204" pitchFamily="18" charset="0"/>
                            <a:ea typeface="Cambria Math" panose="02040503050406030204" pitchFamily="18" charset="0"/>
                          </a:rPr>
                          <m:t>μ</m:t>
                        </m:r>
                      </m:e>
                      <m:sub>
                        <m:r>
                          <a:rPr lang="en-US" i="1" dirty="0">
                            <a:latin typeface="Cambria Math" panose="02040503050406030204" pitchFamily="18" charset="0"/>
                          </a:rPr>
                          <m:t>2</m:t>
                        </m:r>
                      </m:sub>
                    </m:sSub>
                  </m:oMath>
                </a14:m>
                <a:r>
                  <a:rPr lang="en-US" dirty="0"/>
                  <a:t>. The sampling distribution for the point estimate, </a:t>
                </a:r>
                <a14:m>
                  <m:oMath xmlns:m="http://schemas.openxmlformats.org/officeDocument/2006/math">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dirty="0">
                            <a:latin typeface="Cambria Math" panose="02040503050406030204" pitchFamily="18" charset="0"/>
                          </a:rPr>
                          <m:t>1</m:t>
                        </m:r>
                      </m:sub>
                    </m:sSub>
                    <m:r>
                      <a:rPr lang="en-US"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dirty="0">
                            <a:latin typeface="Cambria Math" panose="02040503050406030204" pitchFamily="18" charset="0"/>
                          </a:rPr>
                          <m:t>2</m:t>
                        </m:r>
                      </m:sub>
                    </m:sSub>
                    <m:r>
                      <a:rPr lang="en-US" b="0" i="1" dirty="0" smtClean="0">
                        <a:latin typeface="Cambria Math" panose="02040503050406030204" pitchFamily="18" charset="0"/>
                      </a:rPr>
                      <m:t>,</m:t>
                    </m:r>
                    <m:r>
                      <a:rPr lang="en-US" i="1" dirty="0">
                        <a:latin typeface="Cambria Math" panose="02040503050406030204" pitchFamily="18" charset="0"/>
                      </a:rPr>
                      <m:t> </m:t>
                    </m:r>
                  </m:oMath>
                </a14:m>
                <a:r>
                  <a:rPr lang="en-US" dirty="0"/>
                  <a:t>provides essential information for determining the test statistic. If        </a:t>
                </a:r>
                <a14:m>
                  <m:oMath xmlns:m="http://schemas.openxmlformats.org/officeDocument/2006/math">
                    <m:r>
                      <a:rPr lang="en-US" i="1" dirty="0" smtClean="0">
                        <a:latin typeface="Cambria Math" panose="02040503050406030204" pitchFamily="18" charset="0"/>
                      </a:rPr>
                      <m:t>𝑛</m:t>
                    </m:r>
                    <m:r>
                      <a:rPr lang="en-US" i="1" baseline="-25000" dirty="0" smtClean="0">
                        <a:latin typeface="Cambria Math" panose="02040503050406030204" pitchFamily="18" charset="0"/>
                      </a:rPr>
                      <m:t>1</m:t>
                    </m:r>
                    <m:r>
                      <a:rPr lang="en-US" i="1" dirty="0">
                        <a:latin typeface="Cambria Math" panose="02040503050406030204" pitchFamily="18" charset="0"/>
                      </a:rPr>
                      <m:t>&gt;</m:t>
                    </m:r>
                    <m:r>
                      <a:rPr lang="en-US" i="1" dirty="0" smtClean="0">
                        <a:latin typeface="Cambria Math" panose="02040503050406030204" pitchFamily="18" charset="0"/>
                      </a:rPr>
                      <m:t>30</m:t>
                    </m:r>
                  </m:oMath>
                </a14:m>
                <a:r>
                  <a:rPr lang="en-US" dirty="0"/>
                  <a:t> and </a:t>
                </a:r>
                <a14:m>
                  <m:oMath xmlns:m="http://schemas.openxmlformats.org/officeDocument/2006/math">
                    <m:r>
                      <a:rPr lang="en-US" i="1" dirty="0">
                        <a:latin typeface="Cambria Math" panose="02040503050406030204" pitchFamily="18" charset="0"/>
                      </a:rPr>
                      <m:t>𝑛</m:t>
                    </m:r>
                    <m:r>
                      <a:rPr lang="en-US" b="0" i="1" baseline="-25000" dirty="0" smtClean="0">
                        <a:latin typeface="Cambria Math" panose="02040503050406030204" pitchFamily="18" charset="0"/>
                      </a:rPr>
                      <m:t>2</m:t>
                    </m:r>
                    <m:r>
                      <a:rPr lang="en-US" i="1" dirty="0">
                        <a:latin typeface="Cambria Math" panose="02040503050406030204" pitchFamily="18" charset="0"/>
                      </a:rPr>
                      <m:t>&gt;30</m:t>
                    </m:r>
                  </m:oMath>
                </a14:m>
                <a:r>
                  <a:rPr lang="en-US" dirty="0"/>
                  <a:t> and an independent experimental design is used, the sampling distribution of </a:t>
                </a:r>
                <a14:m>
                  <m:oMath xmlns:m="http://schemas.openxmlformats.org/officeDocument/2006/math">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dirty="0">
                            <a:latin typeface="Cambria Math" panose="02040503050406030204" pitchFamily="18" charset="0"/>
                          </a:rPr>
                          <m:t>1</m:t>
                        </m:r>
                      </m:sub>
                    </m:sSub>
                    <m:r>
                      <a:rPr lang="en-US"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dirty="0">
                            <a:latin typeface="Cambria Math" panose="02040503050406030204" pitchFamily="18" charset="0"/>
                          </a:rPr>
                          <m:t>2</m:t>
                        </m:r>
                      </m:sub>
                    </m:sSub>
                    <m:r>
                      <a:rPr lang="en-US" i="1" dirty="0">
                        <a:latin typeface="Cambria Math" panose="02040503050406030204" pitchFamily="18" charset="0"/>
                      </a:rPr>
                      <m:t> </m:t>
                    </m:r>
                  </m:oMath>
                </a14:m>
                <a:r>
                  <a:rPr lang="en-US" dirty="0"/>
                  <a:t>has an approximately normal distribution with mean, </a:t>
                </a:r>
                <a14:m>
                  <m:oMath xmlns:m="http://schemas.openxmlformats.org/officeDocument/2006/math">
                    <m:sSub>
                      <m:sSubPr>
                        <m:ctrlPr>
                          <a:rPr lang="el-GR" i="1" smtClean="0">
                            <a:latin typeface="Cambria Math" panose="02040503050406030204" pitchFamily="18" charset="0"/>
                            <a:ea typeface="Cambria Math" panose="02040503050406030204" pitchFamily="18" charset="0"/>
                          </a:rPr>
                        </m:ctrlPr>
                      </m:sSubPr>
                      <m:e>
                        <m:r>
                          <m:rPr>
                            <m:nor/>
                          </m:rPr>
                          <a:rPr lang="el-GR" i="1" dirty="0">
                            <a:latin typeface="Cambria Math" panose="02040503050406030204" pitchFamily="18" charset="0"/>
                            <a:ea typeface="Cambria Math" panose="02040503050406030204" pitchFamily="18" charset="0"/>
                          </a:rPr>
                          <m:t>μ</m:t>
                        </m:r>
                      </m:e>
                      <m:sub>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dirty="0">
                                <a:latin typeface="Cambria Math" panose="02040503050406030204" pitchFamily="18" charset="0"/>
                              </a:rPr>
                              <m:t>1</m:t>
                            </m:r>
                          </m:sub>
                        </m:sSub>
                        <m:r>
                          <a:rPr lang="en-US"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dirty="0">
                                <a:latin typeface="Cambria Math" panose="02040503050406030204" pitchFamily="18" charset="0"/>
                              </a:rPr>
                              <m:t>2</m:t>
                            </m:r>
                          </m:sub>
                        </m:sSub>
                      </m:sub>
                    </m:sSub>
                  </m:oMath>
                </a14:m>
                <a:r>
                  <a:rPr lang="en-US" dirty="0"/>
                  <a:t>= </a:t>
                </a:r>
                <a:r>
                  <a:rPr lang="el-GR" i="1" dirty="0">
                    <a:latin typeface="Cambria Math" panose="02040503050406030204" pitchFamily="18" charset="0"/>
                    <a:ea typeface="Cambria Math" panose="02040503050406030204" pitchFamily="18" charset="0"/>
                  </a:rPr>
                  <a:t>μ</a:t>
                </a:r>
                <a:r>
                  <a:rPr lang="en-US" baseline="-25000" dirty="0"/>
                  <a:t>1</a:t>
                </a:r>
                <a14:m>
                  <m:oMath xmlns:m="http://schemas.openxmlformats.org/officeDocument/2006/math">
                    <m:r>
                      <a:rPr lang="en-US" dirty="0">
                        <a:latin typeface="Cambria Math" panose="02040503050406030204" pitchFamily="18" charset="0"/>
                      </a:rPr>
                      <m:t>−</m:t>
                    </m:r>
                    <m:sSub>
                      <m:sSubPr>
                        <m:ctrlPr>
                          <a:rPr lang="en-US" i="1" dirty="0">
                            <a:latin typeface="Cambria Math" panose="02040503050406030204" pitchFamily="18" charset="0"/>
                          </a:rPr>
                        </m:ctrlPr>
                      </m:sSubPr>
                      <m:e>
                        <m:r>
                          <m:rPr>
                            <m:nor/>
                          </m:rPr>
                          <a:rPr lang="el-GR" i="1" dirty="0">
                            <a:latin typeface="Cambria Math" panose="02040503050406030204" pitchFamily="18" charset="0"/>
                            <a:ea typeface="Cambria Math" panose="02040503050406030204" pitchFamily="18" charset="0"/>
                          </a:rPr>
                          <m:t>μ</m:t>
                        </m:r>
                      </m:e>
                      <m:sub>
                        <m:r>
                          <a:rPr lang="en-US" i="1" dirty="0">
                            <a:latin typeface="Cambria Math" panose="02040503050406030204" pitchFamily="18" charset="0"/>
                          </a:rPr>
                          <m:t>2</m:t>
                        </m:r>
                      </m:sub>
                    </m:sSub>
                  </m:oMath>
                </a14:m>
                <a:r>
                  <a:rPr lang="en-US" dirty="0"/>
                  <a:t>, and standard deviation,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852"/>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p:sp>
        <p:nvSpPr>
          <p:cNvPr id="3" name="Content Placeholder 2"/>
          <p:cNvSpPr>
            <a:spLocks noGrp="1"/>
          </p:cNvSpPr>
          <p:nvPr>
            <p:ph idx="1"/>
          </p:nvPr>
        </p:nvSpPr>
        <p:spPr/>
        <p:txBody>
          <a:bodyPr/>
          <a:lstStyle/>
          <a:p>
            <a:endParaRPr lang="en-US" dirty="0"/>
          </a:p>
          <a:p>
            <a:endParaRPr lang="en-US" dirty="0"/>
          </a:p>
          <a:p>
            <a:r>
              <a:rPr lang="en-US" dirty="0"/>
              <a:t>We will use the familiar z-transformation as the test statistic. Consequently, the test statistic is a standard normal random variable. The test statistic is given by</a:t>
            </a:r>
          </a:p>
        </p:txBody>
      </p:sp>
      <p:graphicFrame>
        <p:nvGraphicFramePr>
          <p:cNvPr id="118788" name="Object 4"/>
          <p:cNvGraphicFramePr>
            <a:graphicFrameLocks noChangeAspect="1"/>
          </p:cNvGraphicFramePr>
          <p:nvPr>
            <p:extLst>
              <p:ext uri="{D42A27DB-BD31-4B8C-83A1-F6EECF244321}">
                <p14:modId xmlns:p14="http://schemas.microsoft.com/office/powerpoint/2010/main" val="4226720448"/>
              </p:ext>
            </p:extLst>
          </p:nvPr>
        </p:nvGraphicFramePr>
        <p:xfrm>
          <a:off x="2895600" y="1280160"/>
          <a:ext cx="2654300" cy="1079500"/>
        </p:xfrm>
        <a:graphic>
          <a:graphicData uri="http://schemas.openxmlformats.org/presentationml/2006/ole">
            <mc:AlternateContent xmlns:mc="http://schemas.openxmlformats.org/markup-compatibility/2006">
              <mc:Choice xmlns:v="urn:schemas-microsoft-com:vml" Requires="v">
                <p:oleObj name="Equation" r:id="rId2" imgW="2654280" imgH="1079280" progId="Equation.DSMT4">
                  <p:embed/>
                </p:oleObj>
              </mc:Choice>
              <mc:Fallback>
                <p:oleObj name="Equation" r:id="rId2" imgW="2654280" imgH="1079280" progId="Equation.DSMT4">
                  <p:embed/>
                  <p:pic>
                    <p:nvPicPr>
                      <p:cNvPr id="0" name="Picture 4"/>
                      <p:cNvPicPr>
                        <a:picLocks noChangeAspect="1" noChangeArrowheads="1"/>
                      </p:cNvPicPr>
                      <p:nvPr/>
                    </p:nvPicPr>
                    <p:blipFill>
                      <a:blip r:embed="rId3"/>
                      <a:srcRect/>
                      <a:stretch>
                        <a:fillRect/>
                      </a:stretch>
                    </p:blipFill>
                    <p:spPr bwMode="auto">
                      <a:xfrm>
                        <a:off x="2895600" y="1280160"/>
                        <a:ext cx="26543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2">
            <a:extLst>
              <a:ext uri="{FF2B5EF4-FFF2-40B4-BE49-F238E27FC236}">
                <a16:creationId xmlns:a16="http://schemas.microsoft.com/office/drawing/2014/main" id="{1ECC3A30-0426-6185-666D-5AD16FCC4B66}"/>
              </a:ext>
            </a:extLst>
          </p:cNvPr>
          <p:cNvGraphicFramePr>
            <a:graphicFrameLocks noChangeAspect="1"/>
          </p:cNvGraphicFramePr>
          <p:nvPr>
            <p:extLst>
              <p:ext uri="{D42A27DB-BD31-4B8C-83A1-F6EECF244321}">
                <p14:modId xmlns:p14="http://schemas.microsoft.com/office/powerpoint/2010/main" val="2904717996"/>
              </p:ext>
            </p:extLst>
          </p:nvPr>
        </p:nvGraphicFramePr>
        <p:xfrm>
          <a:off x="914400" y="4471524"/>
          <a:ext cx="2557501" cy="980959"/>
        </p:xfrm>
        <a:graphic>
          <a:graphicData uri="http://schemas.openxmlformats.org/presentationml/2006/ole">
            <mc:AlternateContent xmlns:mc="http://schemas.openxmlformats.org/markup-compatibility/2006">
              <mc:Choice xmlns:v="urn:schemas-microsoft-com:vml" Requires="v">
                <p:oleObj name="Equation" r:id="rId4" imgW="2781000" imgH="1066680" progId="Equation.DSMT4">
                  <p:embed/>
                </p:oleObj>
              </mc:Choice>
              <mc:Fallback>
                <p:oleObj name="Equation" r:id="rId4" imgW="2781000" imgH="1066680" progId="Equation.DSMT4">
                  <p:embed/>
                  <p:pic>
                    <p:nvPicPr>
                      <p:cNvPr id="110594" name="Object 2"/>
                      <p:cNvPicPr>
                        <a:picLocks noChangeAspect="1" noChangeArrowheads="1"/>
                      </p:cNvPicPr>
                      <p:nvPr/>
                    </p:nvPicPr>
                    <p:blipFill>
                      <a:blip r:embed="rId5"/>
                      <a:srcRect/>
                      <a:stretch>
                        <a:fillRect/>
                      </a:stretch>
                    </p:blipFill>
                    <p:spPr bwMode="auto">
                      <a:xfrm>
                        <a:off x="914400" y="4471524"/>
                        <a:ext cx="2557501" cy="980959"/>
                      </a:xfrm>
                      <a:prstGeom prst="rect">
                        <a:avLst/>
                      </a:prstGeom>
                      <a:noFill/>
                      <a:ln>
                        <a:noFill/>
                      </a:ln>
                      <a:effectLst/>
                    </p:spPr>
                  </p:pic>
                </p:oleObj>
              </mc:Fallback>
            </mc:AlternateContent>
          </a:graphicData>
        </a:graphic>
      </p:graphicFrame>
      <p:graphicFrame>
        <p:nvGraphicFramePr>
          <p:cNvPr id="5" name="Object 3">
            <a:extLst>
              <a:ext uri="{FF2B5EF4-FFF2-40B4-BE49-F238E27FC236}">
                <a16:creationId xmlns:a16="http://schemas.microsoft.com/office/drawing/2014/main" id="{A6550E35-BA17-A237-78F0-9FE2C5A28D39}"/>
              </a:ext>
            </a:extLst>
          </p:cNvPr>
          <p:cNvGraphicFramePr>
            <a:graphicFrameLocks noChangeAspect="1"/>
          </p:cNvGraphicFramePr>
          <p:nvPr>
            <p:extLst>
              <p:ext uri="{D42A27DB-BD31-4B8C-83A1-F6EECF244321}">
                <p14:modId xmlns:p14="http://schemas.microsoft.com/office/powerpoint/2010/main" val="3623039575"/>
              </p:ext>
            </p:extLst>
          </p:nvPr>
        </p:nvGraphicFramePr>
        <p:xfrm>
          <a:off x="3886200" y="3633324"/>
          <a:ext cx="2884487" cy="2218836"/>
        </p:xfrm>
        <a:graphic>
          <a:graphicData uri="http://schemas.openxmlformats.org/presentationml/2006/ole">
            <mc:AlternateContent xmlns:mc="http://schemas.openxmlformats.org/markup-compatibility/2006">
              <mc:Choice xmlns:v="urn:schemas-microsoft-com:vml" Requires="v">
                <p:oleObj name="Equation" r:id="rId6" imgW="3136680" imgH="2412720" progId="Equation.DSMT4">
                  <p:embed/>
                </p:oleObj>
              </mc:Choice>
              <mc:Fallback>
                <p:oleObj name="Equation" r:id="rId6" imgW="3136680" imgH="2412720" progId="Equation.DSMT4">
                  <p:embed/>
                  <p:pic>
                    <p:nvPicPr>
                      <p:cNvPr id="110595" name="Object 3"/>
                      <p:cNvPicPr>
                        <a:picLocks noChangeAspect="1" noChangeArrowheads="1"/>
                      </p:cNvPicPr>
                      <p:nvPr/>
                    </p:nvPicPr>
                    <p:blipFill>
                      <a:blip r:embed="rId7"/>
                      <a:srcRect/>
                      <a:stretch>
                        <a:fillRect/>
                      </a:stretch>
                    </p:blipFill>
                    <p:spPr bwMode="auto">
                      <a:xfrm>
                        <a:off x="3886200" y="3633324"/>
                        <a:ext cx="2884487" cy="2218836"/>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A64FD02-FB21-4AB6-BCB1-D429096C70F6}"/>
                  </a:ext>
                </a:extLst>
              </p:cNvPr>
              <p:cNvSpPr>
                <a:spLocks noGrp="1"/>
              </p:cNvSpPr>
              <p:nvPr>
                <p:ph type="title"/>
              </p:nvPr>
            </p:nvSpPr>
            <p:spPr/>
            <p:txBody>
              <a:bodyPr/>
              <a:lstStyle/>
              <a:p>
                <a:r>
                  <a:rPr lang="en-US" dirty="0"/>
                  <a:t>Inferences about the Means of Two Independent Populations, </a:t>
                </a:r>
                <a14:m>
                  <m:oMath xmlns:m="http://schemas.openxmlformats.org/officeDocument/2006/math">
                    <m:r>
                      <a:rPr lang="en-US" i="1" dirty="0" smtClean="0">
                        <a:latin typeface="Cambria Math" panose="02040503050406030204" pitchFamily="18" charset="0"/>
                      </a:rPr>
                      <m:t>𝜎</m:t>
                    </m:r>
                    <m:r>
                      <a:rPr lang="en-US" i="1" baseline="-25000" dirty="0" smtClean="0">
                        <a:latin typeface="Cambria Math" panose="02040503050406030204" pitchFamily="18" charset="0"/>
                      </a:rPr>
                      <m:t>1</m:t>
                    </m:r>
                  </m:oMath>
                </a14:m>
                <a:r>
                  <a:rPr lang="en-US" dirty="0"/>
                  <a:t> and </a:t>
                </a:r>
                <a14:m>
                  <m:oMath xmlns:m="http://schemas.openxmlformats.org/officeDocument/2006/math">
                    <m:r>
                      <a:rPr lang="en-US" i="1" dirty="0" smtClean="0">
                        <a:latin typeface="Cambria Math" panose="02040503050406030204" pitchFamily="18" charset="0"/>
                      </a:rPr>
                      <m:t>𝜎</m:t>
                    </m:r>
                    <m:r>
                      <a:rPr lang="en-US" i="1" baseline="-25000" dirty="0" smtClean="0">
                        <a:latin typeface="Cambria Math" panose="02040503050406030204" pitchFamily="18" charset="0"/>
                      </a:rPr>
                      <m:t>2</m:t>
                    </m:r>
                  </m:oMath>
                </a14:m>
                <a:r>
                  <a:rPr lang="en-US" dirty="0"/>
                  <a:t> Known</a:t>
                </a:r>
              </a:p>
            </p:txBody>
          </p:sp>
        </mc:Choice>
        <mc:Fallback xmlns="">
          <p:sp>
            <p:nvSpPr>
              <p:cNvPr id="2" name="Title 1">
                <a:extLst>
                  <a:ext uri="{FF2B5EF4-FFF2-40B4-BE49-F238E27FC236}">
                    <a16:creationId xmlns:a16="http://schemas.microsoft.com/office/drawing/2014/main" id="{7A64FD02-FB21-4AB6-BCB1-D429096C70F6}"/>
                  </a:ext>
                </a:extLst>
              </p:cNvPr>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12750A-0CC4-49EB-A116-E271B2D647F6}"/>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As in all inferential statistics, we will let the sample data guide us to a conclusion. In this case, we will use the sample means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dirty="0" smtClean="0">
                            <a:latin typeface="Cambria Math" panose="02040503050406030204" pitchFamily="18" charset="0"/>
                          </a:rPr>
                          <m:t>1</m:t>
                        </m:r>
                      </m:sub>
                    </m:sSub>
                  </m:oMath>
                </a14:m>
                <a:r>
                  <a:rPr lang="en-US" dirty="0"/>
                  <a:t> and </a:t>
                </a:r>
                <a14:m>
                  <m:oMath xmlns:m="http://schemas.openxmlformats.org/officeDocument/2006/math">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dirty="0">
                            <a:latin typeface="Cambria Math" panose="02040503050406030204" pitchFamily="18" charset="0"/>
                          </a:rPr>
                          <m:t>2</m:t>
                        </m:r>
                      </m:sub>
                    </m:sSub>
                  </m:oMath>
                </a14:m>
                <a:r>
                  <a:rPr lang="en-US" dirty="0"/>
                  <a:t> to compare the means of two populations.</a:t>
                </a:r>
              </a:p>
            </p:txBody>
          </p:sp>
        </mc:Choice>
        <mc:Fallback xmlns="">
          <p:sp>
            <p:nvSpPr>
              <p:cNvPr id="3" name="Content Placeholder 2">
                <a:extLst>
                  <a:ext uri="{FF2B5EF4-FFF2-40B4-BE49-F238E27FC236}">
                    <a16:creationId xmlns:a16="http://schemas.microsoft.com/office/drawing/2014/main" id="{1F12750A-0CC4-49EB-A116-E271B2D647F6}"/>
                  </a:ext>
                </a:extLst>
              </p:cNvPr>
              <p:cNvSpPr>
                <a:spLocks noGrp="1" noRot="1" noChangeAspect="1" noMove="1" noResize="1" noEditPoints="1" noAdjustHandles="1" noChangeArrowheads="1" noChangeShapeType="1" noTextEdit="1"/>
              </p:cNvSpPr>
              <p:nvPr>
                <p:ph idx="1"/>
              </p:nvPr>
            </p:nvSpPr>
            <p:spPr>
              <a:blipFill>
                <a:blip r:embed="rId3"/>
                <a:stretch>
                  <a:fillRect l="-1481" r="-207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C5BF6F0-5E3F-F942-F439-71ED6DD1BE9D}"/>
              </a:ext>
            </a:extLst>
          </p:cNvPr>
          <p:cNvPicPr>
            <a:picLocks noChangeAspect="1"/>
          </p:cNvPicPr>
          <p:nvPr/>
        </p:nvPicPr>
        <p:blipFill>
          <a:blip r:embed="rId4"/>
          <a:stretch>
            <a:fillRect/>
          </a:stretch>
        </p:blipFill>
        <p:spPr>
          <a:xfrm>
            <a:off x="1066800" y="1373165"/>
            <a:ext cx="7010400" cy="1988478"/>
          </a:xfrm>
          <a:prstGeom prst="rect">
            <a:avLst/>
          </a:prstGeom>
        </p:spPr>
      </p:pic>
    </p:spTree>
    <p:extLst>
      <p:ext uri="{BB962C8B-B14F-4D97-AF65-F5344CB8AC3E}">
        <p14:creationId xmlns:p14="http://schemas.microsoft.com/office/powerpoint/2010/main" val="2091424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Content Placeholder 3"/>
          <p:cNvSpPr>
            <a:spLocks noGrp="1"/>
          </p:cNvSpPr>
          <p:nvPr>
            <p:ph idx="1"/>
          </p:nvPr>
        </p:nvSpPr>
        <p:spPr>
          <a:xfrm>
            <a:off x="457200" y="1280160"/>
            <a:ext cx="8229600" cy="1988237"/>
          </a:xfrm>
          <a:ln w="28575">
            <a:solidFill>
              <a:srgbClr val="FF0000"/>
            </a:solidFill>
          </a:ln>
        </p:spPr>
        <p:txBody>
          <a:bodyPr wrap="square">
            <a:spAutoFit/>
          </a:bodyPr>
          <a:lstStyle/>
          <a:p>
            <a:r>
              <a:rPr lang="en-US" dirty="0">
                <a:solidFill>
                  <a:srgbClr val="000000"/>
                </a:solidFill>
              </a:rPr>
              <a:t>Recall that this is similar to our initial discussion of </a:t>
            </a:r>
            <a:r>
              <a:rPr lang="en-US" i="1" dirty="0">
                <a:solidFill>
                  <a:srgbClr val="000000"/>
                </a:solidFill>
              </a:rPr>
              <a:t>z</a:t>
            </a:r>
            <a:r>
              <a:rPr lang="en-US" dirty="0">
                <a:solidFill>
                  <a:srgbClr val="000000"/>
                </a:solidFill>
              </a:rPr>
              <a:t>-scores in Chapter 4: </a:t>
            </a:r>
          </a:p>
          <a:p>
            <a:endParaRPr lang="en-US" dirty="0">
              <a:solidFill>
                <a:srgbClr val="000000"/>
              </a:solidFill>
            </a:endParaRPr>
          </a:p>
          <a:p>
            <a:r>
              <a:rPr lang="en-US" dirty="0">
                <a:solidFill>
                  <a:srgbClr val="000000"/>
                </a:solidFill>
              </a:rPr>
              <a:t> </a:t>
            </a:r>
          </a:p>
        </p:txBody>
      </p:sp>
      <p:graphicFrame>
        <p:nvGraphicFramePr>
          <p:cNvPr id="161794" name="Object 2"/>
          <p:cNvGraphicFramePr>
            <a:graphicFrameLocks noChangeAspect="1"/>
          </p:cNvGraphicFramePr>
          <p:nvPr>
            <p:extLst>
              <p:ext uri="{D42A27DB-BD31-4B8C-83A1-F6EECF244321}">
                <p14:modId xmlns:p14="http://schemas.microsoft.com/office/powerpoint/2010/main" val="522036234"/>
              </p:ext>
            </p:extLst>
          </p:nvPr>
        </p:nvGraphicFramePr>
        <p:xfrm>
          <a:off x="3721100" y="2254250"/>
          <a:ext cx="1308100" cy="838200"/>
        </p:xfrm>
        <a:graphic>
          <a:graphicData uri="http://schemas.openxmlformats.org/presentationml/2006/ole">
            <mc:AlternateContent xmlns:mc="http://schemas.openxmlformats.org/markup-compatibility/2006">
              <mc:Choice xmlns:v="urn:schemas-microsoft-com:vml" Requires="v">
                <p:oleObj name="Equation" r:id="rId2" imgW="1307880" imgH="838080" progId="Equation.DSMT4">
                  <p:embed/>
                </p:oleObj>
              </mc:Choice>
              <mc:Fallback>
                <p:oleObj name="Equation" r:id="rId2" imgW="1307880" imgH="838080" progId="Equation.DSMT4">
                  <p:embed/>
                  <p:pic>
                    <p:nvPicPr>
                      <p:cNvPr id="0" name="Picture 2"/>
                      <p:cNvPicPr>
                        <a:picLocks noChangeAspect="1" noChangeArrowheads="1"/>
                      </p:cNvPicPr>
                      <p:nvPr/>
                    </p:nvPicPr>
                    <p:blipFill>
                      <a:blip r:embed="rId3"/>
                      <a:srcRect/>
                      <a:stretch>
                        <a:fillRect/>
                      </a:stretch>
                    </p:blipFill>
                    <p:spPr bwMode="auto">
                      <a:xfrm>
                        <a:off x="3721100" y="2254250"/>
                        <a:ext cx="1308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If the null hypothesis is true, </a:t>
                </a:r>
                <a14:m>
                  <m:oMath xmlns:m="http://schemas.openxmlformats.org/officeDocument/2006/math">
                    <m:r>
                      <a:rPr lang="en-US" i="1" dirty="0" smtClean="0">
                        <a:latin typeface="Cambria Math" panose="02040503050406030204" pitchFamily="18" charset="0"/>
                      </a:rPr>
                      <m:t>𝑧</m:t>
                    </m:r>
                  </m:oMath>
                </a14:m>
                <a:r>
                  <a:rPr lang="en-US" dirty="0"/>
                  <a:t> has an approximately normal distribution. </a:t>
                </a:r>
              </a:p>
              <a:p>
                <a:r>
                  <a:rPr lang="en-US" dirty="0"/>
                  <a:t>If the observed value of </a:t>
                </a:r>
                <a14:m>
                  <m:oMath xmlns:m="http://schemas.openxmlformats.org/officeDocument/2006/math">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dirty="0">
                            <a:latin typeface="Cambria Math" panose="02040503050406030204" pitchFamily="18" charset="0"/>
                          </a:rPr>
                          <m:t>1</m:t>
                        </m:r>
                      </m:sub>
                    </m:sSub>
                    <m:r>
                      <a:rPr lang="en-US"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dirty="0">
                            <a:latin typeface="Cambria Math" panose="02040503050406030204" pitchFamily="18" charset="0"/>
                          </a:rPr>
                          <m:t>2</m:t>
                        </m:r>
                      </m:sub>
                    </m:sSub>
                    <m:r>
                      <a:rPr lang="en-US" i="1" dirty="0">
                        <a:latin typeface="Cambria Math" panose="02040503050406030204" pitchFamily="18" charset="0"/>
                      </a:rPr>
                      <m:t> </m:t>
                    </m:r>
                  </m:oMath>
                </a14:m>
                <a:r>
                  <a:rPr lang="en-US" dirty="0"/>
                  <a:t>is significantly larger or smaller than </a:t>
                </a:r>
                <a:r>
                  <a:rPr lang="el-GR" i="1" dirty="0">
                    <a:latin typeface="Cambria Math" panose="02040503050406030204" pitchFamily="18" charset="0"/>
                    <a:ea typeface="Cambria Math" panose="02040503050406030204" pitchFamily="18" charset="0"/>
                  </a:rPr>
                  <a:t>μ</a:t>
                </a:r>
                <a:r>
                  <a:rPr lang="en-US" baseline="-25000" dirty="0"/>
                  <a:t>1</a:t>
                </a:r>
                <a14:m>
                  <m:oMath xmlns:m="http://schemas.openxmlformats.org/officeDocument/2006/math">
                    <m:r>
                      <a:rPr lang="en-US" dirty="0">
                        <a:latin typeface="Cambria Math" panose="02040503050406030204" pitchFamily="18" charset="0"/>
                      </a:rPr>
                      <m:t>−</m:t>
                    </m:r>
                    <m:sSub>
                      <m:sSubPr>
                        <m:ctrlPr>
                          <a:rPr lang="en-US" i="1" dirty="0">
                            <a:latin typeface="Cambria Math" panose="02040503050406030204" pitchFamily="18" charset="0"/>
                          </a:rPr>
                        </m:ctrlPr>
                      </m:sSubPr>
                      <m:e>
                        <m:r>
                          <m:rPr>
                            <m:nor/>
                          </m:rPr>
                          <a:rPr lang="el-GR" i="1" dirty="0">
                            <a:latin typeface="Cambria Math" panose="02040503050406030204" pitchFamily="18" charset="0"/>
                            <a:ea typeface="Cambria Math" panose="02040503050406030204" pitchFamily="18" charset="0"/>
                          </a:rPr>
                          <m:t>μ</m:t>
                        </m:r>
                      </m:e>
                      <m:sub>
                        <m:r>
                          <a:rPr lang="en-US" i="1" dirty="0">
                            <a:latin typeface="Cambria Math" panose="02040503050406030204" pitchFamily="18" charset="0"/>
                          </a:rPr>
                          <m:t>2</m:t>
                        </m:r>
                      </m:sub>
                    </m:sSub>
                  </m:oMath>
                </a14:m>
                <a:r>
                  <a:rPr lang="en-US" dirty="0"/>
                  <a:t>, the hypothesized value of the difference in means, this will produce a large or small value of the test statistic, causing us to doubt whether or not the null hypothesis is in fact true. How large is </a:t>
                </a:r>
                <a:r>
                  <a:rPr lang="en-US" i="1" dirty="0"/>
                  <a:t>large</a:t>
                </a:r>
                <a:r>
                  <a:rPr lang="en-US" dirty="0"/>
                  <a:t>? This is answered by the critical value of the test statistic specified in </a:t>
                </a:r>
                <a:r>
                  <a:rPr lang="en-US" b="1" dirty="0"/>
                  <a:t>Step 4.</a:t>
                </a:r>
              </a:p>
              <a:p>
                <a:r>
                  <a:rPr lang="en-US" dirty="0"/>
                  <a:t>Based on the data in the table, the computed value of the test statistic is given by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2000" r="-1778"/>
                </a:stretch>
              </a:blipFill>
            </p:spPr>
            <p:txBody>
              <a:bodyPr/>
              <a:lstStyle/>
              <a:p>
                <a:r>
                  <a:rPr lang="en-IN">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9502" y="1525487"/>
                <a:ext cx="8229600" cy="4190627"/>
              </a:xfrm>
            </p:spPr>
            <p:txBody>
              <a:bodyPr>
                <a:normAutofit lnSpcReduction="10000"/>
              </a:bodyPr>
              <a:lstStyle/>
              <a:p>
                <a:endParaRPr lang="en-US" dirty="0"/>
              </a:p>
              <a:p>
                <a:endParaRPr lang="en-US" dirty="0"/>
              </a:p>
              <a:p>
                <a:r>
                  <a:rPr lang="en-US" b="1" dirty="0"/>
                  <a:t>Step 4: Determine the critical value(s) or </a:t>
                </a:r>
                <a14:m>
                  <m:oMath xmlns:m="http://schemas.openxmlformats.org/officeDocument/2006/math">
                    <m:r>
                      <a:rPr lang="en-US" b="1" i="1" dirty="0" smtClean="0">
                        <a:latin typeface="Cambria Math" panose="02040503050406030204" pitchFamily="18" charset="0"/>
                      </a:rPr>
                      <m:t>𝑷</m:t>
                    </m:r>
                  </m:oMath>
                </a14:m>
                <a:r>
                  <a:rPr lang="en-US" b="1" dirty="0"/>
                  <a:t>-value.</a:t>
                </a:r>
              </a:p>
              <a:p>
                <a:r>
                  <a:rPr lang="en-US" dirty="0"/>
                  <a:t>The role of the critical value(s) in this test is exactly the same as for all of the hypothesis tests discussed earlier. It defines a range of values for the test statistic, the rejection region, that will be so rare that it is unlikely that the test statistic occurred from ordinary sampling variability, assuming the null is true. The level of the test defines the size of the rejection region.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9502" y="1525487"/>
                <a:ext cx="8229600" cy="4190627"/>
              </a:xfrm>
              <a:blipFill>
                <a:blip r:embed="rId2"/>
                <a:stretch>
                  <a:fillRect l="-1556" r="-1259" b="-4070"/>
                </a:stretch>
              </a:blipFill>
            </p:spPr>
            <p:txBody>
              <a:bodyPr/>
              <a:lstStyle/>
              <a:p>
                <a:r>
                  <a:rPr lang="en-IN">
                    <a:noFill/>
                  </a:rPr>
                  <a:t> </a:t>
                </a:r>
              </a:p>
            </p:txBody>
          </p:sp>
        </mc:Fallback>
      </mc:AlternateContent>
      <p:graphicFrame>
        <p:nvGraphicFramePr>
          <p:cNvPr id="120834" name="Object 2"/>
          <p:cNvGraphicFramePr>
            <a:graphicFrameLocks noChangeAspect="1"/>
          </p:cNvGraphicFramePr>
          <p:nvPr>
            <p:extLst>
              <p:ext uri="{D42A27DB-BD31-4B8C-83A1-F6EECF244321}">
                <p14:modId xmlns:p14="http://schemas.microsoft.com/office/powerpoint/2010/main" val="2816716218"/>
              </p:ext>
            </p:extLst>
          </p:nvPr>
        </p:nvGraphicFramePr>
        <p:xfrm>
          <a:off x="2250068" y="1141886"/>
          <a:ext cx="2184400" cy="1281663"/>
        </p:xfrm>
        <a:graphic>
          <a:graphicData uri="http://schemas.openxmlformats.org/presentationml/2006/ole">
            <mc:AlternateContent xmlns:mc="http://schemas.openxmlformats.org/markup-compatibility/2006">
              <mc:Choice xmlns:v="urn:schemas-microsoft-com:vml" Requires="v">
                <p:oleObj name="Equation" r:id="rId3" imgW="2489040" imgH="1460160" progId="Equation.DSMT4">
                  <p:embed/>
                </p:oleObj>
              </mc:Choice>
              <mc:Fallback>
                <p:oleObj name="Equation" r:id="rId3" imgW="2489040" imgH="1460160" progId="Equation.DSMT4">
                  <p:embed/>
                  <p:pic>
                    <p:nvPicPr>
                      <p:cNvPr id="120834" name="Object 2"/>
                      <p:cNvPicPr>
                        <a:picLocks noChangeAspect="1" noChangeArrowheads="1"/>
                      </p:cNvPicPr>
                      <p:nvPr/>
                    </p:nvPicPr>
                    <p:blipFill>
                      <a:blip r:embed="rId4"/>
                      <a:srcRect/>
                      <a:stretch>
                        <a:fillRect/>
                      </a:stretch>
                    </p:blipFill>
                    <p:spPr bwMode="auto">
                      <a:xfrm>
                        <a:off x="2250068" y="1141886"/>
                        <a:ext cx="2184400" cy="1281663"/>
                      </a:xfrm>
                      <a:prstGeom prst="rect">
                        <a:avLst/>
                      </a:prstGeom>
                      <a:noFill/>
                      <a:ln>
                        <a:noFill/>
                      </a:ln>
                      <a:effectLst/>
                    </p:spPr>
                  </p:pic>
                </p:oleObj>
              </mc:Fallback>
            </mc:AlternateContent>
          </a:graphicData>
        </a:graphic>
      </p:graphicFrame>
      <p:graphicFrame>
        <p:nvGraphicFramePr>
          <p:cNvPr id="120835" name="Object 3"/>
          <p:cNvGraphicFramePr>
            <a:graphicFrameLocks noChangeAspect="1"/>
          </p:cNvGraphicFramePr>
          <p:nvPr>
            <p:extLst>
              <p:ext uri="{D42A27DB-BD31-4B8C-83A1-F6EECF244321}">
                <p14:modId xmlns:p14="http://schemas.microsoft.com/office/powerpoint/2010/main" val="1300170085"/>
              </p:ext>
            </p:extLst>
          </p:nvPr>
        </p:nvGraphicFramePr>
        <p:xfrm>
          <a:off x="4554747" y="1436360"/>
          <a:ext cx="1214794" cy="256333"/>
        </p:xfrm>
        <a:graphic>
          <a:graphicData uri="http://schemas.openxmlformats.org/presentationml/2006/ole">
            <mc:AlternateContent xmlns:mc="http://schemas.openxmlformats.org/markup-compatibility/2006">
              <mc:Choice xmlns:v="urn:schemas-microsoft-com:vml" Requires="v">
                <p:oleObj name="Equation" r:id="rId5" imgW="1384200" imgH="291960" progId="Equation.DSMT4">
                  <p:embed/>
                </p:oleObj>
              </mc:Choice>
              <mc:Fallback>
                <p:oleObj name="Equation" r:id="rId5" imgW="1384200" imgH="291960" progId="Equation.DSMT4">
                  <p:embed/>
                  <p:pic>
                    <p:nvPicPr>
                      <p:cNvPr id="120835" name="Object 3"/>
                      <p:cNvPicPr>
                        <a:picLocks noChangeAspect="1" noChangeArrowheads="1"/>
                      </p:cNvPicPr>
                      <p:nvPr/>
                    </p:nvPicPr>
                    <p:blipFill>
                      <a:blip r:embed="rId6"/>
                      <a:srcRect/>
                      <a:stretch>
                        <a:fillRect/>
                      </a:stretch>
                    </p:blipFill>
                    <p:spPr bwMode="auto">
                      <a:xfrm>
                        <a:off x="4554747" y="1436360"/>
                        <a:ext cx="1214794" cy="25633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5614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8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p:sp>
        <p:nvSpPr>
          <p:cNvPr id="3" name="Content Placeholder 2"/>
          <p:cNvSpPr>
            <a:spLocks noGrp="1"/>
          </p:cNvSpPr>
          <p:nvPr>
            <p:ph idx="1"/>
          </p:nvPr>
        </p:nvSpPr>
        <p:spPr/>
        <p:txBody>
          <a:bodyPr>
            <a:normAutofit/>
          </a:bodyPr>
          <a:lstStyle/>
          <a:p>
            <a:r>
              <a:rPr lang="en-US" dirty="0"/>
              <a:t>Should the computed value of the test statistic fall within the rejection region, the null hypothesis will be rejected.</a:t>
            </a:r>
          </a:p>
          <a:p>
            <a:r>
              <a:rPr lang="en-US" dirty="0"/>
              <a:t>If the null hypothesis is true, the test statistic has an approximately normal distribution. Thus the critical value is determined in the same way as for the other tests of hypothesis in which the test statistic had an approximately normal distribution. The rejection region for a two-tailed test with level of significance, 𝛼=0.05, is displayed in the figure below.</a:t>
            </a:r>
          </a:p>
          <a:p>
            <a:endParaRPr lang="en-US" dirty="0"/>
          </a:p>
        </p:txBody>
      </p:sp>
    </p:spTree>
    <p:extLst>
      <p:ext uri="{BB962C8B-B14F-4D97-AF65-F5344CB8AC3E}">
        <p14:creationId xmlns:p14="http://schemas.microsoft.com/office/powerpoint/2010/main" val="397421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p:sp>
        <p:nvSpPr>
          <p:cNvPr id="3" name="Content Placeholder 2"/>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64CD7408-CD8E-D4A2-7C17-AB460816E25F}"/>
              </a:ext>
            </a:extLst>
          </p:cNvPr>
          <p:cNvPicPr>
            <a:picLocks noChangeAspect="1"/>
          </p:cNvPicPr>
          <p:nvPr/>
        </p:nvPicPr>
        <p:blipFill>
          <a:blip r:embed="rId2"/>
          <a:stretch>
            <a:fillRect/>
          </a:stretch>
        </p:blipFill>
        <p:spPr>
          <a:xfrm>
            <a:off x="1981200" y="1447800"/>
            <a:ext cx="5105400" cy="3718749"/>
          </a:xfrm>
          <a:prstGeom prst="rect">
            <a:avLst/>
          </a:prstGeom>
        </p:spPr>
      </p:pic>
    </p:spTree>
    <p:extLst>
      <p:ext uri="{BB962C8B-B14F-4D97-AF65-F5344CB8AC3E}">
        <p14:creationId xmlns:p14="http://schemas.microsoft.com/office/powerpoint/2010/main" val="176922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The null hypothesis will be rejected if the computed value of the test statistic is greater than or equal to 1.96 or less than or equal to −1.96. In other words, we will reject the null hypothesis if the observed difference in the average service outage time is at least 1.96 standard deviations above or below the hypothesized value of 0 (no difference in service outage time between cable and satellite).</a:t>
                </a:r>
              </a:p>
              <a:p>
                <a:r>
                  <a:rPr lang="en-US" dirty="0"/>
                  <a:t>The </a:t>
                </a:r>
                <a14:m>
                  <m:oMath xmlns:m="http://schemas.openxmlformats.org/officeDocument/2006/math">
                    <m:r>
                      <a:rPr lang="en-US" i="1" dirty="0" smtClean="0">
                        <a:latin typeface="Cambria Math" panose="02040503050406030204" pitchFamily="18" charset="0"/>
                      </a:rPr>
                      <m:t>𝑃</m:t>
                    </m:r>
                  </m:oMath>
                </a14:m>
                <a:r>
                  <a:rPr lang="en-US" dirty="0"/>
                  <a:t>-value for the test statistic of −1.373 can be obtained from the normal table, or more easily using technology, and is approximately 0.1698.</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133" r="-2074" b="-133"/>
                </a:stretch>
              </a:blipFill>
            </p:spPr>
            <p:txBody>
              <a:bodyPr/>
              <a:lstStyle/>
              <a:p>
                <a:r>
                  <a:rPr lang="en-IN">
                    <a:noFill/>
                  </a:rPr>
                  <a:t> </a:t>
                </a:r>
              </a:p>
            </p:txBody>
          </p:sp>
        </mc:Fallback>
      </mc:AlternateContent>
    </p:spTree>
    <p:extLst>
      <p:ext uri="{BB962C8B-B14F-4D97-AF65-F5344CB8AC3E}">
        <p14:creationId xmlns:p14="http://schemas.microsoft.com/office/powerpoint/2010/main" val="195462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3" name="Content Placeholder 2"/>
          <p:cNvSpPr>
            <a:spLocks noGrp="1"/>
          </p:cNvSpPr>
          <p:nvPr>
            <p:ph idx="1"/>
          </p:nvPr>
        </p:nvSpPr>
        <p:spPr/>
        <p:txBody>
          <a:bodyPr/>
          <a:lstStyle/>
          <a:p>
            <a:endParaRPr lang="en-US" b="1" dirty="0"/>
          </a:p>
          <a:p>
            <a:endParaRPr lang="en-US" b="1" dirty="0"/>
          </a:p>
          <a:p>
            <a:endParaRPr lang="en-US" b="1" dirty="0"/>
          </a:p>
          <a:p>
            <a:endParaRPr lang="en-US" b="1" dirty="0"/>
          </a:p>
          <a:p>
            <a:endParaRPr lang="en-US" b="1" dirty="0"/>
          </a:p>
          <a:p>
            <a:r>
              <a:rPr lang="en-US" b="1" dirty="0">
                <a:solidFill>
                  <a:schemeClr val="tx1"/>
                </a:solidFill>
              </a:rPr>
              <a:t> </a:t>
            </a:r>
            <a:endParaRPr lang="en-US" dirty="0">
              <a:solidFill>
                <a:schemeClr val="tx1"/>
              </a:solidFill>
            </a:endParaRPr>
          </a:p>
        </p:txBody>
      </p:sp>
      <mc:AlternateContent xmlns:mc="http://schemas.openxmlformats.org/markup-compatibility/2006" xmlns:a14="http://schemas.microsoft.com/office/drawing/2010/main">
        <mc:Choice Requires="a14">
          <p:sp>
            <p:nvSpPr>
              <p:cNvPr id="4" name="Content Placeholder 3"/>
              <p:cNvSpPr txBox="1">
                <a:spLocks/>
              </p:cNvSpPr>
              <p:nvPr/>
            </p:nvSpPr>
            <p:spPr>
              <a:xfrm>
                <a:off x="457200" y="1280160"/>
                <a:ext cx="8229600" cy="1815882"/>
              </a:xfrm>
              <a:prstGeom prst="rect">
                <a:avLst/>
              </a:prstGeom>
              <a:ln w="28575">
                <a:solidFill>
                  <a:srgbClr val="FF0000"/>
                </a:solidFill>
              </a:ln>
            </p:spPr>
            <p:txBody>
              <a:bodyPr>
                <a:spAutoFit/>
              </a:bodyPr>
              <a:lstStyle/>
              <a:p>
                <a:pPr lvl="0">
                  <a:spcBef>
                    <a:spcPct val="20000"/>
                  </a:spcBef>
                </a:pPr>
                <a:r>
                  <a:rPr lang="en-US" sz="2800" dirty="0">
                    <a:solidFill>
                      <a:srgbClr val="000000"/>
                    </a:solidFill>
                  </a:rPr>
                  <a:t>Remember that you can use either </a:t>
                </a:r>
                <a14:m>
                  <m:oMath xmlns:m="http://schemas.openxmlformats.org/officeDocument/2006/math">
                    <m:r>
                      <a:rPr lang="en-US" sz="2800" i="1" dirty="0" smtClean="0">
                        <a:solidFill>
                          <a:srgbClr val="000000"/>
                        </a:solidFill>
                        <a:latin typeface="Cambria Math" panose="02040503050406030204" pitchFamily="18" charset="0"/>
                      </a:rPr>
                      <m:t>𝑃</m:t>
                    </m:r>
                  </m:oMath>
                </a14:m>
                <a:r>
                  <a:rPr lang="en-US" sz="2800" dirty="0">
                    <a:solidFill>
                      <a:srgbClr val="000000"/>
                    </a:solidFill>
                  </a:rPr>
                  <a:t>-values or rejection regions to make a decision in a hypothesis test. The examples will show you both methods but you need only use one of them.</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mc:Choice>
        <mc:Fallback xmlns="">
          <p:sp>
            <p:nvSpPr>
              <p:cNvPr id="4" name="Content Placeholder 3"/>
              <p:cNvSpPr txBox="1">
                <a:spLocks noRot="1" noChangeAspect="1" noMove="1" noResize="1" noEditPoints="1" noAdjustHandles="1" noChangeArrowheads="1" noChangeShapeType="1" noTextEdit="1"/>
              </p:cNvSpPr>
              <p:nvPr/>
            </p:nvSpPr>
            <p:spPr>
              <a:xfrm>
                <a:off x="457200" y="1280160"/>
                <a:ext cx="8229600" cy="1815882"/>
              </a:xfrm>
              <a:prstGeom prst="rect">
                <a:avLst/>
              </a:prstGeom>
              <a:blipFill>
                <a:blip r:embed="rId2"/>
                <a:stretch>
                  <a:fillRect l="-1328" t="-2310" r="-2140" b="-7591"/>
                </a:stretch>
              </a:blipFill>
              <a:ln w="28575">
                <a:solidFill>
                  <a:srgbClr val="FF0000"/>
                </a:solidFill>
              </a:ln>
            </p:spPr>
            <p:txBody>
              <a:bodyPr/>
              <a:lstStyle/>
              <a:p>
                <a:r>
                  <a:rPr lang="en-IN">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p:sp>
        <p:nvSpPr>
          <p:cNvPr id="3" name="Content Placeholder 2"/>
          <p:cNvSpPr>
            <a:spLocks noGrp="1"/>
          </p:cNvSpPr>
          <p:nvPr>
            <p:ph idx="1"/>
          </p:nvPr>
        </p:nvSpPr>
        <p:spPr/>
        <p:txBody>
          <a:bodyPr>
            <a:normAutofit/>
          </a:bodyPr>
          <a:lstStyle/>
          <a:p>
            <a:r>
              <a:rPr lang="en-US" b="1" dirty="0">
                <a:solidFill>
                  <a:schemeClr val="tx1"/>
                </a:solidFill>
              </a:rPr>
              <a:t>Step 5: Choose between the null and alternative hypotheses.</a:t>
            </a:r>
            <a:endParaRPr lang="en-US" b="1" i="1" dirty="0">
              <a:solidFill>
                <a:schemeClr val="tx1"/>
              </a:solidFill>
            </a:endParaRPr>
          </a:p>
          <a:p>
            <a:endParaRPr lang="en-US" i="1" dirty="0">
              <a:solidFill>
                <a:schemeClr val="tx1"/>
              </a:solidFill>
            </a:endParaRPr>
          </a:p>
          <a:p>
            <a:endParaRPr lang="en-US" i="1" dirty="0">
              <a:solidFill>
                <a:schemeClr val="tx1"/>
              </a:solidFill>
            </a:endParaRPr>
          </a:p>
          <a:p>
            <a:endParaRPr lang="en-US" i="1" dirty="0">
              <a:solidFill>
                <a:schemeClr val="tx1"/>
              </a:solidFill>
            </a:endParaRPr>
          </a:p>
          <a:p>
            <a:endParaRPr lang="en-US" dirty="0">
              <a:solidFill>
                <a:schemeClr val="tx1"/>
              </a:solidFill>
            </a:endParaRPr>
          </a:p>
          <a:p>
            <a:r>
              <a:rPr lang="en-US" dirty="0">
                <a:solidFill>
                  <a:schemeClr val="tx1"/>
                </a:solidFill>
              </a:rPr>
              <a:t>As shown above, the calculated value of the test statistic does not fall in the rejection region because −1.373 falls between the critical values −1.96 and 1.96.</a:t>
            </a:r>
          </a:p>
        </p:txBody>
      </p:sp>
      <p:pic>
        <p:nvPicPr>
          <p:cNvPr id="6" name="Picture 5">
            <a:extLst>
              <a:ext uri="{FF2B5EF4-FFF2-40B4-BE49-F238E27FC236}">
                <a16:creationId xmlns:a16="http://schemas.microsoft.com/office/drawing/2014/main" id="{A6B34EDC-2A3A-9BCD-CF24-BD3C2B2F141C}"/>
              </a:ext>
            </a:extLst>
          </p:cNvPr>
          <p:cNvPicPr>
            <a:picLocks noChangeAspect="1"/>
          </p:cNvPicPr>
          <p:nvPr/>
        </p:nvPicPr>
        <p:blipFill>
          <a:blip r:embed="rId2"/>
          <a:stretch>
            <a:fillRect/>
          </a:stretch>
        </p:blipFill>
        <p:spPr>
          <a:xfrm>
            <a:off x="1066800" y="2133600"/>
            <a:ext cx="6781800" cy="1984195"/>
          </a:xfrm>
          <a:prstGeom prst="rect">
            <a:avLst/>
          </a:prstGeom>
        </p:spPr>
      </p:pic>
    </p:spTree>
    <p:extLst>
      <p:ext uri="{BB962C8B-B14F-4D97-AF65-F5344CB8AC3E}">
        <p14:creationId xmlns:p14="http://schemas.microsoft.com/office/powerpoint/2010/main" val="3828748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There is insufficient evidence to conclude that the difference between the observed value and the hypothesized value is due to anything other than ordinary sampling variation given the null hypothesis true. Thus, we fail to reject the null hypothesis at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a:t>
                </a:r>
              </a:p>
              <a:p>
                <a:r>
                  <a:rPr lang="en-US" dirty="0">
                    <a:solidFill>
                      <a:srgbClr val="FF0000"/>
                    </a:solidFill>
                  </a:rPr>
                  <a:t>Since the </a:t>
                </a:r>
                <a:r>
                  <a:rPr lang="en-US" i="1" dirty="0">
                    <a:solidFill>
                      <a:srgbClr val="FF0000"/>
                    </a:solidFill>
                  </a:rPr>
                  <a:t>P</a:t>
                </a:r>
                <a:r>
                  <a:rPr lang="en-US" dirty="0">
                    <a:solidFill>
                      <a:srgbClr val="FF0000"/>
                    </a:solidFill>
                  </a:rPr>
                  <a:t>-value of 0.1698 is greater than </a:t>
                </a:r>
                <a:r>
                  <a:rPr lang="el-GR" i="1" dirty="0">
                    <a:solidFill>
                      <a:srgbClr val="FF0000"/>
                    </a:solidFill>
                    <a:latin typeface="Cambria Math" panose="02040503050406030204" pitchFamily="18" charset="0"/>
                    <a:ea typeface="Cambria Math" panose="02040503050406030204" pitchFamily="18" charset="0"/>
                  </a:rPr>
                  <a:t>α</a:t>
                </a:r>
                <a:r>
                  <a:rPr lang="en-US" dirty="0">
                    <a:solidFill>
                      <a:srgbClr val="FF0000"/>
                    </a:solidFill>
                  </a:rPr>
                  <a:t> = 0.05, we fail to reject the null hypothesis.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259"/>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1" dirty="0"/>
                  <a:t>Step 6: State the conclusion in terms of the original problem.</a:t>
                </a:r>
              </a:p>
              <a:p>
                <a:r>
                  <a:rPr lang="en-US" dirty="0"/>
                  <a:t>When comparing means the key question is whether the observed difference in sample means is due to chance (random variation in the data selected for the two random samples) or is the difference statistically significant. At the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 </m:t>
                    </m:r>
                  </m:oMath>
                </a14:m>
                <a:r>
                  <a:rPr lang="en-US" dirty="0"/>
                  <a:t>level, the test statistic in this example is not sufficiently large to reject the null hypothesis, implying that the difference in means could have been caused by sampling variation given the null hypothesis is true.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133" r="-1778" b="-133"/>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280160"/>
                <a:ext cx="8229600" cy="1902059"/>
              </a:xfrm>
              <a:ln w="28575">
                <a:solidFill>
                  <a:srgbClr val="FF0000"/>
                </a:solidFill>
              </a:ln>
            </p:spPr>
            <p:txBody>
              <a:bodyPr wrap="square">
                <a:spAutoFit/>
              </a:bodyPr>
              <a:lstStyle/>
              <a:p>
                <a:r>
                  <a:rPr lang="en-US" dirty="0">
                    <a:solidFill>
                      <a:srgbClr val="000000"/>
                    </a:solidFill>
                  </a:rPr>
                  <a:t>Note that </a:t>
                </a:r>
                <a14:m>
                  <m:oMath xmlns:m="http://schemas.openxmlformats.org/officeDocument/2006/math">
                    <m:sSub>
                      <m:sSubPr>
                        <m:ctrlPr>
                          <a:rPr lang="en-US" i="1" dirty="0" smtClean="0">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sub>
                        <m:r>
                          <a:rPr lang="en-US" b="0" i="1" dirty="0" smtClean="0">
                            <a:solidFill>
                              <a:srgbClr val="000000"/>
                            </a:solidFill>
                            <a:latin typeface="Cambria Math" panose="02040503050406030204" pitchFamily="18" charset="0"/>
                          </a:rPr>
                          <m:t>1</m:t>
                        </m:r>
                      </m:sub>
                    </m:sSub>
                    <m:r>
                      <a:rPr lang="en-US" b="0" i="0" dirty="0" smtClean="0">
                        <a:solidFill>
                          <a:srgbClr val="000000"/>
                        </a:solidFill>
                        <a:latin typeface="Cambria Math" panose="02040503050406030204" pitchFamily="18" charset="0"/>
                      </a:rPr>
                      <m:t>−</m:t>
                    </m:r>
                    <m:sSub>
                      <m:sSubPr>
                        <m:ctrlPr>
                          <a:rPr lang="en-US" i="1" dirty="0">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sub>
                        <m:r>
                          <a:rPr lang="en-US" b="0" i="1" dirty="0" smtClean="0">
                            <a:solidFill>
                              <a:srgbClr val="000000"/>
                            </a:solidFill>
                            <a:latin typeface="Cambria Math" panose="02040503050406030204" pitchFamily="18" charset="0"/>
                          </a:rPr>
                          <m:t>2</m:t>
                        </m:r>
                      </m:sub>
                    </m:sSub>
                  </m:oMath>
                </a14:m>
                <a:r>
                  <a:rPr lang="en-US" dirty="0">
                    <a:solidFill>
                      <a:srgbClr val="000000"/>
                    </a:solidFill>
                  </a:rPr>
                  <a:t> is a random variable because the values for </a:t>
                </a:r>
                <a14:m>
                  <m:oMath xmlns:m="http://schemas.openxmlformats.org/officeDocument/2006/math">
                    <m:sSub>
                      <m:sSubPr>
                        <m:ctrlPr>
                          <a:rPr lang="en-US" i="1" dirty="0">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sub>
                        <m:r>
                          <a:rPr lang="en-US" i="1" dirty="0">
                            <a:solidFill>
                              <a:srgbClr val="000000"/>
                            </a:solidFill>
                            <a:latin typeface="Cambria Math" panose="02040503050406030204" pitchFamily="18" charset="0"/>
                          </a:rPr>
                          <m:t>1</m:t>
                        </m:r>
                      </m:sub>
                    </m:sSub>
                    <m:r>
                      <a:rPr lang="en-US" i="1" dirty="0">
                        <a:solidFill>
                          <a:srgbClr val="000000"/>
                        </a:solidFill>
                        <a:latin typeface="Cambria Math" panose="02040503050406030204" pitchFamily="18" charset="0"/>
                      </a:rPr>
                      <m:t> </m:t>
                    </m:r>
                  </m:oMath>
                </a14:m>
                <a:r>
                  <a:rPr lang="en-US" dirty="0">
                    <a:solidFill>
                      <a:srgbClr val="000000"/>
                    </a:solidFill>
                  </a:rPr>
                  <a:t>and </a:t>
                </a:r>
                <a14:m>
                  <m:oMath xmlns:m="http://schemas.openxmlformats.org/officeDocument/2006/math">
                    <m:sSub>
                      <m:sSubPr>
                        <m:ctrlPr>
                          <a:rPr lang="en-US" i="1" dirty="0">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sub>
                        <m:r>
                          <a:rPr lang="en-US" i="1" dirty="0">
                            <a:solidFill>
                              <a:srgbClr val="000000"/>
                            </a:solidFill>
                            <a:latin typeface="Cambria Math" panose="02040503050406030204" pitchFamily="18" charset="0"/>
                          </a:rPr>
                          <m:t>2</m:t>
                        </m:r>
                      </m:sub>
                    </m:sSub>
                  </m:oMath>
                </a14:m>
                <a:r>
                  <a:rPr lang="en-US" dirty="0">
                    <a:solidFill>
                      <a:srgbClr val="000000"/>
                    </a:solidFill>
                  </a:rPr>
                  <a:t> will vary depending on which random sample(s) is selected.</a:t>
                </a:r>
              </a:p>
              <a:p>
                <a:r>
                  <a:rPr lang="en-US" dirty="0">
                    <a:solidFill>
                      <a:srgbClr val="000000"/>
                    </a:solidFill>
                  </a:rPr>
                  <a:t>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280160"/>
                <a:ext cx="8229600" cy="1902059"/>
              </a:xfrm>
              <a:blipFill>
                <a:blip r:embed="rId2"/>
                <a:stretch>
                  <a:fillRect l="-1328" t="-2208"/>
                </a:stretch>
              </a:blipFill>
              <a:ln w="28575">
                <a:solidFill>
                  <a:srgbClr val="FF0000"/>
                </a:solidFill>
              </a:ln>
            </p:spPr>
            <p:txBody>
              <a:bodyPr/>
              <a:lstStyle/>
              <a:p>
                <a:r>
                  <a:rPr lang="en-IN">
                    <a:noFill/>
                  </a:rPr>
                  <a:t> </a:t>
                </a:r>
              </a:p>
            </p:txBody>
          </p:sp>
        </mc:Fallback>
      </mc:AlternateContent>
    </p:spTree>
    <p:extLst>
      <p:ext uri="{BB962C8B-B14F-4D97-AF65-F5344CB8AC3E}">
        <p14:creationId xmlns:p14="http://schemas.microsoft.com/office/powerpoint/2010/main" val="2615229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Example 12.1.1: Determining a Confidence Interval and Performing a Hypothesis Test for the Difference in Service Outage Times (cont.)</a:t>
            </a:r>
          </a:p>
        </p:txBody>
      </p:sp>
      <p:sp>
        <p:nvSpPr>
          <p:cNvPr id="3" name="Content Placeholder 2"/>
          <p:cNvSpPr>
            <a:spLocks noGrp="1"/>
          </p:cNvSpPr>
          <p:nvPr>
            <p:ph idx="1"/>
          </p:nvPr>
        </p:nvSpPr>
        <p:spPr/>
        <p:txBody>
          <a:bodyPr>
            <a:normAutofit/>
          </a:bodyPr>
          <a:lstStyle/>
          <a:p>
            <a:r>
              <a:rPr lang="en-US" dirty="0"/>
              <a:t>Therefore, there is not sufficient evidence at the 0.05 level to conclude that the average service outage time is significantly different between cable and satellite television subscribers.</a:t>
            </a:r>
          </a:p>
          <a:p>
            <a:r>
              <a:rPr lang="en-US" dirty="0"/>
              <a:t>The following is another example of performing a hypothesis test about two population means, but with a one-sided alternative hypothesis.</a:t>
            </a:r>
          </a:p>
        </p:txBody>
      </p:sp>
    </p:spTree>
    <p:extLst>
      <p:ext uri="{BB962C8B-B14F-4D97-AF65-F5344CB8AC3E}">
        <p14:creationId xmlns:p14="http://schemas.microsoft.com/office/powerpoint/2010/main" val="423533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12.1.2: Performing a Hypothesis Test for Reading Time</a:t>
            </a:r>
          </a:p>
        </p:txBody>
      </p:sp>
      <p:sp>
        <p:nvSpPr>
          <p:cNvPr id="3" name="Content Placeholder 2"/>
          <p:cNvSpPr>
            <a:spLocks noGrp="1"/>
          </p:cNvSpPr>
          <p:nvPr>
            <p:ph idx="1"/>
          </p:nvPr>
        </p:nvSpPr>
        <p:spPr/>
        <p:txBody>
          <a:bodyPr>
            <a:normAutofit/>
          </a:bodyPr>
          <a:lstStyle/>
          <a:p>
            <a:r>
              <a:rPr lang="en-US" dirty="0"/>
              <a:t>An elementary school teacher is interested in knowing if fifth-grade girls take longer to read a passage from a book than fifth-grade boys. She randomly selects 40 fifth-grade boys and 40 fifth-grade girls for the study. She gives each student several pages of the same book to read. The time it takes each group to complete the reading is recorded in minutes. The results of the study are shown in the following table.</a:t>
            </a:r>
          </a:p>
        </p:txBody>
      </p:sp>
    </p:spTree>
    <p:extLst>
      <p:ext uri="{BB962C8B-B14F-4D97-AF65-F5344CB8AC3E}">
        <p14:creationId xmlns:p14="http://schemas.microsoft.com/office/powerpoint/2010/main" val="408882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12.1.2: Performing a Hypothesis Test for Reading Time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r>
                  <a:rPr lang="en-US" dirty="0"/>
                  <a:t>The standard deviation of the reading times for each group is known and is given in the table above. Is there persuasive evidence for the teacher to conclude at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 </m:t>
                    </m:r>
                  </m:oMath>
                </a14:m>
                <a:r>
                  <a:rPr lang="en-US" dirty="0"/>
                  <a:t>that fifth-grade girls have longer reading times than fifth-grade boys? Let fifth-grade girls be Population 1 and fifth-grade boys be Population 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r="-96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D2BD4075-4A30-6BE7-9A74-A52A7DA848B4}"/>
                  </a:ext>
                </a:extLst>
              </p:cNvPr>
              <p:cNvGraphicFramePr>
                <a:graphicFrameLocks noGrp="1"/>
              </p:cNvGraphicFramePr>
              <p:nvPr>
                <p:extLst>
                  <p:ext uri="{D42A27DB-BD31-4B8C-83A1-F6EECF244321}">
                    <p14:modId xmlns:p14="http://schemas.microsoft.com/office/powerpoint/2010/main" val="2558625186"/>
                  </p:ext>
                </p:extLst>
              </p:nvPr>
            </p:nvGraphicFramePr>
            <p:xfrm>
              <a:off x="1524000" y="1397000"/>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744301577"/>
                        </a:ext>
                      </a:extLst>
                    </a:gridCol>
                    <a:gridCol w="1524000">
                      <a:extLst>
                        <a:ext uri="{9D8B030D-6E8A-4147-A177-3AD203B41FA5}">
                          <a16:colId xmlns:a16="http://schemas.microsoft.com/office/drawing/2014/main" val="1996659344"/>
                        </a:ext>
                      </a:extLst>
                    </a:gridCol>
                    <a:gridCol w="1524000">
                      <a:extLst>
                        <a:ext uri="{9D8B030D-6E8A-4147-A177-3AD203B41FA5}">
                          <a16:colId xmlns:a16="http://schemas.microsoft.com/office/drawing/2014/main" val="2059958206"/>
                        </a:ext>
                      </a:extLst>
                    </a:gridCol>
                    <a:gridCol w="1524000">
                      <a:extLst>
                        <a:ext uri="{9D8B030D-6E8A-4147-A177-3AD203B41FA5}">
                          <a16:colId xmlns:a16="http://schemas.microsoft.com/office/drawing/2014/main" val="1230166873"/>
                        </a:ext>
                      </a:extLst>
                    </a:gridCol>
                  </a:tblGrid>
                  <a:tr h="370840">
                    <a:tc gridSpan="4">
                      <a:txBody>
                        <a:bodyPr/>
                        <a:lstStyle/>
                        <a:p>
                          <a:pPr algn="ctr"/>
                          <a:r>
                            <a:rPr lang="en-IN" dirty="0"/>
                            <a:t>Reading Times (in minutes)</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676942349"/>
                      </a:ext>
                    </a:extLst>
                  </a:tr>
                  <a:tr h="370840">
                    <a:tc>
                      <a:txBody>
                        <a:bodyPr/>
                        <a:lstStyle/>
                        <a:p>
                          <a:pPr algn="ctr"/>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𝒏</m:t>
                                </m:r>
                              </m:oMath>
                            </m:oMathPara>
                          </a14:m>
                          <a:endParaRPr lang="en-IN" b="1" dirty="0"/>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IN" b="1" i="1" smtClean="0">
                                        <a:latin typeface="Cambria Math" panose="02040503050406030204" pitchFamily="18" charset="0"/>
                                      </a:rPr>
                                    </m:ctrlPr>
                                  </m:accPr>
                                  <m:e>
                                    <m:r>
                                      <a:rPr lang="en-US" b="1" i="1" smtClean="0">
                                        <a:latin typeface="Cambria Math" panose="02040503050406030204" pitchFamily="18" charset="0"/>
                                      </a:rPr>
                                      <m:t>𝒙</m:t>
                                    </m:r>
                                  </m:e>
                                </m:acc>
                              </m:oMath>
                            </m:oMathPara>
                          </a14:m>
                          <a:endParaRPr lang="en-IN" b="1" dirty="0"/>
                        </a:p>
                      </a:txBody>
                      <a:tcPr/>
                    </a:tc>
                    <a:tc>
                      <a:txBody>
                        <a:bodyPr/>
                        <a:lstStyle/>
                        <a:p>
                          <a:pPr algn="ctr"/>
                          <a14:m>
                            <m:oMathPara xmlns:m="http://schemas.openxmlformats.org/officeDocument/2006/math">
                              <m:oMathParaPr>
                                <m:jc m:val="centerGroup"/>
                              </m:oMathParaPr>
                              <m:oMath xmlns:m="http://schemas.openxmlformats.org/officeDocument/2006/math">
                                <m:r>
                                  <a:rPr lang="en-IN" b="1" i="1" smtClean="0">
                                    <a:latin typeface="Cambria Math" panose="02040503050406030204" pitchFamily="18" charset="0"/>
                                    <a:ea typeface="Cambria Math" panose="02040503050406030204" pitchFamily="18" charset="0"/>
                                  </a:rPr>
                                  <m:t>𝝈</m:t>
                                </m:r>
                              </m:oMath>
                            </m:oMathPara>
                          </a14:m>
                          <a:endParaRPr lang="en-IN" b="1" dirty="0"/>
                        </a:p>
                      </a:txBody>
                      <a:tcPr/>
                    </a:tc>
                    <a:extLst>
                      <a:ext uri="{0D108BD9-81ED-4DB2-BD59-A6C34878D82A}">
                        <a16:rowId xmlns:a16="http://schemas.microsoft.com/office/drawing/2014/main" val="841211437"/>
                      </a:ext>
                    </a:extLst>
                  </a:tr>
                  <a:tr h="370840">
                    <a:tc>
                      <a:txBody>
                        <a:bodyPr/>
                        <a:lstStyle/>
                        <a:p>
                          <a:pPr algn="ctr"/>
                          <a:r>
                            <a:rPr lang="en-US" b="1" dirty="0"/>
                            <a:t>Girls</a:t>
                          </a:r>
                          <a:endParaRPr lang="en-IN" b="1" dirty="0"/>
                        </a:p>
                      </a:txBody>
                      <a:tcPr/>
                    </a:tc>
                    <a:tc>
                      <a:txBody>
                        <a:bodyPr/>
                        <a:lstStyle/>
                        <a:p>
                          <a:pPr algn="ctr"/>
                          <a:r>
                            <a:rPr lang="en-US" dirty="0"/>
                            <a:t>40</a:t>
                          </a:r>
                          <a:endParaRPr lang="en-IN" dirty="0"/>
                        </a:p>
                      </a:txBody>
                      <a:tcPr/>
                    </a:tc>
                    <a:tc>
                      <a:txBody>
                        <a:bodyPr/>
                        <a:lstStyle/>
                        <a:p>
                          <a:pPr algn="ctr"/>
                          <a:r>
                            <a:rPr lang="en-US" dirty="0"/>
                            <a:t>11</a:t>
                          </a:r>
                          <a:endParaRPr lang="en-IN" dirty="0"/>
                        </a:p>
                      </a:txBody>
                      <a:tcPr/>
                    </a:tc>
                    <a:tc>
                      <a:txBody>
                        <a:bodyPr/>
                        <a:lstStyle/>
                        <a:p>
                          <a:pPr algn="ctr"/>
                          <a:r>
                            <a:rPr lang="en-US" dirty="0"/>
                            <a:t>2</a:t>
                          </a:r>
                          <a:endParaRPr lang="en-IN" dirty="0"/>
                        </a:p>
                      </a:txBody>
                      <a:tcPr/>
                    </a:tc>
                    <a:extLst>
                      <a:ext uri="{0D108BD9-81ED-4DB2-BD59-A6C34878D82A}">
                        <a16:rowId xmlns:a16="http://schemas.microsoft.com/office/drawing/2014/main" val="3235357234"/>
                      </a:ext>
                    </a:extLst>
                  </a:tr>
                  <a:tr h="370840">
                    <a:tc>
                      <a:txBody>
                        <a:bodyPr/>
                        <a:lstStyle/>
                        <a:p>
                          <a:pPr algn="ctr"/>
                          <a:r>
                            <a:rPr lang="en-US" b="1" dirty="0"/>
                            <a:t>Boys</a:t>
                          </a:r>
                          <a:endParaRPr lang="en-IN" b="1" dirty="0"/>
                        </a:p>
                      </a:txBody>
                      <a:tcPr/>
                    </a:tc>
                    <a:tc>
                      <a:txBody>
                        <a:bodyPr/>
                        <a:lstStyle/>
                        <a:p>
                          <a:pPr algn="ctr"/>
                          <a:r>
                            <a:rPr lang="en-US" dirty="0"/>
                            <a:t>40</a:t>
                          </a:r>
                          <a:endParaRPr lang="en-IN" dirty="0"/>
                        </a:p>
                      </a:txBody>
                      <a:tcPr/>
                    </a:tc>
                    <a:tc>
                      <a:txBody>
                        <a:bodyPr/>
                        <a:lstStyle/>
                        <a:p>
                          <a:pPr algn="ctr"/>
                          <a:r>
                            <a:rPr lang="en-US" dirty="0"/>
                            <a:t>10</a:t>
                          </a:r>
                          <a:endParaRPr lang="en-IN" dirty="0"/>
                        </a:p>
                      </a:txBody>
                      <a:tcPr/>
                    </a:tc>
                    <a:tc>
                      <a:txBody>
                        <a:bodyPr/>
                        <a:lstStyle/>
                        <a:p>
                          <a:pPr algn="ctr"/>
                          <a:r>
                            <a:rPr lang="en-US" dirty="0"/>
                            <a:t>3</a:t>
                          </a:r>
                          <a:endParaRPr lang="en-IN" dirty="0"/>
                        </a:p>
                      </a:txBody>
                      <a:tcPr/>
                    </a:tc>
                    <a:extLst>
                      <a:ext uri="{0D108BD9-81ED-4DB2-BD59-A6C34878D82A}">
                        <a16:rowId xmlns:a16="http://schemas.microsoft.com/office/drawing/2014/main" val="748577409"/>
                      </a:ext>
                    </a:extLst>
                  </a:tr>
                </a:tbl>
              </a:graphicData>
            </a:graphic>
          </p:graphicFrame>
        </mc:Choice>
        <mc:Fallback xmlns="">
          <p:graphicFrame>
            <p:nvGraphicFramePr>
              <p:cNvPr id="4" name="Table 3">
                <a:extLst>
                  <a:ext uri="{FF2B5EF4-FFF2-40B4-BE49-F238E27FC236}">
                    <a16:creationId xmlns:a16="http://schemas.microsoft.com/office/drawing/2014/main" id="{D2BD4075-4A30-6BE7-9A74-A52A7DA848B4}"/>
                  </a:ext>
                </a:extLst>
              </p:cNvPr>
              <p:cNvGraphicFramePr>
                <a:graphicFrameLocks noGrp="1"/>
              </p:cNvGraphicFramePr>
              <p:nvPr>
                <p:extLst>
                  <p:ext uri="{D42A27DB-BD31-4B8C-83A1-F6EECF244321}">
                    <p14:modId xmlns:p14="http://schemas.microsoft.com/office/powerpoint/2010/main" val="2558625186"/>
                  </p:ext>
                </p:extLst>
              </p:nvPr>
            </p:nvGraphicFramePr>
            <p:xfrm>
              <a:off x="1524000" y="1397000"/>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744301577"/>
                        </a:ext>
                      </a:extLst>
                    </a:gridCol>
                    <a:gridCol w="1524000">
                      <a:extLst>
                        <a:ext uri="{9D8B030D-6E8A-4147-A177-3AD203B41FA5}">
                          <a16:colId xmlns:a16="http://schemas.microsoft.com/office/drawing/2014/main" val="1996659344"/>
                        </a:ext>
                      </a:extLst>
                    </a:gridCol>
                    <a:gridCol w="1524000">
                      <a:extLst>
                        <a:ext uri="{9D8B030D-6E8A-4147-A177-3AD203B41FA5}">
                          <a16:colId xmlns:a16="http://schemas.microsoft.com/office/drawing/2014/main" val="2059958206"/>
                        </a:ext>
                      </a:extLst>
                    </a:gridCol>
                    <a:gridCol w="1524000">
                      <a:extLst>
                        <a:ext uri="{9D8B030D-6E8A-4147-A177-3AD203B41FA5}">
                          <a16:colId xmlns:a16="http://schemas.microsoft.com/office/drawing/2014/main" val="1230166873"/>
                        </a:ext>
                      </a:extLst>
                    </a:gridCol>
                  </a:tblGrid>
                  <a:tr h="370840">
                    <a:tc gridSpan="4">
                      <a:txBody>
                        <a:bodyPr/>
                        <a:lstStyle/>
                        <a:p>
                          <a:pPr algn="ctr"/>
                          <a:r>
                            <a:rPr lang="en-IN" dirty="0"/>
                            <a:t>Reading Times (in minutes)</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676942349"/>
                      </a:ext>
                    </a:extLst>
                  </a:tr>
                  <a:tr h="370840">
                    <a:tc>
                      <a:txBody>
                        <a:bodyPr/>
                        <a:lstStyle/>
                        <a:p>
                          <a:pPr algn="ctr"/>
                          <a:endParaRPr lang="en-IN" dirty="0"/>
                        </a:p>
                      </a:txBody>
                      <a:tcPr/>
                    </a:tc>
                    <a:tc>
                      <a:txBody>
                        <a:bodyPr/>
                        <a:lstStyle/>
                        <a:p>
                          <a:endParaRPr lang="en-US"/>
                        </a:p>
                      </a:txBody>
                      <a:tcPr>
                        <a:blipFill>
                          <a:blip r:embed="rId3"/>
                          <a:stretch>
                            <a:fillRect l="-100800" t="-108197" r="-202000" b="-224590"/>
                          </a:stretch>
                        </a:blipFill>
                      </a:tcPr>
                    </a:tc>
                    <a:tc>
                      <a:txBody>
                        <a:bodyPr/>
                        <a:lstStyle/>
                        <a:p>
                          <a:endParaRPr lang="en-US"/>
                        </a:p>
                      </a:txBody>
                      <a:tcPr>
                        <a:blipFill>
                          <a:blip r:embed="rId3"/>
                          <a:stretch>
                            <a:fillRect l="-200800" t="-108197" r="-102000" b="-224590"/>
                          </a:stretch>
                        </a:blipFill>
                      </a:tcPr>
                    </a:tc>
                    <a:tc>
                      <a:txBody>
                        <a:bodyPr/>
                        <a:lstStyle/>
                        <a:p>
                          <a:endParaRPr lang="en-US"/>
                        </a:p>
                      </a:txBody>
                      <a:tcPr>
                        <a:blipFill>
                          <a:blip r:embed="rId3"/>
                          <a:stretch>
                            <a:fillRect l="-300800" t="-108197" r="-2000" b="-224590"/>
                          </a:stretch>
                        </a:blipFill>
                      </a:tcPr>
                    </a:tc>
                    <a:extLst>
                      <a:ext uri="{0D108BD9-81ED-4DB2-BD59-A6C34878D82A}">
                        <a16:rowId xmlns:a16="http://schemas.microsoft.com/office/drawing/2014/main" val="841211437"/>
                      </a:ext>
                    </a:extLst>
                  </a:tr>
                  <a:tr h="370840">
                    <a:tc>
                      <a:txBody>
                        <a:bodyPr/>
                        <a:lstStyle/>
                        <a:p>
                          <a:pPr algn="ctr"/>
                          <a:r>
                            <a:rPr lang="en-US" b="1" dirty="0"/>
                            <a:t>Girls</a:t>
                          </a:r>
                          <a:endParaRPr lang="en-IN" b="1" dirty="0"/>
                        </a:p>
                      </a:txBody>
                      <a:tcPr/>
                    </a:tc>
                    <a:tc>
                      <a:txBody>
                        <a:bodyPr/>
                        <a:lstStyle/>
                        <a:p>
                          <a:pPr algn="ctr"/>
                          <a:r>
                            <a:rPr lang="en-US" dirty="0"/>
                            <a:t>40</a:t>
                          </a:r>
                          <a:endParaRPr lang="en-IN" dirty="0"/>
                        </a:p>
                      </a:txBody>
                      <a:tcPr/>
                    </a:tc>
                    <a:tc>
                      <a:txBody>
                        <a:bodyPr/>
                        <a:lstStyle/>
                        <a:p>
                          <a:pPr algn="ctr"/>
                          <a:r>
                            <a:rPr lang="en-US" dirty="0"/>
                            <a:t>11</a:t>
                          </a:r>
                          <a:endParaRPr lang="en-IN" dirty="0"/>
                        </a:p>
                      </a:txBody>
                      <a:tcPr/>
                    </a:tc>
                    <a:tc>
                      <a:txBody>
                        <a:bodyPr/>
                        <a:lstStyle/>
                        <a:p>
                          <a:pPr algn="ctr"/>
                          <a:r>
                            <a:rPr lang="en-US" dirty="0"/>
                            <a:t>2</a:t>
                          </a:r>
                          <a:endParaRPr lang="en-IN" dirty="0"/>
                        </a:p>
                      </a:txBody>
                      <a:tcPr/>
                    </a:tc>
                    <a:extLst>
                      <a:ext uri="{0D108BD9-81ED-4DB2-BD59-A6C34878D82A}">
                        <a16:rowId xmlns:a16="http://schemas.microsoft.com/office/drawing/2014/main" val="3235357234"/>
                      </a:ext>
                    </a:extLst>
                  </a:tr>
                  <a:tr h="370840">
                    <a:tc>
                      <a:txBody>
                        <a:bodyPr/>
                        <a:lstStyle/>
                        <a:p>
                          <a:pPr algn="ctr"/>
                          <a:r>
                            <a:rPr lang="en-US" b="1" dirty="0"/>
                            <a:t>Boys</a:t>
                          </a:r>
                          <a:endParaRPr lang="en-IN" b="1" dirty="0"/>
                        </a:p>
                      </a:txBody>
                      <a:tcPr/>
                    </a:tc>
                    <a:tc>
                      <a:txBody>
                        <a:bodyPr/>
                        <a:lstStyle/>
                        <a:p>
                          <a:pPr algn="ctr"/>
                          <a:r>
                            <a:rPr lang="en-US" dirty="0"/>
                            <a:t>40</a:t>
                          </a:r>
                          <a:endParaRPr lang="en-IN" dirty="0"/>
                        </a:p>
                      </a:txBody>
                      <a:tcPr/>
                    </a:tc>
                    <a:tc>
                      <a:txBody>
                        <a:bodyPr/>
                        <a:lstStyle/>
                        <a:p>
                          <a:pPr algn="ctr"/>
                          <a:r>
                            <a:rPr lang="en-US" dirty="0"/>
                            <a:t>10</a:t>
                          </a:r>
                          <a:endParaRPr lang="en-IN" dirty="0"/>
                        </a:p>
                      </a:txBody>
                      <a:tcPr/>
                    </a:tc>
                    <a:tc>
                      <a:txBody>
                        <a:bodyPr/>
                        <a:lstStyle/>
                        <a:p>
                          <a:pPr algn="ctr"/>
                          <a:r>
                            <a:rPr lang="en-US" dirty="0"/>
                            <a:t>3</a:t>
                          </a:r>
                          <a:endParaRPr lang="en-IN" dirty="0"/>
                        </a:p>
                      </a:txBody>
                      <a:tcPr/>
                    </a:tc>
                    <a:extLst>
                      <a:ext uri="{0D108BD9-81ED-4DB2-BD59-A6C34878D82A}">
                        <a16:rowId xmlns:a16="http://schemas.microsoft.com/office/drawing/2014/main" val="748577409"/>
                      </a:ext>
                    </a:extLst>
                  </a:tr>
                </a:tbl>
              </a:graphicData>
            </a:graphic>
          </p:graphicFrame>
        </mc:Fallback>
      </mc:AlternateContent>
    </p:spTree>
    <p:extLst>
      <p:ext uri="{BB962C8B-B14F-4D97-AF65-F5344CB8AC3E}">
        <p14:creationId xmlns:p14="http://schemas.microsoft.com/office/powerpoint/2010/main" val="198684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12.1.2: Performing a Hypothesis Test for Reading Time (cont.)</a:t>
            </a:r>
          </a:p>
        </p:txBody>
      </p:sp>
      <p:sp>
        <p:nvSpPr>
          <p:cNvPr id="3" name="Content Placeholder 2"/>
          <p:cNvSpPr>
            <a:spLocks noGrp="1"/>
          </p:cNvSpPr>
          <p:nvPr>
            <p:ph idx="1"/>
          </p:nvPr>
        </p:nvSpPr>
        <p:spPr>
          <a:xfrm>
            <a:off x="457200" y="1219200"/>
            <a:ext cx="8229600" cy="4953000"/>
          </a:xfrm>
        </p:spPr>
        <p:txBody>
          <a:bodyPr>
            <a:normAutofit/>
          </a:bodyPr>
          <a:lstStyle/>
          <a:p>
            <a:r>
              <a:rPr lang="en-US" b="1" dirty="0"/>
              <a:t>Solution</a:t>
            </a:r>
          </a:p>
          <a:p>
            <a:r>
              <a:rPr lang="en-US" b="1" dirty="0"/>
              <a:t>Step 1: Determine the population parameter to be used and develop the null and alternative hypotheses.</a:t>
            </a:r>
          </a:p>
          <a:p>
            <a:r>
              <a:rPr lang="en-US" dirty="0"/>
              <a:t>State the hypotheses in plain English.</a:t>
            </a:r>
          </a:p>
          <a:p>
            <a:r>
              <a:rPr lang="en-US" b="1" dirty="0"/>
              <a:t>Null Hypothesis: </a:t>
            </a:r>
            <a:r>
              <a:rPr lang="en-US" dirty="0"/>
              <a:t>There is no difference in the average reading time of fifth-grade boys and girls. </a:t>
            </a:r>
          </a:p>
          <a:p>
            <a:r>
              <a:rPr lang="en-US" b="1" dirty="0"/>
              <a:t>Alternative Hypothesis: </a:t>
            </a:r>
            <a:r>
              <a:rPr lang="en-US" dirty="0"/>
              <a:t>The average reading time of fifth-grade girls is longer than that of fifth-grade boys.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12.1.2: Performing a Hypothesis Test for Reading Time (cont.)</a:t>
            </a:r>
          </a:p>
        </p:txBody>
      </p:sp>
      <p:sp>
        <p:nvSpPr>
          <p:cNvPr id="3" name="Content Placeholder 2"/>
          <p:cNvSpPr>
            <a:spLocks noGrp="1"/>
          </p:cNvSpPr>
          <p:nvPr>
            <p:ph idx="1"/>
          </p:nvPr>
        </p:nvSpPr>
        <p:spPr>
          <a:xfrm>
            <a:off x="457200" y="1280160"/>
            <a:ext cx="8229600" cy="4739640"/>
          </a:xfrm>
        </p:spPr>
        <p:txBody>
          <a:bodyPr>
            <a:noAutofit/>
          </a:bodyPr>
          <a:lstStyle/>
          <a:p>
            <a:r>
              <a:rPr lang="en-US" dirty="0"/>
              <a:t>Since the teacher is interested in comparing the </a:t>
            </a:r>
            <a:r>
              <a:rPr lang="en-US" i="1" dirty="0"/>
              <a:t>average</a:t>
            </a:r>
            <a:r>
              <a:rPr lang="en-US" dirty="0"/>
              <a:t> reading time of fifth grade boys and fifth grade girls, the appropriate statistical measures are: </a:t>
            </a:r>
          </a:p>
          <a:p>
            <a:pPr algn="ctr"/>
            <a:r>
              <a:rPr lang="el-GR" i="1" dirty="0">
                <a:solidFill>
                  <a:srgbClr val="0000FF"/>
                </a:solidFill>
                <a:latin typeface="Cambria Math" panose="02040503050406030204" pitchFamily="18" charset="0"/>
                <a:ea typeface="Cambria Math" panose="02040503050406030204" pitchFamily="18" charset="0"/>
              </a:rPr>
              <a:t>μ</a:t>
            </a:r>
            <a:r>
              <a:rPr lang="en-US" baseline="-25000" dirty="0">
                <a:solidFill>
                  <a:srgbClr val="0000FF"/>
                </a:solidFill>
              </a:rPr>
              <a:t>1</a:t>
            </a:r>
            <a:r>
              <a:rPr lang="en-US" dirty="0">
                <a:solidFill>
                  <a:srgbClr val="0000FF"/>
                </a:solidFill>
              </a:rPr>
              <a:t> = the true average reading time of fifth-grade girls</a:t>
            </a:r>
            <a:r>
              <a:rPr lang="en-US" dirty="0"/>
              <a:t>; </a:t>
            </a:r>
          </a:p>
          <a:p>
            <a:pPr algn="ctr"/>
            <a:r>
              <a:rPr lang="el-GR" i="1" dirty="0">
                <a:solidFill>
                  <a:srgbClr val="0000FF"/>
                </a:solidFill>
                <a:latin typeface="Cambria Math" panose="02040503050406030204" pitchFamily="18" charset="0"/>
                <a:ea typeface="Cambria Math" panose="02040503050406030204" pitchFamily="18" charset="0"/>
              </a:rPr>
              <a:t>μ</a:t>
            </a:r>
            <a:r>
              <a:rPr lang="en-US" baseline="-25000" dirty="0">
                <a:solidFill>
                  <a:srgbClr val="0000FF"/>
                </a:solidFill>
              </a:rPr>
              <a:t>2</a:t>
            </a:r>
            <a:r>
              <a:rPr lang="en-US" dirty="0">
                <a:solidFill>
                  <a:srgbClr val="0000FF"/>
                </a:solidFill>
              </a:rPr>
              <a:t> = the true average reading time of fifth-grade boys</a:t>
            </a:r>
            <a:r>
              <a:rPr lang="en-US" dirty="0"/>
              <a:t>. </a:t>
            </a:r>
          </a:p>
          <a:p>
            <a:r>
              <a:rPr lang="en-US" dirty="0"/>
              <a:t>The teacher’s interest is in whether the average reading time of fifth-grade girls is longer than that of fifth-grade boys. Thus, this test is one-sided and the null and alternative hypotheses are formulated as follows.</a:t>
            </a:r>
          </a:p>
          <a:p>
            <a:endParaRPr lang="en-US" dirty="0"/>
          </a:p>
          <a:p>
            <a:endParaRPr lang="en-US" dirty="0"/>
          </a:p>
          <a:p>
            <a:endParaRPr lang="en-US"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12.1.2: Performing a Hypothesis Test for Reading Time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739640"/>
              </a:xfrm>
            </p:spPr>
            <p:txBody>
              <a:bodyPr>
                <a:noAutofit/>
              </a:bodyPr>
              <a:lstStyle/>
              <a:p>
                <a:endParaRPr lang="en-US" dirty="0"/>
              </a:p>
              <a:p>
                <a:endParaRPr lang="en-US" dirty="0"/>
              </a:p>
              <a:p>
                <a:endParaRPr lang="en-US" dirty="0"/>
              </a:p>
              <a:p>
                <a:r>
                  <a:rPr lang="en-US" b="1" dirty="0"/>
                  <a:t>Step 2: Specify the significance level </a:t>
                </a:r>
                <a14:m>
                  <m:oMath xmlns:m="http://schemas.openxmlformats.org/officeDocument/2006/math">
                    <m:r>
                      <a:rPr lang="en-US" b="1" i="1" dirty="0" smtClean="0">
                        <a:latin typeface="Cambria Math" panose="02040503050406030204" pitchFamily="18" charset="0"/>
                        <a:ea typeface="Cambria Math" panose="02040503050406030204" pitchFamily="18" charset="0"/>
                      </a:rPr>
                      <m:t>𝜶</m:t>
                    </m:r>
                  </m:oMath>
                </a14:m>
                <a:r>
                  <a:rPr lang="en-US" dirty="0"/>
                  <a:t>.</a:t>
                </a:r>
              </a:p>
              <a:p>
                <a:r>
                  <a:rPr lang="en-US" dirty="0"/>
                  <a:t>The level of the test is specified in the problem as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a:t>
                </a:r>
              </a:p>
              <a:p>
                <a:endParaRPr lang="en-US" dirty="0"/>
              </a:p>
              <a:p>
                <a:endParaRPr lang="en-US" dirty="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739640"/>
              </a:xfrm>
              <a:blipFill>
                <a:blip r:embed="rId2"/>
                <a:stretch>
                  <a:fillRect l="-1481"/>
                </a:stretch>
              </a:blipFill>
            </p:spPr>
            <p:txBody>
              <a:bodyPr/>
              <a:lstStyle/>
              <a:p>
                <a:r>
                  <a:rPr lang="en-IN">
                    <a:noFill/>
                  </a:rPr>
                  <a:t> </a:t>
                </a:r>
              </a:p>
            </p:txBody>
          </p:sp>
        </mc:Fallback>
      </mc:AlternateContent>
      <p:graphicFrame>
        <p:nvGraphicFramePr>
          <p:cNvPr id="124930" name="Object 2"/>
          <p:cNvGraphicFramePr>
            <a:graphicFrameLocks noChangeAspect="1"/>
          </p:cNvGraphicFramePr>
          <p:nvPr>
            <p:extLst>
              <p:ext uri="{D42A27DB-BD31-4B8C-83A1-F6EECF244321}">
                <p14:modId xmlns:p14="http://schemas.microsoft.com/office/powerpoint/2010/main" val="1475511232"/>
              </p:ext>
            </p:extLst>
          </p:nvPr>
        </p:nvGraphicFramePr>
        <p:xfrm>
          <a:off x="729011" y="1265315"/>
          <a:ext cx="2070100" cy="431800"/>
        </p:xfrm>
        <a:graphic>
          <a:graphicData uri="http://schemas.openxmlformats.org/presentationml/2006/ole">
            <mc:AlternateContent xmlns:mc="http://schemas.openxmlformats.org/markup-compatibility/2006">
              <mc:Choice xmlns:v="urn:schemas-microsoft-com:vml" Requires="v">
                <p:oleObj name="Equation" r:id="rId3" imgW="2070000" imgH="431640" progId="Equation.DSMT4">
                  <p:embed/>
                </p:oleObj>
              </mc:Choice>
              <mc:Fallback>
                <p:oleObj name="Equation" r:id="rId3" imgW="2070000" imgH="431640" progId="Equation.DSMT4">
                  <p:embed/>
                  <p:pic>
                    <p:nvPicPr>
                      <p:cNvPr id="124930" name="Object 2"/>
                      <p:cNvPicPr>
                        <a:picLocks noChangeAspect="1" noChangeArrowheads="1"/>
                      </p:cNvPicPr>
                      <p:nvPr/>
                    </p:nvPicPr>
                    <p:blipFill>
                      <a:blip r:embed="rId4"/>
                      <a:srcRect/>
                      <a:stretch>
                        <a:fillRect/>
                      </a:stretch>
                    </p:blipFill>
                    <p:spPr bwMode="auto">
                      <a:xfrm>
                        <a:off x="729011" y="1265315"/>
                        <a:ext cx="2070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3072161" y="1152490"/>
            <a:ext cx="5638800" cy="954107"/>
          </a:xfrm>
          <a:prstGeom prst="rect">
            <a:avLst/>
          </a:prstGeom>
        </p:spPr>
        <p:txBody>
          <a:bodyPr wrap="square">
            <a:spAutoFit/>
          </a:bodyPr>
          <a:lstStyle/>
          <a:p>
            <a:r>
              <a:rPr lang="en-US" sz="2800" dirty="0"/>
              <a:t>There is no difference in average reading times. </a:t>
            </a:r>
          </a:p>
        </p:txBody>
      </p:sp>
      <p:sp>
        <p:nvSpPr>
          <p:cNvPr id="6" name="Rectangle 5"/>
          <p:cNvSpPr/>
          <p:nvPr/>
        </p:nvSpPr>
        <p:spPr>
          <a:xfrm>
            <a:off x="3072161" y="1927302"/>
            <a:ext cx="5562600" cy="954107"/>
          </a:xfrm>
          <a:prstGeom prst="rect">
            <a:avLst/>
          </a:prstGeom>
        </p:spPr>
        <p:txBody>
          <a:bodyPr wrap="square">
            <a:spAutoFit/>
          </a:bodyPr>
          <a:lstStyle/>
          <a:p>
            <a:r>
              <a:rPr lang="en-US" sz="2800" dirty="0"/>
              <a:t>The average reading time of fifth-grade girls is longer. </a:t>
            </a:r>
          </a:p>
        </p:txBody>
      </p:sp>
      <p:graphicFrame>
        <p:nvGraphicFramePr>
          <p:cNvPr id="124931" name="Object 3"/>
          <p:cNvGraphicFramePr>
            <a:graphicFrameLocks noChangeAspect="1"/>
          </p:cNvGraphicFramePr>
          <p:nvPr>
            <p:extLst>
              <p:ext uri="{D42A27DB-BD31-4B8C-83A1-F6EECF244321}">
                <p14:modId xmlns:p14="http://schemas.microsoft.com/office/powerpoint/2010/main" val="1217131621"/>
              </p:ext>
            </p:extLst>
          </p:nvPr>
        </p:nvGraphicFramePr>
        <p:xfrm>
          <a:off x="652811" y="2003502"/>
          <a:ext cx="2057400" cy="431800"/>
        </p:xfrm>
        <a:graphic>
          <a:graphicData uri="http://schemas.openxmlformats.org/presentationml/2006/ole">
            <mc:AlternateContent xmlns:mc="http://schemas.openxmlformats.org/markup-compatibility/2006">
              <mc:Choice xmlns:v="urn:schemas-microsoft-com:vml" Requires="v">
                <p:oleObj name="Equation" r:id="rId5" imgW="2057400" imgH="431640" progId="Equation.DSMT4">
                  <p:embed/>
                </p:oleObj>
              </mc:Choice>
              <mc:Fallback>
                <p:oleObj name="Equation" r:id="rId5" imgW="2057400" imgH="431640" progId="Equation.DSMT4">
                  <p:embed/>
                  <p:pic>
                    <p:nvPicPr>
                      <p:cNvPr id="124931" name="Object 3"/>
                      <p:cNvPicPr>
                        <a:picLocks noChangeAspect="1" noChangeArrowheads="1"/>
                      </p:cNvPicPr>
                      <p:nvPr/>
                    </p:nvPicPr>
                    <p:blipFill>
                      <a:blip r:embed="rId6"/>
                      <a:srcRect/>
                      <a:stretch>
                        <a:fillRect/>
                      </a:stretch>
                    </p:blipFill>
                    <p:spPr bwMode="auto">
                      <a:xfrm>
                        <a:off x="652811" y="2003502"/>
                        <a:ext cx="2057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6279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49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12.1.2: Performing a Hypothesis Test for Reading Time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87240"/>
              </a:xfrm>
            </p:spPr>
            <p:txBody>
              <a:bodyPr>
                <a:normAutofit lnSpcReduction="10000"/>
              </a:bodyPr>
              <a:lstStyle/>
              <a:p>
                <a:r>
                  <a:rPr lang="en-US" b="1" dirty="0"/>
                  <a:t>Step 3: Validate the assumptions of the hypothesis test, identify the appropriate test statistic, and compute its value.</a:t>
                </a:r>
              </a:p>
              <a:p>
                <a:pPr marL="457200" indent="-457200">
                  <a:buFont typeface="Wingdings" panose="05000000000000000000" pitchFamily="2" charset="2"/>
                  <a:buChar char="þ"/>
                </a:pPr>
                <a:r>
                  <a:rPr lang="en-US" dirty="0"/>
                  <a:t>Independent random samples</a:t>
                </a:r>
              </a:p>
              <a:p>
                <a:pPr marL="457200" indent="-457200">
                  <a:buFont typeface="Wingdings" panose="05000000000000000000" pitchFamily="2" charset="2"/>
                  <a:buChar char="þ"/>
                </a:pPr>
                <a:r>
                  <a:rPr lang="en-US" dirty="0"/>
                  <a:t>The samples sizes are large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baseline="-25000" dirty="0" smtClean="0">
                        <a:latin typeface="Cambria Math" panose="02040503050406030204" pitchFamily="18" charset="0"/>
                      </a:rPr>
                      <m:t>1</m:t>
                    </m:r>
                    <m:r>
                      <a:rPr lang="en-US" i="1" dirty="0" smtClean="0">
                        <a:latin typeface="Cambria Math" panose="02040503050406030204" pitchFamily="18" charset="0"/>
                      </a:rPr>
                      <m:t>&gt;30</m:t>
                    </m:r>
                    <m:r>
                      <m:rPr>
                        <m:sty m:val="p"/>
                      </m:rPr>
                      <a:rPr lang="en-US" i="0" dirty="0" smtClean="0">
                        <a:latin typeface="Cambria Math" panose="02040503050406030204" pitchFamily="18" charset="0"/>
                      </a:rPr>
                      <m:t>and</m:t>
                    </m:r>
                    <m:r>
                      <a:rPr lang="en-US" b="0" i="1" dirty="0" smtClean="0">
                        <a:latin typeface="Cambria Math" panose="02040503050406030204" pitchFamily="18" charset="0"/>
                      </a:rPr>
                      <m:t> </m:t>
                    </m:r>
                    <m:r>
                      <a:rPr lang="en-US" i="1" dirty="0" smtClean="0">
                        <a:latin typeface="Cambria Math" panose="02040503050406030204" pitchFamily="18" charset="0"/>
                      </a:rPr>
                      <m:t>𝑛</m:t>
                    </m:r>
                    <m:r>
                      <a:rPr lang="en-US" i="1" baseline="-25000" dirty="0" smtClean="0">
                        <a:latin typeface="Cambria Math" panose="02040503050406030204" pitchFamily="18" charset="0"/>
                      </a:rPr>
                      <m:t>2</m:t>
                    </m:r>
                    <m:r>
                      <a:rPr lang="en-US" i="1" dirty="0" smtClean="0">
                        <a:latin typeface="Cambria Math" panose="02040503050406030204" pitchFamily="18" charset="0"/>
                      </a:rPr>
                      <m:t>&gt;30)</m:t>
                    </m:r>
                  </m:oMath>
                </a14:m>
                <a:r>
                  <a:rPr lang="en-US" dirty="0"/>
                  <a:t>.</a:t>
                </a:r>
              </a:p>
              <a:p>
                <a:pPr marL="457200" indent="-457200">
                  <a:buFont typeface="Wingdings" panose="05000000000000000000" pitchFamily="2" charset="2"/>
                  <a:buChar char="þ"/>
                </a:pP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1</m:t>
                    </m:r>
                  </m:oMath>
                </a14:m>
                <a:r>
                  <a:rPr lang="en-US" baseline="-25000" dirty="0"/>
                  <a:t> </a:t>
                </a:r>
                <a:r>
                  <a:rPr lang="en-US" dirty="0"/>
                  <a:t>and</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baseline="-25000">
                        <a:latin typeface="Cambria Math" panose="02040503050406030204" pitchFamily="18" charset="0"/>
                        <a:ea typeface="Cambria Math" panose="02040503050406030204" pitchFamily="18" charset="0"/>
                      </a:rPr>
                      <m:t>1</m:t>
                    </m:r>
                  </m:oMath>
                </a14:m>
                <a:r>
                  <a:rPr lang="en-US" baseline="-25000" dirty="0"/>
                  <a:t>  </a:t>
                </a:r>
                <a:r>
                  <a:rPr lang="en-US" dirty="0"/>
                  <a:t>are known   or</a:t>
                </a:r>
              </a:p>
              <a:p>
                <a:r>
                  <a:rPr lang="en-US" dirty="0">
                    <a:ea typeface="Cambria Math" panose="02040503050406030204" pitchFamily="18" charset="0"/>
                    <a:sym typeface="Wingdings" panose="05000000000000000000" pitchFamily="2" charset="2"/>
                  </a:rPr>
                  <a:t>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1</m:t>
                    </m:r>
                  </m:oMath>
                </a14:m>
                <a:r>
                  <a:rPr lang="en-US" baseline="-25000" dirty="0"/>
                  <a:t> </a:t>
                </a:r>
                <a:r>
                  <a:rPr lang="en-US" dirty="0"/>
                  <a:t>and</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baseline="-25000">
                        <a:latin typeface="Cambria Math" panose="02040503050406030204" pitchFamily="18" charset="0"/>
                        <a:ea typeface="Cambria Math" panose="02040503050406030204" pitchFamily="18" charset="0"/>
                      </a:rPr>
                      <m:t>1</m:t>
                    </m:r>
                  </m:oMath>
                </a14:m>
                <a:r>
                  <a:rPr lang="en-US" baseline="-25000" dirty="0"/>
                  <a:t>  </a:t>
                </a:r>
                <a:r>
                  <a:rPr lang="en-US" dirty="0"/>
                  <a:t>are unknown</a:t>
                </a:r>
              </a:p>
              <a:p>
                <a:r>
                  <a:rPr lang="en-US" dirty="0"/>
                  <a:t>The test statistic uses the sample data to create a standard normal random variable which is calculated by using the familiar </a:t>
                </a:r>
                <a14:m>
                  <m:oMath xmlns:m="http://schemas.openxmlformats.org/officeDocument/2006/math">
                    <m:r>
                      <a:rPr lang="en-US" i="1" dirty="0" smtClean="0">
                        <a:latin typeface="Cambria Math" panose="02040503050406030204" pitchFamily="18" charset="0"/>
                      </a:rPr>
                      <m:t>𝑧</m:t>
                    </m:r>
                  </m:oMath>
                </a14:m>
                <a:r>
                  <a:rPr lang="en-US" dirty="0"/>
                  <a:t>-transformation.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87240"/>
              </a:xfrm>
              <a:blipFill>
                <a:blip r:embed="rId2"/>
                <a:stretch>
                  <a:fillRect l="-1481" t="-2125" r="-2370"/>
                </a:stretch>
              </a:blipFill>
            </p:spPr>
            <p:txBody>
              <a:bodyPr/>
              <a:lstStyle/>
              <a:p>
                <a:r>
                  <a:rPr lang="en-IN">
                    <a:noFill/>
                  </a:rPr>
                  <a:t> </a:t>
                </a:r>
              </a:p>
            </p:txBody>
          </p:sp>
        </mc:Fallback>
      </mc:AlternateContent>
    </p:spTree>
    <p:extLst>
      <p:ext uri="{BB962C8B-B14F-4D97-AF65-F5344CB8AC3E}">
        <p14:creationId xmlns:p14="http://schemas.microsoft.com/office/powerpoint/2010/main" val="3455958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12.1.2: Performing a Hypothesis Test for Reading Time (cont.)</a:t>
            </a:r>
          </a:p>
        </p:txBody>
      </p:sp>
      <p:sp>
        <p:nvSpPr>
          <p:cNvPr id="3" name="Content Placeholder 2"/>
          <p:cNvSpPr>
            <a:spLocks noGrp="1"/>
          </p:cNvSpPr>
          <p:nvPr>
            <p:ph idx="1"/>
          </p:nvPr>
        </p:nvSpPr>
        <p:spPr>
          <a:xfrm>
            <a:off x="457200" y="1143000"/>
            <a:ext cx="8229600" cy="4572000"/>
          </a:xfrm>
        </p:spPr>
        <p:txBody>
          <a:bodyPr/>
          <a:lstStyle/>
          <a:p>
            <a:r>
              <a:rPr lang="en-US" dirty="0"/>
              <a:t>The test statistic is as follows.</a:t>
            </a:r>
          </a:p>
          <a:p>
            <a:endParaRPr lang="en-US" dirty="0"/>
          </a:p>
          <a:p>
            <a:endParaRPr lang="en-US" dirty="0"/>
          </a:p>
          <a:p>
            <a:endParaRPr lang="en-US" dirty="0"/>
          </a:p>
          <a:p>
            <a:pPr>
              <a:spcBef>
                <a:spcPts val="0"/>
              </a:spcBef>
            </a:pPr>
            <a:endParaRPr lang="en-US" dirty="0"/>
          </a:p>
          <a:p>
            <a:pPr>
              <a:spcBef>
                <a:spcPts val="0"/>
              </a:spcBef>
            </a:pPr>
            <a:r>
              <a:rPr lang="en-US" dirty="0"/>
              <a:t>Based on the data in the table, the computed value of the test statistic is given by </a:t>
            </a:r>
          </a:p>
          <a:p>
            <a:endParaRPr lang="en-US" dirty="0"/>
          </a:p>
        </p:txBody>
      </p:sp>
      <p:graphicFrame>
        <p:nvGraphicFramePr>
          <p:cNvPr id="119810" name="Object 2"/>
          <p:cNvGraphicFramePr>
            <a:graphicFrameLocks noChangeAspect="1"/>
          </p:cNvGraphicFramePr>
          <p:nvPr>
            <p:extLst>
              <p:ext uri="{D42A27DB-BD31-4B8C-83A1-F6EECF244321}">
                <p14:modId xmlns:p14="http://schemas.microsoft.com/office/powerpoint/2010/main" val="146862506"/>
              </p:ext>
            </p:extLst>
          </p:nvPr>
        </p:nvGraphicFramePr>
        <p:xfrm>
          <a:off x="1187008" y="2292312"/>
          <a:ext cx="2545869" cy="963302"/>
        </p:xfrm>
        <a:graphic>
          <a:graphicData uri="http://schemas.openxmlformats.org/presentationml/2006/ole">
            <mc:AlternateContent xmlns:mc="http://schemas.openxmlformats.org/markup-compatibility/2006">
              <mc:Choice xmlns:v="urn:schemas-microsoft-com:vml" Requires="v">
                <p:oleObj name="Equation" r:id="rId2" imgW="2819160" imgH="1066680" progId="Equation.DSMT4">
                  <p:embed/>
                </p:oleObj>
              </mc:Choice>
              <mc:Fallback>
                <p:oleObj name="Equation" r:id="rId2" imgW="2819160" imgH="1066680" progId="Equation.DSMT4">
                  <p:embed/>
                  <p:pic>
                    <p:nvPicPr>
                      <p:cNvPr id="119810" name="Object 2"/>
                      <p:cNvPicPr>
                        <a:picLocks noChangeAspect="1" noChangeArrowheads="1"/>
                      </p:cNvPicPr>
                      <p:nvPr/>
                    </p:nvPicPr>
                    <p:blipFill>
                      <a:blip r:embed="rId3"/>
                      <a:srcRect/>
                      <a:stretch>
                        <a:fillRect/>
                      </a:stretch>
                    </p:blipFill>
                    <p:spPr bwMode="auto">
                      <a:xfrm>
                        <a:off x="1187008" y="2292312"/>
                        <a:ext cx="2545869" cy="963302"/>
                      </a:xfrm>
                      <a:prstGeom prst="rect">
                        <a:avLst/>
                      </a:prstGeom>
                      <a:noFill/>
                      <a:ln>
                        <a:noFill/>
                      </a:ln>
                      <a:effectLst/>
                    </p:spPr>
                  </p:pic>
                </p:oleObj>
              </mc:Fallback>
            </mc:AlternateContent>
          </a:graphicData>
        </a:graphic>
      </p:graphicFrame>
      <p:graphicFrame>
        <p:nvGraphicFramePr>
          <p:cNvPr id="119811" name="Object 3"/>
          <p:cNvGraphicFramePr>
            <a:graphicFrameLocks noChangeAspect="1"/>
          </p:cNvGraphicFramePr>
          <p:nvPr>
            <p:extLst>
              <p:ext uri="{D42A27DB-BD31-4B8C-83A1-F6EECF244321}">
                <p14:modId xmlns:p14="http://schemas.microsoft.com/office/powerpoint/2010/main" val="1375416723"/>
              </p:ext>
            </p:extLst>
          </p:nvPr>
        </p:nvGraphicFramePr>
        <p:xfrm>
          <a:off x="4177834" y="1454499"/>
          <a:ext cx="2832566" cy="2178897"/>
        </p:xfrm>
        <a:graphic>
          <a:graphicData uri="http://schemas.openxmlformats.org/presentationml/2006/ole">
            <mc:AlternateContent xmlns:mc="http://schemas.openxmlformats.org/markup-compatibility/2006">
              <mc:Choice xmlns:v="urn:schemas-microsoft-com:vml" Requires="v">
                <p:oleObj name="Equation" r:id="rId4" imgW="3136680" imgH="2412720" progId="Equation.DSMT4">
                  <p:embed/>
                </p:oleObj>
              </mc:Choice>
              <mc:Fallback>
                <p:oleObj name="Equation" r:id="rId4" imgW="3136680" imgH="2412720" progId="Equation.DSMT4">
                  <p:embed/>
                  <p:pic>
                    <p:nvPicPr>
                      <p:cNvPr id="119811" name="Object 3"/>
                      <p:cNvPicPr>
                        <a:picLocks noChangeAspect="1" noChangeArrowheads="1"/>
                      </p:cNvPicPr>
                      <p:nvPr/>
                    </p:nvPicPr>
                    <p:blipFill>
                      <a:blip r:embed="rId5"/>
                      <a:srcRect/>
                      <a:stretch>
                        <a:fillRect/>
                      </a:stretch>
                    </p:blipFill>
                    <p:spPr bwMode="auto">
                      <a:xfrm>
                        <a:off x="4177834" y="1454499"/>
                        <a:ext cx="2832566" cy="2178897"/>
                      </a:xfrm>
                      <a:prstGeom prst="rect">
                        <a:avLst/>
                      </a:prstGeom>
                      <a:noFill/>
                      <a:ln>
                        <a:noFill/>
                      </a:ln>
                      <a:effectLst/>
                    </p:spPr>
                  </p:pic>
                </p:oleObj>
              </mc:Fallback>
            </mc:AlternateContent>
          </a:graphicData>
        </a:graphic>
      </p:graphicFrame>
      <p:graphicFrame>
        <p:nvGraphicFramePr>
          <p:cNvPr id="4" name="Object 3">
            <a:extLst>
              <a:ext uri="{FF2B5EF4-FFF2-40B4-BE49-F238E27FC236}">
                <a16:creationId xmlns:a16="http://schemas.microsoft.com/office/drawing/2014/main" id="{A68D3253-8DE1-BB70-BBD1-76A2DBD0A30F}"/>
              </a:ext>
            </a:extLst>
          </p:cNvPr>
          <p:cNvGraphicFramePr>
            <a:graphicFrameLocks noChangeAspect="1"/>
          </p:cNvGraphicFramePr>
          <p:nvPr>
            <p:extLst>
              <p:ext uri="{D42A27DB-BD31-4B8C-83A1-F6EECF244321}">
                <p14:modId xmlns:p14="http://schemas.microsoft.com/office/powerpoint/2010/main" val="13388145"/>
              </p:ext>
            </p:extLst>
          </p:nvPr>
        </p:nvGraphicFramePr>
        <p:xfrm>
          <a:off x="2965450" y="4448366"/>
          <a:ext cx="3213100" cy="1422400"/>
        </p:xfrm>
        <a:graphic>
          <a:graphicData uri="http://schemas.openxmlformats.org/presentationml/2006/ole">
            <mc:AlternateContent xmlns:mc="http://schemas.openxmlformats.org/markup-compatibility/2006">
              <mc:Choice xmlns:v="urn:schemas-microsoft-com:vml" Requires="v">
                <p:oleObj name="Equation" r:id="rId6" imgW="3213000" imgH="1422360" progId="Equation.DSMT4">
                  <p:embed/>
                </p:oleObj>
              </mc:Choice>
              <mc:Fallback>
                <p:oleObj name="Equation" r:id="rId6" imgW="3213000" imgH="1422360" progId="Equation.DSMT4">
                  <p:embed/>
                  <p:pic>
                    <p:nvPicPr>
                      <p:cNvPr id="0" name=""/>
                      <p:cNvPicPr/>
                      <p:nvPr/>
                    </p:nvPicPr>
                    <p:blipFill>
                      <a:blip r:embed="rId7"/>
                      <a:stretch>
                        <a:fillRect/>
                      </a:stretch>
                    </p:blipFill>
                    <p:spPr>
                      <a:xfrm>
                        <a:off x="2965450" y="4448366"/>
                        <a:ext cx="3213100" cy="1422400"/>
                      </a:xfrm>
                      <a:prstGeom prst="rect">
                        <a:avLst/>
                      </a:prstGeom>
                    </p:spPr>
                  </p:pic>
                </p:oleObj>
              </mc:Fallback>
            </mc:AlternateContent>
          </a:graphicData>
        </a:graphic>
      </p:graphicFrame>
    </p:spTree>
    <p:extLst>
      <p:ext uri="{BB962C8B-B14F-4D97-AF65-F5344CB8AC3E}">
        <p14:creationId xmlns:p14="http://schemas.microsoft.com/office/powerpoint/2010/main" val="313472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8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12.1.2: Performing a Hypothesis Test for Reading Time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572000"/>
              </a:xfrm>
            </p:spPr>
            <p:txBody>
              <a:bodyPr/>
              <a:lstStyle/>
              <a:p>
                <a:r>
                  <a:rPr lang="en-US" b="1" dirty="0"/>
                  <a:t>Step 4: Determine the critical value(s) or </a:t>
                </a:r>
                <a14:m>
                  <m:oMath xmlns:m="http://schemas.openxmlformats.org/officeDocument/2006/math">
                    <m:r>
                      <a:rPr lang="en-US" b="1" i="1" dirty="0" smtClean="0">
                        <a:latin typeface="Cambria Math" panose="02040503050406030204" pitchFamily="18" charset="0"/>
                      </a:rPr>
                      <m:t>𝑷</m:t>
                    </m:r>
                  </m:oMath>
                </a14:m>
                <a:r>
                  <a:rPr lang="en-US" b="1" dirty="0"/>
                  <a:t>-value.</a:t>
                </a:r>
              </a:p>
              <a:p>
                <a:endParaRPr lang="en-US" dirty="0"/>
              </a:p>
              <a:p>
                <a:endParaRPr lang="en-US" dirty="0"/>
              </a:p>
              <a:p>
                <a:pPr>
                  <a:spcBef>
                    <a:spcPts val="0"/>
                  </a:spcBef>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572000"/>
              </a:xfrm>
              <a:blipFill>
                <a:blip r:embed="rId2"/>
                <a:stretch>
                  <a:fillRect l="-1481" t="-1333"/>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7BA6679F-E5E4-EE2F-6A71-36DA8A67E208}"/>
              </a:ext>
            </a:extLst>
          </p:cNvPr>
          <p:cNvPicPr>
            <a:picLocks noChangeAspect="1"/>
          </p:cNvPicPr>
          <p:nvPr/>
        </p:nvPicPr>
        <p:blipFill>
          <a:blip r:embed="rId3"/>
          <a:stretch>
            <a:fillRect/>
          </a:stretch>
        </p:blipFill>
        <p:spPr>
          <a:xfrm>
            <a:off x="1828800" y="1800120"/>
            <a:ext cx="4958805" cy="3257760"/>
          </a:xfrm>
          <a:prstGeom prst="rect">
            <a:avLst/>
          </a:prstGeom>
        </p:spPr>
      </p:pic>
    </p:spTree>
    <p:extLst>
      <p:ext uri="{BB962C8B-B14F-4D97-AF65-F5344CB8AC3E}">
        <p14:creationId xmlns:p14="http://schemas.microsoft.com/office/powerpoint/2010/main" val="4239891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12.1.2: Performing a Hypothesis Test for Reading Time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572000"/>
              </a:xfrm>
            </p:spPr>
            <p:txBody>
              <a:bodyPr>
                <a:normAutofit/>
              </a:bodyPr>
              <a:lstStyle/>
              <a:p>
                <a:r>
                  <a:rPr lang="en-US" dirty="0"/>
                  <a:t>If the null hypothesis is true, the test statistic has an approximately normal distribution. Thus the critical value is determined in the same way as for the other tests of hypothesis in which the test statistic had an approximately normal distribution.</a:t>
                </a:r>
              </a:p>
              <a:p>
                <a:r>
                  <a:rPr lang="en-US" dirty="0"/>
                  <a:t>The rejection region for a one-sided test with level of significance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 </m:t>
                    </m:r>
                  </m:oMath>
                </a14:m>
                <a:r>
                  <a:rPr lang="en-US" dirty="0"/>
                  <a:t>is displayed above.</a:t>
                </a:r>
              </a:p>
              <a:p>
                <a:r>
                  <a:rPr lang="en-US" dirty="0"/>
                  <a:t>The null hypothesis will be rejected if the computed value of the test statistic is larger than 1.645.</a:t>
                </a:r>
              </a:p>
              <a:p>
                <a:endParaRPr lang="en-US" dirty="0"/>
              </a:p>
              <a:p>
                <a:pPr>
                  <a:spcBef>
                    <a:spcPts val="0"/>
                  </a:spcBef>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572000"/>
              </a:xfrm>
              <a:blipFill>
                <a:blip r:embed="rId2"/>
                <a:stretch>
                  <a:fillRect l="-1481" t="-1333"/>
                </a:stretch>
              </a:blipFill>
            </p:spPr>
            <p:txBody>
              <a:bodyPr/>
              <a:lstStyle/>
              <a:p>
                <a:r>
                  <a:rPr lang="en-IN">
                    <a:noFill/>
                  </a:rPr>
                  <a:t> </a:t>
                </a:r>
              </a:p>
            </p:txBody>
          </p:sp>
        </mc:Fallback>
      </mc:AlternateContent>
    </p:spTree>
    <p:extLst>
      <p:ext uri="{BB962C8B-B14F-4D97-AF65-F5344CB8AC3E}">
        <p14:creationId xmlns:p14="http://schemas.microsoft.com/office/powerpoint/2010/main" val="1967173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A64FD02-FB21-4AB6-BCB1-D429096C70F6}"/>
                  </a:ext>
                </a:extLst>
              </p:cNvPr>
              <p:cNvSpPr>
                <a:spLocks noGrp="1"/>
              </p:cNvSpPr>
              <p:nvPr>
                <p:ph type="title"/>
              </p:nvPr>
            </p:nvSpPr>
            <p:spPr/>
            <p:txBody>
              <a:bodyPr>
                <a:normAutofit fontScale="90000"/>
              </a:bodyPr>
              <a:lstStyle/>
              <a:p>
                <a:r>
                  <a:rPr lang="en-US" dirty="0"/>
                  <a:t>Inferences about the Means of Two Independent Populations, </a:t>
                </a:r>
                <a14:m>
                  <m:oMath xmlns:m="http://schemas.openxmlformats.org/officeDocument/2006/math">
                    <m:r>
                      <a:rPr lang="en-US" i="1" dirty="0" smtClean="0">
                        <a:latin typeface="Cambria Math" panose="02040503050406030204" pitchFamily="18" charset="0"/>
                      </a:rPr>
                      <m:t>𝜎</m:t>
                    </m:r>
                    <m:r>
                      <a:rPr lang="en-US" i="1" baseline="-25000" dirty="0" smtClean="0">
                        <a:latin typeface="Cambria Math" panose="02040503050406030204" pitchFamily="18" charset="0"/>
                      </a:rPr>
                      <m:t>1</m:t>
                    </m:r>
                  </m:oMath>
                </a14:m>
                <a:r>
                  <a:rPr lang="en-US" dirty="0"/>
                  <a:t> and </a:t>
                </a:r>
                <a14:m>
                  <m:oMath xmlns:m="http://schemas.openxmlformats.org/officeDocument/2006/math">
                    <m:r>
                      <a:rPr lang="en-US" i="1" dirty="0" smtClean="0">
                        <a:latin typeface="Cambria Math" panose="02040503050406030204" pitchFamily="18" charset="0"/>
                      </a:rPr>
                      <m:t>𝜎</m:t>
                    </m:r>
                    <m:r>
                      <a:rPr lang="en-US" i="1" baseline="-25000" dirty="0" smtClean="0">
                        <a:latin typeface="Cambria Math" panose="02040503050406030204" pitchFamily="18" charset="0"/>
                      </a:rPr>
                      <m:t>2</m:t>
                    </m:r>
                  </m:oMath>
                </a14:m>
                <a:r>
                  <a:rPr lang="en-US" dirty="0"/>
                  <a:t> Known (cont.)</a:t>
                </a:r>
              </a:p>
            </p:txBody>
          </p:sp>
        </mc:Choice>
        <mc:Fallback xmlns="">
          <p:sp>
            <p:nvSpPr>
              <p:cNvPr id="2" name="Title 1">
                <a:extLst>
                  <a:ext uri="{FF2B5EF4-FFF2-40B4-BE49-F238E27FC236}">
                    <a16:creationId xmlns:a16="http://schemas.microsoft.com/office/drawing/2014/main" id="{7A64FD02-FB21-4AB6-BCB1-D429096C70F6}"/>
                  </a:ext>
                </a:extLst>
              </p:cNvPr>
              <p:cNvSpPr>
                <a:spLocks noGrp="1" noRot="1" noChangeAspect="1" noMove="1" noResize="1" noEditPoints="1" noAdjustHandles="1" noChangeArrowheads="1" noChangeShapeType="1" noTextEdit="1"/>
              </p:cNvSpPr>
              <p:nvPr>
                <p:ph type="title"/>
              </p:nvPr>
            </p:nvSpPr>
            <p:spPr>
              <a:blipFill>
                <a:blip r:embed="rId2"/>
                <a:stretch>
                  <a:fillRect t="-10000" b="-16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12750A-0CC4-49EB-A116-E271B2D647F6}"/>
                  </a:ext>
                </a:extLst>
              </p:cNvPr>
              <p:cNvSpPr>
                <a:spLocks noGrp="1"/>
              </p:cNvSpPr>
              <p:nvPr>
                <p:ph idx="1"/>
              </p:nvPr>
            </p:nvSpPr>
            <p:spPr/>
            <p:txBody>
              <a:bodyPr/>
              <a:lstStyle/>
              <a:p>
                <a:r>
                  <a:rPr lang="en-US" dirty="0"/>
                  <a:t>The sampling distribution for the difference between the sample averages,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dirty="0" smtClean="0">
                            <a:latin typeface="Cambria Math" panose="02040503050406030204" pitchFamily="18" charset="0"/>
                          </a:rPr>
                          <m:t>1</m:t>
                        </m:r>
                      </m:sub>
                    </m:sSub>
                    <m:r>
                      <a:rPr lang="en-US" b="0" i="0" dirty="0" smtClean="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dirty="0" smtClean="0">
                            <a:latin typeface="Cambria Math" panose="02040503050406030204" pitchFamily="18" charset="0"/>
                          </a:rPr>
                          <m:t>2</m:t>
                        </m:r>
                      </m:sub>
                    </m:sSub>
                  </m:oMath>
                </a14:m>
                <a:r>
                  <a:rPr lang="en-US" dirty="0"/>
                  <a:t>, has an approximately normal distribution (when an independent experimental design is used to make comparisons between two population means and the samples drawn from each population,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2</m:t>
                        </m:r>
                      </m:sub>
                    </m:sSub>
                  </m:oMath>
                </a14:m>
                <a:r>
                  <a:rPr lang="en-US" dirty="0"/>
                  <a:t>, are “large” or both samples come from populations that are normally distributed). The properties of the sampling distribution for the difference between sample averages are given below.</a:t>
                </a:r>
              </a:p>
            </p:txBody>
          </p:sp>
        </mc:Choice>
        <mc:Fallback xmlns="">
          <p:sp>
            <p:nvSpPr>
              <p:cNvPr id="3" name="Content Placeholder 2">
                <a:extLst>
                  <a:ext uri="{FF2B5EF4-FFF2-40B4-BE49-F238E27FC236}">
                    <a16:creationId xmlns:a16="http://schemas.microsoft.com/office/drawing/2014/main" id="{1F12750A-0CC4-49EB-A116-E271B2D647F6}"/>
                  </a:ext>
                </a:extLst>
              </p:cNvPr>
              <p:cNvSpPr>
                <a:spLocks noGrp="1" noRot="1" noChangeAspect="1" noMove="1" noResize="1" noEditPoints="1" noAdjustHandles="1" noChangeArrowheads="1" noChangeShapeType="1" noTextEdit="1"/>
              </p:cNvSpPr>
              <p:nvPr>
                <p:ph idx="1"/>
              </p:nvPr>
            </p:nvSpPr>
            <p:spPr>
              <a:blipFill>
                <a:blip r:embed="rId3"/>
                <a:stretch>
                  <a:fillRect l="-1481" t="-1200" r="-2370"/>
                </a:stretch>
              </a:blipFill>
            </p:spPr>
            <p:txBody>
              <a:bodyPr/>
              <a:lstStyle/>
              <a:p>
                <a:r>
                  <a:rPr lang="en-IN">
                    <a:noFill/>
                  </a:rPr>
                  <a:t> </a:t>
                </a:r>
              </a:p>
            </p:txBody>
          </p:sp>
        </mc:Fallback>
      </mc:AlternateContent>
    </p:spTree>
    <p:extLst>
      <p:ext uri="{BB962C8B-B14F-4D97-AF65-F5344CB8AC3E}">
        <p14:creationId xmlns:p14="http://schemas.microsoft.com/office/powerpoint/2010/main" val="55395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12.1.2: Performing a Hypothesis Test for Reading Time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572000"/>
              </a:xfrm>
            </p:spPr>
            <p:txBody>
              <a:bodyPr>
                <a:normAutofit/>
              </a:bodyPr>
              <a:lstStyle/>
              <a:p>
                <a:r>
                  <a:rPr lang="en-US" dirty="0"/>
                  <a:t>In other words, we will reject the null hypothesis if the observed difference in average reading time is at least 1.645 standard deviations above the hypothesized value of 0 (no difference in reading time).</a:t>
                </a:r>
              </a:p>
              <a:p>
                <a:r>
                  <a:rPr lang="en-US" dirty="0"/>
                  <a:t>The </a:t>
                </a:r>
                <a14:m>
                  <m:oMath xmlns:m="http://schemas.openxmlformats.org/officeDocument/2006/math">
                    <m:r>
                      <a:rPr lang="en-US" i="1" dirty="0" smtClean="0">
                        <a:latin typeface="Cambria Math" panose="02040503050406030204" pitchFamily="18" charset="0"/>
                      </a:rPr>
                      <m:t>𝑃</m:t>
                    </m:r>
                  </m:oMath>
                </a14:m>
                <a:r>
                  <a:rPr lang="en-US" dirty="0"/>
                  <a:t>-value for the test statistic of 1.754 can be obtained from the normal table or using technology and is approximately 0.0397.</a:t>
                </a:r>
              </a:p>
              <a:p>
                <a:pPr>
                  <a:spcBef>
                    <a:spcPts val="0"/>
                  </a:spcBef>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572000"/>
              </a:xfrm>
              <a:blipFill>
                <a:blip r:embed="rId2"/>
                <a:stretch>
                  <a:fillRect l="-1481" t="-1333" r="-148"/>
                </a:stretch>
              </a:blipFill>
            </p:spPr>
            <p:txBody>
              <a:bodyPr/>
              <a:lstStyle/>
              <a:p>
                <a:r>
                  <a:rPr lang="en-IN">
                    <a:noFill/>
                  </a:rPr>
                  <a:t> </a:t>
                </a:r>
              </a:p>
            </p:txBody>
          </p:sp>
        </mc:Fallback>
      </mc:AlternateContent>
    </p:spTree>
    <p:extLst>
      <p:ext uri="{BB962C8B-B14F-4D97-AF65-F5344CB8AC3E}">
        <p14:creationId xmlns:p14="http://schemas.microsoft.com/office/powerpoint/2010/main" val="81590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12.1.2: Performing a Hypothesis Test for Reading Time (cont.)</a:t>
            </a:r>
          </a:p>
        </p:txBody>
      </p:sp>
      <p:sp>
        <p:nvSpPr>
          <p:cNvPr id="3" name="Content Placeholder 2"/>
          <p:cNvSpPr>
            <a:spLocks noGrp="1"/>
          </p:cNvSpPr>
          <p:nvPr>
            <p:ph idx="1"/>
          </p:nvPr>
        </p:nvSpPr>
        <p:spPr>
          <a:xfrm>
            <a:off x="457200" y="1143000"/>
            <a:ext cx="8229600" cy="4572000"/>
          </a:xfrm>
        </p:spPr>
        <p:txBody>
          <a:bodyPr>
            <a:normAutofit/>
          </a:bodyPr>
          <a:lstStyle/>
          <a:p>
            <a:r>
              <a:rPr lang="en-US" b="1" dirty="0"/>
              <a:t>Step 5: Choose between the null and alternative hypotheses.</a:t>
            </a:r>
          </a:p>
          <a:p>
            <a:endParaRPr lang="en-US" dirty="0"/>
          </a:p>
          <a:p>
            <a:endParaRPr lang="en-US" dirty="0"/>
          </a:p>
          <a:p>
            <a:endParaRPr lang="en-US" dirty="0"/>
          </a:p>
          <a:p>
            <a:endParaRPr lang="en-US" dirty="0"/>
          </a:p>
          <a:p>
            <a:r>
              <a:rPr lang="en-US" dirty="0"/>
              <a:t>As shown in the figure above, the calculated value of the test statistic falls in the rejection region because 1.754 is greater than 1.645.</a:t>
            </a:r>
          </a:p>
          <a:p>
            <a:endParaRPr lang="en-US" dirty="0"/>
          </a:p>
          <a:p>
            <a:endParaRPr lang="en-US" dirty="0"/>
          </a:p>
        </p:txBody>
      </p:sp>
      <p:pic>
        <p:nvPicPr>
          <p:cNvPr id="5" name="Picture 4">
            <a:extLst>
              <a:ext uri="{FF2B5EF4-FFF2-40B4-BE49-F238E27FC236}">
                <a16:creationId xmlns:a16="http://schemas.microsoft.com/office/drawing/2014/main" id="{9AF62B62-5A0F-D297-8A05-99D7721C692F}"/>
              </a:ext>
            </a:extLst>
          </p:cNvPr>
          <p:cNvPicPr>
            <a:picLocks noChangeAspect="1"/>
          </p:cNvPicPr>
          <p:nvPr/>
        </p:nvPicPr>
        <p:blipFill>
          <a:blip r:embed="rId2"/>
          <a:stretch>
            <a:fillRect/>
          </a:stretch>
        </p:blipFill>
        <p:spPr>
          <a:xfrm>
            <a:off x="699910" y="2133600"/>
            <a:ext cx="7744179" cy="1828800"/>
          </a:xfrm>
          <a:prstGeom prst="rect">
            <a:avLst/>
          </a:prstGeom>
        </p:spPr>
      </p:pic>
    </p:spTree>
    <p:extLst>
      <p:ext uri="{BB962C8B-B14F-4D97-AF65-F5344CB8AC3E}">
        <p14:creationId xmlns:p14="http://schemas.microsoft.com/office/powerpoint/2010/main" val="3359744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12.1.2: Performing a Hypothesis Test for Reading Time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572000"/>
              </a:xfrm>
            </p:spPr>
            <p:txBody>
              <a:bodyPr>
                <a:normAutofit/>
              </a:bodyPr>
              <a:lstStyle/>
              <a:p>
                <a:r>
                  <a:rPr lang="en-US" dirty="0"/>
                  <a:t>There is sufficient evidence to conclude that the difference between the observed value and the hypothesized value is due to something other than ordinary sampling variation. Thus, we reject the null hypothesis at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 </m:t>
                    </m:r>
                  </m:oMath>
                </a14:m>
                <a:r>
                  <a:rPr lang="en-US" dirty="0"/>
                  <a:t>.</a:t>
                </a:r>
              </a:p>
              <a:p>
                <a:r>
                  <a:rPr lang="en-US" dirty="0"/>
                  <a:t>Since the </a:t>
                </a:r>
                <a14:m>
                  <m:oMath xmlns:m="http://schemas.openxmlformats.org/officeDocument/2006/math">
                    <m:r>
                      <a:rPr lang="en-US" i="1" dirty="0" smtClean="0">
                        <a:latin typeface="Cambria Math" panose="02040503050406030204" pitchFamily="18" charset="0"/>
                      </a:rPr>
                      <m:t>𝑃</m:t>
                    </m:r>
                  </m:oMath>
                </a14:m>
                <a:r>
                  <a:rPr lang="en-US" dirty="0"/>
                  <a:t>-value of 0.0397 is less than </a:t>
                </a:r>
                <a14:m>
                  <m:oMath xmlns:m="http://schemas.openxmlformats.org/officeDocument/2006/math">
                    <m:r>
                      <a:rPr lang="en-US" i="1" dirty="0">
                        <a:latin typeface="Cambria Math" panose="02040503050406030204" pitchFamily="18" charset="0"/>
                        <a:ea typeface="Cambria Math" panose="02040503050406030204" pitchFamily="18" charset="0"/>
                      </a:rPr>
                      <m:t>𝛼</m:t>
                    </m:r>
                    <m:r>
                      <a:rPr lang="en-US" i="1" dirty="0">
                        <a:latin typeface="Cambria Math" panose="02040503050406030204" pitchFamily="18" charset="0"/>
                      </a:rPr>
                      <m:t>=0.05 </m:t>
                    </m:r>
                  </m:oMath>
                </a14:m>
                <a:r>
                  <a:rPr lang="en-US" dirty="0"/>
                  <a:t>, we can also reject the null hypothesis.</a:t>
                </a:r>
              </a:p>
              <a:p>
                <a:r>
                  <a:rPr lang="en-US" b="1" dirty="0"/>
                  <a:t>Step 6: State the conclusion in terms of the original problem.</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572000"/>
              </a:xfrm>
              <a:blipFill>
                <a:blip r:embed="rId2"/>
                <a:stretch>
                  <a:fillRect l="-1481" t="-1333"/>
                </a:stretch>
              </a:blipFill>
            </p:spPr>
            <p:txBody>
              <a:bodyPr/>
              <a:lstStyle/>
              <a:p>
                <a:r>
                  <a:rPr lang="en-US">
                    <a:noFill/>
                  </a:rPr>
                  <a:t> </a:t>
                </a:r>
              </a:p>
            </p:txBody>
          </p:sp>
        </mc:Fallback>
      </mc:AlternateContent>
    </p:spTree>
    <p:extLst>
      <p:ext uri="{BB962C8B-B14F-4D97-AF65-F5344CB8AC3E}">
        <p14:creationId xmlns:p14="http://schemas.microsoft.com/office/powerpoint/2010/main" val="39145228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12.1.2: Performing a Hypothesis Test for Reading Time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572000"/>
              </a:xfrm>
            </p:spPr>
            <p:txBody>
              <a:bodyPr>
                <a:normAutofit/>
              </a:bodyPr>
              <a:lstStyle/>
              <a:p>
                <a:r>
                  <a:rPr lang="en-US" dirty="0"/>
                  <a:t>When comparing means the key question is whether the observed difference in sample means is due to chance (random variation in the data selected for the two random samples) or is the difference statistically significant? In this example at the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a:latin typeface="Cambria Math" panose="02040503050406030204" pitchFamily="18" charset="0"/>
                      </a:rPr>
                      <m:t>=0.05 </m:t>
                    </m:r>
                  </m:oMath>
                </a14:m>
                <a:r>
                  <a:rPr lang="en-US" dirty="0"/>
                  <a:t>the test statistic is too large, implying that the difference in means is unlikely to have been caused by random sampling variation. Therefore, there is sufficient evidence at </a:t>
                </a:r>
                <a14:m>
                  <m:oMath xmlns:m="http://schemas.openxmlformats.org/officeDocument/2006/math">
                    <m:r>
                      <a:rPr lang="en-US" i="1" dirty="0">
                        <a:latin typeface="Cambria Math" panose="02040503050406030204" pitchFamily="18" charset="0"/>
                        <a:ea typeface="Cambria Math" panose="02040503050406030204" pitchFamily="18" charset="0"/>
                      </a:rPr>
                      <m:t>𝛼</m:t>
                    </m:r>
                    <m:r>
                      <a:rPr lang="en-US" i="1" dirty="0">
                        <a:latin typeface="Cambria Math" panose="02040503050406030204" pitchFamily="18" charset="0"/>
                      </a:rPr>
                      <m:t>=0.05 </m:t>
                    </m:r>
                  </m:oMath>
                </a14:m>
                <a:r>
                  <a:rPr lang="en-US" dirty="0"/>
                  <a:t>to conclude that the average reading time is significantly higher for fifth-grade girls.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572000"/>
              </a:xfrm>
              <a:blipFill>
                <a:blip r:embed="rId2"/>
                <a:stretch>
                  <a:fillRect l="-1481" t="-1333"/>
                </a:stretch>
              </a:blipFill>
            </p:spPr>
            <p:txBody>
              <a:bodyPr/>
              <a:lstStyle/>
              <a:p>
                <a:r>
                  <a:rPr lang="en-IN">
                    <a:noFill/>
                  </a:rPr>
                  <a:t> </a:t>
                </a:r>
              </a:p>
            </p:txBody>
          </p:sp>
        </mc:Fallback>
      </mc:AlternateContent>
    </p:spTree>
    <p:extLst>
      <p:ext uri="{BB962C8B-B14F-4D97-AF65-F5344CB8AC3E}">
        <p14:creationId xmlns:p14="http://schemas.microsoft.com/office/powerpoint/2010/main" val="194503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Properties: Properties of the Sampling Distribution of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dirty="0" smtClean="0">
                            <a:latin typeface="Cambria Math" panose="02040503050406030204" pitchFamily="18" charset="0"/>
                          </a:rPr>
                          <m:t>1</m:t>
                        </m:r>
                      </m:sub>
                    </m:sSub>
                    <m:r>
                      <a:rPr lang="en-US" b="0" i="0" dirty="0" smtClean="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dirty="0" smtClean="0">
                            <a:latin typeface="Cambria Math" panose="02040503050406030204" pitchFamily="18" charset="0"/>
                          </a:rPr>
                          <m:t>2</m:t>
                        </m:r>
                      </m:sub>
                    </m:sSub>
                  </m:oMath>
                </a14:m>
                <a:r>
                  <a:rPr lang="en-US" dirty="0"/>
                  <a:t>  </a:t>
                </a:r>
                <a:br>
                  <a:rPr lang="en-US" dirty="0"/>
                </a:b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889" t="-30667" r="-963"/>
                </a:stretch>
              </a:blipFill>
            </p:spPr>
            <p:txBody>
              <a:bodyPr/>
              <a:lstStyle/>
              <a:p>
                <a:r>
                  <a:rPr lang="en-IN">
                    <a:noFill/>
                  </a:rPr>
                  <a:t> </a:t>
                </a:r>
              </a:p>
            </p:txBody>
          </p:sp>
        </mc:Fallback>
      </mc:AlternateContent>
      <p:sp>
        <p:nvSpPr>
          <p:cNvPr id="4" name="Content Placeholder 2"/>
          <p:cNvSpPr>
            <a:spLocks noGrp="1"/>
          </p:cNvSpPr>
          <p:nvPr>
            <p:ph idx="1"/>
          </p:nvPr>
        </p:nvSpPr>
        <p:spPr>
          <a:xfrm>
            <a:off x="457200" y="1125202"/>
            <a:ext cx="8229600" cy="4745915"/>
          </a:xfrm>
          <a:solidFill>
            <a:srgbClr val="FFFFCC"/>
          </a:solidFill>
          <a:ln w="28575">
            <a:solidFill>
              <a:srgbClr val="000000"/>
            </a:solidFill>
          </a:ln>
        </p:spPr>
        <p:txBody>
          <a:bodyPr>
            <a:spAutoFit/>
          </a:bodyPr>
          <a:lstStyle/>
          <a:p>
            <a:r>
              <a:rPr lang="en-US" dirty="0">
                <a:solidFill>
                  <a:srgbClr val="000000"/>
                </a:solidFill>
              </a:rPr>
              <a:t>If </a:t>
            </a:r>
            <a:r>
              <a:rPr lang="en-US" i="1" dirty="0">
                <a:solidFill>
                  <a:srgbClr val="000000"/>
                </a:solidFill>
              </a:rPr>
              <a:t>n</a:t>
            </a:r>
            <a:r>
              <a:rPr lang="en-US" baseline="-25000" dirty="0">
                <a:solidFill>
                  <a:srgbClr val="000000"/>
                </a:solidFill>
              </a:rPr>
              <a:t>1</a:t>
            </a:r>
            <a:r>
              <a:rPr lang="en-US" dirty="0">
                <a:solidFill>
                  <a:srgbClr val="000000"/>
                </a:solidFill>
              </a:rPr>
              <a:t> &gt; 30 and </a:t>
            </a:r>
            <a:r>
              <a:rPr lang="en-US" i="1" dirty="0">
                <a:solidFill>
                  <a:srgbClr val="000000"/>
                </a:solidFill>
              </a:rPr>
              <a:t>n</a:t>
            </a:r>
            <a:r>
              <a:rPr lang="en-US" baseline="-25000" dirty="0">
                <a:solidFill>
                  <a:srgbClr val="000000"/>
                </a:solidFill>
              </a:rPr>
              <a:t>2</a:t>
            </a:r>
            <a:r>
              <a:rPr lang="en-US" dirty="0">
                <a:solidFill>
                  <a:srgbClr val="000000"/>
                </a:solidFill>
              </a:rPr>
              <a:t> &gt; 30, the sampling distribution of        	 has an approximately normal distribution. As well, the sampling distribution of 	    for any sample size is normally distributed if both samples come from populations that are normally distributed. </a:t>
            </a:r>
          </a:p>
          <a:p>
            <a:endParaRPr lang="en-US" dirty="0">
              <a:solidFill>
                <a:srgbClr val="000000"/>
              </a:solidFill>
            </a:endParaRPr>
          </a:p>
          <a:p>
            <a:endParaRPr lang="en-US" dirty="0">
              <a:solidFill>
                <a:srgbClr val="000000"/>
              </a:solidFill>
            </a:endParaRPr>
          </a:p>
          <a:p>
            <a:br>
              <a:rPr lang="en-US" dirty="0">
                <a:solidFill>
                  <a:srgbClr val="000000"/>
                </a:solidFill>
              </a:rPr>
            </a:br>
            <a:endParaRPr lang="en-US" dirty="0">
              <a:solidFill>
                <a:srgbClr val="000000"/>
              </a:solidFill>
            </a:endParaRPr>
          </a:p>
          <a:p>
            <a:endParaRPr lang="en-US" dirty="0">
              <a:solidFill>
                <a:srgbClr val="000000"/>
              </a:solidFill>
            </a:endParaRPr>
          </a:p>
        </p:txBody>
      </p:sp>
      <p:graphicFrame>
        <p:nvGraphicFramePr>
          <p:cNvPr id="103426" name="Object 2"/>
          <p:cNvGraphicFramePr>
            <a:graphicFrameLocks noChangeAspect="1"/>
          </p:cNvGraphicFramePr>
          <p:nvPr>
            <p:extLst>
              <p:ext uri="{D42A27DB-BD31-4B8C-83A1-F6EECF244321}">
                <p14:modId xmlns:p14="http://schemas.microsoft.com/office/powerpoint/2010/main" val="3667676156"/>
              </p:ext>
            </p:extLst>
          </p:nvPr>
        </p:nvGraphicFramePr>
        <p:xfrm>
          <a:off x="530637" y="1663493"/>
          <a:ext cx="927100" cy="431800"/>
        </p:xfrm>
        <a:graphic>
          <a:graphicData uri="http://schemas.openxmlformats.org/presentationml/2006/ole">
            <mc:AlternateContent xmlns:mc="http://schemas.openxmlformats.org/markup-compatibility/2006">
              <mc:Choice xmlns:v="urn:schemas-microsoft-com:vml" Requires="v">
                <p:oleObj name="Equation" r:id="rId4" imgW="927000" imgH="431640" progId="Equation.DSMT4">
                  <p:embed/>
                </p:oleObj>
              </mc:Choice>
              <mc:Fallback>
                <p:oleObj name="Equation" r:id="rId4" imgW="927000" imgH="4316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637" y="1663493"/>
                        <a:ext cx="927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7" name="Object 3"/>
          <p:cNvGraphicFramePr>
            <a:graphicFrameLocks noChangeAspect="1"/>
          </p:cNvGraphicFramePr>
          <p:nvPr>
            <p:extLst>
              <p:ext uri="{D42A27DB-BD31-4B8C-83A1-F6EECF244321}">
                <p14:modId xmlns:p14="http://schemas.microsoft.com/office/powerpoint/2010/main" val="3283777057"/>
              </p:ext>
            </p:extLst>
          </p:nvPr>
        </p:nvGraphicFramePr>
        <p:xfrm>
          <a:off x="5411864" y="2037007"/>
          <a:ext cx="927100" cy="431800"/>
        </p:xfrm>
        <a:graphic>
          <a:graphicData uri="http://schemas.openxmlformats.org/presentationml/2006/ole">
            <mc:AlternateContent xmlns:mc="http://schemas.openxmlformats.org/markup-compatibility/2006">
              <mc:Choice xmlns:v="urn:schemas-microsoft-com:vml" Requires="v">
                <p:oleObj name="Equation" r:id="rId6" imgW="927000" imgH="431640" progId="Equation.DSMT4">
                  <p:embed/>
                </p:oleObj>
              </mc:Choice>
              <mc:Fallback>
                <p:oleObj name="Equation" r:id="rId6" imgW="927000" imgH="4316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1864" y="2037007"/>
                        <a:ext cx="927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8" name="Object 4"/>
          <p:cNvGraphicFramePr>
            <a:graphicFrameLocks noChangeAspect="1"/>
          </p:cNvGraphicFramePr>
          <p:nvPr>
            <p:extLst>
              <p:ext uri="{D42A27DB-BD31-4B8C-83A1-F6EECF244321}">
                <p14:modId xmlns:p14="http://schemas.microsoft.com/office/powerpoint/2010/main" val="3168633818"/>
              </p:ext>
            </p:extLst>
          </p:nvPr>
        </p:nvGraphicFramePr>
        <p:xfrm>
          <a:off x="587375" y="3317875"/>
          <a:ext cx="2146300" cy="482600"/>
        </p:xfrm>
        <a:graphic>
          <a:graphicData uri="http://schemas.openxmlformats.org/presentationml/2006/ole">
            <mc:AlternateContent xmlns:mc="http://schemas.openxmlformats.org/markup-compatibility/2006">
              <mc:Choice xmlns:v="urn:schemas-microsoft-com:vml" Requires="v">
                <p:oleObj name="Equation" r:id="rId8" imgW="2145960" imgH="482400" progId="Equation.DSMT4">
                  <p:embed/>
                </p:oleObj>
              </mc:Choice>
              <mc:Fallback>
                <p:oleObj name="Equation" r:id="rId8" imgW="2145960" imgH="482400" progId="Equation.DSMT4">
                  <p:embed/>
                  <p:pic>
                    <p:nvPicPr>
                      <p:cNvPr id="0" name="Picture 4"/>
                      <p:cNvPicPr>
                        <a:picLocks noChangeAspect="1" noChangeArrowheads="1"/>
                      </p:cNvPicPr>
                      <p:nvPr/>
                    </p:nvPicPr>
                    <p:blipFill>
                      <a:blip r:embed="rId9"/>
                      <a:srcRect/>
                      <a:stretch>
                        <a:fillRect/>
                      </a:stretch>
                    </p:blipFill>
                    <p:spPr bwMode="auto">
                      <a:xfrm>
                        <a:off x="587375" y="3317875"/>
                        <a:ext cx="2146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9" name="Object 5"/>
          <p:cNvGraphicFramePr>
            <a:graphicFrameLocks noChangeAspect="1"/>
          </p:cNvGraphicFramePr>
          <p:nvPr>
            <p:extLst>
              <p:ext uri="{D42A27DB-BD31-4B8C-83A1-F6EECF244321}">
                <p14:modId xmlns:p14="http://schemas.microsoft.com/office/powerpoint/2010/main" val="638860127"/>
              </p:ext>
            </p:extLst>
          </p:nvPr>
        </p:nvGraphicFramePr>
        <p:xfrm>
          <a:off x="573759" y="3912315"/>
          <a:ext cx="2578100" cy="1079500"/>
        </p:xfrm>
        <a:graphic>
          <a:graphicData uri="http://schemas.openxmlformats.org/presentationml/2006/ole">
            <mc:AlternateContent xmlns:mc="http://schemas.openxmlformats.org/markup-compatibility/2006">
              <mc:Choice xmlns:v="urn:schemas-microsoft-com:vml" Requires="v">
                <p:oleObj name="Equation" r:id="rId10" imgW="2577960" imgH="1079280" progId="Equation.DSMT4">
                  <p:embed/>
                </p:oleObj>
              </mc:Choice>
              <mc:Fallback>
                <p:oleObj name="Equation" r:id="rId10" imgW="2577960" imgH="1079280" progId="Equation.DSMT4">
                  <p:embed/>
                  <p:pic>
                    <p:nvPicPr>
                      <p:cNvPr id="0" name="Picture 5"/>
                      <p:cNvPicPr>
                        <a:picLocks noChangeAspect="1" noChangeArrowheads="1"/>
                      </p:cNvPicPr>
                      <p:nvPr/>
                    </p:nvPicPr>
                    <p:blipFill>
                      <a:blip r:embed="rId11"/>
                      <a:srcRect/>
                      <a:stretch>
                        <a:fillRect/>
                      </a:stretch>
                    </p:blipFill>
                    <p:spPr bwMode="auto">
                      <a:xfrm>
                        <a:off x="573759" y="3912315"/>
                        <a:ext cx="2578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30" name="Object 6"/>
          <p:cNvGraphicFramePr>
            <a:graphicFrameLocks noChangeAspect="1"/>
          </p:cNvGraphicFramePr>
          <p:nvPr>
            <p:extLst>
              <p:ext uri="{D42A27DB-BD31-4B8C-83A1-F6EECF244321}">
                <p14:modId xmlns:p14="http://schemas.microsoft.com/office/powerpoint/2010/main" val="2463531681"/>
              </p:ext>
            </p:extLst>
          </p:nvPr>
        </p:nvGraphicFramePr>
        <p:xfrm>
          <a:off x="573759" y="5131249"/>
          <a:ext cx="2959100" cy="431800"/>
        </p:xfrm>
        <a:graphic>
          <a:graphicData uri="http://schemas.openxmlformats.org/presentationml/2006/ole">
            <mc:AlternateContent xmlns:mc="http://schemas.openxmlformats.org/markup-compatibility/2006">
              <mc:Choice xmlns:v="urn:schemas-microsoft-com:vml" Requires="v">
                <p:oleObj name="Equation" r:id="rId12" imgW="2958840" imgH="431640" progId="Equation.DSMT4">
                  <p:embed/>
                </p:oleObj>
              </mc:Choice>
              <mc:Fallback>
                <p:oleObj name="Equation" r:id="rId12" imgW="2958840" imgH="431640" progId="Equation.DSMT4">
                  <p:embed/>
                  <p:pic>
                    <p:nvPicPr>
                      <p:cNvPr id="0" name="Picture 6"/>
                      <p:cNvPicPr>
                        <a:picLocks noChangeAspect="1" noChangeArrowheads="1"/>
                      </p:cNvPicPr>
                      <p:nvPr/>
                    </p:nvPicPr>
                    <p:blipFill>
                      <a:blip r:embed="rId13"/>
                      <a:srcRect/>
                      <a:stretch>
                        <a:fillRect/>
                      </a:stretch>
                    </p:blipFill>
                    <p:spPr bwMode="auto">
                      <a:xfrm>
                        <a:off x="573759" y="5131249"/>
                        <a:ext cx="2959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3183454" y="4190456"/>
            <a:ext cx="5503346" cy="954107"/>
          </a:xfrm>
          <a:prstGeom prst="rect">
            <a:avLst/>
          </a:prstGeom>
        </p:spPr>
        <p:txBody>
          <a:bodyPr wrap="square">
            <a:spAutoFit/>
          </a:bodyPr>
          <a:lstStyle/>
          <a:p>
            <a:r>
              <a:rPr lang="en-US" sz="2800" dirty="0">
                <a:solidFill>
                  <a:srgbClr val="000000"/>
                </a:solidFill>
              </a:rPr>
              <a:t>if the two samples are independent, and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A64FD02-FB21-4AB6-BCB1-D429096C70F6}"/>
                  </a:ext>
                </a:extLst>
              </p:cNvPr>
              <p:cNvSpPr>
                <a:spLocks noGrp="1"/>
              </p:cNvSpPr>
              <p:nvPr>
                <p:ph type="title"/>
              </p:nvPr>
            </p:nvSpPr>
            <p:spPr/>
            <p:txBody>
              <a:bodyPr>
                <a:normAutofit fontScale="90000"/>
              </a:bodyPr>
              <a:lstStyle/>
              <a:p>
                <a:r>
                  <a:rPr lang="en-US" dirty="0"/>
                  <a:t>Inferences about the Means of Two Independent Populations, </a:t>
                </a:r>
                <a14:m>
                  <m:oMath xmlns:m="http://schemas.openxmlformats.org/officeDocument/2006/math">
                    <m:r>
                      <a:rPr lang="en-US" i="1" dirty="0" smtClean="0">
                        <a:latin typeface="Cambria Math" panose="02040503050406030204" pitchFamily="18" charset="0"/>
                      </a:rPr>
                      <m:t>𝜎</m:t>
                    </m:r>
                    <m:r>
                      <a:rPr lang="en-US" i="1" baseline="-25000" dirty="0" smtClean="0">
                        <a:latin typeface="Cambria Math" panose="02040503050406030204" pitchFamily="18" charset="0"/>
                      </a:rPr>
                      <m:t>1</m:t>
                    </m:r>
                  </m:oMath>
                </a14:m>
                <a:r>
                  <a:rPr lang="en-US" dirty="0"/>
                  <a:t> and </a:t>
                </a:r>
                <a14:m>
                  <m:oMath xmlns:m="http://schemas.openxmlformats.org/officeDocument/2006/math">
                    <m:r>
                      <a:rPr lang="en-US" i="1" dirty="0" smtClean="0">
                        <a:latin typeface="Cambria Math" panose="02040503050406030204" pitchFamily="18" charset="0"/>
                      </a:rPr>
                      <m:t>𝜎</m:t>
                    </m:r>
                    <m:r>
                      <a:rPr lang="en-US" i="1" baseline="-25000" dirty="0" smtClean="0">
                        <a:latin typeface="Cambria Math" panose="02040503050406030204" pitchFamily="18" charset="0"/>
                      </a:rPr>
                      <m:t>2</m:t>
                    </m:r>
                  </m:oMath>
                </a14:m>
                <a:r>
                  <a:rPr lang="en-US" dirty="0"/>
                  <a:t> Known (cont.)</a:t>
                </a:r>
              </a:p>
            </p:txBody>
          </p:sp>
        </mc:Choice>
        <mc:Fallback xmlns="">
          <p:sp>
            <p:nvSpPr>
              <p:cNvPr id="2" name="Title 1">
                <a:extLst>
                  <a:ext uri="{FF2B5EF4-FFF2-40B4-BE49-F238E27FC236}">
                    <a16:creationId xmlns:a16="http://schemas.microsoft.com/office/drawing/2014/main" id="{7A64FD02-FB21-4AB6-BCB1-D429096C70F6}"/>
                  </a:ext>
                </a:extLst>
              </p:cNvPr>
              <p:cNvSpPr>
                <a:spLocks noGrp="1" noRot="1" noChangeAspect="1" noMove="1" noResize="1" noEditPoints="1" noAdjustHandles="1" noChangeArrowheads="1" noChangeShapeType="1" noTextEdit="1"/>
              </p:cNvSpPr>
              <p:nvPr>
                <p:ph type="title"/>
              </p:nvPr>
            </p:nvSpPr>
            <p:spPr>
              <a:blipFill>
                <a:blip r:embed="rId2"/>
                <a:stretch>
                  <a:fillRect t="-10000" b="-16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12750A-0CC4-49EB-A116-E271B2D647F6}"/>
                  </a:ext>
                </a:extLst>
              </p:cNvPr>
              <p:cNvSpPr>
                <a:spLocks noGrp="1"/>
              </p:cNvSpPr>
              <p:nvPr>
                <p:ph idx="1"/>
              </p:nvPr>
            </p:nvSpPr>
            <p:spPr/>
            <p:txBody>
              <a:bodyPr/>
              <a:lstStyle/>
              <a:p>
                <a:r>
                  <a:rPr lang="en-US" dirty="0"/>
                  <a:t>The sampling distribution of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dirty="0" smtClean="0">
                            <a:latin typeface="Cambria Math" panose="02040503050406030204" pitchFamily="18" charset="0"/>
                          </a:rPr>
                          <m:t>1</m:t>
                        </m:r>
                      </m:sub>
                    </m:sSub>
                    <m:r>
                      <a:rPr lang="en-US" b="0" i="0" dirty="0" smtClean="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dirty="0" smtClean="0">
                            <a:latin typeface="Cambria Math" panose="02040503050406030204" pitchFamily="18" charset="0"/>
                          </a:rPr>
                          <m:t>2</m:t>
                        </m:r>
                      </m:sub>
                    </m:sSub>
                    <m:r>
                      <a:rPr lang="en-US" b="0" i="1" dirty="0" smtClean="0">
                        <a:latin typeface="Cambria Math" panose="02040503050406030204" pitchFamily="18" charset="0"/>
                      </a:rPr>
                      <m:t> </m:t>
                    </m:r>
                  </m:oMath>
                </a14:m>
                <a:r>
                  <a:rPr lang="en-US" dirty="0"/>
                  <a:t>will be used in the development of the confidence interval and test statistic for comparing two population means.</a:t>
                </a:r>
              </a:p>
            </p:txBody>
          </p:sp>
        </mc:Choice>
        <mc:Fallback xmlns="">
          <p:sp>
            <p:nvSpPr>
              <p:cNvPr id="3" name="Content Placeholder 2">
                <a:extLst>
                  <a:ext uri="{FF2B5EF4-FFF2-40B4-BE49-F238E27FC236}">
                    <a16:creationId xmlns:a16="http://schemas.microsoft.com/office/drawing/2014/main" id="{1F12750A-0CC4-49EB-A116-E271B2D647F6}"/>
                  </a:ext>
                </a:extLst>
              </p:cNvPr>
              <p:cNvSpPr>
                <a:spLocks noGrp="1" noRot="1" noChangeAspect="1" noMove="1" noResize="1" noEditPoints="1" noAdjustHandles="1" noChangeArrowheads="1" noChangeShapeType="1" noTextEdit="1"/>
              </p:cNvSpPr>
              <p:nvPr>
                <p:ph idx="1"/>
              </p:nvPr>
            </p:nvSpPr>
            <p:spPr>
              <a:blipFill>
                <a:blip r:embed="rId3"/>
                <a:stretch>
                  <a:fillRect l="-1481" t="-1200" r="-1259"/>
                </a:stretch>
              </a:blipFill>
            </p:spPr>
            <p:txBody>
              <a:bodyPr/>
              <a:lstStyle/>
              <a:p>
                <a:r>
                  <a:rPr lang="en-IN">
                    <a:noFill/>
                  </a:rPr>
                  <a:t> </a:t>
                </a:r>
              </a:p>
            </p:txBody>
          </p:sp>
        </mc:Fallback>
      </mc:AlternateContent>
    </p:spTree>
    <p:extLst>
      <p:ext uri="{BB962C8B-B14F-4D97-AF65-F5344CB8AC3E}">
        <p14:creationId xmlns:p14="http://schemas.microsoft.com/office/powerpoint/2010/main" val="60666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FD02-FB21-4AB6-BCB1-D429096C70F6}"/>
              </a:ext>
            </a:extLst>
          </p:cNvPr>
          <p:cNvSpPr>
            <a:spLocks noGrp="1"/>
          </p:cNvSpPr>
          <p:nvPr>
            <p:ph type="title"/>
          </p:nvPr>
        </p:nvSpPr>
        <p:spPr/>
        <p:txBody>
          <a:bodyPr>
            <a:normAutofit/>
          </a:bodyPr>
          <a:lstStyle/>
          <a:p>
            <a:r>
              <a:rPr lang="en-US" dirty="0"/>
              <a:t>Interval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12750A-0CC4-49EB-A116-E271B2D647F6}"/>
                  </a:ext>
                </a:extLst>
              </p:cNvPr>
              <p:cNvSpPr>
                <a:spLocks noGrp="1"/>
              </p:cNvSpPr>
              <p:nvPr>
                <p:ph idx="1"/>
              </p:nvPr>
            </p:nvSpPr>
            <p:spPr/>
            <p:txBody>
              <a:bodyPr/>
              <a:lstStyle/>
              <a:p>
                <a:r>
                  <a:rPr lang="en-US" dirty="0"/>
                  <a:t>Given the sampling distribution of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dirty="0" smtClean="0">
                            <a:latin typeface="Cambria Math" panose="02040503050406030204" pitchFamily="18" charset="0"/>
                          </a:rPr>
                          <m:t>1</m:t>
                        </m:r>
                      </m:sub>
                    </m:sSub>
                    <m:r>
                      <a:rPr lang="en-US" b="0" i="0" dirty="0" smtClean="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dirty="0" smtClean="0">
                            <a:latin typeface="Cambria Math" panose="02040503050406030204" pitchFamily="18" charset="0"/>
                          </a:rPr>
                          <m:t>2</m:t>
                        </m:r>
                      </m:sub>
                    </m:sSub>
                  </m:oMath>
                </a14:m>
                <a:r>
                  <a:rPr lang="en-US" dirty="0"/>
                  <a:t>, we can develop the confidence interval estimate of the difference between two population means.</a:t>
                </a:r>
              </a:p>
            </p:txBody>
          </p:sp>
        </mc:Choice>
        <mc:Fallback xmlns="">
          <p:sp>
            <p:nvSpPr>
              <p:cNvPr id="3" name="Content Placeholder 2">
                <a:extLst>
                  <a:ext uri="{FF2B5EF4-FFF2-40B4-BE49-F238E27FC236}">
                    <a16:creationId xmlns:a16="http://schemas.microsoft.com/office/drawing/2014/main" id="{1F12750A-0CC4-49EB-A116-E271B2D647F6}"/>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2479334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a:t>
            </a:r>
          </a:p>
        </p:txBody>
      </p:sp>
      <p:sp>
        <p:nvSpPr>
          <p:cNvPr id="4" name="Content Placeholder 2"/>
          <p:cNvSpPr>
            <a:spLocks noGrp="1"/>
          </p:cNvSpPr>
          <p:nvPr>
            <p:ph idx="1"/>
          </p:nvPr>
        </p:nvSpPr>
        <p:spPr>
          <a:xfrm>
            <a:off x="440473" y="1219200"/>
            <a:ext cx="8229600" cy="4007251"/>
          </a:xfrm>
          <a:solidFill>
            <a:srgbClr val="FFFFCC"/>
          </a:solidFill>
          <a:ln w="28575">
            <a:solidFill>
              <a:srgbClr val="000000"/>
            </a:solidFill>
          </a:ln>
        </p:spPr>
        <p:txBody>
          <a:bodyPr>
            <a:spAutoFit/>
          </a:bodyPr>
          <a:lstStyle/>
          <a:p>
            <a:r>
              <a:rPr lang="en-US" sz="2400" dirty="0">
                <a:solidFill>
                  <a:srgbClr val="000000"/>
                </a:solidFill>
              </a:rPr>
              <a:t>The 100(1 −</a:t>
            </a:r>
            <a:r>
              <a:rPr lang="el-GR" sz="2400" i="1" dirty="0">
                <a:solidFill>
                  <a:srgbClr val="000000"/>
                </a:solidFill>
                <a:latin typeface="Cambria Math" panose="02040503050406030204" pitchFamily="18" charset="0"/>
                <a:ea typeface="Cambria Math" panose="02040503050406030204" pitchFamily="18" charset="0"/>
              </a:rPr>
              <a:t>α</a:t>
            </a:r>
            <a:r>
              <a:rPr lang="en-US" sz="2400" dirty="0">
                <a:solidFill>
                  <a:srgbClr val="000000"/>
                </a:solidFill>
              </a:rPr>
              <a:t>)% confidence interval estimate for the difference in the population means of two independent populations is given by </a:t>
            </a:r>
          </a:p>
          <a:p>
            <a:endParaRPr lang="en-US" sz="2400" dirty="0">
              <a:solidFill>
                <a:srgbClr val="000000"/>
              </a:solidFill>
            </a:endParaRPr>
          </a:p>
          <a:p>
            <a:endParaRPr lang="en-US" sz="2400" dirty="0">
              <a:solidFill>
                <a:srgbClr val="000000"/>
              </a:solidFill>
            </a:endParaRPr>
          </a:p>
          <a:p>
            <a:r>
              <a:rPr lang="en-US" sz="2400" dirty="0">
                <a:solidFill>
                  <a:srgbClr val="000000"/>
                </a:solidFill>
              </a:rPr>
              <a:t>where </a:t>
            </a:r>
            <a:r>
              <a:rPr lang="en-US" sz="2400" i="1" dirty="0">
                <a:solidFill>
                  <a:srgbClr val="000000"/>
                </a:solidFill>
              </a:rPr>
              <a:t>z</a:t>
            </a:r>
            <a:r>
              <a:rPr lang="el-GR" sz="2400" i="1" baseline="-25000" dirty="0">
                <a:solidFill>
                  <a:srgbClr val="000000"/>
                </a:solidFill>
                <a:latin typeface="Cambria Math" panose="02040503050406030204" pitchFamily="18" charset="0"/>
                <a:ea typeface="Cambria Math" panose="02040503050406030204" pitchFamily="18" charset="0"/>
                <a:sym typeface="Symbol"/>
              </a:rPr>
              <a:t>α</a:t>
            </a:r>
            <a:r>
              <a:rPr lang="en-US" sz="2400" baseline="-25000" dirty="0">
                <a:solidFill>
                  <a:srgbClr val="000000"/>
                </a:solidFill>
                <a:sym typeface="Symbol"/>
              </a:rPr>
              <a:t>/2</a:t>
            </a:r>
            <a:r>
              <a:rPr lang="en-US" sz="2400" dirty="0">
                <a:solidFill>
                  <a:srgbClr val="000000"/>
                </a:solidFill>
              </a:rPr>
              <a:t> is the critical value of the standard normal distribution with an area of </a:t>
            </a:r>
            <a:r>
              <a:rPr lang="el-GR" sz="2400" i="1" dirty="0">
                <a:solidFill>
                  <a:srgbClr val="000000"/>
                </a:solidFill>
                <a:latin typeface="Cambria Math" panose="02040503050406030204" pitchFamily="18" charset="0"/>
                <a:ea typeface="Cambria Math" panose="02040503050406030204" pitchFamily="18" charset="0"/>
              </a:rPr>
              <a:t>α</a:t>
            </a:r>
            <a:r>
              <a:rPr lang="en-US" sz="2400" i="1" dirty="0">
                <a:solidFill>
                  <a:srgbClr val="000000"/>
                </a:solidFill>
              </a:rPr>
              <a:t>/</a:t>
            </a:r>
            <a:r>
              <a:rPr lang="en-US" sz="2400" dirty="0">
                <a:solidFill>
                  <a:srgbClr val="000000"/>
                </a:solidFill>
              </a:rPr>
              <a:t>2 in the upper tail. </a:t>
            </a:r>
            <a:r>
              <a:rPr lang="el-GR" sz="2400" i="1" dirty="0">
                <a:solidFill>
                  <a:srgbClr val="000000"/>
                </a:solidFill>
                <a:latin typeface="Cambria Math" panose="02040503050406030204" pitchFamily="18" charset="0"/>
                <a:ea typeface="Cambria Math" panose="02040503050406030204" pitchFamily="18" charset="0"/>
              </a:rPr>
              <a:t>σ</a:t>
            </a:r>
            <a:r>
              <a:rPr lang="en-US" sz="2400" baseline="-25000" dirty="0">
                <a:solidFill>
                  <a:srgbClr val="000000"/>
                </a:solidFill>
              </a:rPr>
              <a:t>1</a:t>
            </a:r>
            <a:r>
              <a:rPr lang="en-US" sz="2400" dirty="0">
                <a:solidFill>
                  <a:srgbClr val="000000"/>
                </a:solidFill>
              </a:rPr>
              <a:t> and </a:t>
            </a:r>
            <a:r>
              <a:rPr lang="el-GR" sz="2400" i="1" dirty="0">
                <a:solidFill>
                  <a:srgbClr val="000000"/>
                </a:solidFill>
                <a:latin typeface="Cambria Math" panose="02040503050406030204" pitchFamily="18" charset="0"/>
                <a:ea typeface="Cambria Math" panose="02040503050406030204" pitchFamily="18" charset="0"/>
              </a:rPr>
              <a:t>σ</a:t>
            </a:r>
            <a:r>
              <a:rPr lang="en-US" sz="2400" baseline="-25000" dirty="0">
                <a:solidFill>
                  <a:srgbClr val="000000"/>
                </a:solidFill>
              </a:rPr>
              <a:t>2</a:t>
            </a:r>
            <a:r>
              <a:rPr lang="en-US" sz="2400" dirty="0">
                <a:solidFill>
                  <a:srgbClr val="000000"/>
                </a:solidFill>
              </a:rPr>
              <a:t> are known, and the independent samples are drawn from normally distributed populations or the samples sizes are large; i.e.,          </a:t>
            </a:r>
            <a:r>
              <a:rPr lang="en-US" sz="2400" i="1" dirty="0">
                <a:solidFill>
                  <a:srgbClr val="000000"/>
                </a:solidFill>
              </a:rPr>
              <a:t>n</a:t>
            </a:r>
            <a:r>
              <a:rPr lang="en-US" sz="2400" baseline="-25000" dirty="0">
                <a:solidFill>
                  <a:srgbClr val="000000"/>
                </a:solidFill>
              </a:rPr>
              <a:t>1</a:t>
            </a:r>
            <a:r>
              <a:rPr lang="en-US" sz="2400" dirty="0">
                <a:solidFill>
                  <a:srgbClr val="000000"/>
                </a:solidFill>
              </a:rPr>
              <a:t> &gt; 30 and </a:t>
            </a:r>
            <a:r>
              <a:rPr lang="en-US" sz="2400" i="1" dirty="0">
                <a:solidFill>
                  <a:srgbClr val="000000"/>
                </a:solidFill>
              </a:rPr>
              <a:t>n</a:t>
            </a:r>
            <a:r>
              <a:rPr lang="en-US" sz="2400" baseline="-25000" dirty="0">
                <a:solidFill>
                  <a:srgbClr val="000000"/>
                </a:solidFill>
              </a:rPr>
              <a:t>2</a:t>
            </a:r>
            <a:r>
              <a:rPr lang="en-US" sz="2400" dirty="0">
                <a:solidFill>
                  <a:srgbClr val="000000"/>
                </a:solidFill>
              </a:rPr>
              <a:t> &gt; 30.</a:t>
            </a:r>
          </a:p>
        </p:txBody>
      </p:sp>
      <p:graphicFrame>
        <p:nvGraphicFramePr>
          <p:cNvPr id="102401" name="Object 1"/>
          <p:cNvGraphicFramePr>
            <a:graphicFrameLocks noChangeAspect="1"/>
          </p:cNvGraphicFramePr>
          <p:nvPr>
            <p:extLst>
              <p:ext uri="{D42A27DB-BD31-4B8C-83A1-F6EECF244321}">
                <p14:modId xmlns:p14="http://schemas.microsoft.com/office/powerpoint/2010/main" val="109750513"/>
              </p:ext>
            </p:extLst>
          </p:nvPr>
        </p:nvGraphicFramePr>
        <p:xfrm>
          <a:off x="2971800" y="2133600"/>
          <a:ext cx="2374900" cy="990600"/>
        </p:xfrm>
        <a:graphic>
          <a:graphicData uri="http://schemas.openxmlformats.org/presentationml/2006/ole">
            <mc:AlternateContent xmlns:mc="http://schemas.openxmlformats.org/markup-compatibility/2006">
              <mc:Choice xmlns:v="urn:schemas-microsoft-com:vml" Requires="v">
                <p:oleObj name="Equation" r:id="rId2" imgW="3365280" imgH="1079280" progId="Equation.DSMT4">
                  <p:embed/>
                </p:oleObj>
              </mc:Choice>
              <mc:Fallback>
                <p:oleObj name="Equation" r:id="rId2" imgW="3365280" imgH="1079280" progId="Equation.DSMT4">
                  <p:embed/>
                  <p:pic>
                    <p:nvPicPr>
                      <p:cNvPr id="0" name="Picture 1"/>
                      <p:cNvPicPr>
                        <a:picLocks noChangeAspect="1" noChangeArrowheads="1"/>
                      </p:cNvPicPr>
                      <p:nvPr/>
                    </p:nvPicPr>
                    <p:blipFill>
                      <a:blip r:embed="rId3"/>
                      <a:srcRect/>
                      <a:stretch>
                        <a:fillRect/>
                      </a:stretch>
                    </p:blipFill>
                    <p:spPr bwMode="auto">
                      <a:xfrm>
                        <a:off x="2971800" y="2133600"/>
                        <a:ext cx="2374900" cy="990600"/>
                      </a:xfrm>
                      <a:prstGeom prst="rect">
                        <a:avLst/>
                      </a:prstGeom>
                      <a:noFill/>
                      <a:ln>
                        <a:noFill/>
                      </a:ln>
                      <a:effec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4028</TotalTime>
  <Words>3955</Words>
  <Application>Microsoft Office PowerPoint</Application>
  <PresentationFormat>On-screen Show (4:3)</PresentationFormat>
  <Paragraphs>272</Paragraphs>
  <Slides>53</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4" baseType="lpstr">
      <vt:lpstr>Roboto Condensed</vt:lpstr>
      <vt:lpstr>Calibri</vt:lpstr>
      <vt:lpstr>Times New Roman</vt:lpstr>
      <vt:lpstr>STIX</vt:lpstr>
      <vt:lpstr>Wingdings</vt:lpstr>
      <vt:lpstr>Arial</vt:lpstr>
      <vt:lpstr>Symbol</vt:lpstr>
      <vt:lpstr>Cambria Math</vt:lpstr>
      <vt:lpstr>Office Theme</vt:lpstr>
      <vt:lpstr>Equation</vt:lpstr>
      <vt:lpstr>MathType 6.0 Equation</vt:lpstr>
      <vt:lpstr>Section 12.1</vt:lpstr>
      <vt:lpstr>Inference about Two Population Means: Independent Samples, σ1 and σ2 Known</vt:lpstr>
      <vt:lpstr>Inferences about the Means of Two Independent Populations, σ1 and σ2 Known</vt:lpstr>
      <vt:lpstr>Note</vt:lpstr>
      <vt:lpstr>Inferences about the Means of Two Independent Populations, σ1 and σ2 Known (cont.)</vt:lpstr>
      <vt:lpstr>Properties: Properties of the Sampling Distribution of x ̅_1-x ̅_2   </vt:lpstr>
      <vt:lpstr>Inferences about the Means of Two Independent Populations, σ1 and σ2 Known (cont.)</vt:lpstr>
      <vt:lpstr>Interval Estimation</vt:lpstr>
      <vt:lpstr>Formula: 100(1 − α)% Confidence Interval for    μ1 − μ2 </vt:lpstr>
      <vt:lpstr>Hypothesis Testing</vt:lpstr>
      <vt:lpstr>Hypothesis Testing (cont.)</vt:lpstr>
      <vt:lpstr>Hypothesis Testing (cont.)</vt:lpstr>
      <vt:lpstr>Procedure: Testing a Hypothesis about Two Independent Population Means, σ1 and σ2 Known</vt:lpstr>
      <vt:lpstr>Procedure: Testing a Hypothesis about Two Independent Population Means, σ1 and σ2 Known (cont.)</vt:lpstr>
      <vt:lpstr>Procedure: Testing a Hypothesis about Two Independent Population Means, σ1 and σ2 Known (cont.)</vt:lpstr>
      <vt:lpstr>Hypothesis Testing (cont.)</vt:lpstr>
      <vt:lpstr>Example 12.1.1: Determining a Confidence Interval and Performing a Hypothesis Test for the Difference in Service Outage Times</vt:lpstr>
      <vt:lpstr>Example 12.1.1: Determining a Confidence Interval and Performing a Hypothesis Test for the Difference in Service Outage Times (cont.)</vt:lpstr>
      <vt:lpstr>Example 12.1.1: Determining a Confidence Interval and Performing a Hypothesis Test for the Difference in Service Outage Times (cont.)</vt:lpstr>
      <vt:lpstr>Example 12.1.1: Determining a Confidence Interval and Performing a Hypothesis Test for the Difference in Service Outage Times (cont.)</vt:lpstr>
      <vt:lpstr>Example 12.1.1: Determining a Confidence Interval and Performing a Hypothesis Test for the Difference in Service Outage Times (cont.)</vt:lpstr>
      <vt:lpstr>Example 12.1.1: Determining a Confidence Interval and Performing a Hypothesis Test for the Difference in Service Outage Times (cont.)</vt:lpstr>
      <vt:lpstr>Example 12.1.1: Determining a Confidence Interval and Performing a Hypothesis Test for the Difference in Service Outage Times (cont.)</vt:lpstr>
      <vt:lpstr>Example 12.1.1: Determining a Confidence Interval and Performing a Hypothesis Test for the Difference in Service Outage Times (cont.)</vt:lpstr>
      <vt:lpstr>Example 12.1.1: Determining a Confidence Interval and Performing a Hypothesis Test for the Difference in Service Outage Times (cont.)</vt:lpstr>
      <vt:lpstr>Example 12.1.1: Determining a Confidence Interval and Performing a Hypothesis Test for the Difference in Service Outage Times (cont.)</vt:lpstr>
      <vt:lpstr>Example 12.1.1: Determining a Confidence Interval and Performing a Hypothesis Test for the Difference in Service Outage Times (cont.)</vt:lpstr>
      <vt:lpstr>Example 12.1.1: Determining a Confidence Interval and Performing a Hypothesis Test for the Difference in Service Outage Times (cont.)</vt:lpstr>
      <vt:lpstr>Example 12.1.1: Determining a Confidence Interval and Performing a Hypothesis Test for the Difference in Service Outage Times (cont.)</vt:lpstr>
      <vt:lpstr>Note</vt:lpstr>
      <vt:lpstr>Example 12.1.1: Determining a Confidence Interval and Performing a Hypothesis Test for the Difference in Service Outage Times (cont.)</vt:lpstr>
      <vt:lpstr>Example 12.1.1: Determining a Confidence Interval and Performing a Hypothesis Test for the Difference in Service Outage Times (cont.)</vt:lpstr>
      <vt:lpstr>Example 12.1.1: Determining a Confidence Interval and Performing a Hypothesis Test for the Difference in Service Outage Times (cont.)</vt:lpstr>
      <vt:lpstr>Example 12.1.1: Determining a Confidence Interval and Performing a Hypothesis Test for the Difference in Service Outage Times (cont.)</vt:lpstr>
      <vt:lpstr>Example 12.1.1: Determining a Confidence Interval and Performing a Hypothesis Test for the Difference in Service Outage Times (cont.)</vt:lpstr>
      <vt:lpstr>Note</vt:lpstr>
      <vt:lpstr>Example 12.1.1: Determining a Confidence Interval and Performing a Hypothesis Test for the Difference in Service Outage Times (cont.)</vt:lpstr>
      <vt:lpstr>Example 12.1.1: Determining a Confidence Interval and Performing a Hypothesis Test for the Difference in Service Outage Times (cont.)</vt:lpstr>
      <vt:lpstr>Example 12.1.1: Determining a Confidence Interval and Performing a Hypothesis Test for the Difference in Service Outage Times (cont.)</vt:lpstr>
      <vt:lpstr>Example 12.1.1: Determining a Confidence Interval and Performing a Hypothesis Test for the Difference in Service Outage Times (cont.)</vt:lpstr>
      <vt:lpstr>Example 12.1.2: Performing a Hypothesis Test for Reading Time</vt:lpstr>
      <vt:lpstr>Example 12.1.2: Performing a Hypothesis Test for Reading Time (cont.)</vt:lpstr>
      <vt:lpstr>Example 12.1.2: Performing a Hypothesis Test for Reading Time (cont.)</vt:lpstr>
      <vt:lpstr>Example 12.1.2: Performing a Hypothesis Test for Reading Time (cont.)</vt:lpstr>
      <vt:lpstr>Example 12.1.2: Performing a Hypothesis Test for Reading Time (cont.)</vt:lpstr>
      <vt:lpstr>Example 12.1.2: Performing a Hypothesis Test for Reading Time (cont.)</vt:lpstr>
      <vt:lpstr>Example 12.1.2: Performing a Hypothesis Test for Reading Time (cont.)</vt:lpstr>
      <vt:lpstr>Example 12.1.2: Performing a Hypothesis Test for Reading Time (cont.)</vt:lpstr>
      <vt:lpstr>Example 12.1.2: Performing a Hypothesis Test for Reading Time (cont.)</vt:lpstr>
      <vt:lpstr>Example 12.1.2: Performing a Hypothesis Test for Reading Time (cont.)</vt:lpstr>
      <vt:lpstr>Example 12.1.2: Performing a Hypothesis Test for Reading Time (cont.)</vt:lpstr>
      <vt:lpstr>Example 12.1.2: Performing a Hypothesis Test for Reading Time (cont.)</vt:lpstr>
      <vt:lpstr>Example 12.1.2: Performing a Hypothesis Test for Reading Time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Allison Conger</cp:lastModifiedBy>
  <cp:revision>467</cp:revision>
  <dcterms:created xsi:type="dcterms:W3CDTF">2013-04-26T14:43:13Z</dcterms:created>
  <dcterms:modified xsi:type="dcterms:W3CDTF">2024-03-20T18:30:01Z</dcterms:modified>
</cp:coreProperties>
</file>