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304" r:id="rId3"/>
    <p:sldId id="317" r:id="rId4"/>
    <p:sldId id="300" r:id="rId5"/>
    <p:sldId id="318" r:id="rId6"/>
    <p:sldId id="319" r:id="rId7"/>
    <p:sldId id="321" r:id="rId8"/>
    <p:sldId id="329" r:id="rId9"/>
    <p:sldId id="330" r:id="rId10"/>
    <p:sldId id="331" r:id="rId11"/>
    <p:sldId id="333" r:id="rId12"/>
    <p:sldId id="334" r:id="rId13"/>
    <p:sldId id="335" r:id="rId14"/>
    <p:sldId id="336" r:id="rId15"/>
    <p:sldId id="337" r:id="rId16"/>
    <p:sldId id="338" r:id="rId17"/>
    <p:sldId id="339" r:id="rId18"/>
    <p:sldId id="340" r:id="rId19"/>
    <p:sldId id="341" r:id="rId20"/>
    <p:sldId id="343" r:id="rId21"/>
    <p:sldId id="342" r:id="rId22"/>
  </p:sldIdLst>
  <p:sldSz cx="9144000" cy="6858000" type="screen4x3"/>
  <p:notesSz cx="6858000" cy="9144000"/>
  <p:embeddedFontLst>
    <p:embeddedFont>
      <p:font typeface="Cambria Math" panose="02040503050406030204" pitchFamily="18"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F7B3"/>
    <a:srgbClr val="366092"/>
    <a:srgbClr val="0000FF"/>
    <a:srgbClr val="1F497D"/>
    <a:srgbClr val="000000"/>
    <a:srgbClr val="2D7D9F"/>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8" d="100"/>
          <a:sy n="108" d="100"/>
        </p:scale>
        <p:origin x="108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10/24/2024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10/24/2024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Testing a Hypothesis about a Population Standard Deviation or Variance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4587240"/>
              </a:xfrm>
            </p:spPr>
            <p:txBody>
              <a:bodyPr>
                <a:normAutofit/>
              </a:bodyPr>
              <a:lstStyle/>
              <a:p>
                <a:r>
                  <a:rPr lang="en-US" dirty="0"/>
                  <a:t>Note that the test statistic is named χ</a:t>
                </a:r>
                <a:r>
                  <a:rPr lang="en-US" baseline="30000" dirty="0"/>
                  <a:t>2</a:t>
                </a:r>
                <a:r>
                  <a:rPr lang="en-US" dirty="0"/>
                  <a:t> (chi-square), because that is the type of distribution the statistic has under repeated sampling (repeatedly calculating this statistic using different random samples from the same population). Recall that we used the chi-square distribution in Section 10.5 to construct confidence intervals for the population variance and standard deviation. Let’s look at the pieces of this new test statistic. The term </a:t>
                </a:r>
                <a14:m>
                  <m:oMath xmlns:m="http://schemas.openxmlformats.org/officeDocument/2006/math">
                    <m:sSubSup>
                      <m:sSubSupPr>
                        <m:ctrlPr>
                          <a:rPr lang="en-US" i="1" dirty="0" smtClean="0">
                            <a:solidFill>
                              <a:srgbClr val="366092"/>
                            </a:solidFill>
                            <a:latin typeface="Cambria Math" panose="02040503050406030204" pitchFamily="18" charset="0"/>
                            <a:ea typeface="Cambria Math" panose="02040503050406030204" pitchFamily="18" charset="0"/>
                          </a:rPr>
                        </m:ctrlPr>
                      </m:sSubSupPr>
                      <m:e>
                        <m:r>
                          <a:rPr lang="en-US" i="1" dirty="0">
                            <a:solidFill>
                              <a:srgbClr val="366092"/>
                            </a:solidFill>
                            <a:latin typeface="Cambria Math" panose="02040503050406030204" pitchFamily="18" charset="0"/>
                            <a:ea typeface="Cambria Math" panose="02040503050406030204" pitchFamily="18" charset="0"/>
                          </a:rPr>
                          <m:t>𝜎</m:t>
                        </m:r>
                      </m:e>
                      <m:sub>
                        <m:r>
                          <a:rPr lang="en-US" b="0" i="1" dirty="0" smtClean="0">
                            <a:solidFill>
                              <a:srgbClr val="366092"/>
                            </a:solidFill>
                            <a:latin typeface="Cambria Math" panose="02040503050406030204" pitchFamily="18" charset="0"/>
                            <a:ea typeface="Cambria Math" panose="02040503050406030204" pitchFamily="18" charset="0"/>
                          </a:rPr>
                          <m:t>0</m:t>
                        </m:r>
                      </m:sub>
                      <m:sup>
                        <m:r>
                          <a:rPr lang="en-US" b="0" i="1" dirty="0" smtClean="0">
                            <a:solidFill>
                              <a:srgbClr val="366092"/>
                            </a:solidFill>
                            <a:latin typeface="Cambria Math" panose="02040503050406030204" pitchFamily="18" charset="0"/>
                            <a:ea typeface="Cambria Math" panose="02040503050406030204" pitchFamily="18" charset="0"/>
                          </a:rPr>
                          <m:t>2</m:t>
                        </m:r>
                      </m:sup>
                    </m:sSubSup>
                  </m:oMath>
                </a14:m>
                <a:r>
                  <a:rPr lang="en-US" dirty="0"/>
                  <a:t> refers to the hypothesized value of the variance.</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4587240"/>
              </a:xfrm>
              <a:blipFill>
                <a:blip r:embed="rId2"/>
                <a:stretch>
                  <a:fillRect l="-1481" t="-1195" r="-1185"/>
                </a:stretch>
              </a:blipFill>
            </p:spPr>
            <p:txBody>
              <a:bodyPr/>
              <a:lstStyle/>
              <a:p>
                <a:r>
                  <a:rPr lang="en-IN">
                    <a:noFill/>
                  </a:rPr>
                  <a:t> </a:t>
                </a:r>
              </a:p>
            </p:txBody>
          </p:sp>
        </mc:Fallback>
      </mc:AlternateContent>
    </p:spTree>
    <p:extLst>
      <p:ext uri="{BB962C8B-B14F-4D97-AF65-F5344CB8AC3E}">
        <p14:creationId xmlns:p14="http://schemas.microsoft.com/office/powerpoint/2010/main" val="3682427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4587240"/>
              </a:xfrm>
            </p:spPr>
            <p:txBody>
              <a:bodyPr>
                <a:normAutofit/>
              </a:bodyPr>
              <a:lstStyle/>
              <a:p>
                <a:r>
                  <a:rPr lang="en-US" dirty="0"/>
                  <a:t>In this sample, </a:t>
                </a:r>
                <a14:m>
                  <m:oMath xmlns:m="http://schemas.openxmlformats.org/officeDocument/2006/math">
                    <m:sSub>
                      <m:sSubPr>
                        <m:ctrlPr>
                          <a:rPr lang="en-US" i="1" smtClean="0">
                            <a:solidFill>
                              <a:srgbClr val="366092"/>
                            </a:solidFill>
                            <a:latin typeface="Cambria Math" panose="02040503050406030204" pitchFamily="18" charset="0"/>
                          </a:rPr>
                        </m:ctrlPr>
                      </m:sSubPr>
                      <m:e>
                        <m:r>
                          <a:rPr lang="en-US" i="1">
                            <a:solidFill>
                              <a:srgbClr val="366092"/>
                            </a:solidFill>
                            <a:latin typeface="Cambria Math" panose="02040503050406030204" pitchFamily="18" charset="0"/>
                            <a:ea typeface="Cambria Math" panose="02040503050406030204" pitchFamily="18" charset="0"/>
                          </a:rPr>
                          <m:t>𝜎</m:t>
                        </m:r>
                      </m:e>
                      <m:sub>
                        <m:r>
                          <a:rPr lang="en-US" i="1">
                            <a:solidFill>
                              <a:srgbClr val="366092"/>
                            </a:solidFill>
                            <a:latin typeface="Cambria Math" panose="02040503050406030204" pitchFamily="18" charset="0"/>
                          </a:rPr>
                          <m:t>0</m:t>
                        </m:r>
                      </m:sub>
                    </m:sSub>
                  </m:oMath>
                </a14:m>
                <a:r>
                  <a:rPr lang="en-US" dirty="0"/>
                  <a:t>= 0.10 which implies that </a:t>
                </a:r>
                <a14:m>
                  <m:oMath xmlns:m="http://schemas.openxmlformats.org/officeDocument/2006/math">
                    <m:sSubSup>
                      <m:sSubSupPr>
                        <m:ctrlPr>
                          <a:rPr lang="en-US" i="1" dirty="0">
                            <a:latin typeface="Cambria Math" panose="02040503050406030204" pitchFamily="18" charset="0"/>
                            <a:ea typeface="Cambria Math" panose="02040503050406030204" pitchFamily="18" charset="0"/>
                          </a:rPr>
                        </m:ctrlPr>
                      </m:sSubSupPr>
                      <m:e>
                        <m:r>
                          <a:rPr lang="en-US" i="1" dirty="0">
                            <a:latin typeface="Cambria Math" panose="02040503050406030204" pitchFamily="18" charset="0"/>
                            <a:ea typeface="Cambria Math" panose="02040503050406030204" pitchFamily="18" charset="0"/>
                          </a:rPr>
                          <m:t>𝜎</m:t>
                        </m:r>
                      </m:e>
                      <m:sub>
                        <m:r>
                          <a:rPr lang="en-US" i="1" dirty="0">
                            <a:latin typeface="Cambria Math" panose="02040503050406030204" pitchFamily="18" charset="0"/>
                            <a:ea typeface="Cambria Math" panose="02040503050406030204" pitchFamily="18" charset="0"/>
                          </a:rPr>
                          <m:t>0</m:t>
                        </m:r>
                      </m:sub>
                      <m:sup>
                        <m:r>
                          <a:rPr lang="en-US" i="1" dirty="0">
                            <a:latin typeface="Cambria Math" panose="02040503050406030204" pitchFamily="18" charset="0"/>
                            <a:ea typeface="Cambria Math" panose="02040503050406030204" pitchFamily="18" charset="0"/>
                          </a:rPr>
                          <m:t>2</m:t>
                        </m:r>
                      </m:sup>
                    </m:sSubSup>
                  </m:oMath>
                </a14:m>
                <a:r>
                  <a:rPr lang="en-US" dirty="0"/>
                  <a:t> = 0.01. The actual variance of the population is unknown, but the sample variance, </a:t>
                </a:r>
                <a14:m>
                  <m:oMath xmlns:m="http://schemas.openxmlformats.org/officeDocument/2006/math">
                    <m:sSup>
                      <m:sSupPr>
                        <m:ctrlPr>
                          <a:rPr lang="en-US" i="1" smtClean="0">
                            <a:solidFill>
                              <a:srgbClr val="366092"/>
                            </a:solidFill>
                            <a:latin typeface="Cambria Math" panose="02040503050406030204" pitchFamily="18" charset="0"/>
                          </a:rPr>
                        </m:ctrlPr>
                      </m:sSupPr>
                      <m:e>
                        <m:r>
                          <a:rPr lang="en-US" i="1">
                            <a:solidFill>
                              <a:srgbClr val="366092"/>
                            </a:solidFill>
                            <a:latin typeface="Cambria Math" panose="02040503050406030204" pitchFamily="18" charset="0"/>
                          </a:rPr>
                          <m:t>𝑠</m:t>
                        </m:r>
                      </m:e>
                      <m:sup>
                        <m:r>
                          <a:rPr lang="en-US" i="1">
                            <a:solidFill>
                              <a:srgbClr val="366092"/>
                            </a:solidFill>
                            <a:latin typeface="Cambria Math" panose="02040503050406030204" pitchFamily="18" charset="0"/>
                          </a:rPr>
                          <m:t>2</m:t>
                        </m:r>
                      </m:sup>
                    </m:sSup>
                  </m:oMath>
                </a14:m>
                <a:r>
                  <a:rPr lang="en-US" dirty="0"/>
                  <a:t> , should be reasonably close to the unknown population variance, </a:t>
                </a:r>
                <a14:m>
                  <m:oMath xmlns:m="http://schemas.openxmlformats.org/officeDocument/2006/math">
                    <m:sSup>
                      <m:sSupPr>
                        <m:ctrlPr>
                          <a:rPr lang="en-US" i="1">
                            <a:latin typeface="Cambria Math" panose="02040503050406030204" pitchFamily="18" charset="0"/>
                          </a:rPr>
                        </m:ctrlPr>
                      </m:sSupPr>
                      <m:e>
                        <m:r>
                          <a:rPr lang="en-US" i="1" dirty="0">
                            <a:latin typeface="Cambria Math" panose="02040503050406030204" pitchFamily="18" charset="0"/>
                            <a:ea typeface="Cambria Math" panose="02040503050406030204" pitchFamily="18" charset="0"/>
                          </a:rPr>
                          <m:t>𝜎</m:t>
                        </m:r>
                      </m:e>
                      <m:sup>
                        <m:r>
                          <a:rPr lang="en-US" i="1">
                            <a:latin typeface="Cambria Math" panose="02040503050406030204" pitchFamily="18" charset="0"/>
                          </a:rPr>
                          <m:t>2</m:t>
                        </m:r>
                      </m:sup>
                    </m:sSup>
                  </m:oMath>
                </a14:m>
                <a:r>
                  <a:rPr lang="en-US" dirty="0"/>
                  <a:t> . If the null hypothesis is true, then </a:t>
                </a:r>
                <a14:m>
                  <m:oMath xmlns:m="http://schemas.openxmlformats.org/officeDocument/2006/math">
                    <m:sSup>
                      <m:sSupPr>
                        <m:ctrlPr>
                          <a:rPr lang="en-US" i="1">
                            <a:latin typeface="Cambria Math" panose="02040503050406030204" pitchFamily="18" charset="0"/>
                          </a:rPr>
                        </m:ctrlPr>
                      </m:sSupPr>
                      <m:e>
                        <m:r>
                          <a:rPr lang="en-US" i="1" dirty="0">
                            <a:latin typeface="Cambria Math" panose="02040503050406030204" pitchFamily="18" charset="0"/>
                            <a:ea typeface="Cambria Math" panose="02040503050406030204" pitchFamily="18" charset="0"/>
                          </a:rPr>
                          <m:t>𝜎</m:t>
                        </m:r>
                      </m:e>
                      <m:sup>
                        <m:r>
                          <a:rPr lang="en-US" i="1">
                            <a:latin typeface="Cambria Math" panose="02040503050406030204" pitchFamily="18" charset="0"/>
                          </a:rPr>
                          <m:t>2</m:t>
                        </m:r>
                      </m:sup>
                    </m:sSup>
                  </m:oMath>
                </a14:m>
                <a:r>
                  <a:rPr lang="en-US" dirty="0"/>
                  <a:t> = 0.01 and the ratio</a:t>
                </a:r>
              </a:p>
              <a:p>
                <a14:m>
                  <m:oMath xmlns:m="http://schemas.openxmlformats.org/officeDocument/2006/math">
                    <m:f>
                      <m:fPr>
                        <m:ctrlPr>
                          <a:rPr lang="en-US" i="1" smtClean="0">
                            <a:latin typeface="Cambria Math" panose="02040503050406030204" pitchFamily="18" charset="0"/>
                          </a:rPr>
                        </m:ctrlPr>
                      </m:fPr>
                      <m:num>
                        <m:sSup>
                          <m:sSupPr>
                            <m:ctrlPr>
                              <a:rPr lang="en-US" i="1">
                                <a:latin typeface="Cambria Math" panose="02040503050406030204" pitchFamily="18" charset="0"/>
                              </a:rPr>
                            </m:ctrlPr>
                          </m:sSupPr>
                          <m:e>
                            <m:r>
                              <a:rPr lang="en-US" i="1">
                                <a:latin typeface="Cambria Math" panose="02040503050406030204" pitchFamily="18" charset="0"/>
                              </a:rPr>
                              <m:t>𝑠</m:t>
                            </m:r>
                          </m:e>
                          <m:sup>
                            <m:r>
                              <a:rPr lang="en-US" i="1">
                                <a:latin typeface="Cambria Math" panose="02040503050406030204" pitchFamily="18" charset="0"/>
                              </a:rPr>
                              <m:t>2</m:t>
                            </m:r>
                          </m:sup>
                        </m:sSup>
                      </m:num>
                      <m:den>
                        <m:sSubSup>
                          <m:sSubSupPr>
                            <m:ctrlPr>
                              <a:rPr lang="en-US" i="1" dirty="0">
                                <a:latin typeface="Cambria Math" panose="02040503050406030204" pitchFamily="18" charset="0"/>
                                <a:ea typeface="Cambria Math" panose="02040503050406030204" pitchFamily="18" charset="0"/>
                              </a:rPr>
                            </m:ctrlPr>
                          </m:sSubSupPr>
                          <m:e>
                            <m:r>
                              <a:rPr lang="en-US" i="1" dirty="0">
                                <a:latin typeface="Cambria Math" panose="02040503050406030204" pitchFamily="18" charset="0"/>
                                <a:ea typeface="Cambria Math" panose="02040503050406030204" pitchFamily="18" charset="0"/>
                              </a:rPr>
                              <m:t>𝜎</m:t>
                            </m:r>
                          </m:e>
                          <m:sub>
                            <m:r>
                              <a:rPr lang="en-US" i="1" dirty="0">
                                <a:latin typeface="Cambria Math" panose="02040503050406030204" pitchFamily="18" charset="0"/>
                                <a:ea typeface="Cambria Math" panose="02040503050406030204" pitchFamily="18" charset="0"/>
                              </a:rPr>
                              <m:t>0</m:t>
                            </m:r>
                          </m:sub>
                          <m:sup>
                            <m:r>
                              <a:rPr lang="en-US" i="1" dirty="0">
                                <a:latin typeface="Cambria Math" panose="02040503050406030204" pitchFamily="18" charset="0"/>
                                <a:ea typeface="Cambria Math" panose="02040503050406030204" pitchFamily="18" charset="0"/>
                              </a:rPr>
                              <m:t>2</m:t>
                            </m:r>
                          </m:sup>
                        </m:sSubSup>
                      </m:den>
                    </m:f>
                  </m:oMath>
                </a14:m>
                <a:r>
                  <a:rPr lang="en-US" dirty="0"/>
                  <a:t> should be near 1, since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𝑠</m:t>
                        </m:r>
                      </m:e>
                      <m:sup>
                        <m:r>
                          <a:rPr lang="en-US" i="1">
                            <a:latin typeface="Cambria Math" panose="02040503050406030204" pitchFamily="18" charset="0"/>
                          </a:rPr>
                          <m:t>2</m:t>
                        </m:r>
                      </m:sup>
                    </m:sSup>
                  </m:oMath>
                </a14:m>
                <a:r>
                  <a:rPr lang="en-US" dirty="0"/>
                  <a:t> should be close to </a:t>
                </a:r>
                <a14:m>
                  <m:oMath xmlns:m="http://schemas.openxmlformats.org/officeDocument/2006/math">
                    <m:sSubSup>
                      <m:sSubSupPr>
                        <m:ctrlPr>
                          <a:rPr lang="en-US" i="1" dirty="0">
                            <a:latin typeface="Cambria Math" panose="02040503050406030204" pitchFamily="18" charset="0"/>
                            <a:ea typeface="Cambria Math" panose="02040503050406030204" pitchFamily="18" charset="0"/>
                          </a:rPr>
                        </m:ctrlPr>
                      </m:sSubSupPr>
                      <m:e>
                        <m:r>
                          <a:rPr lang="en-US" i="1" dirty="0">
                            <a:latin typeface="Cambria Math" panose="02040503050406030204" pitchFamily="18" charset="0"/>
                            <a:ea typeface="Cambria Math" panose="02040503050406030204" pitchFamily="18" charset="0"/>
                          </a:rPr>
                          <m:t>𝜎</m:t>
                        </m:r>
                      </m:e>
                      <m:sub>
                        <m:r>
                          <a:rPr lang="en-US" i="1" dirty="0">
                            <a:latin typeface="Cambria Math" panose="02040503050406030204" pitchFamily="18" charset="0"/>
                            <a:ea typeface="Cambria Math" panose="02040503050406030204" pitchFamily="18" charset="0"/>
                          </a:rPr>
                          <m:t>0</m:t>
                        </m:r>
                      </m:sub>
                      <m:sup>
                        <m:r>
                          <a:rPr lang="en-US" i="1" dirty="0">
                            <a:latin typeface="Cambria Math" panose="02040503050406030204" pitchFamily="18" charset="0"/>
                            <a:ea typeface="Cambria Math" panose="02040503050406030204" pitchFamily="18" charset="0"/>
                          </a:rPr>
                          <m:t>2</m:t>
                        </m:r>
                      </m:sup>
                    </m:sSubSup>
                    <m:r>
                      <a:rPr lang="en-US" b="0" i="0" dirty="0" smtClean="0">
                        <a:latin typeface="Cambria Math" panose="02040503050406030204" pitchFamily="18" charset="0"/>
                        <a:ea typeface="Cambria Math" panose="02040503050406030204" pitchFamily="18" charset="0"/>
                      </a:rPr>
                      <m:t>.</m:t>
                    </m:r>
                  </m:oMath>
                </a14:m>
                <a:r>
                  <a:rPr lang="en-US" dirty="0"/>
                  <a:t>  Assuming the null hypothesis is true, multiplying this ratio by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−1</m:t>
                    </m:r>
                  </m:oMath>
                </a14:m>
                <a:r>
                  <a:rPr lang="en-US" dirty="0"/>
                  <a:t>) should produce a result near (</a:t>
                </a:r>
                <a14:m>
                  <m:oMath xmlns:m="http://schemas.openxmlformats.org/officeDocument/2006/math">
                    <m:r>
                      <a:rPr lang="en-US" i="1" dirty="0">
                        <a:latin typeface="Cambria Math" panose="02040503050406030204" pitchFamily="18" charset="0"/>
                      </a:rPr>
                      <m:t>𝑛</m:t>
                    </m:r>
                    <m:r>
                      <a:rPr lang="en-US" i="1" dirty="0">
                        <a:latin typeface="Cambria Math" panose="02040503050406030204" pitchFamily="18" charset="0"/>
                      </a:rPr>
                      <m:t>−1</m:t>
                    </m:r>
                  </m:oMath>
                </a14:m>
                <a:r>
                  <a:rPr lang="en-US"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4587240"/>
              </a:xfrm>
              <a:blipFill>
                <a:blip r:embed="rId2"/>
                <a:stretch>
                  <a:fillRect l="-1481" t="-1062" r="-1111"/>
                </a:stretch>
              </a:blipFill>
            </p:spPr>
            <p:txBody>
              <a:bodyPr/>
              <a:lstStyle/>
              <a:p>
                <a:r>
                  <a:rPr lang="en-IN">
                    <a:noFill/>
                  </a:rPr>
                  <a:t> </a:t>
                </a:r>
              </a:p>
            </p:txBody>
          </p:sp>
        </mc:Fallback>
      </mc:AlternateContent>
    </p:spTree>
    <p:extLst>
      <p:ext uri="{BB962C8B-B14F-4D97-AF65-F5344CB8AC3E}">
        <p14:creationId xmlns:p14="http://schemas.microsoft.com/office/powerpoint/2010/main" val="117417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4587240"/>
              </a:xfrm>
            </p:spPr>
            <p:txBody>
              <a:bodyPr>
                <a:normAutofit/>
              </a:bodyPr>
              <a:lstStyle/>
              <a:p>
                <a:r>
                  <a:rPr lang="en-US" dirty="0"/>
                  <a:t>If the χ</a:t>
                </a:r>
                <a:r>
                  <a:rPr lang="en-US" baseline="30000" dirty="0"/>
                  <a:t>2</a:t>
                </a:r>
                <a:r>
                  <a:rPr lang="en-US" dirty="0"/>
                  <a:t> expression is a great deal larger than (</a:t>
                </a:r>
                <a14:m>
                  <m:oMath xmlns:m="http://schemas.openxmlformats.org/officeDocument/2006/math">
                    <m:r>
                      <a:rPr lang="en-US" i="1" dirty="0">
                        <a:latin typeface="Cambria Math" panose="02040503050406030204" pitchFamily="18" charset="0"/>
                      </a:rPr>
                      <m:t>𝑛</m:t>
                    </m:r>
                    <m:r>
                      <a:rPr lang="en-US" i="1" dirty="0">
                        <a:latin typeface="Cambria Math" panose="02040503050406030204" pitchFamily="18" charset="0"/>
                      </a:rPr>
                      <m:t>−1</m:t>
                    </m:r>
                  </m:oMath>
                </a14:m>
                <a:r>
                  <a:rPr lang="en-US" dirty="0"/>
                  <a:t>), then </a:t>
                </a:r>
                <a14:m>
                  <m:oMath xmlns:m="http://schemas.openxmlformats.org/officeDocument/2006/math">
                    <m:sSup>
                      <m:sSupPr>
                        <m:ctrlPr>
                          <a:rPr lang="en-US" i="1">
                            <a:latin typeface="Cambria Math" panose="02040503050406030204" pitchFamily="18" charset="0"/>
                          </a:rPr>
                        </m:ctrlPr>
                      </m:sSupPr>
                      <m:e>
                        <m:r>
                          <a:rPr lang="en-US" i="1">
                            <a:latin typeface="Cambria Math" panose="02040503050406030204" pitchFamily="18" charset="0"/>
                          </a:rPr>
                          <m:t>𝑠</m:t>
                        </m:r>
                      </m:e>
                      <m:sup>
                        <m:r>
                          <a:rPr lang="en-US" i="1">
                            <a:latin typeface="Cambria Math" panose="02040503050406030204" pitchFamily="18" charset="0"/>
                          </a:rPr>
                          <m:t>2</m:t>
                        </m:r>
                      </m:sup>
                    </m:sSup>
                  </m:oMath>
                </a14:m>
                <a:r>
                  <a:rPr lang="en-US" dirty="0"/>
                  <a:t> is a great deal larger than </a:t>
                </a:r>
                <a14:m>
                  <m:oMath xmlns:m="http://schemas.openxmlformats.org/officeDocument/2006/math">
                    <m:sSubSup>
                      <m:sSubSupPr>
                        <m:ctrlPr>
                          <a:rPr lang="en-US" i="1" dirty="0">
                            <a:latin typeface="Cambria Math" panose="02040503050406030204" pitchFamily="18" charset="0"/>
                            <a:ea typeface="Cambria Math" panose="02040503050406030204" pitchFamily="18" charset="0"/>
                          </a:rPr>
                        </m:ctrlPr>
                      </m:sSubSupPr>
                      <m:e>
                        <m:r>
                          <a:rPr lang="en-US" i="1" dirty="0">
                            <a:latin typeface="Cambria Math" panose="02040503050406030204" pitchFamily="18" charset="0"/>
                            <a:ea typeface="Cambria Math" panose="02040503050406030204" pitchFamily="18" charset="0"/>
                          </a:rPr>
                          <m:t>𝜎</m:t>
                        </m:r>
                      </m:e>
                      <m:sub>
                        <m:r>
                          <a:rPr lang="en-US" i="1" dirty="0">
                            <a:latin typeface="Cambria Math" panose="02040503050406030204" pitchFamily="18" charset="0"/>
                            <a:ea typeface="Cambria Math" panose="02040503050406030204" pitchFamily="18" charset="0"/>
                          </a:rPr>
                          <m:t>0</m:t>
                        </m:r>
                      </m:sub>
                      <m:sup>
                        <m:r>
                          <a:rPr lang="en-US" i="1" dirty="0">
                            <a:latin typeface="Cambria Math" panose="02040503050406030204" pitchFamily="18" charset="0"/>
                            <a:ea typeface="Cambria Math" panose="02040503050406030204" pitchFamily="18" charset="0"/>
                          </a:rPr>
                          <m:t>2</m:t>
                        </m:r>
                      </m:sup>
                    </m:sSubSup>
                  </m:oMath>
                </a14:m>
                <a:r>
                  <a:rPr lang="en-US" dirty="0"/>
                  <a:t>. Such an event would cast doubt on the validity of the null hypothesis.</a:t>
                </a:r>
              </a:p>
              <a:p>
                <a:r>
                  <a:rPr lang="en-US" dirty="0"/>
                  <a:t>Suppose the population is verified to be normally distributed. Also suppose a random sample of 30 tablets are evaluated, and the sample standard deviation is found to be 0.14 milligrams. The </a:t>
                </a:r>
                <a14:m>
                  <m:oMath xmlns:m="http://schemas.openxmlformats.org/officeDocument/2006/math">
                    <m:r>
                      <a:rPr lang="en-US" i="1" dirty="0" smtClean="0">
                        <a:latin typeface="Cambria Math" panose="02040503050406030204" pitchFamily="18" charset="0"/>
                      </a:rPr>
                      <m:t>𝜒</m:t>
                    </m:r>
                    <m:r>
                      <a:rPr lang="en-US" i="1" baseline="30000" dirty="0" smtClean="0">
                        <a:latin typeface="Cambria Math" panose="02040503050406030204" pitchFamily="18" charset="0"/>
                      </a:rPr>
                      <m:t>2</m:t>
                    </m:r>
                  </m:oMath>
                </a14:m>
                <a:r>
                  <a:rPr lang="en-US" dirty="0"/>
                  <a:t> test statistic is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4587240"/>
              </a:xfrm>
              <a:blipFill>
                <a:blip r:embed="rId2"/>
                <a:stretch>
                  <a:fillRect l="-1481" t="-1195"/>
                </a:stretch>
              </a:blipFill>
            </p:spPr>
            <p:txBody>
              <a:bodyPr/>
              <a:lstStyle/>
              <a:p>
                <a:r>
                  <a:rPr lang="en-IN">
                    <a:noFill/>
                  </a:rPr>
                  <a:t> </a:t>
                </a:r>
              </a:p>
            </p:txBody>
          </p:sp>
        </mc:Fallback>
      </mc:AlternateContent>
      <p:graphicFrame>
        <p:nvGraphicFramePr>
          <p:cNvPr id="4" name="Object 3">
            <a:extLst>
              <a:ext uri="{FF2B5EF4-FFF2-40B4-BE49-F238E27FC236}">
                <a16:creationId xmlns:a16="http://schemas.microsoft.com/office/drawing/2014/main" id="{A2ACF644-1539-B427-081A-93019DF773C8}"/>
              </a:ext>
            </a:extLst>
          </p:cNvPr>
          <p:cNvGraphicFramePr>
            <a:graphicFrameLocks noChangeAspect="1"/>
          </p:cNvGraphicFramePr>
          <p:nvPr>
            <p:extLst>
              <p:ext uri="{D42A27DB-BD31-4B8C-83A1-F6EECF244321}">
                <p14:modId xmlns:p14="http://schemas.microsoft.com/office/powerpoint/2010/main" val="247274081"/>
              </p:ext>
            </p:extLst>
          </p:nvPr>
        </p:nvGraphicFramePr>
        <p:xfrm>
          <a:off x="1581150" y="4735513"/>
          <a:ext cx="5715000" cy="1143000"/>
        </p:xfrm>
        <a:graphic>
          <a:graphicData uri="http://schemas.openxmlformats.org/presentationml/2006/ole">
            <mc:AlternateContent xmlns:mc="http://schemas.openxmlformats.org/markup-compatibility/2006">
              <mc:Choice xmlns:v="urn:schemas-microsoft-com:vml" Requires="v">
                <p:oleObj name="Equation" r:id="rId3" imgW="5715000" imgH="1143000" progId="Equation.DSMT4">
                  <p:embed/>
                </p:oleObj>
              </mc:Choice>
              <mc:Fallback>
                <p:oleObj name="Equation" r:id="rId3" imgW="5715000" imgH="1143000" progId="Equation.DSMT4">
                  <p:embed/>
                  <p:pic>
                    <p:nvPicPr>
                      <p:cNvPr id="0" name=""/>
                      <p:cNvPicPr/>
                      <p:nvPr/>
                    </p:nvPicPr>
                    <p:blipFill>
                      <a:blip r:embed="rId4"/>
                      <a:stretch>
                        <a:fillRect/>
                      </a:stretch>
                    </p:blipFill>
                    <p:spPr>
                      <a:xfrm>
                        <a:off x="1581150" y="4735513"/>
                        <a:ext cx="5715000" cy="1143000"/>
                      </a:xfrm>
                      <a:prstGeom prst="rect">
                        <a:avLst/>
                      </a:prstGeom>
                    </p:spPr>
                  </p:pic>
                </p:oleObj>
              </mc:Fallback>
            </mc:AlternateContent>
          </a:graphicData>
        </a:graphic>
      </p:graphicFrame>
    </p:spTree>
    <p:extLst>
      <p:ext uri="{BB962C8B-B14F-4D97-AF65-F5344CB8AC3E}">
        <p14:creationId xmlns:p14="http://schemas.microsoft.com/office/powerpoint/2010/main" val="1055161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4587240"/>
              </a:xfrm>
            </p:spPr>
            <p:txBody>
              <a:bodyPr>
                <a:normAutofit/>
              </a:bodyPr>
              <a:lstStyle/>
              <a:p>
                <a:r>
                  <a:rPr lang="en-US" b="1" dirty="0"/>
                  <a:t>Step 4: Determine the critical value(s) or </a:t>
                </a:r>
                <a14:m>
                  <m:oMath xmlns:m="http://schemas.openxmlformats.org/officeDocument/2006/math">
                    <m:r>
                      <a:rPr lang="en-US" b="1" i="1" dirty="0" smtClean="0">
                        <a:latin typeface="Cambria Math" panose="02040503050406030204" pitchFamily="18" charset="0"/>
                      </a:rPr>
                      <m:t>𝑷</m:t>
                    </m:r>
                  </m:oMath>
                </a14:m>
                <a:r>
                  <a:rPr lang="en-US" b="1" dirty="0"/>
                  <a:t>-value.</a:t>
                </a:r>
              </a:p>
              <a:p>
                <a:r>
                  <a:rPr lang="en-US" dirty="0"/>
                  <a:t>The role of the critical value in this test is no different from the other hypothesis tests we have discussed. It defines a range of values for the test statistic, called the rejection region, that will be too rare to have occurred from ordinary sampling variability. From a probabilistic standpoint, the significance level of the test defines</a:t>
                </a:r>
              </a:p>
              <a:p>
                <a:r>
                  <a:rPr lang="en-US" dirty="0"/>
                  <a:t>the size of the rejection region. If the value of the test statistic falls in this region, the null hypothesis will be rejected.</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4587240"/>
              </a:xfrm>
              <a:blipFill>
                <a:blip r:embed="rId2"/>
                <a:stretch>
                  <a:fillRect l="-1481" t="-1195" r="-2000" b="-2523"/>
                </a:stretch>
              </a:blipFill>
            </p:spPr>
            <p:txBody>
              <a:bodyPr/>
              <a:lstStyle/>
              <a:p>
                <a:r>
                  <a:rPr lang="en-IN">
                    <a:noFill/>
                  </a:rPr>
                  <a:t> </a:t>
                </a:r>
              </a:p>
            </p:txBody>
          </p:sp>
        </mc:Fallback>
      </mc:AlternateContent>
    </p:spTree>
    <p:extLst>
      <p:ext uri="{BB962C8B-B14F-4D97-AF65-F5344CB8AC3E}">
        <p14:creationId xmlns:p14="http://schemas.microsoft.com/office/powerpoint/2010/main" val="42116705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4587240"/>
              </a:xfrm>
            </p:spPr>
            <p:txBody>
              <a:bodyPr>
                <a:normAutofit/>
              </a:bodyPr>
              <a:lstStyle/>
              <a:p>
                <a:r>
                  <a:rPr lang="en-US" dirty="0"/>
                  <a:t>Determining the critical value requires knowledge of the sample size. Suppose the pharmaceutical company plans to draw a sample of 30 tablets. Since the level of the test is 0.01 and there are </a:t>
                </a:r>
                <a14:m>
                  <m:oMath xmlns:m="http://schemas.openxmlformats.org/officeDocument/2006/math">
                    <m:r>
                      <a:rPr lang="en-US" i="1" dirty="0" smtClean="0">
                        <a:latin typeface="Cambria Math" panose="02040503050406030204" pitchFamily="18" charset="0"/>
                      </a:rPr>
                      <m:t>𝑑𝑓</m:t>
                    </m:r>
                    <m:r>
                      <a:rPr lang="en-US" i="1" dirty="0" smtClean="0">
                        <a:latin typeface="Cambria Math" panose="02040503050406030204" pitchFamily="18" charset="0"/>
                      </a:rPr>
                      <m:t>=30−1=29 </m:t>
                    </m:r>
                  </m:oMath>
                </a14:m>
                <a:r>
                  <a:rPr lang="en-US" dirty="0"/>
                  <a:t> degrees of freedom, the critical value from Table G is 49.588. The test statistic will exceed this value due to ordinary variation only 1% of the time.</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4587240"/>
              </a:xfrm>
              <a:blipFill>
                <a:blip r:embed="rId2"/>
                <a:stretch>
                  <a:fillRect l="-1481" t="-1195" r="-593"/>
                </a:stretch>
              </a:blipFill>
            </p:spPr>
            <p:txBody>
              <a:bodyPr/>
              <a:lstStyle/>
              <a:p>
                <a:r>
                  <a:rPr lang="en-IN">
                    <a:noFill/>
                  </a:rPr>
                  <a:t> </a:t>
                </a:r>
              </a:p>
            </p:txBody>
          </p:sp>
        </mc:Fallback>
      </mc:AlternateContent>
    </p:spTree>
    <p:extLst>
      <p:ext uri="{BB962C8B-B14F-4D97-AF65-F5344CB8AC3E}">
        <p14:creationId xmlns:p14="http://schemas.microsoft.com/office/powerpoint/2010/main" val="42175382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p:sp>
        <p:nvSpPr>
          <p:cNvPr id="3" name="Content Placeholder 2"/>
          <p:cNvSpPr>
            <a:spLocks noGrp="1"/>
          </p:cNvSpPr>
          <p:nvPr>
            <p:ph idx="1"/>
          </p:nvPr>
        </p:nvSpPr>
        <p:spPr>
          <a:xfrm>
            <a:off x="457200" y="1280160"/>
            <a:ext cx="8229600" cy="4587240"/>
          </a:xfrm>
        </p:spPr>
        <p:txBody>
          <a:bodyPr>
            <a:normAutofit/>
          </a:bodyPr>
          <a:lstStyle/>
          <a:p>
            <a:r>
              <a:rPr lang="en-US" dirty="0"/>
              <a:t> </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FC3BEF47-7678-A863-F503-629159F3B0DD}"/>
                  </a:ext>
                </a:extLst>
              </p:cNvPr>
              <p:cNvGraphicFramePr>
                <a:graphicFrameLocks noGrp="1"/>
              </p:cNvGraphicFramePr>
              <p:nvPr>
                <p:extLst>
                  <p:ext uri="{D42A27DB-BD31-4B8C-83A1-F6EECF244321}">
                    <p14:modId xmlns:p14="http://schemas.microsoft.com/office/powerpoint/2010/main" val="2638796915"/>
                  </p:ext>
                </p:extLst>
              </p:nvPr>
            </p:nvGraphicFramePr>
            <p:xfrm>
              <a:off x="1219200" y="1524000"/>
              <a:ext cx="5638800" cy="2984691"/>
            </p:xfrm>
            <a:graphic>
              <a:graphicData uri="http://schemas.openxmlformats.org/drawingml/2006/table">
                <a:tbl>
                  <a:tblPr firstRow="1" bandRow="1">
                    <a:tableStyleId>{5C22544A-7EE6-4342-B048-85BDC9FD1C3A}</a:tableStyleId>
                  </a:tblPr>
                  <a:tblGrid>
                    <a:gridCol w="980661">
                      <a:extLst>
                        <a:ext uri="{9D8B030D-6E8A-4147-A177-3AD203B41FA5}">
                          <a16:colId xmlns:a16="http://schemas.microsoft.com/office/drawing/2014/main" val="2514456791"/>
                        </a:ext>
                      </a:extLst>
                    </a:gridCol>
                    <a:gridCol w="572052">
                      <a:extLst>
                        <a:ext uri="{9D8B030D-6E8A-4147-A177-3AD203B41FA5}">
                          <a16:colId xmlns:a16="http://schemas.microsoft.com/office/drawing/2014/main" val="3785247500"/>
                        </a:ext>
                      </a:extLst>
                    </a:gridCol>
                    <a:gridCol w="1442899">
                      <a:extLst>
                        <a:ext uri="{9D8B030D-6E8A-4147-A177-3AD203B41FA5}">
                          <a16:colId xmlns:a16="http://schemas.microsoft.com/office/drawing/2014/main" val="2044103016"/>
                        </a:ext>
                      </a:extLst>
                    </a:gridCol>
                    <a:gridCol w="1321594">
                      <a:extLst>
                        <a:ext uri="{9D8B030D-6E8A-4147-A177-3AD203B41FA5}">
                          <a16:colId xmlns:a16="http://schemas.microsoft.com/office/drawing/2014/main" val="3869141554"/>
                        </a:ext>
                      </a:extLst>
                    </a:gridCol>
                    <a:gridCol w="1321594">
                      <a:extLst>
                        <a:ext uri="{9D8B030D-6E8A-4147-A177-3AD203B41FA5}">
                          <a16:colId xmlns:a16="http://schemas.microsoft.com/office/drawing/2014/main" val="46260948"/>
                        </a:ext>
                      </a:extLst>
                    </a:gridCol>
                  </a:tblGrid>
                  <a:tr h="370840">
                    <a:tc>
                      <a:txBody>
                        <a:bodyPr/>
                        <a:lstStyle/>
                        <a:p>
                          <a:pPr algn="ctr"/>
                          <a14:m>
                            <m:oMathPara xmlns:m="http://schemas.openxmlformats.org/officeDocument/2006/math">
                              <m:oMathParaPr>
                                <m:jc m:val="centerGroup"/>
                              </m:oMathParaPr>
                              <m:oMath xmlns:m="http://schemas.openxmlformats.org/officeDocument/2006/math">
                                <m:r>
                                  <a:rPr lang="en-US" b="1" i="1" dirty="0" smtClean="0">
                                    <a:latin typeface="Cambria Math" panose="02040503050406030204" pitchFamily="18" charset="0"/>
                                  </a:rPr>
                                  <m:t>𝒅𝒇</m:t>
                                </m:r>
                              </m:oMath>
                            </m:oMathPara>
                          </a14:m>
                          <a:endParaRPr lang="en-IN" b="1" dirty="0"/>
                        </a:p>
                      </a:txBody>
                      <a:tcPr/>
                    </a:tc>
                    <a:tc>
                      <a:txBody>
                        <a:bodyPr/>
                        <a:lstStyle/>
                        <a:p>
                          <a:pPr algn="ctr"/>
                          <a14:m>
                            <m:oMathPara xmlns:m="http://schemas.openxmlformats.org/officeDocument/2006/math">
                              <m:oMathParaPr>
                                <m:jc m:val="centerGroup"/>
                              </m:oMathParaPr>
                              <m:oMath xmlns:m="http://schemas.openxmlformats.org/officeDocument/2006/math">
                                <m:r>
                                  <a:rPr lang="en-IN" i="1" smtClean="0">
                                    <a:latin typeface="Cambria Math" panose="02040503050406030204" pitchFamily="18" charset="0"/>
                                    <a:ea typeface="Cambria Math" panose="02040503050406030204" pitchFamily="18" charset="0"/>
                                  </a:rPr>
                                  <m:t>⋯</m:t>
                                </m:r>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sSubSup>
                                  <m:sSubSupPr>
                                    <m:ctrlPr>
                                      <a:rPr lang="en-US" i="1" smtClean="0">
                                        <a:latin typeface="Cambria Math" panose="02040503050406030204" pitchFamily="18" charset="0"/>
                                      </a:rPr>
                                    </m:ctrlPr>
                                  </m:sSubSupPr>
                                  <m:e>
                                    <m:r>
                                      <a:rPr lang="en-US" b="1" i="1" smtClean="0">
                                        <a:latin typeface="Cambria Math" panose="02040503050406030204" pitchFamily="18" charset="0"/>
                                      </a:rPr>
                                      <m:t>𝑿</m:t>
                                    </m:r>
                                  </m:e>
                                  <m:sub>
                                    <m:r>
                                      <a:rPr lang="en-US" b="1" i="1" smtClean="0">
                                        <a:latin typeface="Cambria Math" panose="02040503050406030204" pitchFamily="18" charset="0"/>
                                      </a:rPr>
                                      <m:t>𝟎</m:t>
                                    </m:r>
                                    <m:r>
                                      <a:rPr lang="en-US" b="1" i="1" smtClean="0">
                                        <a:latin typeface="Cambria Math" panose="02040503050406030204" pitchFamily="18" charset="0"/>
                                      </a:rPr>
                                      <m:t>.</m:t>
                                    </m:r>
                                    <m:r>
                                      <a:rPr lang="en-US" b="1" i="1" smtClean="0">
                                        <a:latin typeface="Cambria Math" panose="02040503050406030204" pitchFamily="18" charset="0"/>
                                      </a:rPr>
                                      <m:t>𝟎𝟐𝟓</m:t>
                                    </m:r>
                                  </m:sub>
                                  <m:sup>
                                    <m:r>
                                      <a:rPr lang="en-US" b="1" i="1" smtClean="0">
                                        <a:latin typeface="Cambria Math" panose="02040503050406030204" pitchFamily="18" charset="0"/>
                                      </a:rPr>
                                      <m:t>𝟐</m:t>
                                    </m:r>
                                  </m:sup>
                                </m:sSubSup>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sSubSup>
                                  <m:sSubSupPr>
                                    <m:ctrlPr>
                                      <a:rPr lang="en-US" i="1" smtClean="0">
                                        <a:latin typeface="Cambria Math" panose="02040503050406030204" pitchFamily="18" charset="0"/>
                                      </a:rPr>
                                    </m:ctrlPr>
                                  </m:sSubSupPr>
                                  <m:e>
                                    <m:r>
                                      <a:rPr lang="en-US" b="1" i="1" smtClean="0">
                                        <a:latin typeface="Cambria Math" panose="02040503050406030204" pitchFamily="18" charset="0"/>
                                      </a:rPr>
                                      <m:t>𝑿</m:t>
                                    </m:r>
                                  </m:e>
                                  <m:sub>
                                    <m:r>
                                      <a:rPr lang="en-US" b="1" i="1" smtClean="0">
                                        <a:latin typeface="Cambria Math" panose="02040503050406030204" pitchFamily="18" charset="0"/>
                                      </a:rPr>
                                      <m:t>𝟎</m:t>
                                    </m:r>
                                    <m:r>
                                      <a:rPr lang="en-US" b="1" i="1" smtClean="0">
                                        <a:latin typeface="Cambria Math" panose="02040503050406030204" pitchFamily="18" charset="0"/>
                                      </a:rPr>
                                      <m:t>.</m:t>
                                    </m:r>
                                    <m:r>
                                      <a:rPr lang="en-US" b="1" i="1" smtClean="0">
                                        <a:latin typeface="Cambria Math" panose="02040503050406030204" pitchFamily="18" charset="0"/>
                                      </a:rPr>
                                      <m:t>𝟎𝟏𝟎</m:t>
                                    </m:r>
                                  </m:sub>
                                  <m:sup>
                                    <m:r>
                                      <a:rPr lang="en-US" b="1" i="1" smtClean="0">
                                        <a:latin typeface="Cambria Math" panose="02040503050406030204" pitchFamily="18" charset="0"/>
                                      </a:rPr>
                                      <m:t>𝟐</m:t>
                                    </m:r>
                                  </m:sup>
                                </m:sSubSup>
                              </m:oMath>
                            </m:oMathPara>
                          </a14:m>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sSubSup>
                                  <m:sSubSupPr>
                                    <m:ctrlPr>
                                      <a:rPr lang="en-US" i="1" smtClean="0">
                                        <a:latin typeface="Cambria Math" panose="02040503050406030204" pitchFamily="18" charset="0"/>
                                      </a:rPr>
                                    </m:ctrlPr>
                                  </m:sSubSupPr>
                                  <m:e>
                                    <m:r>
                                      <a:rPr lang="en-US" b="1" i="1" smtClean="0">
                                        <a:latin typeface="Cambria Math" panose="02040503050406030204" pitchFamily="18" charset="0"/>
                                      </a:rPr>
                                      <m:t>𝑿</m:t>
                                    </m:r>
                                  </m:e>
                                  <m:sub>
                                    <m:r>
                                      <a:rPr lang="en-US" b="1" i="1" smtClean="0">
                                        <a:latin typeface="Cambria Math" panose="02040503050406030204" pitchFamily="18" charset="0"/>
                                      </a:rPr>
                                      <m:t>𝟎</m:t>
                                    </m:r>
                                    <m:r>
                                      <a:rPr lang="en-US" b="1" i="1" smtClean="0">
                                        <a:latin typeface="Cambria Math" panose="02040503050406030204" pitchFamily="18" charset="0"/>
                                      </a:rPr>
                                      <m:t>.</m:t>
                                    </m:r>
                                    <m:r>
                                      <a:rPr lang="en-US" b="1" i="1" smtClean="0">
                                        <a:latin typeface="Cambria Math" panose="02040503050406030204" pitchFamily="18" charset="0"/>
                                      </a:rPr>
                                      <m:t>𝟎𝟎𝟓</m:t>
                                    </m:r>
                                  </m:sub>
                                  <m:sup>
                                    <m:r>
                                      <a:rPr lang="en-US" b="1" i="1" smtClean="0">
                                        <a:latin typeface="Cambria Math" panose="02040503050406030204" pitchFamily="18" charset="0"/>
                                      </a:rPr>
                                      <m:t>𝟐</m:t>
                                    </m:r>
                                  </m:sup>
                                </m:sSubSup>
                              </m:oMath>
                            </m:oMathPara>
                          </a14:m>
                          <a:endParaRPr lang="en-IN" dirty="0"/>
                        </a:p>
                      </a:txBody>
                      <a:tcPr/>
                    </a:tc>
                    <a:extLst>
                      <a:ext uri="{0D108BD9-81ED-4DB2-BD59-A6C34878D82A}">
                        <a16:rowId xmlns:a16="http://schemas.microsoft.com/office/drawing/2014/main" val="3748459648"/>
                      </a:ext>
                    </a:extLst>
                  </a:tr>
                  <a:tr h="370840">
                    <a:tc>
                      <a:txBody>
                        <a:bodyPr/>
                        <a:lstStyle/>
                        <a:p>
                          <a:pPr algn="ctr"/>
                          <a:r>
                            <a:rPr lang="en-US" b="1" dirty="0"/>
                            <a:t>1</a:t>
                          </a:r>
                          <a:endParaRPr lang="en-IN" b="1" dirty="0"/>
                        </a:p>
                      </a:txBody>
                      <a:tcPr/>
                    </a:tc>
                    <a:tc>
                      <a:txBody>
                        <a:bodyPr/>
                        <a:lstStyle/>
                        <a:p>
                          <a:pPr algn="ctr"/>
                          <a:endParaRPr lang="en-IN" dirty="0"/>
                        </a:p>
                      </a:txBody>
                      <a:tcPr/>
                    </a:tc>
                    <a:tc>
                      <a:txBody>
                        <a:bodyPr/>
                        <a:lstStyle/>
                        <a:p>
                          <a:pPr algn="ctr"/>
                          <a:r>
                            <a:rPr lang="en-US" dirty="0"/>
                            <a:t>5.024</a:t>
                          </a:r>
                          <a:endParaRPr lang="en-IN" dirty="0"/>
                        </a:p>
                      </a:txBody>
                      <a:tcPr/>
                    </a:tc>
                    <a:tc>
                      <a:txBody>
                        <a:bodyPr/>
                        <a:lstStyle/>
                        <a:p>
                          <a:pPr algn="ctr"/>
                          <a:r>
                            <a:rPr lang="en-IN" dirty="0"/>
                            <a:t>6.635</a:t>
                          </a:r>
                        </a:p>
                      </a:txBody>
                      <a:tcPr>
                        <a:solidFill>
                          <a:schemeClr val="bg2">
                            <a:lumMod val="65000"/>
                          </a:schemeClr>
                        </a:solidFill>
                      </a:tcPr>
                    </a:tc>
                    <a:tc>
                      <a:txBody>
                        <a:bodyPr/>
                        <a:lstStyle/>
                        <a:p>
                          <a:pPr algn="ctr"/>
                          <a:r>
                            <a:rPr lang="en-IN" dirty="0"/>
                            <a:t>7.879</a:t>
                          </a:r>
                        </a:p>
                      </a:txBody>
                      <a:tcPr/>
                    </a:tc>
                    <a:extLst>
                      <a:ext uri="{0D108BD9-81ED-4DB2-BD59-A6C34878D82A}">
                        <a16:rowId xmlns:a16="http://schemas.microsoft.com/office/drawing/2014/main" val="2653796396"/>
                      </a:ext>
                    </a:extLst>
                  </a:tr>
                  <a:tr h="370840">
                    <a:tc>
                      <a:txBody>
                        <a:bodyPr/>
                        <a:lstStyle/>
                        <a:p>
                          <a:pPr algn="ctr"/>
                          <a:r>
                            <a:rPr lang="en-US" b="1" dirty="0"/>
                            <a:t>2</a:t>
                          </a:r>
                          <a:endParaRPr lang="en-IN" b="1" dirty="0"/>
                        </a:p>
                      </a:txBody>
                      <a:tcPr/>
                    </a:tc>
                    <a:tc>
                      <a:txBody>
                        <a:bodyPr/>
                        <a:lstStyle/>
                        <a:p>
                          <a:pPr algn="ctr"/>
                          <a:endParaRPr lang="en-IN"/>
                        </a:p>
                      </a:txBody>
                      <a:tcPr/>
                    </a:tc>
                    <a:tc>
                      <a:txBody>
                        <a:bodyPr/>
                        <a:lstStyle/>
                        <a:p>
                          <a:pPr algn="ctr"/>
                          <a:r>
                            <a:rPr lang="en-IN" dirty="0"/>
                            <a:t>7.378</a:t>
                          </a:r>
                        </a:p>
                      </a:txBody>
                      <a:tcPr/>
                    </a:tc>
                    <a:tc>
                      <a:txBody>
                        <a:bodyPr/>
                        <a:lstStyle/>
                        <a:p>
                          <a:pPr algn="ctr"/>
                          <a:r>
                            <a:rPr lang="en-IN" dirty="0"/>
                            <a:t>9.210</a:t>
                          </a:r>
                        </a:p>
                      </a:txBody>
                      <a:tcPr>
                        <a:solidFill>
                          <a:schemeClr val="bg2">
                            <a:lumMod val="65000"/>
                          </a:schemeClr>
                        </a:solidFill>
                      </a:tcPr>
                    </a:tc>
                    <a:tc>
                      <a:txBody>
                        <a:bodyPr/>
                        <a:lstStyle/>
                        <a:p>
                          <a:pPr algn="ctr"/>
                          <a:r>
                            <a:rPr lang="en-IN" dirty="0"/>
                            <a:t>10.597</a:t>
                          </a:r>
                        </a:p>
                      </a:txBody>
                      <a:tcPr/>
                    </a:tc>
                    <a:extLst>
                      <a:ext uri="{0D108BD9-81ED-4DB2-BD59-A6C34878D82A}">
                        <a16:rowId xmlns:a16="http://schemas.microsoft.com/office/drawing/2014/main" val="1348511718"/>
                      </a:ext>
                    </a:extLst>
                  </a:tr>
                  <a:tr h="370840">
                    <a:tc>
                      <a:txBody>
                        <a:bodyPr/>
                        <a:lstStyle/>
                        <a:p>
                          <a:pPr algn="ctr"/>
                          <a:r>
                            <a:rPr lang="en-US" b="1" dirty="0"/>
                            <a:t>3</a:t>
                          </a:r>
                          <a:endParaRPr lang="en-IN" b="1" dirty="0"/>
                        </a:p>
                      </a:txBody>
                      <a:tcPr/>
                    </a:tc>
                    <a:tc>
                      <a:txBody>
                        <a:bodyPr/>
                        <a:lstStyle/>
                        <a:p>
                          <a:pPr algn="ctr"/>
                          <a:endParaRPr lang="en-IN"/>
                        </a:p>
                      </a:txBody>
                      <a:tcPr/>
                    </a:tc>
                    <a:tc>
                      <a:txBody>
                        <a:bodyPr/>
                        <a:lstStyle/>
                        <a:p>
                          <a:pPr algn="ctr"/>
                          <a:r>
                            <a:rPr lang="en-IN" dirty="0"/>
                            <a:t>9.348</a:t>
                          </a:r>
                        </a:p>
                      </a:txBody>
                      <a:tcPr/>
                    </a:tc>
                    <a:tc>
                      <a:txBody>
                        <a:bodyPr/>
                        <a:lstStyle/>
                        <a:p>
                          <a:pPr algn="ctr"/>
                          <a:r>
                            <a:rPr lang="en-IN" dirty="0"/>
                            <a:t>11.345</a:t>
                          </a:r>
                        </a:p>
                      </a:txBody>
                      <a:tcPr>
                        <a:solidFill>
                          <a:schemeClr val="bg2">
                            <a:lumMod val="65000"/>
                          </a:schemeClr>
                        </a:solidFill>
                      </a:tcPr>
                    </a:tc>
                    <a:tc>
                      <a:txBody>
                        <a:bodyPr/>
                        <a:lstStyle/>
                        <a:p>
                          <a:pPr algn="ctr"/>
                          <a:r>
                            <a:rPr lang="en-IN" dirty="0"/>
                            <a:t>12.838</a:t>
                          </a:r>
                        </a:p>
                      </a:txBody>
                      <a:tcPr/>
                    </a:tc>
                    <a:extLst>
                      <a:ext uri="{0D108BD9-81ED-4DB2-BD59-A6C34878D82A}">
                        <a16:rowId xmlns:a16="http://schemas.microsoft.com/office/drawing/2014/main" val="2051557286"/>
                      </a:ext>
                    </a:extLst>
                  </a:tr>
                  <a:tr h="370840">
                    <a:tc>
                      <a:txBody>
                        <a:bodyPr/>
                        <a:lstStyle/>
                        <a:p>
                          <a:pPr algn="ctr"/>
                          <a14:m>
                            <m:oMathPara xmlns:m="http://schemas.openxmlformats.org/officeDocument/2006/math">
                              <m:oMathParaPr>
                                <m:jc m:val="centerGroup"/>
                              </m:oMathParaPr>
                              <m:oMath xmlns:m="http://schemas.openxmlformats.org/officeDocument/2006/math">
                                <m:r>
                                  <a:rPr lang="en-IN" b="1" i="1" smtClean="0">
                                    <a:latin typeface="Cambria Math" panose="02040503050406030204" pitchFamily="18" charset="0"/>
                                    <a:ea typeface="Cambria Math" panose="02040503050406030204" pitchFamily="18" charset="0"/>
                                  </a:rPr>
                                  <m:t>⋮</m:t>
                                </m:r>
                              </m:oMath>
                            </m:oMathPara>
                          </a14:m>
                          <a:endParaRPr lang="en-IN" b="1" dirty="0"/>
                        </a:p>
                      </a:txBody>
                      <a:tcPr/>
                    </a:tc>
                    <a:tc>
                      <a:txBody>
                        <a:bodyPr/>
                        <a:lstStyle/>
                        <a:p>
                          <a:pPr algn="ctr"/>
                          <a:endParaRPr lang="en-IN"/>
                        </a:p>
                      </a:txBody>
                      <a:tcPr/>
                    </a:tc>
                    <a:tc>
                      <a:txBody>
                        <a:bodyPr/>
                        <a:lstStyle/>
                        <a:p>
                          <a:pPr algn="ctr"/>
                          <a:endParaRPr lang="en-IN"/>
                        </a:p>
                      </a:txBody>
                      <a:tcPr/>
                    </a:tc>
                    <a:tc>
                      <a:txBody>
                        <a:bodyPr/>
                        <a:lstStyle/>
                        <a:p>
                          <a:pPr algn="ctr"/>
                          <a:endParaRPr lang="en-IN" dirty="0"/>
                        </a:p>
                      </a:txBody>
                      <a:tcPr>
                        <a:solidFill>
                          <a:schemeClr val="bg2">
                            <a:lumMod val="65000"/>
                          </a:schemeClr>
                        </a:solidFill>
                      </a:tcPr>
                    </a:tc>
                    <a:tc>
                      <a:txBody>
                        <a:bodyPr/>
                        <a:lstStyle/>
                        <a:p>
                          <a:pPr algn="ctr"/>
                          <a:endParaRPr lang="en-IN"/>
                        </a:p>
                      </a:txBody>
                      <a:tcPr/>
                    </a:tc>
                    <a:extLst>
                      <a:ext uri="{0D108BD9-81ED-4DB2-BD59-A6C34878D82A}">
                        <a16:rowId xmlns:a16="http://schemas.microsoft.com/office/drawing/2014/main" val="203213236"/>
                      </a:ext>
                    </a:extLst>
                  </a:tr>
                  <a:tr h="370840">
                    <a:tc>
                      <a:txBody>
                        <a:bodyPr/>
                        <a:lstStyle/>
                        <a:p>
                          <a:pPr algn="ctr"/>
                          <a:r>
                            <a:rPr lang="en-US" b="1" dirty="0"/>
                            <a:t>29</a:t>
                          </a:r>
                          <a:endParaRPr lang="en-IN" b="1" dirty="0"/>
                        </a:p>
                      </a:txBody>
                      <a:tcPr>
                        <a:solidFill>
                          <a:schemeClr val="bg2">
                            <a:lumMod val="65000"/>
                          </a:schemeClr>
                        </a:solidFill>
                      </a:tcPr>
                    </a:tc>
                    <a:tc>
                      <a:txBody>
                        <a:bodyPr/>
                        <a:lstStyle/>
                        <a:p>
                          <a:pPr algn="ctr"/>
                          <a:endParaRPr lang="en-IN" dirty="0"/>
                        </a:p>
                      </a:txBody>
                      <a:tcPr>
                        <a:solidFill>
                          <a:schemeClr val="bg2">
                            <a:lumMod val="65000"/>
                          </a:schemeClr>
                        </a:solidFill>
                      </a:tcPr>
                    </a:tc>
                    <a:tc>
                      <a:txBody>
                        <a:bodyPr/>
                        <a:lstStyle/>
                        <a:p>
                          <a:pPr algn="ctr"/>
                          <a:r>
                            <a:rPr lang="en-IN" dirty="0"/>
                            <a:t>45.722</a:t>
                          </a:r>
                        </a:p>
                      </a:txBody>
                      <a:tcPr>
                        <a:solidFill>
                          <a:schemeClr val="bg2">
                            <a:lumMod val="65000"/>
                          </a:schemeClr>
                        </a:solidFill>
                      </a:tcPr>
                    </a:tc>
                    <a:tc>
                      <a:txBody>
                        <a:bodyPr/>
                        <a:lstStyle/>
                        <a:p>
                          <a:pPr algn="ctr"/>
                          <a:r>
                            <a:rPr lang="en-IN" dirty="0"/>
                            <a:t>49.588</a:t>
                          </a:r>
                        </a:p>
                      </a:txBody>
                      <a:tcPr>
                        <a:solidFill>
                          <a:srgbClr val="ECF7B3"/>
                        </a:solidFill>
                      </a:tcPr>
                    </a:tc>
                    <a:tc>
                      <a:txBody>
                        <a:bodyPr/>
                        <a:lstStyle/>
                        <a:p>
                          <a:pPr algn="ctr"/>
                          <a:r>
                            <a:rPr lang="en-IN" dirty="0"/>
                            <a:t>52.336</a:t>
                          </a:r>
                        </a:p>
                      </a:txBody>
                      <a:tcPr>
                        <a:solidFill>
                          <a:schemeClr val="bg2">
                            <a:lumMod val="65000"/>
                          </a:schemeClr>
                        </a:solidFill>
                      </a:tcPr>
                    </a:tc>
                    <a:extLst>
                      <a:ext uri="{0D108BD9-81ED-4DB2-BD59-A6C34878D82A}">
                        <a16:rowId xmlns:a16="http://schemas.microsoft.com/office/drawing/2014/main" val="1849394351"/>
                      </a:ext>
                    </a:extLst>
                  </a:tr>
                  <a:tr h="370840">
                    <a:tc>
                      <a:txBody>
                        <a:bodyPr/>
                        <a:lstStyle/>
                        <a:p>
                          <a:pPr algn="ctr"/>
                          <a:r>
                            <a:rPr lang="en-US" b="1" dirty="0"/>
                            <a:t>30</a:t>
                          </a:r>
                          <a:endParaRPr lang="en-IN" b="1" dirty="0"/>
                        </a:p>
                      </a:txBody>
                      <a:tcPr/>
                    </a:tc>
                    <a:tc>
                      <a:txBody>
                        <a:bodyPr/>
                        <a:lstStyle/>
                        <a:p>
                          <a:pPr algn="ctr"/>
                          <a:endParaRPr lang="en-IN"/>
                        </a:p>
                      </a:txBody>
                      <a:tcPr/>
                    </a:tc>
                    <a:tc>
                      <a:txBody>
                        <a:bodyPr/>
                        <a:lstStyle/>
                        <a:p>
                          <a:pPr algn="ctr"/>
                          <a:r>
                            <a:rPr lang="en-IN" dirty="0"/>
                            <a:t>46.979</a:t>
                          </a:r>
                        </a:p>
                      </a:txBody>
                      <a:tcPr/>
                    </a:tc>
                    <a:tc>
                      <a:txBody>
                        <a:bodyPr/>
                        <a:lstStyle/>
                        <a:p>
                          <a:pPr algn="ctr"/>
                          <a:r>
                            <a:rPr lang="en-IN" dirty="0"/>
                            <a:t>50.892</a:t>
                          </a:r>
                        </a:p>
                      </a:txBody>
                      <a:tcPr>
                        <a:solidFill>
                          <a:schemeClr val="bg2">
                            <a:lumMod val="65000"/>
                          </a:schemeClr>
                        </a:solidFill>
                      </a:tcPr>
                    </a:tc>
                    <a:tc>
                      <a:txBody>
                        <a:bodyPr/>
                        <a:lstStyle/>
                        <a:p>
                          <a:pPr algn="ctr"/>
                          <a:r>
                            <a:rPr lang="en-IN" dirty="0"/>
                            <a:t>53.672</a:t>
                          </a:r>
                        </a:p>
                      </a:txBody>
                      <a:tcPr/>
                    </a:tc>
                    <a:extLst>
                      <a:ext uri="{0D108BD9-81ED-4DB2-BD59-A6C34878D82A}">
                        <a16:rowId xmlns:a16="http://schemas.microsoft.com/office/drawing/2014/main" val="759721209"/>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IN" b="1" i="1" smtClean="0">
                                    <a:latin typeface="Cambria Math" panose="02040503050406030204" pitchFamily="18" charset="0"/>
                                    <a:ea typeface="Cambria Math" panose="02040503050406030204" pitchFamily="18" charset="0"/>
                                  </a:rPr>
                                  <m:t>⋮</m:t>
                                </m:r>
                              </m:oMath>
                            </m:oMathPara>
                          </a14:m>
                          <a:endParaRPr lang="en-IN" b="1" dirty="0"/>
                        </a:p>
                      </a:txBody>
                      <a:tcPr/>
                    </a:tc>
                    <a:tc>
                      <a:txBody>
                        <a:bodyPr/>
                        <a:lstStyle/>
                        <a:p>
                          <a:pPr algn="ctr"/>
                          <a:endParaRPr lang="en-IN"/>
                        </a:p>
                      </a:txBody>
                      <a:tcPr/>
                    </a:tc>
                    <a:tc>
                      <a:txBody>
                        <a:bodyPr/>
                        <a:lstStyle/>
                        <a:p>
                          <a:pPr algn="ctr"/>
                          <a:endParaRPr lang="en-IN"/>
                        </a:p>
                      </a:txBody>
                      <a:tcPr/>
                    </a:tc>
                    <a:tc>
                      <a:txBody>
                        <a:bodyPr/>
                        <a:lstStyle/>
                        <a:p>
                          <a:pPr algn="ctr"/>
                          <a:endParaRPr lang="en-IN" dirty="0"/>
                        </a:p>
                      </a:txBody>
                      <a:tcPr>
                        <a:solidFill>
                          <a:schemeClr val="bg2">
                            <a:lumMod val="65000"/>
                          </a:schemeClr>
                        </a:solidFill>
                      </a:tcPr>
                    </a:tc>
                    <a:tc>
                      <a:txBody>
                        <a:bodyPr/>
                        <a:lstStyle/>
                        <a:p>
                          <a:pPr algn="ctr"/>
                          <a:endParaRPr lang="en-IN" dirty="0"/>
                        </a:p>
                      </a:txBody>
                      <a:tcPr/>
                    </a:tc>
                    <a:extLst>
                      <a:ext uri="{0D108BD9-81ED-4DB2-BD59-A6C34878D82A}">
                        <a16:rowId xmlns:a16="http://schemas.microsoft.com/office/drawing/2014/main" val="1035613690"/>
                      </a:ext>
                    </a:extLst>
                  </a:tr>
                </a:tbl>
              </a:graphicData>
            </a:graphic>
          </p:graphicFrame>
        </mc:Choice>
        <mc:Fallback xmlns="">
          <p:graphicFrame>
            <p:nvGraphicFramePr>
              <p:cNvPr id="4" name="Table 3">
                <a:extLst>
                  <a:ext uri="{FF2B5EF4-FFF2-40B4-BE49-F238E27FC236}">
                    <a16:creationId xmlns:a16="http://schemas.microsoft.com/office/drawing/2014/main" id="{FC3BEF47-7678-A863-F503-629159F3B0DD}"/>
                  </a:ext>
                </a:extLst>
              </p:cNvPr>
              <p:cNvGraphicFramePr>
                <a:graphicFrameLocks noGrp="1"/>
              </p:cNvGraphicFramePr>
              <p:nvPr>
                <p:extLst>
                  <p:ext uri="{D42A27DB-BD31-4B8C-83A1-F6EECF244321}">
                    <p14:modId xmlns:p14="http://schemas.microsoft.com/office/powerpoint/2010/main" val="2638796915"/>
                  </p:ext>
                </p:extLst>
              </p:nvPr>
            </p:nvGraphicFramePr>
            <p:xfrm>
              <a:off x="1219200" y="1524000"/>
              <a:ext cx="5638800" cy="2984691"/>
            </p:xfrm>
            <a:graphic>
              <a:graphicData uri="http://schemas.openxmlformats.org/drawingml/2006/table">
                <a:tbl>
                  <a:tblPr firstRow="1" bandRow="1">
                    <a:tableStyleId>{5C22544A-7EE6-4342-B048-85BDC9FD1C3A}</a:tableStyleId>
                  </a:tblPr>
                  <a:tblGrid>
                    <a:gridCol w="980661">
                      <a:extLst>
                        <a:ext uri="{9D8B030D-6E8A-4147-A177-3AD203B41FA5}">
                          <a16:colId xmlns:a16="http://schemas.microsoft.com/office/drawing/2014/main" val="2514456791"/>
                        </a:ext>
                      </a:extLst>
                    </a:gridCol>
                    <a:gridCol w="572052">
                      <a:extLst>
                        <a:ext uri="{9D8B030D-6E8A-4147-A177-3AD203B41FA5}">
                          <a16:colId xmlns:a16="http://schemas.microsoft.com/office/drawing/2014/main" val="3785247500"/>
                        </a:ext>
                      </a:extLst>
                    </a:gridCol>
                    <a:gridCol w="1442899">
                      <a:extLst>
                        <a:ext uri="{9D8B030D-6E8A-4147-A177-3AD203B41FA5}">
                          <a16:colId xmlns:a16="http://schemas.microsoft.com/office/drawing/2014/main" val="2044103016"/>
                        </a:ext>
                      </a:extLst>
                    </a:gridCol>
                    <a:gridCol w="1321594">
                      <a:extLst>
                        <a:ext uri="{9D8B030D-6E8A-4147-A177-3AD203B41FA5}">
                          <a16:colId xmlns:a16="http://schemas.microsoft.com/office/drawing/2014/main" val="3869141554"/>
                        </a:ext>
                      </a:extLst>
                    </a:gridCol>
                    <a:gridCol w="1321594">
                      <a:extLst>
                        <a:ext uri="{9D8B030D-6E8A-4147-A177-3AD203B41FA5}">
                          <a16:colId xmlns:a16="http://schemas.microsoft.com/office/drawing/2014/main" val="46260948"/>
                        </a:ext>
                      </a:extLst>
                    </a:gridCol>
                  </a:tblGrid>
                  <a:tr h="388811">
                    <a:tc>
                      <a:txBody>
                        <a:bodyPr/>
                        <a:lstStyle/>
                        <a:p>
                          <a:endParaRPr lang="en-US"/>
                        </a:p>
                      </a:txBody>
                      <a:tcPr>
                        <a:blipFill>
                          <a:blip r:embed="rId2"/>
                          <a:stretch>
                            <a:fillRect l="-1242" t="-3125" r="-477640" b="-668750"/>
                          </a:stretch>
                        </a:blipFill>
                      </a:tcPr>
                    </a:tc>
                    <a:tc>
                      <a:txBody>
                        <a:bodyPr/>
                        <a:lstStyle/>
                        <a:p>
                          <a:endParaRPr lang="en-US"/>
                        </a:p>
                      </a:txBody>
                      <a:tcPr>
                        <a:blipFill>
                          <a:blip r:embed="rId2"/>
                          <a:stretch>
                            <a:fillRect l="-173404" t="-3125" r="-718085" b="-668750"/>
                          </a:stretch>
                        </a:blipFill>
                      </a:tcPr>
                    </a:tc>
                    <a:tc>
                      <a:txBody>
                        <a:bodyPr/>
                        <a:lstStyle/>
                        <a:p>
                          <a:endParaRPr lang="en-US"/>
                        </a:p>
                      </a:txBody>
                      <a:tcPr>
                        <a:blipFill>
                          <a:blip r:embed="rId2"/>
                          <a:stretch>
                            <a:fillRect l="-108898" t="-3125" r="-186017" b="-668750"/>
                          </a:stretch>
                        </a:blipFill>
                      </a:tcPr>
                    </a:tc>
                    <a:tc>
                      <a:txBody>
                        <a:bodyPr/>
                        <a:lstStyle/>
                        <a:p>
                          <a:endParaRPr lang="en-US"/>
                        </a:p>
                      </a:txBody>
                      <a:tcPr>
                        <a:blipFill>
                          <a:blip r:embed="rId2"/>
                          <a:stretch>
                            <a:fillRect l="-227189" t="-3125" r="-102304" b="-668750"/>
                          </a:stretch>
                        </a:blipFill>
                      </a:tcPr>
                    </a:tc>
                    <a:tc>
                      <a:txBody>
                        <a:bodyPr/>
                        <a:lstStyle/>
                        <a:p>
                          <a:endParaRPr lang="en-US"/>
                        </a:p>
                      </a:txBody>
                      <a:tcPr>
                        <a:blipFill>
                          <a:blip r:embed="rId2"/>
                          <a:stretch>
                            <a:fillRect l="-327189" t="-3125" r="-2304" b="-668750"/>
                          </a:stretch>
                        </a:blipFill>
                      </a:tcPr>
                    </a:tc>
                    <a:extLst>
                      <a:ext uri="{0D108BD9-81ED-4DB2-BD59-A6C34878D82A}">
                        <a16:rowId xmlns:a16="http://schemas.microsoft.com/office/drawing/2014/main" val="3748459648"/>
                      </a:ext>
                    </a:extLst>
                  </a:tr>
                  <a:tr h="370840">
                    <a:tc>
                      <a:txBody>
                        <a:bodyPr/>
                        <a:lstStyle/>
                        <a:p>
                          <a:pPr algn="ctr"/>
                          <a:r>
                            <a:rPr lang="en-US" b="1" dirty="0"/>
                            <a:t>1</a:t>
                          </a:r>
                          <a:endParaRPr lang="en-IN" b="1" dirty="0"/>
                        </a:p>
                      </a:txBody>
                      <a:tcPr/>
                    </a:tc>
                    <a:tc>
                      <a:txBody>
                        <a:bodyPr/>
                        <a:lstStyle/>
                        <a:p>
                          <a:pPr algn="ctr"/>
                          <a:endParaRPr lang="en-IN" dirty="0"/>
                        </a:p>
                      </a:txBody>
                      <a:tcPr/>
                    </a:tc>
                    <a:tc>
                      <a:txBody>
                        <a:bodyPr/>
                        <a:lstStyle/>
                        <a:p>
                          <a:pPr algn="ctr"/>
                          <a:r>
                            <a:rPr lang="en-US" dirty="0"/>
                            <a:t>5.024</a:t>
                          </a:r>
                          <a:endParaRPr lang="en-IN" dirty="0"/>
                        </a:p>
                      </a:txBody>
                      <a:tcPr/>
                    </a:tc>
                    <a:tc>
                      <a:txBody>
                        <a:bodyPr/>
                        <a:lstStyle/>
                        <a:p>
                          <a:pPr algn="ctr"/>
                          <a:r>
                            <a:rPr lang="en-IN" dirty="0"/>
                            <a:t>6.635</a:t>
                          </a:r>
                        </a:p>
                      </a:txBody>
                      <a:tcPr>
                        <a:solidFill>
                          <a:schemeClr val="bg2">
                            <a:lumMod val="65000"/>
                          </a:schemeClr>
                        </a:solidFill>
                      </a:tcPr>
                    </a:tc>
                    <a:tc>
                      <a:txBody>
                        <a:bodyPr/>
                        <a:lstStyle/>
                        <a:p>
                          <a:pPr algn="ctr"/>
                          <a:r>
                            <a:rPr lang="en-IN" dirty="0"/>
                            <a:t>7.879</a:t>
                          </a:r>
                        </a:p>
                      </a:txBody>
                      <a:tcPr/>
                    </a:tc>
                    <a:extLst>
                      <a:ext uri="{0D108BD9-81ED-4DB2-BD59-A6C34878D82A}">
                        <a16:rowId xmlns:a16="http://schemas.microsoft.com/office/drawing/2014/main" val="2653796396"/>
                      </a:ext>
                    </a:extLst>
                  </a:tr>
                  <a:tr h="370840">
                    <a:tc>
                      <a:txBody>
                        <a:bodyPr/>
                        <a:lstStyle/>
                        <a:p>
                          <a:pPr algn="ctr"/>
                          <a:r>
                            <a:rPr lang="en-US" b="1" dirty="0"/>
                            <a:t>2</a:t>
                          </a:r>
                          <a:endParaRPr lang="en-IN" b="1" dirty="0"/>
                        </a:p>
                      </a:txBody>
                      <a:tcPr/>
                    </a:tc>
                    <a:tc>
                      <a:txBody>
                        <a:bodyPr/>
                        <a:lstStyle/>
                        <a:p>
                          <a:pPr algn="ctr"/>
                          <a:endParaRPr lang="en-IN"/>
                        </a:p>
                      </a:txBody>
                      <a:tcPr/>
                    </a:tc>
                    <a:tc>
                      <a:txBody>
                        <a:bodyPr/>
                        <a:lstStyle/>
                        <a:p>
                          <a:pPr algn="ctr"/>
                          <a:r>
                            <a:rPr lang="en-IN" dirty="0"/>
                            <a:t>7.378</a:t>
                          </a:r>
                        </a:p>
                      </a:txBody>
                      <a:tcPr/>
                    </a:tc>
                    <a:tc>
                      <a:txBody>
                        <a:bodyPr/>
                        <a:lstStyle/>
                        <a:p>
                          <a:pPr algn="ctr"/>
                          <a:r>
                            <a:rPr lang="en-IN" dirty="0"/>
                            <a:t>9.210</a:t>
                          </a:r>
                        </a:p>
                      </a:txBody>
                      <a:tcPr>
                        <a:solidFill>
                          <a:schemeClr val="bg2">
                            <a:lumMod val="65000"/>
                          </a:schemeClr>
                        </a:solidFill>
                      </a:tcPr>
                    </a:tc>
                    <a:tc>
                      <a:txBody>
                        <a:bodyPr/>
                        <a:lstStyle/>
                        <a:p>
                          <a:pPr algn="ctr"/>
                          <a:r>
                            <a:rPr lang="en-IN" dirty="0"/>
                            <a:t>10.597</a:t>
                          </a:r>
                        </a:p>
                      </a:txBody>
                      <a:tcPr/>
                    </a:tc>
                    <a:extLst>
                      <a:ext uri="{0D108BD9-81ED-4DB2-BD59-A6C34878D82A}">
                        <a16:rowId xmlns:a16="http://schemas.microsoft.com/office/drawing/2014/main" val="1348511718"/>
                      </a:ext>
                    </a:extLst>
                  </a:tr>
                  <a:tr h="370840">
                    <a:tc>
                      <a:txBody>
                        <a:bodyPr/>
                        <a:lstStyle/>
                        <a:p>
                          <a:pPr algn="ctr"/>
                          <a:r>
                            <a:rPr lang="en-US" b="1" dirty="0"/>
                            <a:t>3</a:t>
                          </a:r>
                          <a:endParaRPr lang="en-IN" b="1" dirty="0"/>
                        </a:p>
                      </a:txBody>
                      <a:tcPr/>
                    </a:tc>
                    <a:tc>
                      <a:txBody>
                        <a:bodyPr/>
                        <a:lstStyle/>
                        <a:p>
                          <a:pPr algn="ctr"/>
                          <a:endParaRPr lang="en-IN"/>
                        </a:p>
                      </a:txBody>
                      <a:tcPr/>
                    </a:tc>
                    <a:tc>
                      <a:txBody>
                        <a:bodyPr/>
                        <a:lstStyle/>
                        <a:p>
                          <a:pPr algn="ctr"/>
                          <a:r>
                            <a:rPr lang="en-IN" dirty="0"/>
                            <a:t>9.348</a:t>
                          </a:r>
                        </a:p>
                      </a:txBody>
                      <a:tcPr/>
                    </a:tc>
                    <a:tc>
                      <a:txBody>
                        <a:bodyPr/>
                        <a:lstStyle/>
                        <a:p>
                          <a:pPr algn="ctr"/>
                          <a:r>
                            <a:rPr lang="en-IN" dirty="0"/>
                            <a:t>11.345</a:t>
                          </a:r>
                        </a:p>
                      </a:txBody>
                      <a:tcPr>
                        <a:solidFill>
                          <a:schemeClr val="bg2">
                            <a:lumMod val="65000"/>
                          </a:schemeClr>
                        </a:solidFill>
                      </a:tcPr>
                    </a:tc>
                    <a:tc>
                      <a:txBody>
                        <a:bodyPr/>
                        <a:lstStyle/>
                        <a:p>
                          <a:pPr algn="ctr"/>
                          <a:r>
                            <a:rPr lang="en-IN" dirty="0"/>
                            <a:t>12.838</a:t>
                          </a:r>
                        </a:p>
                      </a:txBody>
                      <a:tcPr/>
                    </a:tc>
                    <a:extLst>
                      <a:ext uri="{0D108BD9-81ED-4DB2-BD59-A6C34878D82A}">
                        <a16:rowId xmlns:a16="http://schemas.microsoft.com/office/drawing/2014/main" val="2051557286"/>
                      </a:ext>
                    </a:extLst>
                  </a:tr>
                  <a:tr h="370840">
                    <a:tc>
                      <a:txBody>
                        <a:bodyPr/>
                        <a:lstStyle/>
                        <a:p>
                          <a:endParaRPr lang="en-US"/>
                        </a:p>
                      </a:txBody>
                      <a:tcPr>
                        <a:blipFill>
                          <a:blip r:embed="rId2"/>
                          <a:stretch>
                            <a:fillRect l="-1242" t="-406557" r="-477640" b="-303279"/>
                          </a:stretch>
                        </a:blipFill>
                      </a:tcPr>
                    </a:tc>
                    <a:tc>
                      <a:txBody>
                        <a:bodyPr/>
                        <a:lstStyle/>
                        <a:p>
                          <a:pPr algn="ctr"/>
                          <a:endParaRPr lang="en-IN"/>
                        </a:p>
                      </a:txBody>
                      <a:tcPr/>
                    </a:tc>
                    <a:tc>
                      <a:txBody>
                        <a:bodyPr/>
                        <a:lstStyle/>
                        <a:p>
                          <a:pPr algn="ctr"/>
                          <a:endParaRPr lang="en-IN"/>
                        </a:p>
                      </a:txBody>
                      <a:tcPr/>
                    </a:tc>
                    <a:tc>
                      <a:txBody>
                        <a:bodyPr/>
                        <a:lstStyle/>
                        <a:p>
                          <a:pPr algn="ctr"/>
                          <a:endParaRPr lang="en-IN" dirty="0"/>
                        </a:p>
                      </a:txBody>
                      <a:tcPr>
                        <a:solidFill>
                          <a:schemeClr val="bg2">
                            <a:lumMod val="65000"/>
                          </a:schemeClr>
                        </a:solidFill>
                      </a:tcPr>
                    </a:tc>
                    <a:tc>
                      <a:txBody>
                        <a:bodyPr/>
                        <a:lstStyle/>
                        <a:p>
                          <a:pPr algn="ctr"/>
                          <a:endParaRPr lang="en-IN"/>
                        </a:p>
                      </a:txBody>
                      <a:tcPr/>
                    </a:tc>
                    <a:extLst>
                      <a:ext uri="{0D108BD9-81ED-4DB2-BD59-A6C34878D82A}">
                        <a16:rowId xmlns:a16="http://schemas.microsoft.com/office/drawing/2014/main" val="203213236"/>
                      </a:ext>
                    </a:extLst>
                  </a:tr>
                  <a:tr h="370840">
                    <a:tc>
                      <a:txBody>
                        <a:bodyPr/>
                        <a:lstStyle/>
                        <a:p>
                          <a:pPr algn="ctr"/>
                          <a:r>
                            <a:rPr lang="en-US" b="1" dirty="0"/>
                            <a:t>29</a:t>
                          </a:r>
                          <a:endParaRPr lang="en-IN" b="1" dirty="0"/>
                        </a:p>
                      </a:txBody>
                      <a:tcPr>
                        <a:solidFill>
                          <a:schemeClr val="bg2">
                            <a:lumMod val="65000"/>
                          </a:schemeClr>
                        </a:solidFill>
                      </a:tcPr>
                    </a:tc>
                    <a:tc>
                      <a:txBody>
                        <a:bodyPr/>
                        <a:lstStyle/>
                        <a:p>
                          <a:pPr algn="ctr"/>
                          <a:endParaRPr lang="en-IN" dirty="0"/>
                        </a:p>
                      </a:txBody>
                      <a:tcPr>
                        <a:solidFill>
                          <a:schemeClr val="bg2">
                            <a:lumMod val="65000"/>
                          </a:schemeClr>
                        </a:solidFill>
                      </a:tcPr>
                    </a:tc>
                    <a:tc>
                      <a:txBody>
                        <a:bodyPr/>
                        <a:lstStyle/>
                        <a:p>
                          <a:pPr algn="ctr"/>
                          <a:r>
                            <a:rPr lang="en-IN" dirty="0"/>
                            <a:t>45.722</a:t>
                          </a:r>
                        </a:p>
                      </a:txBody>
                      <a:tcPr>
                        <a:solidFill>
                          <a:schemeClr val="bg2">
                            <a:lumMod val="65000"/>
                          </a:schemeClr>
                        </a:solidFill>
                      </a:tcPr>
                    </a:tc>
                    <a:tc>
                      <a:txBody>
                        <a:bodyPr/>
                        <a:lstStyle/>
                        <a:p>
                          <a:pPr algn="ctr"/>
                          <a:r>
                            <a:rPr lang="en-IN" dirty="0"/>
                            <a:t>49.588</a:t>
                          </a:r>
                        </a:p>
                      </a:txBody>
                      <a:tcPr>
                        <a:solidFill>
                          <a:srgbClr val="ECF7B3"/>
                        </a:solidFill>
                      </a:tcPr>
                    </a:tc>
                    <a:tc>
                      <a:txBody>
                        <a:bodyPr/>
                        <a:lstStyle/>
                        <a:p>
                          <a:pPr algn="ctr"/>
                          <a:r>
                            <a:rPr lang="en-IN" dirty="0"/>
                            <a:t>52.336</a:t>
                          </a:r>
                        </a:p>
                      </a:txBody>
                      <a:tcPr>
                        <a:solidFill>
                          <a:schemeClr val="bg2">
                            <a:lumMod val="65000"/>
                          </a:schemeClr>
                        </a:solidFill>
                      </a:tcPr>
                    </a:tc>
                    <a:extLst>
                      <a:ext uri="{0D108BD9-81ED-4DB2-BD59-A6C34878D82A}">
                        <a16:rowId xmlns:a16="http://schemas.microsoft.com/office/drawing/2014/main" val="1849394351"/>
                      </a:ext>
                    </a:extLst>
                  </a:tr>
                  <a:tr h="370840">
                    <a:tc>
                      <a:txBody>
                        <a:bodyPr/>
                        <a:lstStyle/>
                        <a:p>
                          <a:pPr algn="ctr"/>
                          <a:r>
                            <a:rPr lang="en-US" b="1" dirty="0"/>
                            <a:t>30</a:t>
                          </a:r>
                          <a:endParaRPr lang="en-IN" b="1" dirty="0"/>
                        </a:p>
                      </a:txBody>
                      <a:tcPr/>
                    </a:tc>
                    <a:tc>
                      <a:txBody>
                        <a:bodyPr/>
                        <a:lstStyle/>
                        <a:p>
                          <a:pPr algn="ctr"/>
                          <a:endParaRPr lang="en-IN"/>
                        </a:p>
                      </a:txBody>
                      <a:tcPr/>
                    </a:tc>
                    <a:tc>
                      <a:txBody>
                        <a:bodyPr/>
                        <a:lstStyle/>
                        <a:p>
                          <a:pPr algn="ctr"/>
                          <a:r>
                            <a:rPr lang="en-IN" dirty="0"/>
                            <a:t>46.979</a:t>
                          </a:r>
                        </a:p>
                      </a:txBody>
                      <a:tcPr/>
                    </a:tc>
                    <a:tc>
                      <a:txBody>
                        <a:bodyPr/>
                        <a:lstStyle/>
                        <a:p>
                          <a:pPr algn="ctr"/>
                          <a:r>
                            <a:rPr lang="en-IN" dirty="0"/>
                            <a:t>50.892</a:t>
                          </a:r>
                        </a:p>
                      </a:txBody>
                      <a:tcPr>
                        <a:solidFill>
                          <a:schemeClr val="bg2">
                            <a:lumMod val="65000"/>
                          </a:schemeClr>
                        </a:solidFill>
                      </a:tcPr>
                    </a:tc>
                    <a:tc>
                      <a:txBody>
                        <a:bodyPr/>
                        <a:lstStyle/>
                        <a:p>
                          <a:pPr algn="ctr"/>
                          <a:r>
                            <a:rPr lang="en-IN" dirty="0"/>
                            <a:t>53.672</a:t>
                          </a:r>
                        </a:p>
                      </a:txBody>
                      <a:tcPr/>
                    </a:tc>
                    <a:extLst>
                      <a:ext uri="{0D108BD9-81ED-4DB2-BD59-A6C34878D82A}">
                        <a16:rowId xmlns:a16="http://schemas.microsoft.com/office/drawing/2014/main" val="759721209"/>
                      </a:ext>
                    </a:extLst>
                  </a:tr>
                  <a:tr h="370840">
                    <a:tc>
                      <a:txBody>
                        <a:bodyPr/>
                        <a:lstStyle/>
                        <a:p>
                          <a:endParaRPr lang="en-US"/>
                        </a:p>
                      </a:txBody>
                      <a:tcPr>
                        <a:blipFill>
                          <a:blip r:embed="rId2"/>
                          <a:stretch>
                            <a:fillRect l="-1242" t="-706557" r="-477640" b="-3279"/>
                          </a:stretch>
                        </a:blipFill>
                      </a:tcPr>
                    </a:tc>
                    <a:tc>
                      <a:txBody>
                        <a:bodyPr/>
                        <a:lstStyle/>
                        <a:p>
                          <a:pPr algn="ctr"/>
                          <a:endParaRPr lang="en-IN"/>
                        </a:p>
                      </a:txBody>
                      <a:tcPr/>
                    </a:tc>
                    <a:tc>
                      <a:txBody>
                        <a:bodyPr/>
                        <a:lstStyle/>
                        <a:p>
                          <a:pPr algn="ctr"/>
                          <a:endParaRPr lang="en-IN"/>
                        </a:p>
                      </a:txBody>
                      <a:tcPr/>
                    </a:tc>
                    <a:tc>
                      <a:txBody>
                        <a:bodyPr/>
                        <a:lstStyle/>
                        <a:p>
                          <a:pPr algn="ctr"/>
                          <a:endParaRPr lang="en-IN" dirty="0"/>
                        </a:p>
                      </a:txBody>
                      <a:tcPr>
                        <a:solidFill>
                          <a:schemeClr val="bg2">
                            <a:lumMod val="65000"/>
                          </a:schemeClr>
                        </a:solidFill>
                      </a:tcPr>
                    </a:tc>
                    <a:tc>
                      <a:txBody>
                        <a:bodyPr/>
                        <a:lstStyle/>
                        <a:p>
                          <a:pPr algn="ctr"/>
                          <a:endParaRPr lang="en-IN" dirty="0"/>
                        </a:p>
                      </a:txBody>
                      <a:tcPr/>
                    </a:tc>
                    <a:extLst>
                      <a:ext uri="{0D108BD9-81ED-4DB2-BD59-A6C34878D82A}">
                        <a16:rowId xmlns:a16="http://schemas.microsoft.com/office/drawing/2014/main" val="1035613690"/>
                      </a:ext>
                    </a:extLst>
                  </a:tr>
                </a:tbl>
              </a:graphicData>
            </a:graphic>
          </p:graphicFrame>
        </mc:Fallback>
      </mc:AlternateContent>
    </p:spTree>
    <p:extLst>
      <p:ext uri="{BB962C8B-B14F-4D97-AF65-F5344CB8AC3E}">
        <p14:creationId xmlns:p14="http://schemas.microsoft.com/office/powerpoint/2010/main" val="34734624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533400" y="1295400"/>
            <a:ext cx="8229600" cy="1384995"/>
          </a:xfrm>
          <a:ln w="28575">
            <a:solidFill>
              <a:srgbClr val="FF0000"/>
            </a:solidFill>
          </a:ln>
        </p:spPr>
        <p:txBody>
          <a:bodyPr wrap="square">
            <a:spAutoFit/>
          </a:bodyPr>
          <a:lstStyle/>
          <a:p>
            <a:r>
              <a:rPr lang="en-US" dirty="0">
                <a:solidFill>
                  <a:srgbClr val="000000"/>
                </a:solidFill>
              </a:rPr>
              <a:t>For large degrees of freedom, the chi-square distribution looks very similar to a normal. Notice, however, that the right tail is a bit thicker than the left.</a:t>
            </a:r>
          </a:p>
        </p:txBody>
      </p:sp>
    </p:spTree>
    <p:extLst>
      <p:ext uri="{BB962C8B-B14F-4D97-AF65-F5344CB8AC3E}">
        <p14:creationId xmlns:p14="http://schemas.microsoft.com/office/powerpoint/2010/main" val="2018006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p:sp>
        <p:nvSpPr>
          <p:cNvPr id="3" name="Content Placeholder 2"/>
          <p:cNvSpPr>
            <a:spLocks noGrp="1"/>
          </p:cNvSpPr>
          <p:nvPr>
            <p:ph idx="1"/>
          </p:nvPr>
        </p:nvSpPr>
        <p:spPr>
          <a:xfrm>
            <a:off x="457200" y="1280160"/>
            <a:ext cx="8229600" cy="4587240"/>
          </a:xfrm>
        </p:spPr>
        <p:txBody>
          <a:bodyPr>
            <a:normAutofit/>
          </a:bodyPr>
          <a:lstStyle/>
          <a:p>
            <a:r>
              <a:rPr lang="en-US" dirty="0"/>
              <a:t> </a:t>
            </a:r>
          </a:p>
        </p:txBody>
      </p:sp>
      <p:pic>
        <p:nvPicPr>
          <p:cNvPr id="6" name="Picture 5">
            <a:extLst>
              <a:ext uri="{FF2B5EF4-FFF2-40B4-BE49-F238E27FC236}">
                <a16:creationId xmlns:a16="http://schemas.microsoft.com/office/drawing/2014/main" id="{39EF6E31-D9E3-E7D1-2EB3-C285D3FF1809}"/>
              </a:ext>
            </a:extLst>
          </p:cNvPr>
          <p:cNvPicPr>
            <a:picLocks noChangeAspect="1"/>
          </p:cNvPicPr>
          <p:nvPr/>
        </p:nvPicPr>
        <p:blipFill>
          <a:blip r:embed="rId2"/>
          <a:stretch>
            <a:fillRect/>
          </a:stretch>
        </p:blipFill>
        <p:spPr>
          <a:xfrm>
            <a:off x="1828800" y="1447800"/>
            <a:ext cx="5486400" cy="3746569"/>
          </a:xfrm>
          <a:prstGeom prst="rect">
            <a:avLst/>
          </a:prstGeom>
        </p:spPr>
      </p:pic>
    </p:spTree>
    <p:extLst>
      <p:ext uri="{BB962C8B-B14F-4D97-AF65-F5344CB8AC3E}">
        <p14:creationId xmlns:p14="http://schemas.microsoft.com/office/powerpoint/2010/main" val="3568589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4587240"/>
              </a:xfrm>
            </p:spPr>
            <p:txBody>
              <a:bodyPr>
                <a:normAutofit/>
              </a:bodyPr>
              <a:lstStyle/>
              <a:p>
                <a:r>
                  <a:rPr lang="en-US" dirty="0"/>
                  <a:t>It is preferable to use technology to find a </a:t>
                </a:r>
                <a14:m>
                  <m:oMath xmlns:m="http://schemas.openxmlformats.org/officeDocument/2006/math">
                    <m:r>
                      <a:rPr lang="en-US" i="1" dirty="0" smtClean="0">
                        <a:latin typeface="Cambria Math" panose="02040503050406030204" pitchFamily="18" charset="0"/>
                      </a:rPr>
                      <m:t>𝑃</m:t>
                    </m:r>
                  </m:oMath>
                </a14:m>
                <a:r>
                  <a:rPr lang="en-US" dirty="0"/>
                  <a:t>-value because it is exact and easy. But if you don’t have technology handy, you can use the critical values of the </a:t>
                </a:r>
                <a14:m>
                  <m:oMath xmlns:m="http://schemas.openxmlformats.org/officeDocument/2006/math">
                    <m:r>
                      <a:rPr lang="en-US" i="1" dirty="0" smtClean="0">
                        <a:latin typeface="Cambria Math" panose="02040503050406030204" pitchFamily="18" charset="0"/>
                      </a:rPr>
                      <m:t>𝜒</m:t>
                    </m:r>
                    <m:r>
                      <a:rPr lang="en-US" i="1" baseline="30000" dirty="0" smtClean="0">
                        <a:latin typeface="Cambria Math" panose="02040503050406030204" pitchFamily="18" charset="0"/>
                      </a:rPr>
                      <m:t>2</m:t>
                    </m:r>
                  </m:oMath>
                </a14:m>
                <a:r>
                  <a:rPr lang="en-US" dirty="0"/>
                  <a:t> table to find the approximate </a:t>
                </a:r>
                <a14:m>
                  <m:oMath xmlns:m="http://schemas.openxmlformats.org/officeDocument/2006/math">
                    <m:r>
                      <a:rPr lang="en-US" i="1" dirty="0" smtClean="0">
                        <a:latin typeface="Cambria Math" panose="02040503050406030204" pitchFamily="18" charset="0"/>
                      </a:rPr>
                      <m:t>𝑃</m:t>
                    </m:r>
                  </m:oMath>
                </a14:m>
                <a:r>
                  <a:rPr lang="en-US" dirty="0"/>
                  <a:t>-value for the test statistic. As shown in the excerpt of Table G, the critical value corresponding to a tail area of 0.005 for 29 degrees of freedom is 52.336. Our calculated test statistic is greater than this value, so the area in the tail to the right of our test statistic is less than 0.005.</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4587240"/>
              </a:xfrm>
              <a:blipFill>
                <a:blip r:embed="rId2"/>
                <a:stretch>
                  <a:fillRect l="-1481" t="-1195" r="-1259"/>
                </a:stretch>
              </a:blipFill>
            </p:spPr>
            <p:txBody>
              <a:bodyPr/>
              <a:lstStyle/>
              <a:p>
                <a:r>
                  <a:rPr lang="en-IN">
                    <a:noFill/>
                  </a:rPr>
                  <a:t> </a:t>
                </a:r>
              </a:p>
            </p:txBody>
          </p:sp>
        </mc:Fallback>
      </mc:AlternateContent>
    </p:spTree>
    <p:extLst>
      <p:ext uri="{BB962C8B-B14F-4D97-AF65-F5344CB8AC3E}">
        <p14:creationId xmlns:p14="http://schemas.microsoft.com/office/powerpoint/2010/main" val="8652473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4587240"/>
              </a:xfrm>
            </p:spPr>
            <p:txBody>
              <a:bodyPr>
                <a:normAutofit lnSpcReduction="10000"/>
              </a:bodyPr>
              <a:lstStyle/>
              <a:p>
                <a:r>
                  <a:rPr lang="en-US" dirty="0"/>
                  <a:t>The exact </a:t>
                </a:r>
                <a14:m>
                  <m:oMath xmlns:m="http://schemas.openxmlformats.org/officeDocument/2006/math">
                    <m:r>
                      <a:rPr lang="en-US" i="1" dirty="0" smtClean="0">
                        <a:latin typeface="Cambria Math" panose="02040503050406030204" pitchFamily="18" charset="0"/>
                      </a:rPr>
                      <m:t>𝑃</m:t>
                    </m:r>
                  </m:oMath>
                </a14:m>
                <a:r>
                  <a:rPr lang="en-US" dirty="0"/>
                  <a:t>-value can be found using technology; for our example it is calculated as </a:t>
                </a:r>
                <a14:m>
                  <m:oMath xmlns:m="http://schemas.openxmlformats.org/officeDocument/2006/math">
                    <m:r>
                      <a:rPr lang="en-US" b="0" i="1" dirty="0" smtClean="0">
                        <a:latin typeface="Cambria Math" panose="02040503050406030204" pitchFamily="18" charset="0"/>
                      </a:rPr>
                      <m:t>𝑃</m:t>
                    </m:r>
                    <m:r>
                      <a:rPr lang="en-US" b="0" i="1" dirty="0" smtClean="0">
                        <a:latin typeface="Cambria Math" panose="02040503050406030204" pitchFamily="18" charset="0"/>
                      </a:rPr>
                      <m:t>(</m:t>
                    </m:r>
                    <m:r>
                      <a:rPr lang="en-US" b="0" i="1" dirty="0" smtClean="0">
                        <a:latin typeface="Cambria Math" panose="02040503050406030204" pitchFamily="18" charset="0"/>
                      </a:rPr>
                      <m:t>𝑋</m:t>
                    </m:r>
                    <m:r>
                      <a:rPr lang="en-US" b="0" i="1" baseline="30000" dirty="0" smtClean="0">
                        <a:latin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≥56.84)</m:t>
                    </m:r>
                  </m:oMath>
                </a14:m>
                <a:r>
                  <a:rPr lang="en-US" dirty="0"/>
                  <a:t>, which is approximately 0.0015 for degrees of freedom equal to 29.</a:t>
                </a:r>
              </a:p>
              <a:p>
                <a:r>
                  <a:rPr lang="en-US" b="1" dirty="0"/>
                  <a:t>Step 5: Choose between the null and alternative hypotheses.</a:t>
                </a:r>
              </a:p>
              <a:p>
                <a:r>
                  <a:rPr lang="en-US" dirty="0"/>
                  <a:t>Since the test statistic, </a:t>
                </a:r>
                <a14:m>
                  <m:oMath xmlns:m="http://schemas.openxmlformats.org/officeDocument/2006/math">
                    <m:r>
                      <a:rPr lang="en-US" b="0" i="1" dirty="0" smtClean="0">
                        <a:latin typeface="Cambria Math" panose="02040503050406030204" pitchFamily="18" charset="0"/>
                      </a:rPr>
                      <m:t>𝑋</m:t>
                    </m:r>
                    <m:r>
                      <a:rPr lang="en-US" b="0" i="1" baseline="30000" dirty="0" smtClean="0">
                        <a:latin typeface="Cambria Math" panose="02040503050406030204" pitchFamily="18" charset="0"/>
                      </a:rPr>
                      <m:t>2</m:t>
                    </m:r>
                    <m:r>
                      <a:rPr lang="en-US" i="1" dirty="0" smtClean="0">
                        <a:latin typeface="Cambria Math" panose="02040503050406030204" pitchFamily="18" charset="0"/>
                      </a:rPr>
                      <m:t>=56.84</m:t>
                    </m:r>
                  </m:oMath>
                </a14:m>
                <a:r>
                  <a:rPr lang="en-US" dirty="0"/>
                  <a:t>, exceeds the critical value, 49.588, we will conclude that the test statistic is too rare to have been caused by ordinary sampling variation. The null hypothesis is rejected in favor of the alternative hypothesis.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4587240"/>
              </a:xfrm>
              <a:blipFill>
                <a:blip r:embed="rId2"/>
                <a:stretch>
                  <a:fillRect l="-1481" t="-2125" r="-1111" b="-1594"/>
                </a:stretch>
              </a:blipFill>
            </p:spPr>
            <p:txBody>
              <a:bodyPr/>
              <a:lstStyle/>
              <a:p>
                <a:r>
                  <a:rPr lang="en-IN">
                    <a:noFill/>
                  </a:rPr>
                  <a:t> </a:t>
                </a:r>
              </a:p>
            </p:txBody>
          </p:sp>
        </mc:Fallback>
      </mc:AlternateContent>
    </p:spTree>
    <p:extLst>
      <p:ext uri="{BB962C8B-B14F-4D97-AF65-F5344CB8AC3E}">
        <p14:creationId xmlns:p14="http://schemas.microsoft.com/office/powerpoint/2010/main" val="2245999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Testing a Hypothesis about a Population Standard</a:t>
            </a:r>
            <a:br>
              <a:rPr lang="en-US" dirty="0"/>
            </a:br>
            <a:r>
              <a:rPr lang="en-US" dirty="0"/>
              <a:t>Deviation or Variance</a:t>
            </a:r>
          </a:p>
        </p:txBody>
      </p:sp>
      <p:sp>
        <p:nvSpPr>
          <p:cNvPr id="3" name="Content Placeholder 2"/>
          <p:cNvSpPr>
            <a:spLocks noGrp="1"/>
          </p:cNvSpPr>
          <p:nvPr>
            <p:ph idx="1"/>
          </p:nvPr>
        </p:nvSpPr>
        <p:spPr/>
        <p:txBody>
          <a:bodyPr>
            <a:noAutofit/>
          </a:bodyPr>
          <a:lstStyle/>
          <a:p>
            <a:r>
              <a:rPr lang="en-US" dirty="0"/>
              <a:t>In this section we want to adapt the hypothesis testing procedure to test a hypothesis concerning a population variance. Table 11.6.1 contains the correct formulation of the hypotheses for a test of the variance.</a:t>
            </a:r>
          </a:p>
        </p:txBody>
      </p:sp>
    </p:spTree>
    <p:extLst>
      <p:ext uri="{BB962C8B-B14F-4D97-AF65-F5344CB8AC3E}">
        <p14:creationId xmlns:p14="http://schemas.microsoft.com/office/powerpoint/2010/main" val="15661271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4587240"/>
              </a:xfrm>
            </p:spPr>
            <p:txBody>
              <a:bodyPr>
                <a:normAutofit/>
              </a:bodyPr>
              <a:lstStyle/>
              <a:p>
                <a:endParaRPr lang="en-US" dirty="0"/>
              </a:p>
              <a:p>
                <a:endParaRPr lang="en-US" dirty="0"/>
              </a:p>
              <a:p>
                <a:endParaRPr lang="en-US" dirty="0"/>
              </a:p>
              <a:p>
                <a:endParaRPr lang="en-US" dirty="0"/>
              </a:p>
              <a:p>
                <a:r>
                  <a:rPr lang="en-US" dirty="0"/>
                  <a:t>Since the </a:t>
                </a:r>
                <a14:m>
                  <m:oMath xmlns:m="http://schemas.openxmlformats.org/officeDocument/2006/math">
                    <m:r>
                      <a:rPr lang="en-US" i="1" dirty="0" smtClean="0">
                        <a:latin typeface="Cambria Math" panose="02040503050406030204" pitchFamily="18" charset="0"/>
                      </a:rPr>
                      <m:t>𝑃</m:t>
                    </m:r>
                  </m:oMath>
                </a14:m>
                <a:r>
                  <a:rPr lang="en-US" dirty="0"/>
                  <a:t>-value of 0.0015 is less than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=0.01</m:t>
                    </m:r>
                  </m:oMath>
                </a14:m>
                <a:r>
                  <a:rPr lang="en-US" dirty="0"/>
                  <a:t>, we reach the same conclusion; reject the null hypothesis.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4587240"/>
              </a:xfrm>
              <a:blipFill>
                <a:blip r:embed="rId2"/>
                <a:stretch>
                  <a:fillRect l="-1481"/>
                </a:stretch>
              </a:blipFill>
            </p:spPr>
            <p:txBody>
              <a:bodyPr/>
              <a:lstStyle/>
              <a:p>
                <a:r>
                  <a:rPr lang="en-IN">
                    <a:noFill/>
                  </a:rPr>
                  <a:t> </a:t>
                </a:r>
              </a:p>
            </p:txBody>
          </p:sp>
        </mc:Fallback>
      </mc:AlternateContent>
      <p:pic>
        <p:nvPicPr>
          <p:cNvPr id="5" name="Picture 4">
            <a:extLst>
              <a:ext uri="{FF2B5EF4-FFF2-40B4-BE49-F238E27FC236}">
                <a16:creationId xmlns:a16="http://schemas.microsoft.com/office/drawing/2014/main" id="{8C0FAB6B-F5A2-1F8E-00DA-EF3F97D3004D}"/>
              </a:ext>
            </a:extLst>
          </p:cNvPr>
          <p:cNvPicPr>
            <a:picLocks noChangeAspect="1"/>
          </p:cNvPicPr>
          <p:nvPr/>
        </p:nvPicPr>
        <p:blipFill>
          <a:blip r:embed="rId3"/>
          <a:stretch>
            <a:fillRect/>
          </a:stretch>
        </p:blipFill>
        <p:spPr>
          <a:xfrm>
            <a:off x="1295400" y="1600200"/>
            <a:ext cx="6029784" cy="1485599"/>
          </a:xfrm>
          <a:prstGeom prst="rect">
            <a:avLst/>
          </a:prstGeom>
        </p:spPr>
      </p:pic>
    </p:spTree>
    <p:extLst>
      <p:ext uri="{BB962C8B-B14F-4D97-AF65-F5344CB8AC3E}">
        <p14:creationId xmlns:p14="http://schemas.microsoft.com/office/powerpoint/2010/main" val="3799528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p:sp>
        <p:nvSpPr>
          <p:cNvPr id="3" name="Content Placeholder 2"/>
          <p:cNvSpPr>
            <a:spLocks noGrp="1"/>
          </p:cNvSpPr>
          <p:nvPr>
            <p:ph idx="1"/>
          </p:nvPr>
        </p:nvSpPr>
        <p:spPr>
          <a:xfrm>
            <a:off x="457200" y="1280160"/>
            <a:ext cx="8229600" cy="4587240"/>
          </a:xfrm>
        </p:spPr>
        <p:txBody>
          <a:bodyPr>
            <a:normAutofit/>
          </a:bodyPr>
          <a:lstStyle/>
          <a:p>
            <a:r>
              <a:rPr lang="en-US" b="1" dirty="0"/>
              <a:t>Step 6: State the conclusion in terms of the original question.</a:t>
            </a:r>
          </a:p>
          <a:p>
            <a:r>
              <a:rPr lang="en-US" dirty="0"/>
              <a:t>There is overwhelming evidence that the process variation exceeds the desired level. Therefore, the manager is willing to shut down the manufacturing process at a significance level of 0.01.</a:t>
            </a:r>
          </a:p>
        </p:txBody>
      </p:sp>
    </p:spTree>
    <p:extLst>
      <p:ext uri="{BB962C8B-B14F-4D97-AF65-F5344CB8AC3E}">
        <p14:creationId xmlns:p14="http://schemas.microsoft.com/office/powerpoint/2010/main" val="2444990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12A02-C679-4216-87AA-6DE7D3142A86}"/>
              </a:ext>
            </a:extLst>
          </p:cNvPr>
          <p:cNvSpPr>
            <a:spLocks noGrp="1"/>
          </p:cNvSpPr>
          <p:nvPr>
            <p:ph type="title"/>
          </p:nvPr>
        </p:nvSpPr>
        <p:spPr/>
        <p:txBody>
          <a:bodyPr>
            <a:normAutofit fontScale="90000"/>
          </a:bodyPr>
          <a:lstStyle/>
          <a:p>
            <a:r>
              <a:rPr lang="en-US" dirty="0"/>
              <a:t>Testing a Hypothesis about a Population Standard</a:t>
            </a:r>
            <a:br>
              <a:rPr lang="en-US" dirty="0"/>
            </a:br>
            <a:r>
              <a:rPr lang="en-US" dirty="0"/>
              <a:t>Deviation or Variance (cont.)</a:t>
            </a:r>
          </a:p>
        </p:txBody>
      </p:sp>
      <p:sp>
        <p:nvSpPr>
          <p:cNvPr id="3" name="Content Placeholder 2">
            <a:extLst>
              <a:ext uri="{FF2B5EF4-FFF2-40B4-BE49-F238E27FC236}">
                <a16:creationId xmlns:a16="http://schemas.microsoft.com/office/drawing/2014/main" id="{FF80DCCE-FBF3-4E1D-8924-815EEEA8188C}"/>
              </a:ext>
            </a:extLst>
          </p:cNvPr>
          <p:cNvSpPr>
            <a:spLocks noGrp="1"/>
          </p:cNvSpPr>
          <p:nvPr>
            <p:ph idx="1"/>
          </p:nvPr>
        </p:nvSpPr>
        <p:spPr>
          <a:xfrm>
            <a:off x="457200" y="1097280"/>
            <a:ext cx="8229600" cy="4572000"/>
          </a:xfrm>
        </p:spPr>
        <p:txBody>
          <a:bodyPr/>
          <a:lstStyle/>
          <a:p>
            <a:endParaRPr lang="en-US" dirty="0"/>
          </a:p>
          <a:p>
            <a:endParaRPr lang="en-US" dirty="0"/>
          </a:p>
          <a:p>
            <a:endParaRPr lang="en-US" dirty="0"/>
          </a:p>
          <a:p>
            <a:endParaRPr lang="en-US" dirty="0"/>
          </a:p>
          <a:p>
            <a:endParaRPr lang="en-US" dirty="0"/>
          </a:p>
          <a:p>
            <a:endParaRPr lang="en-US" dirty="0"/>
          </a:p>
          <a:p>
            <a:endParaRPr lang="en-US" dirty="0"/>
          </a:p>
          <a:p>
            <a:r>
              <a:rPr lang="en-US" dirty="0"/>
              <a:t>Let’s develop the hypothesis test for the variance with an example.</a:t>
            </a:r>
          </a:p>
        </p:txBody>
      </p:sp>
      <mc:AlternateContent xmlns:mc="http://schemas.openxmlformats.org/markup-compatibility/2006" xmlns:a14="http://schemas.microsoft.com/office/drawing/2010/main">
        <mc:Choice Requires="a14">
          <p:graphicFrame>
            <p:nvGraphicFramePr>
              <p:cNvPr id="4" name="Table 3">
                <a:extLst>
                  <a:ext uri="{FF2B5EF4-FFF2-40B4-BE49-F238E27FC236}">
                    <a16:creationId xmlns:a16="http://schemas.microsoft.com/office/drawing/2014/main" id="{DD4597ED-F9BF-5BF4-F6DF-9B460F646DC4}"/>
                  </a:ext>
                </a:extLst>
              </p:cNvPr>
              <p:cNvGraphicFramePr>
                <a:graphicFrameLocks noGrp="1"/>
              </p:cNvGraphicFramePr>
              <p:nvPr>
                <p:extLst>
                  <p:ext uri="{D42A27DB-BD31-4B8C-83A1-F6EECF244321}">
                    <p14:modId xmlns:p14="http://schemas.microsoft.com/office/powerpoint/2010/main" val="2989120082"/>
                  </p:ext>
                </p:extLst>
              </p:nvPr>
            </p:nvGraphicFramePr>
            <p:xfrm>
              <a:off x="453483" y="1204332"/>
              <a:ext cx="8229600" cy="3331783"/>
            </p:xfrm>
            <a:graphic>
              <a:graphicData uri="http://schemas.openxmlformats.org/drawingml/2006/table">
                <a:tbl>
                  <a:tblPr firstRow="1" bandRow="1">
                    <a:tableStyleId>{5C22544A-7EE6-4342-B048-85BDC9FD1C3A}</a:tableStyleId>
                  </a:tblPr>
                  <a:tblGrid>
                    <a:gridCol w="2302728">
                      <a:extLst>
                        <a:ext uri="{9D8B030D-6E8A-4147-A177-3AD203B41FA5}">
                          <a16:colId xmlns:a16="http://schemas.microsoft.com/office/drawing/2014/main" val="3838377695"/>
                        </a:ext>
                      </a:extLst>
                    </a:gridCol>
                    <a:gridCol w="2133600">
                      <a:extLst>
                        <a:ext uri="{9D8B030D-6E8A-4147-A177-3AD203B41FA5}">
                          <a16:colId xmlns:a16="http://schemas.microsoft.com/office/drawing/2014/main" val="3905157849"/>
                        </a:ext>
                      </a:extLst>
                    </a:gridCol>
                    <a:gridCol w="1905000">
                      <a:extLst>
                        <a:ext uri="{9D8B030D-6E8A-4147-A177-3AD203B41FA5}">
                          <a16:colId xmlns:a16="http://schemas.microsoft.com/office/drawing/2014/main" val="2012557068"/>
                        </a:ext>
                      </a:extLst>
                    </a:gridCol>
                    <a:gridCol w="1888272">
                      <a:extLst>
                        <a:ext uri="{9D8B030D-6E8A-4147-A177-3AD203B41FA5}">
                          <a16:colId xmlns:a16="http://schemas.microsoft.com/office/drawing/2014/main" val="3202008978"/>
                        </a:ext>
                      </a:extLst>
                    </a:gridCol>
                  </a:tblGrid>
                  <a:tr h="370840">
                    <a:tc gridSpan="4">
                      <a:txBody>
                        <a:bodyPr/>
                        <a:lstStyle/>
                        <a:p>
                          <a:pPr algn="ctr"/>
                          <a:r>
                            <a:rPr lang="en-US" dirty="0"/>
                            <a:t>Table 11.6.1 - Hypotheses for a Test about the Variance</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35295451"/>
                      </a:ext>
                    </a:extLst>
                  </a:tr>
                  <a:tr h="370840">
                    <a:tc rowSpan="2">
                      <a:txBody>
                        <a:bodyPr/>
                        <a:lstStyle/>
                        <a:p>
                          <a:endParaRPr lang="en-IN" dirty="0"/>
                        </a:p>
                      </a:txBody>
                      <a:tcPr/>
                    </a:tc>
                    <a:tc gridSpan="3">
                      <a:txBody>
                        <a:bodyPr/>
                        <a:lstStyle/>
                        <a:p>
                          <a:pPr algn="ctr"/>
                          <a:r>
                            <a:rPr lang="en-IN" b="1" dirty="0"/>
                            <a:t>Research Question</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160193993"/>
                      </a:ext>
                    </a:extLst>
                  </a:tr>
                  <a:tr h="370840">
                    <a:tc vMerge="1">
                      <a:txBody>
                        <a:bodyPr/>
                        <a:lstStyle/>
                        <a:p>
                          <a:endParaRPr lang="en-IN" dirty="0"/>
                        </a:p>
                      </a:txBody>
                      <a:tcPr/>
                    </a:tc>
                    <a:tc>
                      <a:txBody>
                        <a:bodyPr/>
                        <a:lstStyle/>
                        <a:p>
                          <a:r>
                            <a:rPr lang="en-US" b="1" dirty="0"/>
                            <a:t>Is the population variance different from</a:t>
                          </a:r>
                          <a14:m>
                            <m:oMath xmlns:m="http://schemas.openxmlformats.org/officeDocument/2006/math">
                              <m:r>
                                <a:rPr lang="en-US" b="1" i="0" dirty="0" smtClean="0">
                                  <a:latin typeface="Cambria Math" panose="02040503050406030204" pitchFamily="18" charset="0"/>
                                </a:rPr>
                                <m:t> </m:t>
                              </m:r>
                              <m:sSubSup>
                                <m:sSubSupPr>
                                  <m:ctrlPr>
                                    <a:rPr lang="en-US" b="1" i="1" dirty="0" smtClean="0">
                                      <a:latin typeface="Cambria Math" panose="02040503050406030204" pitchFamily="18" charset="0"/>
                                    </a:rPr>
                                  </m:ctrlPr>
                                </m:sSubSupPr>
                                <m:e>
                                  <m:r>
                                    <a:rPr lang="en-US" b="1" i="1" dirty="0" smtClean="0">
                                      <a:latin typeface="Cambria Math" panose="02040503050406030204" pitchFamily="18" charset="0"/>
                                      <a:ea typeface="Cambria Math" panose="02040503050406030204" pitchFamily="18" charset="0"/>
                                    </a:rPr>
                                    <m:t>𝝈</m:t>
                                  </m:r>
                                </m:e>
                                <m:sub>
                                  <m:r>
                                    <a:rPr lang="en-US" b="1" i="1" dirty="0" smtClean="0">
                                      <a:latin typeface="Cambria Math" panose="02040503050406030204" pitchFamily="18" charset="0"/>
                                    </a:rPr>
                                    <m:t>𝟎</m:t>
                                  </m:r>
                                </m:sub>
                                <m:sup>
                                  <m:r>
                                    <a:rPr lang="en-US" b="1" i="1" dirty="0" smtClean="0">
                                      <a:latin typeface="Cambria Math" panose="02040503050406030204" pitchFamily="18" charset="0"/>
                                    </a:rPr>
                                    <m:t>𝟐</m:t>
                                  </m:r>
                                </m:sup>
                              </m:sSubSup>
                            </m:oMath>
                          </a14:m>
                          <a:r>
                            <a:rPr lang="en-US" b="1" dirty="0"/>
                            <a:t>?</a:t>
                          </a:r>
                          <a:endParaRPr lang="en-IN"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Is the population </a:t>
                          </a:r>
                          <a:r>
                            <a:rPr lang="en-IN" sz="1800" b="1" i="0" u="none" strike="noStrike" kern="1200" baseline="0" dirty="0">
                              <a:solidFill>
                                <a:schemeClr val="dk1"/>
                              </a:solidFill>
                              <a:latin typeface="+mn-lt"/>
                              <a:ea typeface="+mn-ea"/>
                              <a:cs typeface="+mn-cs"/>
                            </a:rPr>
                            <a:t>variance greater than </a:t>
                          </a:r>
                          <a14:m>
                            <m:oMath xmlns:m="http://schemas.openxmlformats.org/officeDocument/2006/math">
                              <m:sSubSup>
                                <m:sSubSupPr>
                                  <m:ctrlPr>
                                    <a:rPr lang="en-US" b="1" i="1" dirty="0" smtClean="0">
                                      <a:latin typeface="Cambria Math" panose="02040503050406030204" pitchFamily="18" charset="0"/>
                                    </a:rPr>
                                  </m:ctrlPr>
                                </m:sSubSupPr>
                                <m:e>
                                  <m:r>
                                    <a:rPr lang="en-US" b="1" i="1" dirty="0" smtClean="0">
                                      <a:latin typeface="Cambria Math" panose="02040503050406030204" pitchFamily="18" charset="0"/>
                                      <a:ea typeface="Cambria Math" panose="02040503050406030204" pitchFamily="18" charset="0"/>
                                    </a:rPr>
                                    <m:t>𝝈</m:t>
                                  </m:r>
                                </m:e>
                                <m:sub>
                                  <m:r>
                                    <a:rPr lang="en-US" b="1" i="1" dirty="0" smtClean="0">
                                      <a:latin typeface="Cambria Math" panose="02040503050406030204" pitchFamily="18" charset="0"/>
                                    </a:rPr>
                                    <m:t>𝟎</m:t>
                                  </m:r>
                                </m:sub>
                                <m:sup>
                                  <m:r>
                                    <a:rPr lang="en-US" b="1" i="1" dirty="0" smtClean="0">
                                      <a:latin typeface="Cambria Math" panose="02040503050406030204" pitchFamily="18" charset="0"/>
                                    </a:rPr>
                                    <m:t>𝟐</m:t>
                                  </m:r>
                                </m:sup>
                              </m:sSubSup>
                            </m:oMath>
                          </a14:m>
                          <a:r>
                            <a:rPr lang="en-US" b="1" dirty="0"/>
                            <a:t>?</a:t>
                          </a:r>
                          <a:endParaRPr lang="en-IN"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Is the population </a:t>
                          </a:r>
                          <a:r>
                            <a:rPr lang="en-IN" sz="1800" b="1" i="0" u="none" strike="noStrike" kern="1200" baseline="0" dirty="0">
                              <a:solidFill>
                                <a:schemeClr val="dk1"/>
                              </a:solidFill>
                              <a:latin typeface="+mn-lt"/>
                              <a:ea typeface="+mn-ea"/>
                              <a:cs typeface="+mn-cs"/>
                            </a:rPr>
                            <a:t>variance less than </a:t>
                          </a:r>
                          <a14:m>
                            <m:oMath xmlns:m="http://schemas.openxmlformats.org/officeDocument/2006/math">
                              <m:sSubSup>
                                <m:sSubSupPr>
                                  <m:ctrlPr>
                                    <a:rPr lang="en-US" b="1" i="1" dirty="0" smtClean="0">
                                      <a:latin typeface="Cambria Math" panose="02040503050406030204" pitchFamily="18" charset="0"/>
                                    </a:rPr>
                                  </m:ctrlPr>
                                </m:sSubSupPr>
                                <m:e>
                                  <m:r>
                                    <a:rPr lang="en-US" b="1" i="1" dirty="0" smtClean="0">
                                      <a:latin typeface="Cambria Math" panose="02040503050406030204" pitchFamily="18" charset="0"/>
                                      <a:ea typeface="Cambria Math" panose="02040503050406030204" pitchFamily="18" charset="0"/>
                                    </a:rPr>
                                    <m:t>𝝈</m:t>
                                  </m:r>
                                </m:e>
                                <m:sub>
                                  <m:r>
                                    <a:rPr lang="en-US" b="1" i="1" dirty="0" smtClean="0">
                                      <a:latin typeface="Cambria Math" panose="02040503050406030204" pitchFamily="18" charset="0"/>
                                    </a:rPr>
                                    <m:t>𝟎</m:t>
                                  </m:r>
                                </m:sub>
                                <m:sup>
                                  <m:r>
                                    <a:rPr lang="en-US" b="1" i="1" dirty="0" smtClean="0">
                                      <a:latin typeface="Cambria Math" panose="02040503050406030204" pitchFamily="18" charset="0"/>
                                    </a:rPr>
                                    <m:t>𝟐</m:t>
                                  </m:r>
                                </m:sup>
                              </m:sSubSup>
                            </m:oMath>
                          </a14:m>
                          <a:r>
                            <a:rPr lang="en-US" b="1" dirty="0"/>
                            <a:t>?</a:t>
                          </a:r>
                          <a:endParaRPr lang="en-IN" b="1" dirty="0"/>
                        </a:p>
                      </a:txBody>
                      <a:tcPr/>
                    </a:tc>
                    <a:extLst>
                      <a:ext uri="{0D108BD9-81ED-4DB2-BD59-A6C34878D82A}">
                        <a16:rowId xmlns:a16="http://schemas.microsoft.com/office/drawing/2014/main" val="258867999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i="0" u="none" strike="noStrike" kern="1200" baseline="0" dirty="0">
                              <a:solidFill>
                                <a:schemeClr val="dk1"/>
                              </a:solidFill>
                              <a:latin typeface="+mn-lt"/>
                              <a:ea typeface="+mn-ea"/>
                              <a:cs typeface="+mn-cs"/>
                            </a:rPr>
                            <a:t>Null hypothesis, </a:t>
                          </a:r>
                          <a14:m>
                            <m:oMath xmlns:m="http://schemas.openxmlformats.org/officeDocument/2006/math">
                              <m:r>
                                <a:rPr lang="en-IN" sz="1800" b="1" i="1" u="none" strike="noStrike" kern="1200" baseline="0" dirty="0" smtClean="0">
                                  <a:solidFill>
                                    <a:schemeClr val="dk1"/>
                                  </a:solidFill>
                                  <a:latin typeface="Cambria Math" panose="02040503050406030204" pitchFamily="18" charset="0"/>
                                  <a:ea typeface="+mn-ea"/>
                                  <a:cs typeface="+mn-cs"/>
                                </a:rPr>
                                <m:t>𝑯</m:t>
                              </m:r>
                              <m:r>
                                <a:rPr lang="en-IN" sz="1800" b="1" i="1" u="none" strike="noStrike" kern="1200" baseline="-25000" dirty="0" smtClean="0">
                                  <a:solidFill>
                                    <a:schemeClr val="dk1"/>
                                  </a:solidFill>
                                  <a:latin typeface="Cambria Math" panose="02040503050406030204" pitchFamily="18" charset="0"/>
                                  <a:ea typeface="+mn-ea"/>
                                  <a:cs typeface="+mn-cs"/>
                                </a:rPr>
                                <m:t>𝟎</m:t>
                              </m:r>
                            </m:oMath>
                          </a14:m>
                          <a:endParaRPr lang="en-IN" sz="1800" b="0" i="0" u="none" strike="noStrike" kern="1200" baseline="-25000" dirty="0">
                            <a:solidFill>
                              <a:schemeClr val="dk1"/>
                            </a:solidFill>
                            <a:latin typeface="+mn-lt"/>
                            <a:ea typeface="+mn-ea"/>
                            <a:cs typeface="+mn-cs"/>
                          </a:endParaRPr>
                        </a:p>
                      </a:txBody>
                      <a:tcPr/>
                    </a:tc>
                    <a:tc>
                      <a:txBody>
                        <a:bodyPr/>
                        <a:lstStyle/>
                        <a:p>
                          <a:pPr algn="ctr"/>
                          <a14:m>
                            <m:oMathPara xmlns:m="http://schemas.openxmlformats.org/officeDocument/2006/math">
                              <m:oMathParaPr>
                                <m:jc m:val="centerGroup"/>
                              </m:oMathParaPr>
                              <m:oMath xmlns:m="http://schemas.openxmlformats.org/officeDocument/2006/math">
                                <m:sSup>
                                  <m:sSupPr>
                                    <m:ctrlPr>
                                      <a:rPr lang="en-US" b="0" i="1" dirty="0" smtClean="0">
                                        <a:latin typeface="Cambria Math" panose="02040503050406030204" pitchFamily="18" charset="0"/>
                                        <a:ea typeface="Cambria Math" panose="02040503050406030204" pitchFamily="18" charset="0"/>
                                      </a:rPr>
                                    </m:ctrlPr>
                                  </m:sSupPr>
                                  <m:e>
                                    <m:r>
                                      <a:rPr lang="en-US" b="0" i="1" dirty="0" smtClean="0">
                                        <a:latin typeface="Cambria Math" panose="02040503050406030204" pitchFamily="18" charset="0"/>
                                        <a:ea typeface="Cambria Math" panose="02040503050406030204" pitchFamily="18" charset="0"/>
                                      </a:rPr>
                                      <m:t>𝜎</m:t>
                                    </m:r>
                                  </m:e>
                                  <m:sup>
                                    <m:r>
                                      <a:rPr lang="en-US" b="0" i="1" dirty="0" smtClean="0">
                                        <a:latin typeface="Cambria Math" panose="02040503050406030204" pitchFamily="18" charset="0"/>
                                        <a:ea typeface="Cambria Math" panose="02040503050406030204" pitchFamily="18" charset="0"/>
                                      </a:rPr>
                                      <m:t>2</m:t>
                                    </m:r>
                                  </m:sup>
                                </m:sSup>
                                <m:r>
                                  <a:rPr lang="en-US" i="1" dirty="0" smtClean="0">
                                    <a:latin typeface="Cambria Math" panose="02040503050406030204" pitchFamily="18" charset="0"/>
                                  </a:rPr>
                                  <m:t>=</m:t>
                                </m:r>
                                <m:sSubSup>
                                  <m:sSubSupPr>
                                    <m:ctrlPr>
                                      <a:rPr lang="en-US" b="0" i="1" dirty="0" smtClean="0">
                                        <a:latin typeface="Cambria Math" panose="02040503050406030204" pitchFamily="18" charset="0"/>
                                      </a:rPr>
                                    </m:ctrlPr>
                                  </m:sSubSupPr>
                                  <m:e>
                                    <m:r>
                                      <a:rPr lang="en-US" b="0" i="1" dirty="0" smtClean="0">
                                        <a:latin typeface="Cambria Math" panose="02040503050406030204" pitchFamily="18" charset="0"/>
                                        <a:ea typeface="Cambria Math" panose="02040503050406030204" pitchFamily="18" charset="0"/>
                                      </a:rPr>
                                      <m:t>𝜎</m:t>
                                    </m:r>
                                  </m:e>
                                  <m:sub>
                                    <m:r>
                                      <a:rPr lang="en-US" b="0" i="1" dirty="0" smtClean="0">
                                        <a:latin typeface="Cambria Math" panose="02040503050406030204" pitchFamily="18" charset="0"/>
                                      </a:rPr>
                                      <m:t>0</m:t>
                                    </m:r>
                                  </m:sub>
                                  <m:sup>
                                    <m:r>
                                      <a:rPr lang="en-US" b="0" i="1" dirty="0" smtClean="0">
                                        <a:latin typeface="Cambria Math" panose="02040503050406030204" pitchFamily="18" charset="0"/>
                                      </a:rPr>
                                      <m:t>2</m:t>
                                    </m:r>
                                  </m:sup>
                                </m:sSubSup>
                              </m:oMath>
                            </m:oMathPara>
                          </a14:m>
                          <a:endParaRPr lang="en-IN" b="0" baseline="-25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p>
                                  <m:sSupPr>
                                    <m:ctrlPr>
                                      <a:rPr lang="en-US" b="0" i="1" dirty="0" smtClean="0">
                                        <a:latin typeface="Cambria Math" panose="02040503050406030204" pitchFamily="18" charset="0"/>
                                        <a:ea typeface="Cambria Math" panose="02040503050406030204" pitchFamily="18" charset="0"/>
                                      </a:rPr>
                                    </m:ctrlPr>
                                  </m:sSupPr>
                                  <m:e>
                                    <m:r>
                                      <a:rPr lang="en-US" b="0" i="1" dirty="0" smtClean="0">
                                        <a:latin typeface="Cambria Math" panose="02040503050406030204" pitchFamily="18" charset="0"/>
                                        <a:ea typeface="Cambria Math" panose="02040503050406030204" pitchFamily="18" charset="0"/>
                                      </a:rPr>
                                      <m:t>𝜎</m:t>
                                    </m:r>
                                  </m:e>
                                  <m:sup>
                                    <m:r>
                                      <a:rPr lang="en-US" b="0" i="1" dirty="0" smtClean="0">
                                        <a:latin typeface="Cambria Math" panose="02040503050406030204" pitchFamily="18" charset="0"/>
                                        <a:ea typeface="Cambria Math" panose="02040503050406030204" pitchFamily="18" charset="0"/>
                                      </a:rPr>
                                      <m:t>2</m:t>
                                    </m:r>
                                  </m:sup>
                                </m:sSup>
                                <m:r>
                                  <a:rPr lang="en-US" i="1" dirty="0" smtClean="0">
                                    <a:latin typeface="Cambria Math" panose="02040503050406030204" pitchFamily="18" charset="0"/>
                                  </a:rPr>
                                  <m:t>=</m:t>
                                </m:r>
                                <m:sSubSup>
                                  <m:sSubSupPr>
                                    <m:ctrlPr>
                                      <a:rPr lang="en-US" b="0" i="1" dirty="0" smtClean="0">
                                        <a:latin typeface="Cambria Math" panose="02040503050406030204" pitchFamily="18" charset="0"/>
                                      </a:rPr>
                                    </m:ctrlPr>
                                  </m:sSubSupPr>
                                  <m:e>
                                    <m:r>
                                      <a:rPr lang="en-US" b="0" i="1" dirty="0" smtClean="0">
                                        <a:latin typeface="Cambria Math" panose="02040503050406030204" pitchFamily="18" charset="0"/>
                                        <a:ea typeface="Cambria Math" panose="02040503050406030204" pitchFamily="18" charset="0"/>
                                      </a:rPr>
                                      <m:t>𝜎</m:t>
                                    </m:r>
                                  </m:e>
                                  <m:sub>
                                    <m:r>
                                      <a:rPr lang="en-US" b="0" i="1" dirty="0" smtClean="0">
                                        <a:latin typeface="Cambria Math" panose="02040503050406030204" pitchFamily="18" charset="0"/>
                                      </a:rPr>
                                      <m:t>0</m:t>
                                    </m:r>
                                  </m:sub>
                                  <m:sup>
                                    <m:r>
                                      <a:rPr lang="en-US" b="0" i="1" dirty="0" smtClean="0">
                                        <a:latin typeface="Cambria Math" panose="02040503050406030204" pitchFamily="18" charset="0"/>
                                      </a:rPr>
                                      <m:t>2</m:t>
                                    </m:r>
                                  </m:sup>
                                </m:sSubSup>
                              </m:oMath>
                            </m:oMathPara>
                          </a14:m>
                          <a:endParaRPr lang="en-IN" b="0" baseline="-25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p>
                                  <m:sSupPr>
                                    <m:ctrlPr>
                                      <a:rPr lang="en-US" b="0" i="1" dirty="0" smtClean="0">
                                        <a:latin typeface="Cambria Math" panose="02040503050406030204" pitchFamily="18" charset="0"/>
                                        <a:ea typeface="Cambria Math" panose="02040503050406030204" pitchFamily="18" charset="0"/>
                                      </a:rPr>
                                    </m:ctrlPr>
                                  </m:sSupPr>
                                  <m:e>
                                    <m:r>
                                      <a:rPr lang="en-US" b="0" i="1" dirty="0" smtClean="0">
                                        <a:latin typeface="Cambria Math" panose="02040503050406030204" pitchFamily="18" charset="0"/>
                                        <a:ea typeface="Cambria Math" panose="02040503050406030204" pitchFamily="18" charset="0"/>
                                      </a:rPr>
                                      <m:t>𝜎</m:t>
                                    </m:r>
                                  </m:e>
                                  <m:sup>
                                    <m:r>
                                      <a:rPr lang="en-US" b="0" i="1" dirty="0" smtClean="0">
                                        <a:latin typeface="Cambria Math" panose="02040503050406030204" pitchFamily="18" charset="0"/>
                                        <a:ea typeface="Cambria Math" panose="02040503050406030204" pitchFamily="18" charset="0"/>
                                      </a:rPr>
                                      <m:t>2</m:t>
                                    </m:r>
                                  </m:sup>
                                </m:sSup>
                                <m:r>
                                  <a:rPr lang="en-US" i="1" dirty="0" smtClean="0">
                                    <a:latin typeface="Cambria Math" panose="02040503050406030204" pitchFamily="18" charset="0"/>
                                  </a:rPr>
                                  <m:t>=</m:t>
                                </m:r>
                                <m:sSubSup>
                                  <m:sSubSupPr>
                                    <m:ctrlPr>
                                      <a:rPr lang="en-US" b="0" i="1" dirty="0" smtClean="0">
                                        <a:latin typeface="Cambria Math" panose="02040503050406030204" pitchFamily="18" charset="0"/>
                                      </a:rPr>
                                    </m:ctrlPr>
                                  </m:sSubSupPr>
                                  <m:e>
                                    <m:r>
                                      <a:rPr lang="en-US" b="0" i="1" dirty="0" smtClean="0">
                                        <a:latin typeface="Cambria Math" panose="02040503050406030204" pitchFamily="18" charset="0"/>
                                        <a:ea typeface="Cambria Math" panose="02040503050406030204" pitchFamily="18" charset="0"/>
                                      </a:rPr>
                                      <m:t>𝜎</m:t>
                                    </m:r>
                                  </m:e>
                                  <m:sub>
                                    <m:r>
                                      <a:rPr lang="en-US" b="0" i="1" dirty="0" smtClean="0">
                                        <a:latin typeface="Cambria Math" panose="02040503050406030204" pitchFamily="18" charset="0"/>
                                      </a:rPr>
                                      <m:t>0</m:t>
                                    </m:r>
                                  </m:sub>
                                  <m:sup>
                                    <m:r>
                                      <a:rPr lang="en-US" b="0" i="1" dirty="0" smtClean="0">
                                        <a:latin typeface="Cambria Math" panose="02040503050406030204" pitchFamily="18" charset="0"/>
                                      </a:rPr>
                                      <m:t>2</m:t>
                                    </m:r>
                                  </m:sup>
                                </m:sSubSup>
                              </m:oMath>
                            </m:oMathPara>
                          </a14:m>
                          <a:endParaRPr lang="en-IN" baseline="-25000" dirty="0"/>
                        </a:p>
                      </a:txBody>
                      <a:tcPr/>
                    </a:tc>
                    <a:extLst>
                      <a:ext uri="{0D108BD9-81ED-4DB2-BD59-A6C34878D82A}">
                        <a16:rowId xmlns:a16="http://schemas.microsoft.com/office/drawing/2014/main" val="3164426151"/>
                      </a:ext>
                    </a:extLst>
                  </a:tr>
                  <a:tr h="370840">
                    <a:tc>
                      <a:txBody>
                        <a:bodyPr/>
                        <a:lstStyle/>
                        <a:p>
                          <a:r>
                            <a:rPr lang="en-IN" b="1" dirty="0"/>
                            <a:t>Alternative Hypothesis, </a:t>
                          </a:r>
                          <a14:m>
                            <m:oMath xmlns:m="http://schemas.openxmlformats.org/officeDocument/2006/math">
                              <m:r>
                                <a:rPr lang="en-IN" b="1" i="1" dirty="0" smtClean="0">
                                  <a:latin typeface="Cambria Math" panose="02040503050406030204" pitchFamily="18" charset="0"/>
                                </a:rPr>
                                <m:t>𝑯</m:t>
                              </m:r>
                              <m:r>
                                <a:rPr lang="en-IN" b="1" i="1" baseline="-25000" dirty="0" smtClean="0">
                                  <a:latin typeface="Cambria Math" panose="02040503050406030204" pitchFamily="18" charset="0"/>
                                </a:rPr>
                                <m:t>𝒂</m:t>
                              </m:r>
                            </m:oMath>
                          </a14:m>
                          <a:endParaRPr lang="en-IN" b="1" baseline="-25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p>
                                  <m:sSupPr>
                                    <m:ctrlPr>
                                      <a:rPr lang="en-US" b="0" i="1" dirty="0" smtClean="0">
                                        <a:latin typeface="Cambria Math" panose="02040503050406030204" pitchFamily="18" charset="0"/>
                                        <a:ea typeface="Cambria Math" panose="02040503050406030204" pitchFamily="18" charset="0"/>
                                      </a:rPr>
                                    </m:ctrlPr>
                                  </m:sSupPr>
                                  <m:e>
                                    <m:r>
                                      <a:rPr lang="en-US" b="0" i="1" dirty="0" smtClean="0">
                                        <a:latin typeface="Cambria Math" panose="02040503050406030204" pitchFamily="18" charset="0"/>
                                        <a:ea typeface="Cambria Math" panose="02040503050406030204" pitchFamily="18" charset="0"/>
                                      </a:rPr>
                                      <m:t>𝜎</m:t>
                                    </m:r>
                                  </m:e>
                                  <m:sup>
                                    <m:r>
                                      <a:rPr lang="en-US" b="0" i="1" dirty="0" smtClean="0">
                                        <a:latin typeface="Cambria Math" panose="02040503050406030204" pitchFamily="18" charset="0"/>
                                        <a:ea typeface="Cambria Math" panose="02040503050406030204" pitchFamily="18" charset="0"/>
                                      </a:rPr>
                                      <m:t>2</m:t>
                                    </m:r>
                                  </m:sup>
                                </m:sSup>
                                <m:r>
                                  <a:rPr lang="en-US" i="1" dirty="0" smtClean="0">
                                    <a:latin typeface="Cambria Math" panose="02040503050406030204" pitchFamily="18" charset="0"/>
                                    <a:ea typeface="Cambria Math" panose="02040503050406030204" pitchFamily="18" charset="0"/>
                                  </a:rPr>
                                  <m:t>≠</m:t>
                                </m:r>
                                <m:sSubSup>
                                  <m:sSubSupPr>
                                    <m:ctrlPr>
                                      <a:rPr lang="en-US" b="0" i="1" dirty="0" smtClean="0">
                                        <a:latin typeface="Cambria Math" panose="02040503050406030204" pitchFamily="18" charset="0"/>
                                      </a:rPr>
                                    </m:ctrlPr>
                                  </m:sSubSupPr>
                                  <m:e>
                                    <m:r>
                                      <a:rPr lang="en-US" b="0" i="1" dirty="0" smtClean="0">
                                        <a:latin typeface="Cambria Math" panose="02040503050406030204" pitchFamily="18" charset="0"/>
                                        <a:ea typeface="Cambria Math" panose="02040503050406030204" pitchFamily="18" charset="0"/>
                                      </a:rPr>
                                      <m:t>𝜎</m:t>
                                    </m:r>
                                  </m:e>
                                  <m:sub>
                                    <m:r>
                                      <a:rPr lang="en-US" b="0" i="1" dirty="0" smtClean="0">
                                        <a:latin typeface="Cambria Math" panose="02040503050406030204" pitchFamily="18" charset="0"/>
                                      </a:rPr>
                                      <m:t>0</m:t>
                                    </m:r>
                                  </m:sub>
                                  <m:sup>
                                    <m:r>
                                      <a:rPr lang="en-US" b="0" i="1" dirty="0" smtClean="0">
                                        <a:latin typeface="Cambria Math" panose="02040503050406030204" pitchFamily="18" charset="0"/>
                                      </a:rPr>
                                      <m:t>2</m:t>
                                    </m:r>
                                  </m:sup>
                                </m:sSubSup>
                              </m:oMath>
                            </m:oMathPara>
                          </a14:m>
                          <a:endParaRPr lang="en-IN" baseline="-25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p>
                                  <m:sSupPr>
                                    <m:ctrlPr>
                                      <a:rPr lang="en-US" b="0" i="1" dirty="0" smtClean="0">
                                        <a:latin typeface="Cambria Math" panose="02040503050406030204" pitchFamily="18" charset="0"/>
                                        <a:ea typeface="Cambria Math" panose="02040503050406030204" pitchFamily="18" charset="0"/>
                                      </a:rPr>
                                    </m:ctrlPr>
                                  </m:sSupPr>
                                  <m:e>
                                    <m:r>
                                      <a:rPr lang="en-US" b="0" i="1" dirty="0" smtClean="0">
                                        <a:latin typeface="Cambria Math" panose="02040503050406030204" pitchFamily="18" charset="0"/>
                                        <a:ea typeface="Cambria Math" panose="02040503050406030204" pitchFamily="18" charset="0"/>
                                      </a:rPr>
                                      <m:t>𝜎</m:t>
                                    </m:r>
                                  </m:e>
                                  <m:sup>
                                    <m:r>
                                      <a:rPr lang="en-US" b="0" i="1" dirty="0" smtClean="0">
                                        <a:latin typeface="Cambria Math" panose="02040503050406030204" pitchFamily="18" charset="0"/>
                                        <a:ea typeface="Cambria Math" panose="02040503050406030204" pitchFamily="18" charset="0"/>
                                      </a:rPr>
                                      <m:t>2</m:t>
                                    </m:r>
                                  </m:sup>
                                </m:sSup>
                                <m:r>
                                  <a:rPr lang="en-US" i="1" dirty="0" smtClean="0">
                                    <a:latin typeface="Cambria Math" panose="02040503050406030204" pitchFamily="18" charset="0"/>
                                    <a:ea typeface="Cambria Math" panose="02040503050406030204" pitchFamily="18" charset="0"/>
                                  </a:rPr>
                                  <m:t>&gt;</m:t>
                                </m:r>
                                <m:sSubSup>
                                  <m:sSubSupPr>
                                    <m:ctrlPr>
                                      <a:rPr lang="en-US" b="0" i="1" dirty="0" smtClean="0">
                                        <a:latin typeface="Cambria Math" panose="02040503050406030204" pitchFamily="18" charset="0"/>
                                      </a:rPr>
                                    </m:ctrlPr>
                                  </m:sSubSupPr>
                                  <m:e>
                                    <m:r>
                                      <a:rPr lang="en-US" b="0" i="1" dirty="0" smtClean="0">
                                        <a:latin typeface="Cambria Math" panose="02040503050406030204" pitchFamily="18" charset="0"/>
                                        <a:ea typeface="Cambria Math" panose="02040503050406030204" pitchFamily="18" charset="0"/>
                                      </a:rPr>
                                      <m:t>𝜎</m:t>
                                    </m:r>
                                  </m:e>
                                  <m:sub>
                                    <m:r>
                                      <a:rPr lang="en-US" b="0" i="1" dirty="0" smtClean="0">
                                        <a:latin typeface="Cambria Math" panose="02040503050406030204" pitchFamily="18" charset="0"/>
                                      </a:rPr>
                                      <m:t>0</m:t>
                                    </m:r>
                                  </m:sub>
                                  <m:sup>
                                    <m:r>
                                      <a:rPr lang="en-US" b="0" i="1" dirty="0" smtClean="0">
                                        <a:latin typeface="Cambria Math" panose="02040503050406030204" pitchFamily="18" charset="0"/>
                                      </a:rPr>
                                      <m:t>2</m:t>
                                    </m:r>
                                  </m:sup>
                                </m:sSubSup>
                              </m:oMath>
                            </m:oMathPara>
                          </a14:m>
                          <a:endParaRPr lang="en-IN" baseline="-250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p>
                                  <m:sSupPr>
                                    <m:ctrlPr>
                                      <a:rPr lang="en-US" b="0" i="1" dirty="0" smtClean="0">
                                        <a:latin typeface="Cambria Math" panose="02040503050406030204" pitchFamily="18" charset="0"/>
                                        <a:ea typeface="Cambria Math" panose="02040503050406030204" pitchFamily="18" charset="0"/>
                                      </a:rPr>
                                    </m:ctrlPr>
                                  </m:sSupPr>
                                  <m:e>
                                    <m:r>
                                      <a:rPr lang="en-US" b="0" i="1" dirty="0" smtClean="0">
                                        <a:latin typeface="Cambria Math" panose="02040503050406030204" pitchFamily="18" charset="0"/>
                                        <a:ea typeface="Cambria Math" panose="02040503050406030204" pitchFamily="18" charset="0"/>
                                      </a:rPr>
                                      <m:t>𝜎</m:t>
                                    </m:r>
                                  </m:e>
                                  <m:sup>
                                    <m:r>
                                      <a:rPr lang="en-US" b="0" i="1" dirty="0" smtClean="0">
                                        <a:latin typeface="Cambria Math" panose="02040503050406030204" pitchFamily="18" charset="0"/>
                                        <a:ea typeface="Cambria Math" panose="02040503050406030204" pitchFamily="18" charset="0"/>
                                      </a:rPr>
                                      <m:t>2</m:t>
                                    </m:r>
                                  </m:sup>
                                </m:sSup>
                                <m:r>
                                  <a:rPr lang="en-US" i="1" dirty="0" smtClean="0">
                                    <a:latin typeface="Cambria Math" panose="02040503050406030204" pitchFamily="18" charset="0"/>
                                    <a:ea typeface="Cambria Math" panose="02040503050406030204" pitchFamily="18" charset="0"/>
                                  </a:rPr>
                                  <m:t>&lt;</m:t>
                                </m:r>
                                <m:sSubSup>
                                  <m:sSubSupPr>
                                    <m:ctrlPr>
                                      <a:rPr lang="en-US" b="0" i="1" dirty="0" smtClean="0">
                                        <a:latin typeface="Cambria Math" panose="02040503050406030204" pitchFamily="18" charset="0"/>
                                      </a:rPr>
                                    </m:ctrlPr>
                                  </m:sSubSupPr>
                                  <m:e>
                                    <m:r>
                                      <a:rPr lang="en-US" b="0" i="1" dirty="0" smtClean="0">
                                        <a:latin typeface="Cambria Math" panose="02040503050406030204" pitchFamily="18" charset="0"/>
                                        <a:ea typeface="Cambria Math" panose="02040503050406030204" pitchFamily="18" charset="0"/>
                                      </a:rPr>
                                      <m:t>𝜎</m:t>
                                    </m:r>
                                  </m:e>
                                  <m:sub>
                                    <m:r>
                                      <a:rPr lang="en-US" b="0" i="1" dirty="0" smtClean="0">
                                        <a:latin typeface="Cambria Math" panose="02040503050406030204" pitchFamily="18" charset="0"/>
                                      </a:rPr>
                                      <m:t>0</m:t>
                                    </m:r>
                                  </m:sub>
                                  <m:sup>
                                    <m:r>
                                      <a:rPr lang="en-US" b="0" i="1" dirty="0" smtClean="0">
                                        <a:latin typeface="Cambria Math" panose="02040503050406030204" pitchFamily="18" charset="0"/>
                                      </a:rPr>
                                      <m:t>2</m:t>
                                    </m:r>
                                  </m:sup>
                                </m:sSubSup>
                              </m:oMath>
                            </m:oMathPara>
                          </a14:m>
                          <a:endParaRPr lang="en-IN" baseline="-25000" dirty="0"/>
                        </a:p>
                        <a:p>
                          <a:pPr algn="ctr"/>
                          <a:endParaRPr lang="en-IN" dirty="0"/>
                        </a:p>
                      </a:txBody>
                      <a:tcPr/>
                    </a:tc>
                    <a:extLst>
                      <a:ext uri="{0D108BD9-81ED-4DB2-BD59-A6C34878D82A}">
                        <a16:rowId xmlns:a16="http://schemas.microsoft.com/office/drawing/2014/main" val="1549194858"/>
                      </a:ext>
                    </a:extLst>
                  </a:tr>
                  <a:tr h="370840">
                    <a:tc>
                      <a:txBody>
                        <a:bodyPr/>
                        <a:lstStyle/>
                        <a:p>
                          <a:r>
                            <a:rPr lang="en-IN" b="1" dirty="0"/>
                            <a:t>Type of Hypothesis Test</a:t>
                          </a:r>
                        </a:p>
                      </a:txBody>
                      <a:tcPr/>
                    </a:tc>
                    <a:tc>
                      <a:txBody>
                        <a:bodyPr/>
                        <a:lstStyle/>
                        <a:p>
                          <a:pPr algn="ctr"/>
                          <a:r>
                            <a:rPr lang="en-US" dirty="0"/>
                            <a:t>Two-tailed</a:t>
                          </a:r>
                          <a:endParaRPr lang="en-IN" dirty="0"/>
                        </a:p>
                      </a:txBody>
                      <a:tcPr/>
                    </a:tc>
                    <a:tc>
                      <a:txBody>
                        <a:bodyPr/>
                        <a:lstStyle/>
                        <a:p>
                          <a:pPr algn="ctr"/>
                          <a:r>
                            <a:rPr lang="en-US" dirty="0"/>
                            <a:t>Right-tailed</a:t>
                          </a:r>
                          <a:endParaRPr lang="en-IN" dirty="0"/>
                        </a:p>
                      </a:txBody>
                      <a:tcPr/>
                    </a:tc>
                    <a:tc>
                      <a:txBody>
                        <a:bodyPr/>
                        <a:lstStyle/>
                        <a:p>
                          <a:pPr algn="ctr"/>
                          <a:r>
                            <a:rPr lang="en-US" dirty="0"/>
                            <a:t>Left-tailed</a:t>
                          </a:r>
                          <a:endParaRPr lang="en-IN" dirty="0"/>
                        </a:p>
                      </a:txBody>
                      <a:tcPr/>
                    </a:tc>
                    <a:extLst>
                      <a:ext uri="{0D108BD9-81ED-4DB2-BD59-A6C34878D82A}">
                        <a16:rowId xmlns:a16="http://schemas.microsoft.com/office/drawing/2014/main" val="4168014743"/>
                      </a:ext>
                    </a:extLst>
                  </a:tr>
                </a:tbl>
              </a:graphicData>
            </a:graphic>
          </p:graphicFrame>
        </mc:Choice>
        <mc:Fallback xmlns="">
          <p:graphicFrame>
            <p:nvGraphicFramePr>
              <p:cNvPr id="4" name="Table 3">
                <a:extLst>
                  <a:ext uri="{FF2B5EF4-FFF2-40B4-BE49-F238E27FC236}">
                    <a16:creationId xmlns:a16="http://schemas.microsoft.com/office/drawing/2014/main" id="{DD4597ED-F9BF-5BF4-F6DF-9B460F646DC4}"/>
                  </a:ext>
                </a:extLst>
              </p:cNvPr>
              <p:cNvGraphicFramePr>
                <a:graphicFrameLocks noGrp="1"/>
              </p:cNvGraphicFramePr>
              <p:nvPr>
                <p:extLst>
                  <p:ext uri="{D42A27DB-BD31-4B8C-83A1-F6EECF244321}">
                    <p14:modId xmlns:p14="http://schemas.microsoft.com/office/powerpoint/2010/main" val="2989120082"/>
                  </p:ext>
                </p:extLst>
              </p:nvPr>
            </p:nvGraphicFramePr>
            <p:xfrm>
              <a:off x="453483" y="1204332"/>
              <a:ext cx="8229600" cy="3331783"/>
            </p:xfrm>
            <a:graphic>
              <a:graphicData uri="http://schemas.openxmlformats.org/drawingml/2006/table">
                <a:tbl>
                  <a:tblPr firstRow="1" bandRow="1">
                    <a:tableStyleId>{5C22544A-7EE6-4342-B048-85BDC9FD1C3A}</a:tableStyleId>
                  </a:tblPr>
                  <a:tblGrid>
                    <a:gridCol w="2302728">
                      <a:extLst>
                        <a:ext uri="{9D8B030D-6E8A-4147-A177-3AD203B41FA5}">
                          <a16:colId xmlns:a16="http://schemas.microsoft.com/office/drawing/2014/main" val="3838377695"/>
                        </a:ext>
                      </a:extLst>
                    </a:gridCol>
                    <a:gridCol w="2133600">
                      <a:extLst>
                        <a:ext uri="{9D8B030D-6E8A-4147-A177-3AD203B41FA5}">
                          <a16:colId xmlns:a16="http://schemas.microsoft.com/office/drawing/2014/main" val="3905157849"/>
                        </a:ext>
                      </a:extLst>
                    </a:gridCol>
                    <a:gridCol w="1905000">
                      <a:extLst>
                        <a:ext uri="{9D8B030D-6E8A-4147-A177-3AD203B41FA5}">
                          <a16:colId xmlns:a16="http://schemas.microsoft.com/office/drawing/2014/main" val="2012557068"/>
                        </a:ext>
                      </a:extLst>
                    </a:gridCol>
                    <a:gridCol w="1888272">
                      <a:extLst>
                        <a:ext uri="{9D8B030D-6E8A-4147-A177-3AD203B41FA5}">
                          <a16:colId xmlns:a16="http://schemas.microsoft.com/office/drawing/2014/main" val="3202008978"/>
                        </a:ext>
                      </a:extLst>
                    </a:gridCol>
                  </a:tblGrid>
                  <a:tr h="370840">
                    <a:tc gridSpan="4">
                      <a:txBody>
                        <a:bodyPr/>
                        <a:lstStyle/>
                        <a:p>
                          <a:pPr algn="ctr"/>
                          <a:r>
                            <a:rPr lang="en-US" dirty="0"/>
                            <a:t>Table 11.6.1 - Hypotheses for a Test about the Variance</a:t>
                          </a:r>
                          <a:endParaRPr lang="en-IN" dirty="0"/>
                        </a:p>
                      </a:txBody>
                      <a:tcPr/>
                    </a:tc>
                    <a:tc hMerge="1">
                      <a:txBody>
                        <a:bodyPr/>
                        <a:lstStyle/>
                        <a:p>
                          <a:endParaRPr lang="en-IN" dirty="0"/>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35295451"/>
                      </a:ext>
                    </a:extLst>
                  </a:tr>
                  <a:tr h="370840">
                    <a:tc rowSpan="2">
                      <a:txBody>
                        <a:bodyPr/>
                        <a:lstStyle/>
                        <a:p>
                          <a:endParaRPr lang="en-IN" dirty="0"/>
                        </a:p>
                      </a:txBody>
                      <a:tcPr/>
                    </a:tc>
                    <a:tc gridSpan="3">
                      <a:txBody>
                        <a:bodyPr/>
                        <a:lstStyle/>
                        <a:p>
                          <a:pPr algn="ctr"/>
                          <a:r>
                            <a:rPr lang="en-IN" b="1" dirty="0"/>
                            <a:t>Research Question</a:t>
                          </a:r>
                        </a:p>
                      </a:txBody>
                      <a:tcPr/>
                    </a:tc>
                    <a:tc hMerge="1">
                      <a:txBody>
                        <a:bodyPr/>
                        <a:lstStyle/>
                        <a:p>
                          <a:endParaRPr lang="en-IN" dirty="0"/>
                        </a:p>
                      </a:txBody>
                      <a:tcPr/>
                    </a:tc>
                    <a:tc hMerge="1">
                      <a:txBody>
                        <a:bodyPr/>
                        <a:lstStyle/>
                        <a:p>
                          <a:endParaRPr lang="en-IN" dirty="0"/>
                        </a:p>
                      </a:txBody>
                      <a:tcPr/>
                    </a:tc>
                    <a:extLst>
                      <a:ext uri="{0D108BD9-81ED-4DB2-BD59-A6C34878D82A}">
                        <a16:rowId xmlns:a16="http://schemas.microsoft.com/office/drawing/2014/main" val="2160193993"/>
                      </a:ext>
                    </a:extLst>
                  </a:tr>
                  <a:tr h="933387">
                    <a:tc vMerge="1">
                      <a:txBody>
                        <a:bodyPr/>
                        <a:lstStyle/>
                        <a:p>
                          <a:endParaRPr lang="en-IN" dirty="0"/>
                        </a:p>
                      </a:txBody>
                      <a:tcPr/>
                    </a:tc>
                    <a:tc>
                      <a:txBody>
                        <a:bodyPr/>
                        <a:lstStyle/>
                        <a:p>
                          <a:endParaRPr lang="en-US"/>
                        </a:p>
                      </a:txBody>
                      <a:tcPr>
                        <a:blipFill>
                          <a:blip r:embed="rId2"/>
                          <a:stretch>
                            <a:fillRect l="-108286" t="-82468" r="-179143" b="-186364"/>
                          </a:stretch>
                        </a:blipFill>
                      </a:tcPr>
                    </a:tc>
                    <a:tc>
                      <a:txBody>
                        <a:bodyPr/>
                        <a:lstStyle/>
                        <a:p>
                          <a:endParaRPr lang="en-US"/>
                        </a:p>
                      </a:txBody>
                      <a:tcPr>
                        <a:blipFill>
                          <a:blip r:embed="rId2"/>
                          <a:stretch>
                            <a:fillRect l="-232907" t="-82468" r="-100319" b="-186364"/>
                          </a:stretch>
                        </a:blipFill>
                      </a:tcPr>
                    </a:tc>
                    <a:tc>
                      <a:txBody>
                        <a:bodyPr/>
                        <a:lstStyle/>
                        <a:p>
                          <a:endParaRPr lang="en-US"/>
                        </a:p>
                      </a:txBody>
                      <a:tcPr>
                        <a:blipFill>
                          <a:blip r:embed="rId2"/>
                          <a:stretch>
                            <a:fillRect l="-336129" t="-82468" r="-1290" b="-186364"/>
                          </a:stretch>
                        </a:blipFill>
                      </a:tcPr>
                    </a:tc>
                    <a:extLst>
                      <a:ext uri="{0D108BD9-81ED-4DB2-BD59-A6C34878D82A}">
                        <a16:rowId xmlns:a16="http://schemas.microsoft.com/office/drawing/2014/main" val="2588679992"/>
                      </a:ext>
                    </a:extLst>
                  </a:tr>
                  <a:tr h="371158">
                    <a:tc>
                      <a:txBody>
                        <a:bodyPr/>
                        <a:lstStyle/>
                        <a:p>
                          <a:endParaRPr lang="en-US"/>
                        </a:p>
                      </a:txBody>
                      <a:tcPr>
                        <a:blipFill>
                          <a:blip r:embed="rId2"/>
                          <a:stretch>
                            <a:fillRect l="-265" t="-460656" r="-258466" b="-370492"/>
                          </a:stretch>
                        </a:blipFill>
                      </a:tcPr>
                    </a:tc>
                    <a:tc>
                      <a:txBody>
                        <a:bodyPr/>
                        <a:lstStyle/>
                        <a:p>
                          <a:endParaRPr lang="en-US"/>
                        </a:p>
                      </a:txBody>
                      <a:tcPr>
                        <a:blipFill>
                          <a:blip r:embed="rId2"/>
                          <a:stretch>
                            <a:fillRect l="-108286" t="-460656" r="-179143" b="-370492"/>
                          </a:stretch>
                        </a:blipFill>
                      </a:tcPr>
                    </a:tc>
                    <a:tc>
                      <a:txBody>
                        <a:bodyPr/>
                        <a:lstStyle/>
                        <a:p>
                          <a:endParaRPr lang="en-US"/>
                        </a:p>
                      </a:txBody>
                      <a:tcPr>
                        <a:blipFill>
                          <a:blip r:embed="rId2"/>
                          <a:stretch>
                            <a:fillRect l="-232907" t="-460656" r="-100319" b="-370492"/>
                          </a:stretch>
                        </a:blipFill>
                      </a:tcPr>
                    </a:tc>
                    <a:tc>
                      <a:txBody>
                        <a:bodyPr/>
                        <a:lstStyle/>
                        <a:p>
                          <a:endParaRPr lang="en-US"/>
                        </a:p>
                      </a:txBody>
                      <a:tcPr>
                        <a:blipFill>
                          <a:blip r:embed="rId2"/>
                          <a:stretch>
                            <a:fillRect l="-336129" t="-460656" r="-1290" b="-370492"/>
                          </a:stretch>
                        </a:blipFill>
                      </a:tcPr>
                    </a:tc>
                    <a:extLst>
                      <a:ext uri="{0D108BD9-81ED-4DB2-BD59-A6C34878D82A}">
                        <a16:rowId xmlns:a16="http://schemas.microsoft.com/office/drawing/2014/main" val="3164426151"/>
                      </a:ext>
                    </a:extLst>
                  </a:tr>
                  <a:tr h="645478">
                    <a:tc>
                      <a:txBody>
                        <a:bodyPr/>
                        <a:lstStyle/>
                        <a:p>
                          <a:endParaRPr lang="en-US"/>
                        </a:p>
                      </a:txBody>
                      <a:tcPr>
                        <a:blipFill>
                          <a:blip r:embed="rId2"/>
                          <a:stretch>
                            <a:fillRect l="-265" t="-322642" r="-258466" b="-113208"/>
                          </a:stretch>
                        </a:blipFill>
                      </a:tcPr>
                    </a:tc>
                    <a:tc>
                      <a:txBody>
                        <a:bodyPr/>
                        <a:lstStyle/>
                        <a:p>
                          <a:endParaRPr lang="en-US"/>
                        </a:p>
                      </a:txBody>
                      <a:tcPr>
                        <a:blipFill>
                          <a:blip r:embed="rId2"/>
                          <a:stretch>
                            <a:fillRect l="-108286" t="-322642" r="-179143" b="-113208"/>
                          </a:stretch>
                        </a:blipFill>
                      </a:tcPr>
                    </a:tc>
                    <a:tc>
                      <a:txBody>
                        <a:bodyPr/>
                        <a:lstStyle/>
                        <a:p>
                          <a:endParaRPr lang="en-US"/>
                        </a:p>
                      </a:txBody>
                      <a:tcPr>
                        <a:blipFill>
                          <a:blip r:embed="rId2"/>
                          <a:stretch>
                            <a:fillRect l="-232907" t="-322642" r="-100319" b="-113208"/>
                          </a:stretch>
                        </a:blipFill>
                      </a:tcPr>
                    </a:tc>
                    <a:tc>
                      <a:txBody>
                        <a:bodyPr/>
                        <a:lstStyle/>
                        <a:p>
                          <a:endParaRPr lang="en-US"/>
                        </a:p>
                      </a:txBody>
                      <a:tcPr>
                        <a:blipFill>
                          <a:blip r:embed="rId2"/>
                          <a:stretch>
                            <a:fillRect l="-336129" t="-322642" r="-1290" b="-113208"/>
                          </a:stretch>
                        </a:blipFill>
                      </a:tcPr>
                    </a:tc>
                    <a:extLst>
                      <a:ext uri="{0D108BD9-81ED-4DB2-BD59-A6C34878D82A}">
                        <a16:rowId xmlns:a16="http://schemas.microsoft.com/office/drawing/2014/main" val="1549194858"/>
                      </a:ext>
                    </a:extLst>
                  </a:tr>
                  <a:tr h="640080">
                    <a:tc>
                      <a:txBody>
                        <a:bodyPr/>
                        <a:lstStyle/>
                        <a:p>
                          <a:r>
                            <a:rPr lang="en-IN" b="1" dirty="0"/>
                            <a:t>Type of Hypothesis Test</a:t>
                          </a:r>
                        </a:p>
                      </a:txBody>
                      <a:tcPr/>
                    </a:tc>
                    <a:tc>
                      <a:txBody>
                        <a:bodyPr/>
                        <a:lstStyle/>
                        <a:p>
                          <a:pPr algn="ctr"/>
                          <a:r>
                            <a:rPr lang="en-US" dirty="0"/>
                            <a:t>Two-tailed</a:t>
                          </a:r>
                          <a:endParaRPr lang="en-IN" dirty="0"/>
                        </a:p>
                      </a:txBody>
                      <a:tcPr/>
                    </a:tc>
                    <a:tc>
                      <a:txBody>
                        <a:bodyPr/>
                        <a:lstStyle/>
                        <a:p>
                          <a:pPr algn="ctr"/>
                          <a:r>
                            <a:rPr lang="en-US" dirty="0"/>
                            <a:t>Right-tailed</a:t>
                          </a:r>
                          <a:endParaRPr lang="en-IN" dirty="0"/>
                        </a:p>
                      </a:txBody>
                      <a:tcPr/>
                    </a:tc>
                    <a:tc>
                      <a:txBody>
                        <a:bodyPr/>
                        <a:lstStyle/>
                        <a:p>
                          <a:pPr algn="ctr"/>
                          <a:r>
                            <a:rPr lang="en-US" dirty="0"/>
                            <a:t>Left-tailed</a:t>
                          </a:r>
                          <a:endParaRPr lang="en-IN" dirty="0"/>
                        </a:p>
                      </a:txBody>
                      <a:tcPr/>
                    </a:tc>
                    <a:extLst>
                      <a:ext uri="{0D108BD9-81ED-4DB2-BD59-A6C34878D82A}">
                        <a16:rowId xmlns:a16="http://schemas.microsoft.com/office/drawing/2014/main" val="4168014743"/>
                      </a:ext>
                    </a:extLst>
                  </a:tr>
                </a:tbl>
              </a:graphicData>
            </a:graphic>
          </p:graphicFrame>
        </mc:Fallback>
      </mc:AlternateContent>
      <p:sp>
        <p:nvSpPr>
          <p:cNvPr id="18" name="Arc 17">
            <a:extLst>
              <a:ext uri="{FF2B5EF4-FFF2-40B4-BE49-F238E27FC236}">
                <a16:creationId xmlns:a16="http://schemas.microsoft.com/office/drawing/2014/main" id="{9B41AD75-1480-10F2-5DAA-2AFD159A8948}"/>
              </a:ext>
            </a:extLst>
          </p:cNvPr>
          <p:cNvSpPr/>
          <p:nvPr/>
        </p:nvSpPr>
        <p:spPr>
          <a:xfrm rot="7396176" flipH="1">
            <a:off x="3186561" y="2651784"/>
            <a:ext cx="1391849" cy="1184578"/>
          </a:xfrm>
          <a:prstGeom prst="arc">
            <a:avLst/>
          </a:prstGeom>
          <a:ln w="19050">
            <a:solidFill>
              <a:srgbClr val="1F497C"/>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000000"/>
              </a:solidFill>
            </a:endParaRPr>
          </a:p>
        </p:txBody>
      </p:sp>
      <p:sp>
        <p:nvSpPr>
          <p:cNvPr id="19" name="Arc 18">
            <a:extLst>
              <a:ext uri="{FF2B5EF4-FFF2-40B4-BE49-F238E27FC236}">
                <a16:creationId xmlns:a16="http://schemas.microsoft.com/office/drawing/2014/main" id="{105D0B02-3459-7FB6-B1A5-B8DE4F37CE23}"/>
              </a:ext>
            </a:extLst>
          </p:cNvPr>
          <p:cNvSpPr/>
          <p:nvPr/>
        </p:nvSpPr>
        <p:spPr>
          <a:xfrm rot="8312295" flipH="1">
            <a:off x="5451536" y="2590237"/>
            <a:ext cx="1281581" cy="1081488"/>
          </a:xfrm>
          <a:prstGeom prst="arc">
            <a:avLst/>
          </a:prstGeom>
          <a:ln w="19050">
            <a:solidFill>
              <a:srgbClr val="1F497C"/>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000000"/>
              </a:solidFill>
            </a:endParaRPr>
          </a:p>
        </p:txBody>
      </p:sp>
      <p:sp>
        <p:nvSpPr>
          <p:cNvPr id="20" name="Arc 19">
            <a:extLst>
              <a:ext uri="{FF2B5EF4-FFF2-40B4-BE49-F238E27FC236}">
                <a16:creationId xmlns:a16="http://schemas.microsoft.com/office/drawing/2014/main" id="{064214DA-E6F8-57FC-E4CD-E3B42EADD9F5}"/>
              </a:ext>
            </a:extLst>
          </p:cNvPr>
          <p:cNvSpPr/>
          <p:nvPr/>
        </p:nvSpPr>
        <p:spPr>
          <a:xfrm rot="8312295" flipH="1">
            <a:off x="7128077" y="2320457"/>
            <a:ext cx="1175728" cy="1401562"/>
          </a:xfrm>
          <a:prstGeom prst="arc">
            <a:avLst/>
          </a:prstGeom>
          <a:ln w="19050">
            <a:solidFill>
              <a:srgbClr val="1F497C"/>
            </a:solidFill>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rgbClr val="000000"/>
              </a:solidFill>
            </a:endParaRPr>
          </a:p>
        </p:txBody>
      </p:sp>
    </p:spTree>
    <p:extLst>
      <p:ext uri="{BB962C8B-B14F-4D97-AF65-F5344CB8AC3E}">
        <p14:creationId xmlns:p14="http://schemas.microsoft.com/office/powerpoint/2010/main" val="4023397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4587240"/>
              </a:xfrm>
            </p:spPr>
            <p:txBody>
              <a:bodyPr>
                <a:normAutofit/>
              </a:bodyPr>
              <a:lstStyle/>
              <a:p>
                <a:r>
                  <a:rPr lang="en-US" dirty="0"/>
                  <a:t>A pharmaceutical company believes that its manufacturing process is in control when the standard deviation of the dosage in each tablet is 0.10 milligrams. The quality assurance manager is willing to shut down the manufacturing process if there is overwhelming evidence that the process has excessive variation. Use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=0.01</m:t>
                    </m:r>
                  </m:oMath>
                </a14:m>
                <a:r>
                  <a:rPr lang="en-US" dirty="0"/>
                  <a:t> to perform the test.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4587240"/>
              </a:xfrm>
              <a:blipFill>
                <a:blip r:embed="rId2"/>
                <a:stretch>
                  <a:fillRect l="-1481" t="-1195" r="-148"/>
                </a:stretch>
              </a:blipFill>
            </p:spPr>
            <p:txBody>
              <a:bodyPr/>
              <a:lstStyle/>
              <a:p>
                <a:r>
                  <a:rPr lang="en-IN">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p:sp>
        <p:nvSpPr>
          <p:cNvPr id="3" name="Content Placeholder 2"/>
          <p:cNvSpPr>
            <a:spLocks noGrp="1"/>
          </p:cNvSpPr>
          <p:nvPr>
            <p:ph idx="1"/>
          </p:nvPr>
        </p:nvSpPr>
        <p:spPr>
          <a:xfrm>
            <a:off x="457200" y="1280160"/>
            <a:ext cx="8229600" cy="4587240"/>
          </a:xfrm>
        </p:spPr>
        <p:txBody>
          <a:bodyPr>
            <a:normAutofit/>
          </a:bodyPr>
          <a:lstStyle/>
          <a:p>
            <a:r>
              <a:rPr lang="en-US" b="1" dirty="0"/>
              <a:t>Solution</a:t>
            </a:r>
          </a:p>
          <a:p>
            <a:r>
              <a:rPr lang="en-US" b="1" dirty="0"/>
              <a:t>Step 1: Determine the population parameter to be used and develop the null and alternative hypotheses.</a:t>
            </a:r>
          </a:p>
          <a:p>
            <a:r>
              <a:rPr lang="en-US" dirty="0"/>
              <a:t>Stating the hypotheses in plain English we have:</a:t>
            </a:r>
          </a:p>
          <a:p>
            <a:r>
              <a:rPr lang="en-US" b="1" dirty="0"/>
              <a:t>Null Hypothesis: </a:t>
            </a:r>
            <a:r>
              <a:rPr lang="en-US" dirty="0"/>
              <a:t>The manufacturing process does not have excessive variation.</a:t>
            </a:r>
          </a:p>
          <a:p>
            <a:r>
              <a:rPr lang="en-US" b="1" dirty="0"/>
              <a:t>Alternative Hypothesis: </a:t>
            </a:r>
            <a:r>
              <a:rPr lang="en-US" dirty="0"/>
              <a:t>The manufacturing process does have excessive variation.</a:t>
            </a:r>
          </a:p>
        </p:txBody>
      </p:sp>
    </p:spTree>
    <p:extLst>
      <p:ext uri="{BB962C8B-B14F-4D97-AF65-F5344CB8AC3E}">
        <p14:creationId xmlns:p14="http://schemas.microsoft.com/office/powerpoint/2010/main" val="955257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p:sp>
        <p:nvSpPr>
          <p:cNvPr id="3" name="Content Placeholder 2"/>
          <p:cNvSpPr>
            <a:spLocks noGrp="1"/>
          </p:cNvSpPr>
          <p:nvPr>
            <p:ph idx="1"/>
          </p:nvPr>
        </p:nvSpPr>
        <p:spPr>
          <a:xfrm>
            <a:off x="457200" y="1280160"/>
            <a:ext cx="8229600" cy="4587240"/>
          </a:xfrm>
        </p:spPr>
        <p:txBody>
          <a:bodyPr>
            <a:normAutofit/>
          </a:bodyPr>
          <a:lstStyle/>
          <a:p>
            <a:r>
              <a:rPr lang="en-US" dirty="0"/>
              <a:t>Since the issue in this example is variation, the hypothesis can be stated in terms of the standard deviation or the variance.</a:t>
            </a:r>
          </a:p>
          <a:p>
            <a:r>
              <a:rPr lang="en-US" dirty="0"/>
              <a:t>Most hypothesis tests concerning a variance will be one-sided since small variation is desirable, while too much variation is undesirable. Because we are interested in determining if there is evidence that the process has excessive variation, the test will be a right-tailed test.</a:t>
            </a:r>
          </a:p>
        </p:txBody>
      </p:sp>
    </p:spTree>
    <p:extLst>
      <p:ext uri="{BB962C8B-B14F-4D97-AF65-F5344CB8AC3E}">
        <p14:creationId xmlns:p14="http://schemas.microsoft.com/office/powerpoint/2010/main" val="989037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11.6.1: Performing a Hypothesis Test for</a:t>
            </a:r>
            <a:br>
              <a:rPr lang="en-US" dirty="0"/>
            </a:br>
            <a:r>
              <a:rPr lang="en-US" dirty="0"/>
              <a:t>Drug Dosage Variation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4587240"/>
              </a:xfrm>
            </p:spPr>
            <p:txBody>
              <a:bodyPr>
                <a:normAutofit fontScale="92500"/>
              </a:bodyPr>
              <a:lstStyle/>
              <a:p>
                <a:r>
                  <a:rPr lang="en-US" dirty="0"/>
                  <a:t>The hypotheses in symbolic form are</a:t>
                </a:r>
                <a:endParaRPr lang="en-US" b="0" i="1" dirty="0">
                  <a:latin typeface="Cambria Math" panose="02040503050406030204" pitchFamily="18" charset="0"/>
                </a:endParaRPr>
              </a:p>
              <a:p>
                <a14:m>
                  <m:oMath xmlns:m="http://schemas.openxmlformats.org/officeDocument/2006/math">
                    <m:r>
                      <a:rPr lang="en-US" b="0" i="1" smtClean="0">
                        <a:latin typeface="Cambria Math" panose="02040503050406030204" pitchFamily="18" charset="0"/>
                      </a:rPr>
                      <m:t>𝐻</m:t>
                    </m:r>
                    <m:r>
                      <a:rPr lang="en-US" b="0" i="1" baseline="-25000" smtClean="0">
                        <a:latin typeface="Cambria Math" panose="02040503050406030204" pitchFamily="18" charset="0"/>
                      </a:rPr>
                      <m:t>0</m:t>
                    </m:r>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𝜎</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(0.10)</m:t>
                        </m:r>
                      </m:e>
                      <m:sup>
                        <m:r>
                          <a:rPr lang="en-US" b="0" i="1" smtClean="0">
                            <a:latin typeface="Cambria Math" panose="02040503050406030204" pitchFamily="18" charset="0"/>
                          </a:rPr>
                          <m:t>2</m:t>
                        </m:r>
                      </m:sup>
                    </m:sSup>
                    <m:r>
                      <a:rPr lang="en-US" i="1" dirty="0" smtClean="0">
                        <a:latin typeface="Cambria Math" panose="02040503050406030204" pitchFamily="18" charset="0"/>
                      </a:rPr>
                      <m:t>=</m:t>
                    </m:r>
                    <m:r>
                      <a:rPr lang="en-US" b="0" i="1" dirty="0" smtClean="0">
                        <a:latin typeface="Cambria Math" panose="02040503050406030204" pitchFamily="18" charset="0"/>
                      </a:rPr>
                      <m:t>0.01</m:t>
                    </m:r>
                    <m:sSup>
                      <m:sSupPr>
                        <m:ctrlPr>
                          <a:rPr lang="en-US" i="1">
                            <a:latin typeface="Cambria Math" panose="02040503050406030204" pitchFamily="18" charset="0"/>
                          </a:rPr>
                        </m:ctrlPr>
                      </m:sSupPr>
                      <m:e>
                        <m:r>
                          <m:rPr>
                            <m:sty m:val="p"/>
                          </m:rPr>
                          <a:rPr lang="en-US" b="0" i="0" smtClean="0">
                            <a:latin typeface="Cambria Math" panose="02040503050406030204" pitchFamily="18" charset="0"/>
                            <a:ea typeface="Cambria Math" panose="02040503050406030204" pitchFamily="18" charset="0"/>
                          </a:rPr>
                          <m:t>mg</m:t>
                        </m:r>
                      </m:e>
                      <m:sup>
                        <m:r>
                          <a:rPr lang="en-US" i="1">
                            <a:latin typeface="Cambria Math" panose="02040503050406030204" pitchFamily="18" charset="0"/>
                          </a:rPr>
                          <m:t>2</m:t>
                        </m:r>
                      </m:sup>
                    </m:sSup>
                  </m:oMath>
                </a14:m>
                <a:r>
                  <a:rPr lang="en-US" dirty="0"/>
                  <a:t> The variation of the process meets the standard.</a:t>
                </a:r>
              </a:p>
              <a:p>
                <a14:m>
                  <m:oMath xmlns:m="http://schemas.openxmlformats.org/officeDocument/2006/math">
                    <m:r>
                      <a:rPr lang="en-US" b="0" i="1" smtClean="0">
                        <a:latin typeface="Cambria Math" panose="02040503050406030204" pitchFamily="18" charset="0"/>
                      </a:rPr>
                      <m:t>𝐻</m:t>
                    </m:r>
                    <m:r>
                      <a:rPr lang="en-US" b="0" i="1" baseline="-25000" smtClean="0">
                        <a:latin typeface="Cambria Math" panose="02040503050406030204" pitchFamily="18" charset="0"/>
                      </a:rPr>
                      <m:t>𝑎</m:t>
                    </m:r>
                    <m:r>
                      <a:rPr lang="en-US" b="0" i="1" smtClean="0">
                        <a:latin typeface="Cambria Math" panose="02040503050406030204" pitchFamily="18" charset="0"/>
                      </a:rPr>
                      <m:t>:</m:t>
                    </m:r>
                    <m:sSup>
                      <m:sSupPr>
                        <m:ctrlPr>
                          <a:rPr lang="en-US" i="1">
                            <a:latin typeface="Cambria Math" panose="02040503050406030204" pitchFamily="18" charset="0"/>
                          </a:rPr>
                        </m:ctrlPr>
                      </m:sSupPr>
                      <m:e>
                        <m:r>
                          <a:rPr lang="en-US" i="1">
                            <a:latin typeface="Cambria Math" panose="02040503050406030204" pitchFamily="18" charset="0"/>
                            <a:ea typeface="Cambria Math" panose="02040503050406030204" pitchFamily="18" charset="0"/>
                          </a:rPr>
                          <m:t>𝜎</m:t>
                        </m:r>
                      </m:e>
                      <m:sup>
                        <m:r>
                          <a:rPr lang="en-US" i="1">
                            <a:latin typeface="Cambria Math" panose="02040503050406030204" pitchFamily="18" charset="0"/>
                          </a:rPr>
                          <m:t>2</m:t>
                        </m:r>
                      </m:sup>
                    </m:sSup>
                    <m:r>
                      <a:rPr lang="en-US" b="0" i="1" dirty="0" smtClean="0">
                        <a:latin typeface="Cambria Math" panose="02040503050406030204" pitchFamily="18" charset="0"/>
                        <a:ea typeface="Cambria Math" panose="02040503050406030204" pitchFamily="18" charset="0"/>
                      </a:rPr>
                      <m:t>&gt;</m:t>
                    </m:r>
                    <m:r>
                      <a:rPr lang="en-US" i="1" dirty="0">
                        <a:latin typeface="Cambria Math" panose="02040503050406030204" pitchFamily="18" charset="0"/>
                      </a:rPr>
                      <m:t>0.01</m:t>
                    </m:r>
                    <m:sSup>
                      <m:sSupPr>
                        <m:ctrlPr>
                          <a:rPr lang="en-US" i="1">
                            <a:latin typeface="Cambria Math" panose="02040503050406030204" pitchFamily="18" charset="0"/>
                          </a:rPr>
                        </m:ctrlPr>
                      </m:sSupPr>
                      <m:e>
                        <m:r>
                          <m:rPr>
                            <m:sty m:val="p"/>
                          </m:rPr>
                          <a:rPr lang="en-US">
                            <a:latin typeface="Cambria Math" panose="02040503050406030204" pitchFamily="18" charset="0"/>
                            <a:ea typeface="Cambria Math" panose="02040503050406030204" pitchFamily="18" charset="0"/>
                          </a:rPr>
                          <m:t>mg</m:t>
                        </m:r>
                      </m:e>
                      <m:sup>
                        <m:r>
                          <a:rPr lang="en-US" i="1">
                            <a:latin typeface="Cambria Math" panose="02040503050406030204" pitchFamily="18" charset="0"/>
                          </a:rPr>
                          <m:t>2</m:t>
                        </m:r>
                      </m:sup>
                    </m:sSup>
                    <m:r>
                      <a:rPr lang="en-US" b="0" i="1" smtClean="0">
                        <a:latin typeface="Cambria Math" panose="02040503050406030204" pitchFamily="18" charset="0"/>
                      </a:rPr>
                      <m:t> </m:t>
                    </m:r>
                  </m:oMath>
                </a14:m>
                <a:r>
                  <a:rPr lang="en-US" dirty="0"/>
                  <a:t>The variation of the process is excessive.</a:t>
                </a:r>
              </a:p>
              <a:p>
                <a:r>
                  <a:rPr lang="en-US" b="1" dirty="0"/>
                  <a:t>Step 2: Specify the significance level </a:t>
                </a:r>
                <a14:m>
                  <m:oMath xmlns:m="http://schemas.openxmlformats.org/officeDocument/2006/math">
                    <m:r>
                      <a:rPr lang="en-US" b="1" i="1" dirty="0" smtClean="0">
                        <a:latin typeface="Cambria Math" panose="02040503050406030204" pitchFamily="18" charset="0"/>
                        <a:ea typeface="Cambria Math" panose="02040503050406030204" pitchFamily="18" charset="0"/>
                      </a:rPr>
                      <m:t>𝜶</m:t>
                    </m:r>
                  </m:oMath>
                </a14:m>
                <a:r>
                  <a:rPr lang="en-US" b="1" dirty="0"/>
                  <a:t>.</a:t>
                </a:r>
              </a:p>
              <a:p>
                <a:r>
                  <a:rPr lang="en-US" dirty="0"/>
                  <a:t>The level of the test is specified in the problem to be        </a:t>
                </a:r>
                <a14:m>
                  <m:oMath xmlns:m="http://schemas.openxmlformats.org/officeDocument/2006/math">
                    <m:r>
                      <a:rPr lang="en-US" i="1" dirty="0" smtClean="0">
                        <a:latin typeface="Cambria Math" panose="02040503050406030204" pitchFamily="18" charset="0"/>
                        <a:ea typeface="Cambria Math" panose="02040503050406030204" pitchFamily="18" charset="0"/>
                      </a:rPr>
                      <m:t>𝛼</m:t>
                    </m:r>
                    <m:r>
                      <a:rPr lang="en-US" i="1" dirty="0" smtClean="0">
                        <a:latin typeface="Cambria Math" panose="02040503050406030204" pitchFamily="18" charset="0"/>
                      </a:rPr>
                      <m:t>=0.0</m:t>
                    </m:r>
                    <m:r>
                      <a:rPr lang="en-US" b="0" i="1" dirty="0" smtClean="0">
                        <a:latin typeface="Cambria Math" panose="02040503050406030204" pitchFamily="18" charset="0"/>
                      </a:rPr>
                      <m:t>1</m:t>
                    </m:r>
                  </m:oMath>
                </a14:m>
                <a:r>
                  <a:rPr lang="en-US" dirty="0"/>
                  <a:t>.</a:t>
                </a:r>
              </a:p>
              <a:p>
                <a:r>
                  <a:rPr lang="en-US" b="1" dirty="0"/>
                  <a:t>Step 3: Validate the assumptions of the hypothesis test, identify the appropriate test statistic, and compute its value.</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4587240"/>
              </a:xfrm>
              <a:blipFill>
                <a:blip r:embed="rId2"/>
                <a:stretch>
                  <a:fillRect l="-1333" t="-1062" r="-741" b="-398"/>
                </a:stretch>
              </a:blipFill>
            </p:spPr>
            <p:txBody>
              <a:bodyPr/>
              <a:lstStyle/>
              <a:p>
                <a:r>
                  <a:rPr lang="en-IN">
                    <a:noFill/>
                  </a:rPr>
                  <a:t> </a:t>
                </a:r>
              </a:p>
            </p:txBody>
          </p:sp>
        </mc:Fallback>
      </mc:AlternateContent>
    </p:spTree>
    <p:extLst>
      <p:ext uri="{BB962C8B-B14F-4D97-AF65-F5344CB8AC3E}">
        <p14:creationId xmlns:p14="http://schemas.microsoft.com/office/powerpoint/2010/main" val="432076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Testing a Hypothesis about a Population Variance</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236714"/>
                <a:ext cx="8229600" cy="4487382"/>
              </a:xfrm>
              <a:solidFill>
                <a:srgbClr val="FFFFCC"/>
              </a:solidFill>
              <a:ln w="28575">
                <a:solidFill>
                  <a:srgbClr val="000000"/>
                </a:solidFill>
              </a:ln>
            </p:spPr>
            <p:txBody>
              <a:bodyPr>
                <a:spAutoFit/>
              </a:bodyPr>
              <a:lstStyle/>
              <a:p>
                <a:r>
                  <a:rPr lang="en-US" b="1" dirty="0">
                    <a:solidFill>
                      <a:srgbClr val="000000"/>
                    </a:solidFill>
                  </a:rPr>
                  <a:t>Assumptions: </a:t>
                </a:r>
              </a:p>
              <a:p>
                <a:pPr marL="514350" indent="-514350">
                  <a:buFont typeface="+mj-lt"/>
                  <a:buAutoNum type="arabicPeriod"/>
                </a:pPr>
                <a:r>
                  <a:rPr lang="en-US" dirty="0">
                    <a:solidFill>
                      <a:srgbClr val="000000"/>
                    </a:solidFill>
                  </a:rPr>
                  <a:t>The data is obtained via a random sample of size </a:t>
                </a:r>
                <a14:m>
                  <m:oMath xmlns:m="http://schemas.openxmlformats.org/officeDocument/2006/math">
                    <m:r>
                      <a:rPr lang="en-US" i="1" dirty="0" smtClean="0">
                        <a:solidFill>
                          <a:srgbClr val="000000"/>
                        </a:solidFill>
                        <a:latin typeface="Cambria Math" panose="02040503050406030204" pitchFamily="18" charset="0"/>
                      </a:rPr>
                      <m:t>𝑛</m:t>
                    </m:r>
                  </m:oMath>
                </a14:m>
                <a:r>
                  <a:rPr lang="en-US" dirty="0">
                    <a:solidFill>
                      <a:srgbClr val="000000"/>
                    </a:solidFill>
                  </a:rPr>
                  <a:t>.</a:t>
                </a:r>
              </a:p>
              <a:p>
                <a:pPr marL="514350" indent="-514350">
                  <a:buFont typeface="+mj-lt"/>
                  <a:buAutoNum type="arabicPeriod"/>
                </a:pPr>
                <a:r>
                  <a:rPr lang="en-US" dirty="0">
                    <a:solidFill>
                      <a:srgbClr val="000000"/>
                    </a:solidFill>
                  </a:rPr>
                  <a:t>The population is normally distributed with mean </a:t>
                </a:r>
                <a14:m>
                  <m:oMath xmlns:m="http://schemas.openxmlformats.org/officeDocument/2006/math">
                    <m:r>
                      <a:rPr lang="en-US" i="1" dirty="0" smtClean="0">
                        <a:solidFill>
                          <a:srgbClr val="000000"/>
                        </a:solidFill>
                        <a:latin typeface="Cambria Math" panose="02040503050406030204" pitchFamily="18" charset="0"/>
                        <a:ea typeface="Cambria Math" panose="02040503050406030204" pitchFamily="18" charset="0"/>
                      </a:rPr>
                      <m:t>𝜇</m:t>
                    </m:r>
                  </m:oMath>
                </a14:m>
                <a:r>
                  <a:rPr lang="en-US" dirty="0">
                    <a:solidFill>
                      <a:srgbClr val="000000"/>
                    </a:solidFill>
                  </a:rPr>
                  <a:t> and standard deviation </a:t>
                </a:r>
                <a14:m>
                  <m:oMath xmlns:m="http://schemas.openxmlformats.org/officeDocument/2006/math">
                    <m:r>
                      <a:rPr lang="en-US" i="1" dirty="0" smtClean="0">
                        <a:solidFill>
                          <a:srgbClr val="000000"/>
                        </a:solidFill>
                        <a:latin typeface="Cambria Math" panose="02040503050406030204" pitchFamily="18" charset="0"/>
                        <a:ea typeface="Cambria Math" panose="02040503050406030204" pitchFamily="18" charset="0"/>
                      </a:rPr>
                      <m:t>𝜎</m:t>
                    </m:r>
                  </m:oMath>
                </a14:m>
                <a:r>
                  <a:rPr lang="en-US" dirty="0">
                    <a:solidFill>
                      <a:srgbClr val="000000"/>
                    </a:solidFill>
                  </a:rPr>
                  <a:t>.</a:t>
                </a:r>
              </a:p>
              <a:p>
                <a:r>
                  <a:rPr lang="en-US" b="1" dirty="0">
                    <a:solidFill>
                      <a:srgbClr val="000000"/>
                    </a:solidFill>
                  </a:rPr>
                  <a:t>Test Statistic:</a:t>
                </a:r>
              </a:p>
              <a:p>
                <a:r>
                  <a:rPr lang="en-US" dirty="0">
                    <a:solidFill>
                      <a:srgbClr val="000000"/>
                    </a:solidFill>
                  </a:rPr>
                  <a:t>The test statistic for a hypothesis about a population variance is given by</a:t>
                </a:r>
              </a:p>
              <a:p>
                <a:endParaRPr lang="en-US" dirty="0">
                  <a:solidFill>
                    <a:srgbClr val="000000"/>
                  </a:solidFill>
                </a:endParaRPr>
              </a:p>
              <a:p>
                <a:endParaRPr lang="en-US" dirty="0">
                  <a:solidFill>
                    <a:srgbClr val="000000"/>
                  </a:solidFill>
                </a:endParaRP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236714"/>
                <a:ext cx="8229600" cy="4487382"/>
              </a:xfrm>
              <a:blipFill>
                <a:blip r:embed="rId2"/>
                <a:stretch>
                  <a:fillRect l="-1402" t="-1080"/>
                </a:stretch>
              </a:blipFill>
              <a:ln w="28575">
                <a:solidFill>
                  <a:srgbClr val="000000"/>
                </a:solidFill>
              </a:ln>
            </p:spPr>
            <p:txBody>
              <a:bodyPr/>
              <a:lstStyle/>
              <a:p>
                <a:r>
                  <a:rPr lang="en-IN">
                    <a:noFill/>
                  </a:rPr>
                  <a:t> </a:t>
                </a:r>
              </a:p>
            </p:txBody>
          </p:sp>
        </mc:Fallback>
      </mc:AlternateContent>
      <p:graphicFrame>
        <p:nvGraphicFramePr>
          <p:cNvPr id="3" name="Object 2">
            <a:extLst>
              <a:ext uri="{FF2B5EF4-FFF2-40B4-BE49-F238E27FC236}">
                <a16:creationId xmlns:a16="http://schemas.microsoft.com/office/drawing/2014/main" id="{5D1A7765-1071-2269-E42C-E39A5DE76664}"/>
              </a:ext>
            </a:extLst>
          </p:cNvPr>
          <p:cNvGraphicFramePr>
            <a:graphicFrameLocks noChangeAspect="1"/>
          </p:cNvGraphicFramePr>
          <p:nvPr>
            <p:extLst>
              <p:ext uri="{D42A27DB-BD31-4B8C-83A1-F6EECF244321}">
                <p14:modId xmlns:p14="http://schemas.microsoft.com/office/powerpoint/2010/main" val="2142789397"/>
              </p:ext>
            </p:extLst>
          </p:nvPr>
        </p:nvGraphicFramePr>
        <p:xfrm>
          <a:off x="1047750" y="4618038"/>
          <a:ext cx="6731000" cy="1003300"/>
        </p:xfrm>
        <a:graphic>
          <a:graphicData uri="http://schemas.openxmlformats.org/presentationml/2006/ole">
            <mc:AlternateContent xmlns:mc="http://schemas.openxmlformats.org/markup-compatibility/2006">
              <mc:Choice xmlns:v="urn:schemas-microsoft-com:vml" Requires="v">
                <p:oleObj name="Equation" r:id="rId3" imgW="6730920" imgH="1002960" progId="Equation.DSMT4">
                  <p:embed/>
                </p:oleObj>
              </mc:Choice>
              <mc:Fallback>
                <p:oleObj name="Equation" r:id="rId3" imgW="6730920" imgH="1002960" progId="Equation.DSMT4">
                  <p:embed/>
                  <p:pic>
                    <p:nvPicPr>
                      <p:cNvPr id="0" name=""/>
                      <p:cNvPicPr/>
                      <p:nvPr/>
                    </p:nvPicPr>
                    <p:blipFill>
                      <a:blip r:embed="rId4"/>
                      <a:stretch>
                        <a:fillRect/>
                      </a:stretch>
                    </p:blipFill>
                    <p:spPr>
                      <a:xfrm>
                        <a:off x="1047750" y="4618038"/>
                        <a:ext cx="6731000" cy="1003300"/>
                      </a:xfrm>
                      <a:prstGeom prst="rect">
                        <a:avLst/>
                      </a:prstGeom>
                    </p:spPr>
                  </p:pic>
                </p:oleObj>
              </mc:Fallback>
            </mc:AlternateContent>
          </a:graphicData>
        </a:graphic>
      </p:graphicFrame>
    </p:spTree>
    <p:extLst>
      <p:ext uri="{BB962C8B-B14F-4D97-AF65-F5344CB8AC3E}">
        <p14:creationId xmlns:p14="http://schemas.microsoft.com/office/powerpoint/2010/main" val="1449305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 Testing a Hypothesis about a Population Variance (cont.)</a:t>
            </a:r>
          </a:p>
        </p:txBody>
      </p:sp>
      <mc:AlternateContent xmlns:mc="http://schemas.openxmlformats.org/markup-compatibility/2006" xmlns:a14="http://schemas.microsoft.com/office/drawing/2010/main">
        <mc:Choice Requires="a14">
          <p:sp>
            <p:nvSpPr>
              <p:cNvPr id="4" name="Content Placeholder 2"/>
              <p:cNvSpPr>
                <a:spLocks noGrp="1"/>
              </p:cNvSpPr>
              <p:nvPr>
                <p:ph idx="1"/>
              </p:nvPr>
            </p:nvSpPr>
            <p:spPr>
              <a:xfrm>
                <a:off x="457200" y="1236714"/>
                <a:ext cx="8229600" cy="3549561"/>
              </a:xfrm>
              <a:solidFill>
                <a:srgbClr val="FFFFCC"/>
              </a:solidFill>
              <a:ln w="28575">
                <a:solidFill>
                  <a:srgbClr val="000000"/>
                </a:solidFill>
              </a:ln>
            </p:spPr>
            <p:txBody>
              <a:bodyPr>
                <a:spAutoFit/>
              </a:bodyPr>
              <a:lstStyle/>
              <a:p>
                <a:r>
                  <a:rPr lang="en-US" dirty="0">
                    <a:solidFill>
                      <a:srgbClr val="000000"/>
                    </a:solidFill>
                  </a:rPr>
                  <a:t>where,</a:t>
                </a:r>
              </a:p>
              <a:p>
                <a14:m>
                  <m:oMath xmlns:m="http://schemas.openxmlformats.org/officeDocument/2006/math">
                    <m:r>
                      <a:rPr lang="en-US" i="1" dirty="0" smtClean="0">
                        <a:solidFill>
                          <a:srgbClr val="000000"/>
                        </a:solidFill>
                        <a:latin typeface="Cambria Math" panose="02040503050406030204" pitchFamily="18" charset="0"/>
                      </a:rPr>
                      <m:t>𝑛</m:t>
                    </m:r>
                  </m:oMath>
                </a14:m>
                <a:r>
                  <a:rPr lang="en-US" dirty="0">
                    <a:solidFill>
                      <a:srgbClr val="000000"/>
                    </a:solidFill>
                  </a:rPr>
                  <a:t>   = 	 the sample size</a:t>
                </a:r>
              </a:p>
              <a:p>
                <a14:m>
                  <m:oMath xmlns:m="http://schemas.openxmlformats.org/officeDocument/2006/math">
                    <m:sSub>
                      <m:sSubPr>
                        <m:ctrlPr>
                          <a:rPr lang="en-US" i="1" smtClean="0">
                            <a:solidFill>
                              <a:srgbClr val="000000"/>
                            </a:solidFill>
                            <a:latin typeface="Cambria Math" panose="02040503050406030204" pitchFamily="18" charset="0"/>
                          </a:rPr>
                        </m:ctrlPr>
                      </m:sSubPr>
                      <m:e>
                        <m:r>
                          <a:rPr lang="en-US" i="1" smtClean="0">
                            <a:solidFill>
                              <a:srgbClr val="000000"/>
                            </a:solidFill>
                            <a:latin typeface="Cambria Math" panose="02040503050406030204" pitchFamily="18" charset="0"/>
                            <a:ea typeface="Cambria Math" panose="02040503050406030204" pitchFamily="18" charset="0"/>
                          </a:rPr>
                          <m:t>𝜎</m:t>
                        </m:r>
                      </m:e>
                      <m:sub>
                        <m:r>
                          <a:rPr lang="en-US" b="0" i="1" smtClean="0">
                            <a:solidFill>
                              <a:srgbClr val="000000"/>
                            </a:solidFill>
                            <a:latin typeface="Cambria Math" panose="02040503050406030204" pitchFamily="18" charset="0"/>
                          </a:rPr>
                          <m:t>0</m:t>
                        </m:r>
                      </m:sub>
                    </m:sSub>
                    <m:r>
                      <a:rPr lang="en-US" b="0" i="0" smtClean="0">
                        <a:solidFill>
                          <a:srgbClr val="000000"/>
                        </a:solidFill>
                        <a:latin typeface="Cambria Math" panose="02040503050406030204" pitchFamily="18" charset="0"/>
                      </a:rPr>
                      <m:t> </m:t>
                    </m:r>
                  </m:oMath>
                </a14:m>
                <a:r>
                  <a:rPr lang="en-US" dirty="0">
                    <a:solidFill>
                      <a:srgbClr val="000000"/>
                    </a:solidFill>
                  </a:rPr>
                  <a:t>=  	the claimed value of the population standard   	deviation</a:t>
                </a:r>
              </a:p>
              <a:p>
                <a14:m>
                  <m:oMath xmlns:m="http://schemas.openxmlformats.org/officeDocument/2006/math">
                    <m:sSubSup>
                      <m:sSubSupPr>
                        <m:ctrlPr>
                          <a:rPr lang="en-US" i="1" dirty="0" smtClean="0">
                            <a:solidFill>
                              <a:srgbClr val="000000"/>
                            </a:solidFill>
                            <a:latin typeface="Cambria Math" panose="02040503050406030204" pitchFamily="18" charset="0"/>
                            <a:ea typeface="Cambria Math" panose="02040503050406030204" pitchFamily="18" charset="0"/>
                          </a:rPr>
                        </m:ctrlPr>
                      </m:sSubSupPr>
                      <m:e>
                        <m:r>
                          <a:rPr lang="en-US" i="1" dirty="0">
                            <a:solidFill>
                              <a:srgbClr val="000000"/>
                            </a:solidFill>
                            <a:latin typeface="Cambria Math" panose="02040503050406030204" pitchFamily="18" charset="0"/>
                            <a:ea typeface="Cambria Math" panose="02040503050406030204" pitchFamily="18" charset="0"/>
                          </a:rPr>
                          <m:t>𝜎</m:t>
                        </m:r>
                      </m:e>
                      <m:sub>
                        <m:r>
                          <a:rPr lang="en-US" b="0" i="1" dirty="0" smtClean="0">
                            <a:solidFill>
                              <a:srgbClr val="000000"/>
                            </a:solidFill>
                            <a:latin typeface="Cambria Math" panose="02040503050406030204" pitchFamily="18" charset="0"/>
                            <a:ea typeface="Cambria Math" panose="02040503050406030204" pitchFamily="18" charset="0"/>
                          </a:rPr>
                          <m:t>0</m:t>
                        </m:r>
                      </m:sub>
                      <m:sup>
                        <m:r>
                          <a:rPr lang="en-US" b="0" i="1" dirty="0" smtClean="0">
                            <a:solidFill>
                              <a:srgbClr val="000000"/>
                            </a:solidFill>
                            <a:latin typeface="Cambria Math" panose="02040503050406030204" pitchFamily="18" charset="0"/>
                            <a:ea typeface="Cambria Math" panose="02040503050406030204" pitchFamily="18" charset="0"/>
                          </a:rPr>
                          <m:t>2</m:t>
                        </m:r>
                      </m:sup>
                    </m:sSubSup>
                  </m:oMath>
                </a14:m>
                <a:r>
                  <a:rPr lang="en-US" dirty="0">
                    <a:solidFill>
                      <a:srgbClr val="000000"/>
                    </a:solidFill>
                  </a:rPr>
                  <a:t>= 	the claimed value of the population variance</a:t>
                </a:r>
              </a:p>
              <a:p>
                <a14:m>
                  <m:oMath xmlns:m="http://schemas.openxmlformats.org/officeDocument/2006/math">
                    <m:r>
                      <a:rPr lang="en-US" i="1" dirty="0" smtClean="0">
                        <a:solidFill>
                          <a:srgbClr val="000000"/>
                        </a:solidFill>
                        <a:latin typeface="Cambria Math" panose="02040503050406030204" pitchFamily="18" charset="0"/>
                      </a:rPr>
                      <m:t>𝑠</m:t>
                    </m:r>
                    <m:r>
                      <a:rPr lang="en-US" b="0" i="1" dirty="0" smtClean="0">
                        <a:solidFill>
                          <a:srgbClr val="000000"/>
                        </a:solidFill>
                        <a:latin typeface="Cambria Math" panose="02040503050406030204" pitchFamily="18" charset="0"/>
                      </a:rPr>
                      <m:t>   </m:t>
                    </m:r>
                  </m:oMath>
                </a14:m>
                <a:r>
                  <a:rPr lang="en-US" dirty="0">
                    <a:solidFill>
                      <a:srgbClr val="000000"/>
                    </a:solidFill>
                  </a:rPr>
                  <a:t>= 	the sample standard deviation, and</a:t>
                </a:r>
              </a:p>
              <a:p>
                <a14:m>
                  <m:oMath xmlns:m="http://schemas.openxmlformats.org/officeDocument/2006/math">
                    <m:sSup>
                      <m:sSupPr>
                        <m:ctrlPr>
                          <a:rPr lang="en-US" i="1" smtClean="0">
                            <a:solidFill>
                              <a:srgbClr val="000000"/>
                            </a:solidFill>
                            <a:latin typeface="Cambria Math" panose="02040503050406030204" pitchFamily="18" charset="0"/>
                          </a:rPr>
                        </m:ctrlPr>
                      </m:sSupPr>
                      <m:e>
                        <m:r>
                          <a:rPr lang="en-US" b="0" i="1" smtClean="0">
                            <a:solidFill>
                              <a:srgbClr val="000000"/>
                            </a:solidFill>
                            <a:latin typeface="Cambria Math" panose="02040503050406030204" pitchFamily="18" charset="0"/>
                          </a:rPr>
                          <m:t>𝑠</m:t>
                        </m:r>
                      </m:e>
                      <m:sup>
                        <m:r>
                          <a:rPr lang="en-US" b="0" i="1" smtClean="0">
                            <a:solidFill>
                              <a:srgbClr val="000000"/>
                            </a:solidFill>
                            <a:latin typeface="Cambria Math" panose="02040503050406030204" pitchFamily="18" charset="0"/>
                          </a:rPr>
                          <m:t>2</m:t>
                        </m:r>
                      </m:sup>
                    </m:sSup>
                  </m:oMath>
                </a14:m>
                <a:r>
                  <a:rPr lang="en-US" dirty="0">
                    <a:solidFill>
                      <a:srgbClr val="000000"/>
                    </a:solidFill>
                  </a:rPr>
                  <a:t> = 	the sample variance.</a:t>
                </a:r>
              </a:p>
            </p:txBody>
          </p:sp>
        </mc:Choice>
        <mc:Fallback xmlns="">
          <p:sp>
            <p:nvSpPr>
              <p:cNvPr id="4" name="Content Placeholder 2"/>
              <p:cNvSpPr>
                <a:spLocks noGrp="1" noRot="1" noChangeAspect="1" noMove="1" noResize="1" noEditPoints="1" noAdjustHandles="1" noChangeArrowheads="1" noChangeShapeType="1" noTextEdit="1"/>
              </p:cNvSpPr>
              <p:nvPr>
                <p:ph idx="1"/>
              </p:nvPr>
            </p:nvSpPr>
            <p:spPr>
              <a:xfrm>
                <a:off x="457200" y="1236714"/>
                <a:ext cx="8229600" cy="3549561"/>
              </a:xfrm>
              <a:blipFill>
                <a:blip r:embed="rId2"/>
                <a:stretch>
                  <a:fillRect l="-1328" t="-1363" b="-3578"/>
                </a:stretch>
              </a:blipFill>
              <a:ln w="28575">
                <a:solidFill>
                  <a:srgbClr val="000000"/>
                </a:solidFill>
              </a:ln>
            </p:spPr>
            <p:txBody>
              <a:bodyPr/>
              <a:lstStyle/>
              <a:p>
                <a:r>
                  <a:rPr lang="en-IN">
                    <a:noFill/>
                  </a:rPr>
                  <a:t> </a:t>
                </a:r>
              </a:p>
            </p:txBody>
          </p:sp>
        </mc:Fallback>
      </mc:AlternateContent>
    </p:spTree>
    <p:extLst>
      <p:ext uri="{BB962C8B-B14F-4D97-AF65-F5344CB8AC3E}">
        <p14:creationId xmlns:p14="http://schemas.microsoft.com/office/powerpoint/2010/main" val="4089482189"/>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1927</TotalTime>
  <Words>1514</Words>
  <Application>Microsoft Office PowerPoint</Application>
  <PresentationFormat>On-screen Show (4:3)</PresentationFormat>
  <Paragraphs>123</Paragraphs>
  <Slides>21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Calibri</vt:lpstr>
      <vt:lpstr>Cambria Math</vt:lpstr>
      <vt:lpstr>Arial</vt:lpstr>
      <vt:lpstr>Office Theme</vt:lpstr>
      <vt:lpstr>Equation</vt:lpstr>
      <vt:lpstr>Section 11.6</vt:lpstr>
      <vt:lpstr>Testing a Hypothesis about a Population Standard Deviation or Variance</vt:lpstr>
      <vt:lpstr>Testing a Hypothesis about a Population Standard Deviation or Variance (cont.)</vt:lpstr>
      <vt:lpstr>Example 11.6.1: Performing a Hypothesis Test for Drug Dosage Variation</vt:lpstr>
      <vt:lpstr>Example 11.6.1: Performing a Hypothesis Test for Drug Dosage Variation (cont.)</vt:lpstr>
      <vt:lpstr>Example 11.6.1: Performing a Hypothesis Test for Drug Dosage Variation (cont.)</vt:lpstr>
      <vt:lpstr>Example 11.6.1: Performing a Hypothesis Test for Drug Dosage Variation (cont.)</vt:lpstr>
      <vt:lpstr>Procedure: Testing a Hypothesis about a Population Variance</vt:lpstr>
      <vt:lpstr>Procedure: Testing a Hypothesis about a Population Variance (cont.)</vt:lpstr>
      <vt:lpstr>Example 11.6.1: Performing a Hypothesis Test for Drug Dosage Variation (cont.)</vt:lpstr>
      <vt:lpstr>Example 11.6.1: Performing a Hypothesis Test for Drug Dosage Variation (cont.)</vt:lpstr>
      <vt:lpstr>Example 11.6.1: Performing a Hypothesis Test for Drug Dosage Variation (cont.)</vt:lpstr>
      <vt:lpstr>Example 11.6.1: Performing a Hypothesis Test for Drug Dosage Variation (cont.)</vt:lpstr>
      <vt:lpstr>Example 11.6.1: Performing a Hypothesis Test for Drug Dosage Variation (cont.)</vt:lpstr>
      <vt:lpstr>Example 11.6.1: Performing a Hypothesis Test for Drug Dosage Variation (cont.)</vt:lpstr>
      <vt:lpstr>Note</vt:lpstr>
      <vt:lpstr>Example 11.6.1: Performing a Hypothesis Test for Drug Dosage Variation (cont.)</vt:lpstr>
      <vt:lpstr>Example 11.6.1: Performing a Hypothesis Test for Drug Dosage Variation (cont.)</vt:lpstr>
      <vt:lpstr>Example 11.6.1: Performing a Hypothesis Test for Drug Dosage Variation (cont.)</vt:lpstr>
      <vt:lpstr>Example 11.6.1: Performing a Hypothesis Test for Drug Dosage Variation (cont.)</vt:lpstr>
      <vt:lpstr>Example 11.6.1: Performing a Hypothesis Test for Drug Dosage Variation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Allison Conger</cp:lastModifiedBy>
  <cp:revision>267</cp:revision>
  <dcterms:created xsi:type="dcterms:W3CDTF">2013-04-26T14:43:13Z</dcterms:created>
  <dcterms:modified xsi:type="dcterms:W3CDTF">2024-10-24T18:10:01Z</dcterms:modified>
</cp:coreProperties>
</file>