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256" r:id="rId2"/>
    <p:sldId id="318" r:id="rId3"/>
    <p:sldId id="319" r:id="rId4"/>
    <p:sldId id="317" r:id="rId5"/>
    <p:sldId id="304" r:id="rId6"/>
    <p:sldId id="305" r:id="rId7"/>
    <p:sldId id="300"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01" r:id="rId23"/>
    <p:sldId id="334" r:id="rId24"/>
    <p:sldId id="335" r:id="rId25"/>
    <p:sldId id="336" r:id="rId26"/>
    <p:sldId id="337" r:id="rId27"/>
    <p:sldId id="302" r:id="rId28"/>
    <p:sldId id="303" r:id="rId29"/>
    <p:sldId id="338" r:id="rId30"/>
    <p:sldId id="306" r:id="rId31"/>
    <p:sldId id="339" r:id="rId32"/>
    <p:sldId id="340" r:id="rId33"/>
    <p:sldId id="341" r:id="rId34"/>
    <p:sldId id="342" r:id="rId35"/>
  </p:sldIdLst>
  <p:sldSz cx="9144000" cy="6858000" type="screen4x3"/>
  <p:notesSz cx="6858000" cy="9144000"/>
  <p:embeddedFontLs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2"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1F497C"/>
    <a:srgbClr val="000000"/>
    <a:srgbClr val="0000FF"/>
    <a:srgbClr val="1F497D"/>
    <a:srgbClr val="2D7D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12" autoAdjust="0"/>
    <p:restoredTop sz="94660"/>
  </p:normalViewPr>
  <p:slideViewPr>
    <p:cSldViewPr>
      <p:cViewPr varScale="1">
        <p:scale>
          <a:sx n="111" d="100"/>
          <a:sy n="111" d="100"/>
        </p:scale>
        <p:origin x="194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3/19/2024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3/19/2024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11.5</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Testing a Hypothesis about a Population Proportion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11.5.1: Performing a Hypothesis Test for a New Student Registration System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87240"/>
              </a:xfrm>
            </p:spPr>
            <p:txBody>
              <a:bodyPr>
                <a:normAutofit lnSpcReduction="10000"/>
              </a:bodyPr>
              <a:lstStyle/>
              <a:p>
                <a:r>
                  <a:rPr lang="en-US" b="1" dirty="0"/>
                  <a:t>Step 3: Validate the assumptions of the hypothesis test, identify the appropriate test statistic, and compute its value.</a:t>
                </a:r>
              </a:p>
              <a:p>
                <a:r>
                  <a:rPr lang="en-US" dirty="0"/>
                  <a:t>The test statistic measures how far the sample proportion,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𝑝</m:t>
                        </m:r>
                      </m:e>
                    </m:acc>
                  </m:oMath>
                </a14:m>
                <a:r>
                  <a:rPr lang="en-US" dirty="0"/>
                  <a:t>, is from the unknown population proportion, </a:t>
                </a:r>
                <a14:m>
                  <m:oMath xmlns:m="http://schemas.openxmlformats.org/officeDocument/2006/math">
                    <m:r>
                      <a:rPr lang="en-US" i="1" dirty="0" smtClean="0">
                        <a:latin typeface="Cambria Math" panose="02040503050406030204" pitchFamily="18" charset="0"/>
                      </a:rPr>
                      <m:t>𝑝</m:t>
                    </m:r>
                  </m:oMath>
                </a14:m>
                <a:r>
                  <a:rPr lang="en-US" dirty="0"/>
                  <a:t>, measured in standard deviation units. This is exactly the same concept used in testing hypotheses about a population mean. There is one interesting aspect to the calculation of the standard deviation of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𝑝</m:t>
                        </m:r>
                      </m:e>
                    </m:acc>
                  </m:oMath>
                </a14:m>
                <a:r>
                  <a:rPr lang="en-US" dirty="0"/>
                  <a:t>, which is denoted by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acc>
                          <m:accPr>
                            <m:chr m:val="̂"/>
                            <m:ctrlPr>
                              <a:rPr lang="en-US" i="1" dirty="0">
                                <a:latin typeface="Cambria Math" panose="02040503050406030204" pitchFamily="18" charset="0"/>
                              </a:rPr>
                            </m:ctrlPr>
                          </m:accPr>
                          <m:e>
                            <m:r>
                              <a:rPr lang="en-US" i="1" dirty="0">
                                <a:latin typeface="Cambria Math" panose="02040503050406030204" pitchFamily="18" charset="0"/>
                              </a:rPr>
                              <m:t>𝑝</m:t>
                            </m:r>
                          </m:e>
                        </m:acc>
                      </m:sub>
                    </m:sSub>
                  </m:oMath>
                </a14:m>
                <a:r>
                  <a:rPr lang="en-US" dirty="0"/>
                  <a:t>; it requires knowledge of </a:t>
                </a:r>
                <a14:m>
                  <m:oMath xmlns:m="http://schemas.openxmlformats.org/officeDocument/2006/math">
                    <m:r>
                      <a:rPr lang="en-US" i="1" dirty="0" smtClean="0">
                        <a:latin typeface="Cambria Math" panose="02040503050406030204" pitchFamily="18" charset="0"/>
                      </a:rPr>
                      <m:t>𝑝</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87240"/>
              </a:xfrm>
              <a:blipFill>
                <a:blip r:embed="rId2"/>
                <a:stretch>
                  <a:fillRect l="-1481" t="-2125" b="-398"/>
                </a:stretch>
              </a:blipFill>
            </p:spPr>
            <p:txBody>
              <a:bodyPr/>
              <a:lstStyle/>
              <a:p>
                <a:r>
                  <a:rPr lang="en-IN">
                    <a:noFill/>
                  </a:rPr>
                  <a:t> </a:t>
                </a:r>
              </a:p>
            </p:txBody>
          </p:sp>
        </mc:Fallback>
      </mc:AlternateContent>
    </p:spTree>
    <p:extLst>
      <p:ext uri="{BB962C8B-B14F-4D97-AF65-F5344CB8AC3E}">
        <p14:creationId xmlns:p14="http://schemas.microsoft.com/office/powerpoint/2010/main" val="954519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11.5.1: Performing a Hypothesis Test for a New Student Registration System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87240"/>
              </a:xfrm>
            </p:spPr>
            <p:txBody>
              <a:bodyPr>
                <a:normAutofit/>
              </a:bodyPr>
              <a:lstStyle/>
              <a:p>
                <a:r>
                  <a:rPr lang="en-US" dirty="0"/>
                  <a:t>This may seem odd, since the entire purpose of the hypothesis test is to make an inference about the unknown value of </a:t>
                </a:r>
                <a14:m>
                  <m:oMath xmlns:m="http://schemas.openxmlformats.org/officeDocument/2006/math">
                    <m:r>
                      <a:rPr lang="en-US" i="1" dirty="0">
                        <a:latin typeface="Cambria Math" panose="02040503050406030204" pitchFamily="18" charset="0"/>
                      </a:rPr>
                      <m:t>𝑝</m:t>
                    </m:r>
                  </m:oMath>
                </a14:m>
                <a:r>
                  <a:rPr lang="en-US" dirty="0"/>
                  <a:t>. If </a:t>
                </a:r>
                <a14:m>
                  <m:oMath xmlns:m="http://schemas.openxmlformats.org/officeDocument/2006/math">
                    <m:r>
                      <a:rPr lang="en-US" i="1" dirty="0" smtClean="0">
                        <a:latin typeface="Cambria Math" panose="02040503050406030204" pitchFamily="18" charset="0"/>
                      </a:rPr>
                      <m:t>𝑝</m:t>
                    </m:r>
                  </m:oMath>
                </a14:m>
                <a:r>
                  <a:rPr lang="en-US" dirty="0"/>
                  <a:t> is unknown, how can it be used to compute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acc>
                          <m:accPr>
                            <m:chr m:val="̂"/>
                            <m:ctrlPr>
                              <a:rPr lang="en-US" i="1" dirty="0">
                                <a:latin typeface="Cambria Math" panose="02040503050406030204" pitchFamily="18" charset="0"/>
                              </a:rPr>
                            </m:ctrlPr>
                          </m:accPr>
                          <m:e>
                            <m:r>
                              <a:rPr lang="en-US" i="1" dirty="0">
                                <a:latin typeface="Cambria Math" panose="02040503050406030204" pitchFamily="18" charset="0"/>
                              </a:rPr>
                              <m:t>𝑝</m:t>
                            </m:r>
                          </m:e>
                        </m:acc>
                      </m:sub>
                    </m:sSub>
                  </m:oMath>
                </a14:m>
                <a:r>
                  <a:rPr lang="en-US" dirty="0"/>
                  <a:t>?</a:t>
                </a:r>
              </a:p>
              <a:p>
                <a:r>
                  <a:rPr lang="en-US" dirty="0"/>
                  <a:t>The answer to this riddle lies in the hypothesis testing procedure. The null hypothesis is assumed to be true unless there is overwhelming evidence to the contrary. </a:t>
                </a:r>
                <a:r>
                  <a:rPr lang="en-US" i="1" dirty="0"/>
                  <a:t>Since the null hypothesis is presumed to be true, let </a:t>
                </a:r>
                <a14:m>
                  <m:oMath xmlns:m="http://schemas.openxmlformats.org/officeDocument/2006/math">
                    <m:r>
                      <a:rPr lang="en-US" i="1" dirty="0" smtClean="0">
                        <a:latin typeface="Cambria Math" panose="02040503050406030204" pitchFamily="18" charset="0"/>
                      </a:rPr>
                      <m:t>𝑝</m:t>
                    </m:r>
                  </m:oMath>
                </a14:m>
                <a:r>
                  <a:rPr lang="en-US" i="1" dirty="0"/>
                  <a:t> equal the value hypothesized in the null hypothesis </a:t>
                </a:r>
                <a:r>
                  <a:rPr lang="en-US" dirty="0"/>
                  <a:t>(</a:t>
                </a:r>
                <a14:m>
                  <m:oMath xmlns:m="http://schemas.openxmlformats.org/officeDocument/2006/math">
                    <m:r>
                      <a:rPr lang="en-US" i="1" dirty="0" smtClean="0">
                        <a:latin typeface="Cambria Math" panose="02040503050406030204" pitchFamily="18" charset="0"/>
                      </a:rPr>
                      <m:t>𝑝</m:t>
                    </m:r>
                    <m:r>
                      <a:rPr lang="en-US" i="1" baseline="-25000" dirty="0" smtClean="0">
                        <a:latin typeface="Cambria Math" panose="02040503050406030204" pitchFamily="18" charset="0"/>
                      </a:rPr>
                      <m:t>0</m:t>
                    </m:r>
                  </m:oMath>
                </a14:m>
                <a:r>
                  <a:rPr lang="en-US" dirty="0"/>
                  <a:t>)</a:t>
                </a:r>
                <a:r>
                  <a:rPr lang="en-US" i="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87240"/>
              </a:xfrm>
              <a:blipFill>
                <a:blip r:embed="rId2"/>
                <a:stretch>
                  <a:fillRect l="-1481" t="-1195" r="-889"/>
                </a:stretch>
              </a:blipFill>
            </p:spPr>
            <p:txBody>
              <a:bodyPr/>
              <a:lstStyle/>
              <a:p>
                <a:r>
                  <a:rPr lang="en-IN">
                    <a:noFill/>
                  </a:rPr>
                  <a:t> </a:t>
                </a:r>
              </a:p>
            </p:txBody>
          </p:sp>
        </mc:Fallback>
      </mc:AlternateContent>
    </p:spTree>
    <p:extLst>
      <p:ext uri="{BB962C8B-B14F-4D97-AF65-F5344CB8AC3E}">
        <p14:creationId xmlns:p14="http://schemas.microsoft.com/office/powerpoint/2010/main" val="239924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11.5.1: Performing a Hypothesis Test for a New Student Registration System (cont.)</a:t>
            </a:r>
          </a:p>
        </p:txBody>
      </p:sp>
      <p:sp>
        <p:nvSpPr>
          <p:cNvPr id="3" name="Content Placeholder 2"/>
          <p:cNvSpPr>
            <a:spLocks noGrp="1"/>
          </p:cNvSpPr>
          <p:nvPr>
            <p:ph idx="1"/>
          </p:nvPr>
        </p:nvSpPr>
        <p:spPr>
          <a:xfrm>
            <a:off x="457200" y="1280160"/>
            <a:ext cx="8229600" cy="4587240"/>
          </a:xfrm>
        </p:spPr>
        <p:txBody>
          <a:bodyPr>
            <a:normAutofit lnSpcReduction="10000"/>
          </a:bodyPr>
          <a:lstStyle/>
          <a:p>
            <a:r>
              <a:rPr lang="en-US" dirty="0"/>
              <a:t>In a random sample of 520 students, 352 said that the new registration system is superior.</a:t>
            </a:r>
          </a:p>
          <a:p>
            <a:r>
              <a:rPr lang="en-US" dirty="0"/>
              <a:t>First, we must check our assumptions.</a:t>
            </a:r>
          </a:p>
          <a:p>
            <a:pPr marL="457200" indent="-457200">
              <a:buFont typeface="Wingdings" panose="05000000000000000000" pitchFamily="2" charset="2"/>
              <a:buChar char="þ"/>
            </a:pPr>
            <a:r>
              <a:rPr lang="en-US" dirty="0"/>
              <a:t>Random sample</a:t>
            </a:r>
          </a:p>
          <a:p>
            <a:pPr marL="457200" indent="-457200">
              <a:buFont typeface="Wingdings" panose="05000000000000000000" pitchFamily="2" charset="2"/>
              <a:buChar char="þ"/>
            </a:pPr>
            <a:r>
              <a:rPr lang="en-US" dirty="0"/>
              <a:t>There are only two outcomes for each of the 520 independent trials—a student prefers the new system or does not—so we have a binomial random variable.</a:t>
            </a:r>
          </a:p>
          <a:p>
            <a:pPr marL="457200" indent="-457200">
              <a:buFont typeface="Wingdings" panose="05000000000000000000" pitchFamily="2" charset="2"/>
              <a:buChar char="þ"/>
            </a:pPr>
            <a:r>
              <a:rPr lang="en-US" dirty="0"/>
              <a:t> </a:t>
            </a:r>
          </a:p>
          <a:p>
            <a:r>
              <a:rPr lang="en-US" dirty="0"/>
              <a:t>	</a:t>
            </a:r>
          </a:p>
        </p:txBody>
      </p:sp>
      <p:graphicFrame>
        <p:nvGraphicFramePr>
          <p:cNvPr id="4" name="Object 3">
            <a:extLst>
              <a:ext uri="{FF2B5EF4-FFF2-40B4-BE49-F238E27FC236}">
                <a16:creationId xmlns:a16="http://schemas.microsoft.com/office/drawing/2014/main" id="{38EDDB2E-4D48-3C93-4781-847ECA47DE99}"/>
              </a:ext>
            </a:extLst>
          </p:cNvPr>
          <p:cNvGraphicFramePr>
            <a:graphicFrameLocks noChangeAspect="1"/>
          </p:cNvGraphicFramePr>
          <p:nvPr>
            <p:extLst>
              <p:ext uri="{D42A27DB-BD31-4B8C-83A1-F6EECF244321}">
                <p14:modId xmlns:p14="http://schemas.microsoft.com/office/powerpoint/2010/main" val="2916422253"/>
              </p:ext>
            </p:extLst>
          </p:nvPr>
        </p:nvGraphicFramePr>
        <p:xfrm>
          <a:off x="1068659" y="4670378"/>
          <a:ext cx="5613400" cy="1092200"/>
        </p:xfrm>
        <a:graphic>
          <a:graphicData uri="http://schemas.openxmlformats.org/presentationml/2006/ole">
            <mc:AlternateContent xmlns:mc="http://schemas.openxmlformats.org/markup-compatibility/2006">
              <mc:Choice xmlns:v="urn:schemas-microsoft-com:vml" Requires="v">
                <p:oleObj name="Equation" r:id="rId2" imgW="5613120" imgH="1091880" progId="Equation.DSMT4">
                  <p:embed/>
                </p:oleObj>
              </mc:Choice>
              <mc:Fallback>
                <p:oleObj name="Equation" r:id="rId2" imgW="5613120" imgH="1091880" progId="Equation.DSMT4">
                  <p:embed/>
                  <p:pic>
                    <p:nvPicPr>
                      <p:cNvPr id="0" name=""/>
                      <p:cNvPicPr/>
                      <p:nvPr/>
                    </p:nvPicPr>
                    <p:blipFill>
                      <a:blip r:embed="rId3"/>
                      <a:stretch>
                        <a:fillRect/>
                      </a:stretch>
                    </p:blipFill>
                    <p:spPr>
                      <a:xfrm>
                        <a:off x="1068659" y="4670378"/>
                        <a:ext cx="5613400" cy="1092200"/>
                      </a:xfrm>
                      <a:prstGeom prst="rect">
                        <a:avLst/>
                      </a:prstGeom>
                    </p:spPr>
                  </p:pic>
                </p:oleObj>
              </mc:Fallback>
            </mc:AlternateContent>
          </a:graphicData>
        </a:graphic>
      </p:graphicFrame>
    </p:spTree>
    <p:extLst>
      <p:ext uri="{BB962C8B-B14F-4D97-AF65-F5344CB8AC3E}">
        <p14:creationId xmlns:p14="http://schemas.microsoft.com/office/powerpoint/2010/main" val="345595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11.5.1: Performing a Hypothesis Test for a New Student Registration System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87240"/>
              </a:xfrm>
            </p:spPr>
            <p:txBody>
              <a:bodyPr>
                <a:normAutofit/>
              </a:bodyPr>
              <a:lstStyle/>
              <a:p>
                <a:r>
                  <a:rPr lang="en-US" i="1" dirty="0"/>
                  <a:t>We can proceed with the test</a:t>
                </a:r>
                <a:r>
                  <a:rPr lang="en-US" dirty="0"/>
                  <a:t>. The value of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𝑝</m:t>
                        </m:r>
                      </m:e>
                    </m:acc>
                  </m:oMath>
                </a14:m>
                <a:r>
                  <a:rPr lang="en-US" dirty="0"/>
                  <a:t>, is given by</a:t>
                </a:r>
              </a:p>
              <a:p>
                <a:endParaRPr lang="en-US" dirty="0"/>
              </a:p>
              <a:p>
                <a:endParaRPr lang="en-US" dirty="0"/>
              </a:p>
              <a:p>
                <a:endParaRPr lang="en-US" dirty="0"/>
              </a:p>
              <a:p>
                <a:endParaRPr lang="en-US" dirty="0"/>
              </a:p>
              <a:p>
                <a:endParaRPr lang="en-US" dirty="0"/>
              </a:p>
              <a:p>
                <a:r>
                  <a:rPr lang="en-US" dirty="0"/>
                  <a:t>In this case, the difference between </a:t>
                </a:r>
                <a14:m>
                  <m:oMath xmlns:m="http://schemas.openxmlformats.org/officeDocument/2006/math">
                    <m:r>
                      <a:rPr lang="en-US" i="1" dirty="0" smtClean="0">
                        <a:latin typeface="Cambria Math" panose="02040503050406030204" pitchFamily="18" charset="0"/>
                      </a:rPr>
                      <m:t>𝑝</m:t>
                    </m:r>
                    <m:r>
                      <a:rPr lang="en-US" i="1" baseline="-25000" dirty="0" smtClean="0">
                        <a:latin typeface="Cambria Math" panose="02040503050406030204" pitchFamily="18" charset="0"/>
                      </a:rPr>
                      <m:t>0</m:t>
                    </m:r>
                  </m:oMath>
                </a14:m>
                <a:r>
                  <a:rPr lang="en-US" dirty="0"/>
                  <a:t> and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𝑝</m:t>
                        </m:r>
                      </m:e>
                    </m:acc>
                  </m:oMath>
                </a14:m>
                <a:r>
                  <a:rPr lang="en-US" dirty="0"/>
                  <a:t> is 3.58 standard deviation units.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87240"/>
              </a:xfrm>
              <a:blipFill>
                <a:blip r:embed="rId2"/>
                <a:stretch>
                  <a:fillRect l="-1481" t="-1195" b="-664"/>
                </a:stretch>
              </a:blipFill>
            </p:spPr>
            <p:txBody>
              <a:bodyPr/>
              <a:lstStyle/>
              <a:p>
                <a:r>
                  <a:rPr lang="en-IN">
                    <a:noFill/>
                  </a:rPr>
                  <a:t> </a:t>
                </a:r>
              </a:p>
            </p:txBody>
          </p:sp>
        </mc:Fallback>
      </mc:AlternateContent>
      <p:graphicFrame>
        <p:nvGraphicFramePr>
          <p:cNvPr id="8" name="Object 7">
            <a:extLst>
              <a:ext uri="{FF2B5EF4-FFF2-40B4-BE49-F238E27FC236}">
                <a16:creationId xmlns:a16="http://schemas.microsoft.com/office/drawing/2014/main" id="{63C7AABA-D49F-ABB2-EBF0-A43E1F961195}"/>
              </a:ext>
            </a:extLst>
          </p:cNvPr>
          <p:cNvGraphicFramePr>
            <a:graphicFrameLocks noChangeAspect="1"/>
          </p:cNvGraphicFramePr>
          <p:nvPr>
            <p:extLst>
              <p:ext uri="{D42A27DB-BD31-4B8C-83A1-F6EECF244321}">
                <p14:modId xmlns:p14="http://schemas.microsoft.com/office/powerpoint/2010/main" val="594698231"/>
              </p:ext>
            </p:extLst>
          </p:nvPr>
        </p:nvGraphicFramePr>
        <p:xfrm>
          <a:off x="2590800" y="2144008"/>
          <a:ext cx="3187700" cy="838200"/>
        </p:xfrm>
        <a:graphic>
          <a:graphicData uri="http://schemas.openxmlformats.org/presentationml/2006/ole">
            <mc:AlternateContent xmlns:mc="http://schemas.openxmlformats.org/markup-compatibility/2006">
              <mc:Choice xmlns:v="urn:schemas-microsoft-com:vml" Requires="v">
                <p:oleObj name="Equation" r:id="rId3" imgW="3187440" imgH="838080" progId="Equation.DSMT4">
                  <p:embed/>
                </p:oleObj>
              </mc:Choice>
              <mc:Fallback>
                <p:oleObj name="Equation" r:id="rId3" imgW="3187440" imgH="838080" progId="Equation.DSMT4">
                  <p:embed/>
                  <p:pic>
                    <p:nvPicPr>
                      <p:cNvPr id="0" name=""/>
                      <p:cNvPicPr/>
                      <p:nvPr/>
                    </p:nvPicPr>
                    <p:blipFill>
                      <a:blip r:embed="rId4"/>
                      <a:stretch>
                        <a:fillRect/>
                      </a:stretch>
                    </p:blipFill>
                    <p:spPr>
                      <a:xfrm>
                        <a:off x="2590800" y="2144008"/>
                        <a:ext cx="3187700" cy="8382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2C8A219-C8B4-1D3C-4D0B-DBAF7E8B445F}"/>
              </a:ext>
            </a:extLst>
          </p:cNvPr>
          <p:cNvGraphicFramePr>
            <a:graphicFrameLocks noChangeAspect="1"/>
          </p:cNvGraphicFramePr>
          <p:nvPr>
            <p:extLst>
              <p:ext uri="{D42A27DB-BD31-4B8C-83A1-F6EECF244321}">
                <p14:modId xmlns:p14="http://schemas.microsoft.com/office/powerpoint/2010/main" val="3289996490"/>
              </p:ext>
            </p:extLst>
          </p:nvPr>
        </p:nvGraphicFramePr>
        <p:xfrm>
          <a:off x="908050" y="3200400"/>
          <a:ext cx="6553200" cy="1373862"/>
        </p:xfrm>
        <a:graphic>
          <a:graphicData uri="http://schemas.openxmlformats.org/presentationml/2006/ole">
            <mc:AlternateContent xmlns:mc="http://schemas.openxmlformats.org/markup-compatibility/2006">
              <mc:Choice xmlns:v="urn:schemas-microsoft-com:vml" Requires="v">
                <p:oleObj name="Equation" r:id="rId5" imgW="6845040" imgH="1434960" progId="Equation.DSMT4">
                  <p:embed/>
                </p:oleObj>
              </mc:Choice>
              <mc:Fallback>
                <p:oleObj name="Equation" r:id="rId5" imgW="6845040" imgH="1434960" progId="Equation.DSMT4">
                  <p:embed/>
                  <p:pic>
                    <p:nvPicPr>
                      <p:cNvPr id="0" name=""/>
                      <p:cNvPicPr/>
                      <p:nvPr/>
                    </p:nvPicPr>
                    <p:blipFill>
                      <a:blip r:embed="rId6"/>
                      <a:stretch>
                        <a:fillRect/>
                      </a:stretch>
                    </p:blipFill>
                    <p:spPr>
                      <a:xfrm>
                        <a:off x="908050" y="3200400"/>
                        <a:ext cx="6553200" cy="1373862"/>
                      </a:xfrm>
                      <a:prstGeom prst="rect">
                        <a:avLst/>
                      </a:prstGeom>
                    </p:spPr>
                  </p:pic>
                </p:oleObj>
              </mc:Fallback>
            </mc:AlternateContent>
          </a:graphicData>
        </a:graphic>
      </p:graphicFrame>
    </p:spTree>
    <p:extLst>
      <p:ext uri="{BB962C8B-B14F-4D97-AF65-F5344CB8AC3E}">
        <p14:creationId xmlns:p14="http://schemas.microsoft.com/office/powerpoint/2010/main" val="408993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11.5.1: Performing a Hypothesis Test for a New Student Registration System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87240"/>
              </a:xfrm>
            </p:spPr>
            <p:txBody>
              <a:bodyPr>
                <a:normAutofit/>
              </a:bodyPr>
              <a:lstStyle/>
              <a:p>
                <a:r>
                  <a:rPr lang="en-US" dirty="0"/>
                  <a:t>If </a:t>
                </a:r>
                <a14:m>
                  <m:oMath xmlns:m="http://schemas.openxmlformats.org/officeDocument/2006/math">
                    <m:r>
                      <a:rPr lang="en-US" b="0" i="1" dirty="0" smtClean="0">
                        <a:latin typeface="Cambria Math" panose="02040503050406030204" pitchFamily="18" charset="0"/>
                      </a:rPr>
                      <m:t>𝐻</m:t>
                    </m:r>
                    <m:r>
                      <a:rPr lang="en-US" i="1" baseline="-25000" dirty="0" smtClean="0">
                        <a:latin typeface="Cambria Math" panose="02040503050406030204" pitchFamily="18" charset="0"/>
                      </a:rPr>
                      <m:t>0</m:t>
                    </m:r>
                  </m:oMath>
                </a14:m>
                <a:r>
                  <a:rPr lang="en-US" dirty="0"/>
                  <a:t> is true, would we expect a difference between </a:t>
                </a:r>
                <a14:m>
                  <m:oMath xmlns:m="http://schemas.openxmlformats.org/officeDocument/2006/math">
                    <m:r>
                      <a:rPr lang="en-US" i="1" dirty="0">
                        <a:latin typeface="Cambria Math" panose="02040503050406030204" pitchFamily="18" charset="0"/>
                      </a:rPr>
                      <m:t>𝑝</m:t>
                    </m:r>
                    <m:r>
                      <a:rPr lang="en-US" i="1" baseline="-25000" dirty="0">
                        <a:latin typeface="Cambria Math" panose="02040503050406030204" pitchFamily="18" charset="0"/>
                      </a:rPr>
                      <m:t>0</m:t>
                    </m:r>
                  </m:oMath>
                </a14:m>
                <a:r>
                  <a:rPr lang="en-US" dirty="0"/>
                  <a:t> and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𝑝</m:t>
                        </m:r>
                      </m:e>
                    </m:acc>
                  </m:oMath>
                </a14:m>
                <a:r>
                  <a:rPr lang="en-US" dirty="0"/>
                  <a:t> to be 3.58 standard deviation units? Or, is this test statistic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=3.58</m:t>
                    </m:r>
                  </m:oMath>
                </a14:m>
                <a:r>
                  <a:rPr lang="en-US" dirty="0"/>
                  <a:t>) overwhelming evidence in favor of the alternative hypothesis?</a:t>
                </a:r>
              </a:p>
              <a:p>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p>
              <a:p>
                <a:r>
                  <a:rPr lang="en-US" dirty="0"/>
                  <a:t>Once the problem has been transformed into a              </a:t>
                </a:r>
                <a:r>
                  <a:rPr lang="en-US" i="1" dirty="0"/>
                  <a:t>z</a:t>
                </a:r>
                <a:r>
                  <a:rPr lang="en-US" dirty="0"/>
                  <a:t>-distribution, it should look familiar. The test statistic, </a:t>
                </a:r>
                <a:r>
                  <a:rPr lang="en-US" i="1" dirty="0"/>
                  <a:t>z</a:t>
                </a:r>
                <a:r>
                  <a:rPr lang="en-US" dirty="0"/>
                  <a:t>, has a normal distribution with a mean of zero and a variance of one. So designating the decision rule is exactly like what has been done in previous problems.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87240"/>
              </a:xfrm>
              <a:blipFill>
                <a:blip r:embed="rId2"/>
                <a:stretch>
                  <a:fillRect l="-1481" t="-1195" r="-2074" b="-2523"/>
                </a:stretch>
              </a:blipFill>
            </p:spPr>
            <p:txBody>
              <a:bodyPr/>
              <a:lstStyle/>
              <a:p>
                <a:r>
                  <a:rPr lang="en-IN">
                    <a:noFill/>
                  </a:rPr>
                  <a:t> </a:t>
                </a:r>
              </a:p>
            </p:txBody>
          </p:sp>
        </mc:Fallback>
      </mc:AlternateContent>
    </p:spTree>
    <p:extLst>
      <p:ext uri="{BB962C8B-B14F-4D97-AF65-F5344CB8AC3E}">
        <p14:creationId xmlns:p14="http://schemas.microsoft.com/office/powerpoint/2010/main" val="346293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11.5.1: Performing a Hypothesis Test for a New Student Registration System (cont.)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80160"/>
                <a:ext cx="8229600" cy="4587240"/>
              </a:xfrm>
            </p:spPr>
            <p:txBody>
              <a:bodyPr>
                <a:normAutofit lnSpcReduction="10000"/>
              </a:bodyPr>
              <a:lstStyle/>
              <a:p>
                <a:r>
                  <a:rPr lang="en-US" dirty="0"/>
                  <a:t>The test is a one-tailed test, and in </a:t>
                </a:r>
                <a:r>
                  <a:rPr lang="en-US" b="1" dirty="0"/>
                  <a:t>Step 2 </a:t>
                </a:r>
                <a:r>
                  <a:rPr lang="en-US" dirty="0"/>
                  <a:t>we decided to set the level of the test at 0.05.</a:t>
                </a:r>
              </a:p>
              <a:p>
                <a:r>
                  <a:rPr lang="en-US" dirty="0"/>
                  <a:t>The decision rule will be to reject </a:t>
                </a:r>
                <a14:m>
                  <m:oMath xmlns:m="http://schemas.openxmlformats.org/officeDocument/2006/math">
                    <m:r>
                      <a:rPr lang="en-US" b="0" i="1" dirty="0" smtClean="0">
                        <a:latin typeface="Cambria Math" panose="02040503050406030204" pitchFamily="18" charset="0"/>
                      </a:rPr>
                      <m:t>𝐻</m:t>
                    </m:r>
                    <m:r>
                      <a:rPr lang="en-US" i="1" baseline="-25000" dirty="0" smtClean="0">
                        <a:latin typeface="Cambria Math" panose="02040503050406030204" pitchFamily="18" charset="0"/>
                      </a:rPr>
                      <m:t>0</m:t>
                    </m:r>
                  </m:oMath>
                </a14:m>
                <a:r>
                  <a:rPr lang="en-US" dirty="0"/>
                  <a:t>: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=0.6 </m:t>
                    </m:r>
                  </m:oMath>
                </a14:m>
                <a:r>
                  <a:rPr lang="en-US" dirty="0"/>
                  <a:t>if the value of </a:t>
                </a:r>
                <a14:m>
                  <m:oMath xmlns:m="http://schemas.openxmlformats.org/officeDocument/2006/math">
                    <m:r>
                      <a:rPr lang="en-US" i="1" dirty="0" smtClean="0">
                        <a:latin typeface="Cambria Math" panose="02040503050406030204" pitchFamily="18" charset="0"/>
                      </a:rPr>
                      <m:t>𝑧</m:t>
                    </m:r>
                  </m:oMath>
                </a14:m>
                <a:r>
                  <a:rPr lang="en-US" dirty="0"/>
                  <a:t> is greater than 1.645. In essence, we are saying that ordinary sampling variation might account for a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𝑝</m:t>
                        </m:r>
                      </m:e>
                    </m:acc>
                  </m:oMath>
                </a14:m>
                <a:r>
                  <a:rPr lang="en-US" dirty="0"/>
                  <a:t> up to 1.645 standard deviations larger than the hypothesized value. But if a </a:t>
                </a:r>
                <a14:m>
                  <m:oMath xmlns:m="http://schemas.openxmlformats.org/officeDocument/2006/math">
                    <m:r>
                      <a:rPr lang="en-US" i="1" dirty="0" smtClean="0">
                        <a:latin typeface="Cambria Math" panose="02040503050406030204" pitchFamily="18" charset="0"/>
                      </a:rPr>
                      <m:t>𝑧</m:t>
                    </m:r>
                  </m:oMath>
                </a14:m>
                <a:r>
                  <a:rPr lang="en-US" dirty="0"/>
                  <a:t>-value is observed that is larger than 1.645, then we will lose faith in the null hypothesis because we have observed something that is too rare by the standards we have set for the level of the test.</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87240"/>
              </a:xfrm>
              <a:blipFill>
                <a:blip r:embed="rId2"/>
                <a:stretch>
                  <a:fillRect l="-1481" t="-2125" r="-741"/>
                </a:stretch>
              </a:blipFill>
            </p:spPr>
            <p:txBody>
              <a:bodyPr/>
              <a:lstStyle/>
              <a:p>
                <a:r>
                  <a:rPr lang="en-US">
                    <a:noFill/>
                  </a:rPr>
                  <a:t> </a:t>
                </a:r>
              </a:p>
            </p:txBody>
          </p:sp>
        </mc:Fallback>
      </mc:AlternateContent>
    </p:spTree>
    <p:extLst>
      <p:ext uri="{BB962C8B-B14F-4D97-AF65-F5344CB8AC3E}">
        <p14:creationId xmlns:p14="http://schemas.microsoft.com/office/powerpoint/2010/main" val="624199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11.5.1: Performing a Hypothesis Test for a New Student Registration System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87240"/>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r>
                  <a:rPr lang="en-US" dirty="0"/>
                  <a:t>We can use exactly the same idea in determining a      </a:t>
                </a:r>
                <a14:m>
                  <m:oMath xmlns:m="http://schemas.openxmlformats.org/officeDocument/2006/math">
                    <m:r>
                      <a:rPr lang="en-US" i="1" dirty="0" smtClean="0">
                        <a:latin typeface="Cambria Math" panose="02040503050406030204" pitchFamily="18" charset="0"/>
                      </a:rPr>
                      <m:t>𝑃</m:t>
                    </m:r>
                  </m:oMath>
                </a14:m>
                <a:r>
                  <a:rPr lang="en-US" dirty="0"/>
                  <a:t>-value for a test about a proportion as we did in calculating </a:t>
                </a:r>
                <a14:m>
                  <m:oMath xmlns:m="http://schemas.openxmlformats.org/officeDocument/2006/math">
                    <m:r>
                      <a:rPr lang="en-US" i="1" dirty="0" smtClean="0">
                        <a:latin typeface="Cambria Math" panose="02040503050406030204" pitchFamily="18" charset="0"/>
                      </a:rPr>
                      <m:t>𝑃</m:t>
                    </m:r>
                  </m:oMath>
                </a14:m>
                <a:r>
                  <a:rPr lang="en-US" dirty="0"/>
                  <a:t>-values for the test statistic of a hypothesis concerning a population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87240"/>
              </a:xfrm>
              <a:blipFill>
                <a:blip r:embed="rId2"/>
                <a:stretch>
                  <a:fillRect l="-1481" r="-1926" b="-664"/>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02DA15C0-B9CA-6BEB-87ED-79FF7A5B6F1F}"/>
              </a:ext>
            </a:extLst>
          </p:cNvPr>
          <p:cNvPicPr>
            <a:picLocks noChangeAspect="1"/>
          </p:cNvPicPr>
          <p:nvPr/>
        </p:nvPicPr>
        <p:blipFill>
          <a:blip r:embed="rId3"/>
          <a:stretch>
            <a:fillRect/>
          </a:stretch>
        </p:blipFill>
        <p:spPr>
          <a:xfrm>
            <a:off x="1839952" y="1105458"/>
            <a:ext cx="4756702" cy="3009342"/>
          </a:xfrm>
          <a:prstGeom prst="rect">
            <a:avLst/>
          </a:prstGeom>
        </p:spPr>
      </p:pic>
    </p:spTree>
    <p:extLst>
      <p:ext uri="{BB962C8B-B14F-4D97-AF65-F5344CB8AC3E}">
        <p14:creationId xmlns:p14="http://schemas.microsoft.com/office/powerpoint/2010/main" val="4137591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Procedure: Calculating </a:t>
                </a:r>
                <a14:m>
                  <m:oMath xmlns:m="http://schemas.openxmlformats.org/officeDocument/2006/math">
                    <m:r>
                      <a:rPr lang="en-US" i="1" dirty="0" smtClean="0">
                        <a:latin typeface="Cambria Math" panose="02040503050406030204" pitchFamily="18" charset="0"/>
                      </a:rPr>
                      <m:t>𝑃</m:t>
                    </m:r>
                  </m:oMath>
                </a14:m>
                <a:r>
                  <a:rPr lang="en-US" dirty="0"/>
                  <a:t>-Values for a Hypothesis Test for a Proportion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778" t="-16000" r="-2963" b="-19333"/>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4" name="Content Placeholder 2"/>
              <p:cNvSpPr>
                <a:spLocks noGrp="1"/>
              </p:cNvSpPr>
              <p:nvPr>
                <p:ph idx="1"/>
              </p:nvPr>
            </p:nvSpPr>
            <p:spPr>
              <a:xfrm>
                <a:off x="457200" y="1236714"/>
                <a:ext cx="8229600" cy="3884140"/>
              </a:xfrm>
              <a:solidFill>
                <a:srgbClr val="FFFFCC"/>
              </a:solidFill>
              <a:ln w="28575">
                <a:solidFill>
                  <a:srgbClr val="000000"/>
                </a:solidFill>
              </a:ln>
            </p:spPr>
            <p:txBody>
              <a:bodyPr>
                <a:spAutoFit/>
              </a:bodyPr>
              <a:lstStyle/>
              <a:p>
                <a:r>
                  <a:rPr lang="en-US" dirty="0">
                    <a:solidFill>
                      <a:srgbClr val="000000"/>
                    </a:solidFill>
                  </a:rPr>
                  <a:t>For an </a:t>
                </a:r>
                <a:r>
                  <a:rPr lang="en-US" b="1" dirty="0">
                    <a:solidFill>
                      <a:srgbClr val="000000"/>
                    </a:solidFill>
                  </a:rPr>
                  <a:t>upper one-tailed test </a:t>
                </a:r>
                <a:r>
                  <a:rPr lang="en-US" dirty="0">
                    <a:solidFill>
                      <a:srgbClr val="000000"/>
                    </a:solidFill>
                  </a:rPr>
                  <a:t>(i.e.,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𝐻</m:t>
                        </m:r>
                      </m:e>
                      <m:sub>
                        <m:r>
                          <a:rPr lang="en-US" b="0" i="1" smtClean="0">
                            <a:solidFill>
                              <a:srgbClr val="000000"/>
                            </a:solidFill>
                            <a:latin typeface="Cambria Math" panose="02040503050406030204" pitchFamily="18" charset="0"/>
                          </a:rPr>
                          <m:t>𝑎</m:t>
                        </m:r>
                      </m:sub>
                    </m:sSub>
                  </m:oMath>
                </a14:m>
                <a:r>
                  <a:rPr lang="en-US" dirty="0">
                    <a:solidFill>
                      <a:srgbClr val="000000"/>
                    </a:solidFill>
                  </a:rPr>
                  <a:t>:</a:t>
                </a:r>
                <a14:m>
                  <m:oMath xmlns:m="http://schemas.openxmlformats.org/officeDocument/2006/math">
                    <m:r>
                      <a:rPr lang="en-US" b="0" i="0" dirty="0" smtClean="0">
                        <a:solidFill>
                          <a:srgbClr val="000000"/>
                        </a:solidFill>
                        <a:latin typeface="Cambria Math" panose="02040503050406030204" pitchFamily="18" charset="0"/>
                      </a:rPr>
                      <m:t> </m:t>
                    </m:r>
                    <m:r>
                      <a:rPr lang="en-US" b="0" i="1" dirty="0" smtClean="0">
                        <a:solidFill>
                          <a:srgbClr val="000000"/>
                        </a:solidFill>
                        <a:latin typeface="Cambria Math" panose="02040503050406030204" pitchFamily="18" charset="0"/>
                      </a:rPr>
                      <m:t>𝑝</m:t>
                    </m:r>
                    <m:r>
                      <a:rPr lang="en-US" b="0" i="1" dirty="0" smtClean="0">
                        <a:solidFill>
                          <a:srgbClr val="000000"/>
                        </a:solidFill>
                        <a:latin typeface="Cambria Math" panose="02040503050406030204" pitchFamily="18" charset="0"/>
                      </a:rPr>
                      <m:t>&gt;0.6), </m:t>
                    </m:r>
                  </m:oMath>
                </a14:m>
                <a:r>
                  <a:rPr lang="en-US" dirty="0">
                    <a:solidFill>
                      <a:srgbClr val="000000"/>
                    </a:solidFill>
                  </a:rPr>
                  <a:t>we calculate the </a:t>
                </a:r>
                <a14:m>
                  <m:oMath xmlns:m="http://schemas.openxmlformats.org/officeDocument/2006/math">
                    <m:r>
                      <a:rPr lang="en-US" i="1" dirty="0" smtClean="0">
                        <a:solidFill>
                          <a:srgbClr val="000000"/>
                        </a:solidFill>
                        <a:latin typeface="Cambria Math" panose="02040503050406030204" pitchFamily="18" charset="0"/>
                      </a:rPr>
                      <m:t>𝑃</m:t>
                    </m:r>
                  </m:oMath>
                </a14:m>
                <a:r>
                  <a:rPr lang="en-US" dirty="0">
                    <a:solidFill>
                      <a:srgbClr val="000000"/>
                    </a:solidFill>
                  </a:rPr>
                  <a:t>-value as</a:t>
                </a:r>
              </a:p>
              <a:p>
                <a:r>
                  <a:rPr lang="en-US" dirty="0">
                    <a:solidFill>
                      <a:srgbClr val="000000"/>
                    </a:solidFill>
                  </a:rPr>
                  <a:t>   </a:t>
                </a:r>
                <a14:m>
                  <m:oMath xmlns:m="http://schemas.openxmlformats.org/officeDocument/2006/math">
                    <m:r>
                      <a:rPr lang="en-US" i="1" dirty="0">
                        <a:solidFill>
                          <a:srgbClr val="000000"/>
                        </a:solidFill>
                        <a:latin typeface="Cambria Math" panose="02040503050406030204" pitchFamily="18" charset="0"/>
                      </a:rPr>
                      <m:t>𝑃</m:t>
                    </m:r>
                  </m:oMath>
                </a14:m>
                <a:r>
                  <a:rPr lang="en-US" dirty="0">
                    <a:solidFill>
                      <a:srgbClr val="000000"/>
                    </a:solidFill>
                  </a:rPr>
                  <a:t>-value </a:t>
                </a:r>
                <a14:m>
                  <m:oMath xmlns:m="http://schemas.openxmlformats.org/officeDocument/2006/math">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𝑃</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𝑧</m:t>
                    </m:r>
                    <m:r>
                      <a:rPr lang="en-US" b="0" i="1" smtClean="0">
                        <a:solidFill>
                          <a:srgbClr val="000000"/>
                        </a:solidFill>
                        <a:latin typeface="Cambria Math" panose="02040503050406030204" pitchFamily="18" charset="0"/>
                        <a:ea typeface="Cambria Math" panose="02040503050406030204" pitchFamily="18" charset="0"/>
                      </a:rPr>
                      <m:t>≥</m:t>
                    </m:r>
                    <m:sSub>
                      <m:sSubPr>
                        <m:ctrlPr>
                          <a:rPr lang="en-US" b="0" i="1" smtClean="0">
                            <a:solidFill>
                              <a:srgbClr val="000000"/>
                            </a:solidFill>
                            <a:latin typeface="Cambria Math" panose="02040503050406030204" pitchFamily="18" charset="0"/>
                            <a:ea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𝑧</m:t>
                        </m:r>
                      </m:e>
                      <m:sub>
                        <m:r>
                          <a:rPr lang="en-US" b="0" i="1" smtClean="0">
                            <a:solidFill>
                              <a:srgbClr val="000000"/>
                            </a:solidFill>
                            <a:latin typeface="Cambria Math" panose="02040503050406030204" pitchFamily="18" charset="0"/>
                            <a:ea typeface="Cambria Math" panose="02040503050406030204" pitchFamily="18" charset="0"/>
                          </a:rPr>
                          <m:t>0</m:t>
                        </m:r>
                      </m:sub>
                    </m:sSub>
                  </m:oMath>
                </a14:m>
                <a:r>
                  <a:rPr lang="en-US" dirty="0">
                    <a:solidFill>
                      <a:srgbClr val="000000"/>
                    </a:solidFill>
                  </a:rPr>
                  <a:t>)=</a:t>
                </a:r>
                <a14:m>
                  <m:oMath xmlns:m="http://schemas.openxmlformats.org/officeDocument/2006/math">
                    <m:r>
                      <a:rPr lang="en-US" b="0" i="1" dirty="0" smtClean="0">
                        <a:solidFill>
                          <a:srgbClr val="000000"/>
                        </a:solidFill>
                        <a:latin typeface="Cambria Math" panose="02040503050406030204" pitchFamily="18" charset="0"/>
                      </a:rPr>
                      <m:t>𝑃</m:t>
                    </m:r>
                    <m:r>
                      <a:rPr lang="en-US" b="0" i="1" dirty="0"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𝑧</m:t>
                    </m:r>
                    <m:r>
                      <a:rPr lang="en-US"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m:t>
                    </m:r>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𝑧</m:t>
                        </m:r>
                      </m:e>
                      <m:sub>
                        <m:r>
                          <a:rPr lang="en-US" i="1">
                            <a:solidFill>
                              <a:srgbClr val="000000"/>
                            </a:solidFill>
                            <a:latin typeface="Cambria Math" panose="02040503050406030204" pitchFamily="18" charset="0"/>
                            <a:ea typeface="Cambria Math" panose="02040503050406030204" pitchFamily="18" charset="0"/>
                          </a:rPr>
                          <m:t>0</m:t>
                        </m:r>
                      </m:sub>
                    </m:sSub>
                  </m:oMath>
                </a14:m>
                <a:r>
                  <a:rPr lang="en-US" dirty="0">
                    <a:solidFill>
                      <a:srgbClr val="000000"/>
                    </a:solidFill>
                  </a:rPr>
                  <a:t>), where </a:t>
                </a:r>
                <a14:m>
                  <m:oMath xmlns:m="http://schemas.openxmlformats.org/officeDocument/2006/math">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𝑧</m:t>
                        </m:r>
                      </m:e>
                      <m:sub>
                        <m:r>
                          <a:rPr lang="en-US" i="1">
                            <a:solidFill>
                              <a:srgbClr val="000000"/>
                            </a:solidFill>
                            <a:latin typeface="Cambria Math" panose="02040503050406030204" pitchFamily="18" charset="0"/>
                            <a:ea typeface="Cambria Math" panose="02040503050406030204" pitchFamily="18" charset="0"/>
                          </a:rPr>
                          <m:t>0</m:t>
                        </m:r>
                      </m:sub>
                    </m:sSub>
                  </m:oMath>
                </a14:m>
                <a:r>
                  <a:rPr lang="en-US" dirty="0">
                    <a:solidFill>
                      <a:srgbClr val="000000"/>
                    </a:solidFill>
                  </a:rPr>
                  <a:t> is the observed value of the test statistic.</a:t>
                </a:r>
              </a:p>
              <a:p>
                <a:endParaRPr lang="en-US" dirty="0">
                  <a:solidFill>
                    <a:srgbClr val="000000"/>
                  </a:solidFill>
                </a:endParaRPr>
              </a:p>
              <a:p>
                <a:r>
                  <a:rPr lang="en-US" dirty="0">
                    <a:solidFill>
                      <a:srgbClr val="000000"/>
                    </a:solidFill>
                  </a:rPr>
                  <a:t>For a </a:t>
                </a:r>
                <a:r>
                  <a:rPr lang="en-US" b="1" dirty="0">
                    <a:solidFill>
                      <a:srgbClr val="000000"/>
                    </a:solidFill>
                  </a:rPr>
                  <a:t>lower one-tailed test </a:t>
                </a:r>
                <a:r>
                  <a:rPr lang="en-US" dirty="0">
                    <a:solidFill>
                      <a:srgbClr val="000000"/>
                    </a:solidFill>
                  </a:rPr>
                  <a:t>(i.e.,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𝐻</m:t>
                        </m:r>
                      </m:e>
                      <m:sub>
                        <m:r>
                          <a:rPr lang="en-US" b="0" i="1" smtClean="0">
                            <a:solidFill>
                              <a:srgbClr val="000000"/>
                            </a:solidFill>
                            <a:latin typeface="Cambria Math" panose="02040503050406030204" pitchFamily="18" charset="0"/>
                          </a:rPr>
                          <m:t>𝑎</m:t>
                        </m:r>
                      </m:sub>
                    </m:sSub>
                  </m:oMath>
                </a14:m>
                <a:r>
                  <a:rPr lang="en-US" dirty="0">
                    <a:solidFill>
                      <a:srgbClr val="000000"/>
                    </a:solidFill>
                  </a:rPr>
                  <a:t>:</a:t>
                </a:r>
                <a14:m>
                  <m:oMath xmlns:m="http://schemas.openxmlformats.org/officeDocument/2006/math">
                    <m:r>
                      <a:rPr lang="en-US" b="0" i="0" dirty="0" smtClean="0">
                        <a:solidFill>
                          <a:srgbClr val="000000"/>
                        </a:solidFill>
                        <a:latin typeface="Cambria Math" panose="02040503050406030204" pitchFamily="18" charset="0"/>
                      </a:rPr>
                      <m:t> </m:t>
                    </m:r>
                    <m:r>
                      <a:rPr lang="en-US" b="0" i="1" dirty="0" smtClean="0">
                        <a:solidFill>
                          <a:srgbClr val="000000"/>
                        </a:solidFill>
                        <a:latin typeface="Cambria Math" panose="02040503050406030204" pitchFamily="18" charset="0"/>
                      </a:rPr>
                      <m:t>𝑝</m:t>
                    </m:r>
                  </m:oMath>
                </a14:m>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&lt;</m:t>
                    </m:r>
                    <m:r>
                      <a:rPr lang="en-US" i="1" dirty="0">
                        <a:solidFill>
                          <a:srgbClr val="000000"/>
                        </a:solidFill>
                        <a:latin typeface="Cambria Math" panose="02040503050406030204" pitchFamily="18" charset="0"/>
                      </a:rPr>
                      <m:t>0.6</m:t>
                    </m:r>
                  </m:oMath>
                </a14:m>
                <a:r>
                  <a:rPr lang="en-US" dirty="0">
                    <a:solidFill>
                      <a:srgbClr val="000000"/>
                    </a:solidFill>
                  </a:rPr>
                  <a:t>), we calculate the </a:t>
                </a:r>
                <a14:m>
                  <m:oMath xmlns:m="http://schemas.openxmlformats.org/officeDocument/2006/math">
                    <m:r>
                      <a:rPr lang="en-US" i="1" dirty="0" smtClean="0">
                        <a:solidFill>
                          <a:srgbClr val="000000"/>
                        </a:solidFill>
                        <a:latin typeface="Cambria Math" panose="02040503050406030204" pitchFamily="18" charset="0"/>
                      </a:rPr>
                      <m:t>𝑃</m:t>
                    </m:r>
                  </m:oMath>
                </a14:m>
                <a:r>
                  <a:rPr lang="en-US" dirty="0">
                    <a:solidFill>
                      <a:srgbClr val="000000"/>
                    </a:solidFill>
                  </a:rPr>
                  <a:t>-value as</a:t>
                </a:r>
              </a:p>
              <a:p>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𝑃</m:t>
                    </m:r>
                  </m:oMath>
                </a14:m>
                <a:r>
                  <a:rPr lang="en-US" dirty="0">
                    <a:solidFill>
                      <a:srgbClr val="000000"/>
                    </a:solidFill>
                  </a:rPr>
                  <a:t>-value </a:t>
                </a:r>
                <a14:m>
                  <m:oMath xmlns:m="http://schemas.openxmlformats.org/officeDocument/2006/math">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𝑃</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𝑧</m:t>
                    </m:r>
                    <m:r>
                      <a:rPr lang="en-US" i="1">
                        <a:solidFill>
                          <a:srgbClr val="000000"/>
                        </a:solidFill>
                        <a:latin typeface="Cambria Math" panose="02040503050406030204" pitchFamily="18" charset="0"/>
                        <a:ea typeface="Cambria Math" panose="02040503050406030204" pitchFamily="18" charset="0"/>
                      </a:rPr>
                      <m:t>≤</m:t>
                    </m:r>
                    <m:sSub>
                      <m:sSubPr>
                        <m:ctrlPr>
                          <a:rPr lang="en-US" b="0" i="1" smtClean="0">
                            <a:solidFill>
                              <a:srgbClr val="000000"/>
                            </a:solidFill>
                            <a:latin typeface="Cambria Math" panose="02040503050406030204" pitchFamily="18" charset="0"/>
                            <a:ea typeface="Cambria Math" panose="02040503050406030204" pitchFamily="18" charset="0"/>
                          </a:rPr>
                        </m:ctrlPr>
                      </m:sSubPr>
                      <m:e>
                        <m:r>
                          <a:rPr lang="en-US" b="0" i="1" smtClean="0">
                            <a:solidFill>
                              <a:srgbClr val="000000"/>
                            </a:solidFill>
                            <a:latin typeface="Cambria Math" panose="02040503050406030204" pitchFamily="18" charset="0"/>
                            <a:ea typeface="Cambria Math" panose="02040503050406030204" pitchFamily="18" charset="0"/>
                          </a:rPr>
                          <m:t>𝑧</m:t>
                        </m:r>
                      </m:e>
                      <m:sub>
                        <m:r>
                          <a:rPr lang="en-US" b="0" i="1" smtClean="0">
                            <a:solidFill>
                              <a:srgbClr val="000000"/>
                            </a:solidFill>
                            <a:latin typeface="Cambria Math" panose="02040503050406030204" pitchFamily="18" charset="0"/>
                            <a:ea typeface="Cambria Math" panose="02040503050406030204" pitchFamily="18" charset="0"/>
                          </a:rPr>
                          <m:t>0</m:t>
                        </m:r>
                      </m:sub>
                    </m:sSub>
                  </m:oMath>
                </a14:m>
                <a:r>
                  <a:rPr lang="en-US" dirty="0">
                    <a:solidFill>
                      <a:srgbClr val="000000"/>
                    </a:solidFill>
                  </a:rPr>
                  <a:t>).</a:t>
                </a:r>
              </a:p>
            </p:txBody>
          </p:sp>
        </mc:Choice>
        <mc:Fallback>
          <p:sp>
            <p:nvSpPr>
              <p:cNvPr id="4" name="Content Placeholder 2"/>
              <p:cNvSpPr>
                <a:spLocks noGrp="1" noRot="1" noChangeAspect="1" noMove="1" noResize="1" noEditPoints="1" noAdjustHandles="1" noChangeArrowheads="1" noChangeShapeType="1" noTextEdit="1"/>
              </p:cNvSpPr>
              <p:nvPr>
                <p:ph idx="1"/>
              </p:nvPr>
            </p:nvSpPr>
            <p:spPr>
              <a:xfrm>
                <a:off x="457200" y="1236714"/>
                <a:ext cx="8229600" cy="3884140"/>
              </a:xfrm>
              <a:blipFill>
                <a:blip r:embed="rId3"/>
                <a:stretch>
                  <a:fillRect l="-1328" t="-1246" b="-3115"/>
                </a:stretch>
              </a:blipFill>
              <a:ln w="28575">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1449305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Procedure: Calculating </a:t>
                </a:r>
                <a14:m>
                  <m:oMath xmlns:m="http://schemas.openxmlformats.org/officeDocument/2006/math">
                    <m:r>
                      <a:rPr lang="en-US" i="1" dirty="0" smtClean="0">
                        <a:latin typeface="Cambria Math" panose="02040503050406030204" pitchFamily="18" charset="0"/>
                      </a:rPr>
                      <m:t>𝑃</m:t>
                    </m:r>
                  </m:oMath>
                </a14:m>
                <a:r>
                  <a:rPr lang="en-US" dirty="0"/>
                  <a:t>-Values for a Hypothesis Test for a Proportion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778" t="-16000" r="-2963" b="-19333"/>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4" name="Content Placeholder 2"/>
              <p:cNvSpPr>
                <a:spLocks noGrp="1"/>
              </p:cNvSpPr>
              <p:nvPr>
                <p:ph idx="1"/>
              </p:nvPr>
            </p:nvSpPr>
            <p:spPr>
              <a:xfrm>
                <a:off x="457200" y="1236714"/>
                <a:ext cx="8229600" cy="4099584"/>
              </a:xfrm>
              <a:solidFill>
                <a:srgbClr val="FFFFCC"/>
              </a:solidFill>
              <a:ln w="28575">
                <a:solidFill>
                  <a:srgbClr val="000000"/>
                </a:solidFill>
              </a:ln>
            </p:spPr>
            <p:txBody>
              <a:bodyPr>
                <a:spAutoFit/>
              </a:bodyPr>
              <a:lstStyle/>
              <a:p>
                <a:r>
                  <a:rPr lang="en-US" dirty="0">
                    <a:solidFill>
                      <a:srgbClr val="000000"/>
                    </a:solidFill>
                  </a:rPr>
                  <a:t>For a </a:t>
                </a:r>
                <a:r>
                  <a:rPr lang="en-US" b="1" dirty="0">
                    <a:solidFill>
                      <a:srgbClr val="000000"/>
                    </a:solidFill>
                  </a:rPr>
                  <a:t>two-tailed test </a:t>
                </a:r>
                <a:r>
                  <a:rPr lang="en-US" dirty="0">
                    <a:solidFill>
                      <a:srgbClr val="000000"/>
                    </a:solidFill>
                  </a:rPr>
                  <a:t>(i.e., </a:t>
                </a:r>
                <a14:m>
                  <m:oMath xmlns:m="http://schemas.openxmlformats.org/officeDocument/2006/math">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𝐻</m:t>
                        </m:r>
                      </m:e>
                      <m:sub>
                        <m:r>
                          <a:rPr lang="en-US" b="0" i="1" smtClean="0">
                            <a:solidFill>
                              <a:srgbClr val="000000"/>
                            </a:solidFill>
                            <a:latin typeface="Cambria Math" panose="02040503050406030204" pitchFamily="18" charset="0"/>
                          </a:rPr>
                          <m:t>𝑎</m:t>
                        </m:r>
                      </m:sub>
                    </m:sSub>
                    <m:r>
                      <m:rPr>
                        <m:nor/>
                      </m:rPr>
                      <a:rPr lang="en-US" dirty="0">
                        <a:solidFill>
                          <a:srgbClr val="000000"/>
                        </a:solidFill>
                      </a:rPr>
                      <m:t>:</m:t>
                    </m:r>
                    <m:r>
                      <a:rPr lang="en-US" b="0" i="1" dirty="0" smtClean="0">
                        <a:solidFill>
                          <a:srgbClr val="000000"/>
                        </a:solidFill>
                        <a:latin typeface="Cambria Math" panose="02040503050406030204" pitchFamily="18" charset="0"/>
                      </a:rPr>
                      <m:t> </m:t>
                    </m:r>
                    <m:r>
                      <a:rPr lang="en-US" i="1" dirty="0">
                        <a:solidFill>
                          <a:srgbClr val="000000"/>
                        </a:solidFill>
                        <a:latin typeface="Cambria Math" panose="02040503050406030204" pitchFamily="18" charset="0"/>
                      </a:rPr>
                      <m:t>𝑝</m:t>
                    </m:r>
                    <m:r>
                      <a:rPr lang="en-US" i="1" dirty="0" smtClean="0">
                        <a:solidFill>
                          <a:srgbClr val="000000"/>
                        </a:solidFill>
                        <a:latin typeface="Cambria Math" panose="02040503050406030204" pitchFamily="18" charset="0"/>
                        <a:ea typeface="Cambria Math" panose="02040503050406030204" pitchFamily="18" charset="0"/>
                      </a:rPr>
                      <m:t>≠</m:t>
                    </m:r>
                    <m:r>
                      <a:rPr lang="en-US" i="1" dirty="0">
                        <a:solidFill>
                          <a:srgbClr val="000000"/>
                        </a:solidFill>
                        <a:latin typeface="Cambria Math" panose="02040503050406030204" pitchFamily="18" charset="0"/>
                      </a:rPr>
                      <m:t>0.6</m:t>
                    </m:r>
                  </m:oMath>
                </a14:m>
                <a:r>
                  <a:rPr lang="en-US" dirty="0">
                    <a:solidFill>
                      <a:srgbClr val="000000"/>
                    </a:solidFill>
                  </a:rPr>
                  <a:t>), the </a:t>
                </a:r>
                <a14:m>
                  <m:oMath xmlns:m="http://schemas.openxmlformats.org/officeDocument/2006/math">
                    <m:r>
                      <a:rPr lang="en-US" i="1" dirty="0" smtClean="0">
                        <a:solidFill>
                          <a:srgbClr val="000000"/>
                        </a:solidFill>
                        <a:latin typeface="Cambria Math" panose="02040503050406030204" pitchFamily="18" charset="0"/>
                      </a:rPr>
                      <m:t>𝑃</m:t>
                    </m:r>
                  </m:oMath>
                </a14:m>
                <a:r>
                  <a:rPr lang="en-US" dirty="0">
                    <a:solidFill>
                      <a:srgbClr val="000000"/>
                    </a:solidFill>
                  </a:rPr>
                  <a:t>-value is calculated as</a:t>
                </a:r>
              </a:p>
              <a:p>
                <a:pPr>
                  <a:lnSpc>
                    <a:spcPct val="150000"/>
                  </a:lnSpc>
                </a:pP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𝑃</m:t>
                    </m:r>
                  </m:oMath>
                </a14:m>
                <a:r>
                  <a:rPr lang="en-US" dirty="0">
                    <a:solidFill>
                      <a:srgbClr val="000000"/>
                    </a:solidFill>
                  </a:rPr>
                  <a:t>-value </a:t>
                </a:r>
                <a14:m>
                  <m:oMath xmlns:m="http://schemas.openxmlformats.org/officeDocument/2006/math">
                    <m:r>
                      <a:rPr lang="en-US" b="0" i="1" smtClean="0">
                        <a:solidFill>
                          <a:srgbClr val="000000"/>
                        </a:solidFill>
                        <a:latin typeface="Cambria Math" panose="02040503050406030204" pitchFamily="18" charset="0"/>
                      </a:rPr>
                      <m:t>=2.</m:t>
                    </m:r>
                    <m:r>
                      <a:rPr lang="en-US" b="0" i="1" smtClean="0">
                        <a:solidFill>
                          <a:srgbClr val="000000"/>
                        </a:solidFill>
                        <a:latin typeface="Cambria Math" panose="02040503050406030204" pitchFamily="18" charset="0"/>
                      </a:rPr>
                      <m:t>𝑃</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𝑧</m:t>
                    </m:r>
                    <m:r>
                      <a:rPr lang="en-US" i="1">
                        <a:solidFill>
                          <a:srgbClr val="000000"/>
                        </a:solidFill>
                        <a:latin typeface="Cambria Math" panose="02040503050406030204" pitchFamily="18" charset="0"/>
                        <a:ea typeface="Cambria Math" panose="02040503050406030204" pitchFamily="18" charset="0"/>
                      </a:rPr>
                      <m:t>≥</m:t>
                    </m:r>
                    <m:d>
                      <m:dPr>
                        <m:begChr m:val="|"/>
                        <m:endChr m:val="|"/>
                        <m:ctrlPr>
                          <a:rPr lang="en-US" i="1" smtClean="0">
                            <a:solidFill>
                              <a:srgbClr val="000000"/>
                            </a:solidFill>
                            <a:latin typeface="Cambria Math" panose="02040503050406030204" pitchFamily="18" charset="0"/>
                            <a:ea typeface="Cambria Math" panose="02040503050406030204" pitchFamily="18" charset="0"/>
                          </a:rPr>
                        </m:ctrlPr>
                      </m:dPr>
                      <m:e>
                        <m:sSub>
                          <m:sSubPr>
                            <m:ctrlPr>
                              <a:rPr lang="en-US" i="1">
                                <a:solidFill>
                                  <a:srgbClr val="000000"/>
                                </a:solidFill>
                                <a:latin typeface="Cambria Math" panose="02040503050406030204" pitchFamily="18" charset="0"/>
                                <a:ea typeface="Cambria Math" panose="02040503050406030204" pitchFamily="18" charset="0"/>
                              </a:rPr>
                            </m:ctrlPr>
                          </m:sSubPr>
                          <m:e>
                            <m:r>
                              <a:rPr lang="en-US" i="1">
                                <a:solidFill>
                                  <a:srgbClr val="000000"/>
                                </a:solidFill>
                                <a:latin typeface="Cambria Math" panose="02040503050406030204" pitchFamily="18" charset="0"/>
                                <a:ea typeface="Cambria Math" panose="02040503050406030204" pitchFamily="18" charset="0"/>
                              </a:rPr>
                              <m:t>𝑧</m:t>
                            </m:r>
                          </m:e>
                          <m:sub>
                            <m:r>
                              <a:rPr lang="en-US" i="1">
                                <a:solidFill>
                                  <a:srgbClr val="000000"/>
                                </a:solidFill>
                                <a:latin typeface="Cambria Math" panose="02040503050406030204" pitchFamily="18" charset="0"/>
                                <a:ea typeface="Cambria Math" panose="02040503050406030204" pitchFamily="18" charset="0"/>
                              </a:rPr>
                              <m:t>0</m:t>
                            </m:r>
                          </m:sub>
                        </m:sSub>
                      </m:e>
                    </m:d>
                  </m:oMath>
                </a14:m>
                <a:r>
                  <a:rPr lang="en-US" dirty="0">
                    <a:solidFill>
                      <a:srgbClr val="000000"/>
                    </a:solidFill>
                  </a:rPr>
                  <a:t>).</a:t>
                </a:r>
              </a:p>
              <a:p>
                <a:r>
                  <a:rPr lang="en-US" dirty="0">
                    <a:solidFill>
                      <a:srgbClr val="000000"/>
                    </a:solidFill>
                  </a:rPr>
                  <a:t>If the computed </a:t>
                </a:r>
                <a14:m>
                  <m:oMath xmlns:m="http://schemas.openxmlformats.org/officeDocument/2006/math">
                    <m:r>
                      <a:rPr lang="en-US" i="1" dirty="0" smtClean="0">
                        <a:solidFill>
                          <a:srgbClr val="000000"/>
                        </a:solidFill>
                        <a:latin typeface="Cambria Math" panose="02040503050406030204" pitchFamily="18" charset="0"/>
                      </a:rPr>
                      <m:t>𝑃</m:t>
                    </m:r>
                  </m:oMath>
                </a14:m>
                <a:r>
                  <a:rPr lang="en-US" dirty="0">
                    <a:solidFill>
                      <a:srgbClr val="000000"/>
                    </a:solidFill>
                  </a:rPr>
                  <a:t>-value is less than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𝛼</m:t>
                    </m:r>
                  </m:oMath>
                </a14:m>
                <a:r>
                  <a:rPr lang="en-US" dirty="0">
                    <a:solidFill>
                      <a:srgbClr val="000000"/>
                    </a:solidFill>
                  </a:rPr>
                  <a:t>, reject the null hypothesis in favor of the alternative.</a:t>
                </a:r>
              </a:p>
              <a:p>
                <a:r>
                  <a:rPr lang="en-US" dirty="0">
                    <a:solidFill>
                      <a:srgbClr val="000000"/>
                    </a:solidFill>
                  </a:rPr>
                  <a:t>If the computed </a:t>
                </a:r>
                <a14:m>
                  <m:oMath xmlns:m="http://schemas.openxmlformats.org/officeDocument/2006/math">
                    <m:r>
                      <a:rPr lang="en-US" i="1" dirty="0" smtClean="0">
                        <a:solidFill>
                          <a:srgbClr val="000000"/>
                        </a:solidFill>
                        <a:latin typeface="Cambria Math" panose="02040503050406030204" pitchFamily="18" charset="0"/>
                      </a:rPr>
                      <m:t>𝑃</m:t>
                    </m:r>
                  </m:oMath>
                </a14:m>
                <a:r>
                  <a:rPr lang="en-US" dirty="0">
                    <a:solidFill>
                      <a:srgbClr val="000000"/>
                    </a:solidFill>
                  </a:rPr>
                  <a:t>-value is greater than or equal to </a:t>
                </a:r>
                <a14:m>
                  <m:oMath xmlns:m="http://schemas.openxmlformats.org/officeDocument/2006/math">
                    <m:r>
                      <a:rPr lang="en-US" i="1" dirty="0">
                        <a:solidFill>
                          <a:srgbClr val="000000"/>
                        </a:solidFill>
                        <a:latin typeface="Cambria Math" panose="02040503050406030204" pitchFamily="18" charset="0"/>
                        <a:ea typeface="Cambria Math" panose="02040503050406030204" pitchFamily="18" charset="0"/>
                      </a:rPr>
                      <m:t>𝛼</m:t>
                    </m:r>
                  </m:oMath>
                </a14:m>
                <a:r>
                  <a:rPr lang="en-US" dirty="0">
                    <a:solidFill>
                      <a:srgbClr val="000000"/>
                    </a:solidFill>
                  </a:rPr>
                  <a:t>, fail to reject the null hypothesis.</a:t>
                </a:r>
              </a:p>
              <a:p>
                <a:endParaRPr lang="en-US" dirty="0">
                  <a:solidFill>
                    <a:srgbClr val="000000"/>
                  </a:solidFill>
                </a:endParaRPr>
              </a:p>
            </p:txBody>
          </p:sp>
        </mc:Choice>
        <mc:Fallback>
          <p:sp>
            <p:nvSpPr>
              <p:cNvPr id="4" name="Content Placeholder 2"/>
              <p:cNvSpPr>
                <a:spLocks noGrp="1" noRot="1" noChangeAspect="1" noMove="1" noResize="1" noEditPoints="1" noAdjustHandles="1" noChangeArrowheads="1" noChangeShapeType="1" noTextEdit="1"/>
              </p:cNvSpPr>
              <p:nvPr>
                <p:ph idx="1"/>
              </p:nvPr>
            </p:nvSpPr>
            <p:spPr>
              <a:xfrm>
                <a:off x="457200" y="1236714"/>
                <a:ext cx="8229600" cy="4099584"/>
              </a:xfrm>
              <a:blipFill>
                <a:blip r:embed="rId3"/>
                <a:stretch>
                  <a:fillRect l="-1328" t="-1182"/>
                </a:stretch>
              </a:blipFill>
              <a:ln w="28575">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3029194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11.5.1: Performing a Hypothesis Test for a New Student Registration System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87240"/>
              </a:xfrm>
            </p:spPr>
            <p:txBody>
              <a:bodyPr>
                <a:normAutofit/>
              </a:bodyPr>
              <a:lstStyle/>
              <a:p>
                <a:r>
                  <a:rPr lang="en-US" dirty="0"/>
                  <a:t>Since this is an upper one-tailed test, the </a:t>
                </a:r>
                <a14:m>
                  <m:oMath xmlns:m="http://schemas.openxmlformats.org/officeDocument/2006/math">
                    <m:r>
                      <a:rPr lang="en-US" i="1" dirty="0" smtClean="0">
                        <a:latin typeface="Cambria Math" panose="02040503050406030204" pitchFamily="18" charset="0"/>
                      </a:rPr>
                      <m:t>𝑃</m:t>
                    </m:r>
                  </m:oMath>
                </a14:m>
                <a:r>
                  <a:rPr lang="en-US" dirty="0"/>
                  <a:t>-value is computed as</a:t>
                </a:r>
              </a:p>
              <a:p>
                <a14:m>
                  <m:oMath xmlns:m="http://schemas.openxmlformats.org/officeDocument/2006/math">
                    <m:r>
                      <a:rPr lang="en-US" i="1" dirty="0" smtClean="0">
                        <a:solidFill>
                          <a:srgbClr val="366092"/>
                        </a:solidFill>
                        <a:latin typeface="Cambria Math" panose="02040503050406030204" pitchFamily="18" charset="0"/>
                      </a:rPr>
                      <m:t>𝑃</m:t>
                    </m:r>
                  </m:oMath>
                </a14:m>
                <a:r>
                  <a:rPr lang="en-US" dirty="0">
                    <a:solidFill>
                      <a:srgbClr val="366092"/>
                    </a:solidFill>
                  </a:rPr>
                  <a:t>-value </a:t>
                </a:r>
                <a14:m>
                  <m:oMath xmlns:m="http://schemas.openxmlformats.org/officeDocument/2006/math">
                    <m:r>
                      <a:rPr lang="en-US" b="0" i="1" smtClean="0">
                        <a:solidFill>
                          <a:srgbClr val="366092"/>
                        </a:solidFill>
                        <a:latin typeface="Cambria Math" panose="02040503050406030204" pitchFamily="18" charset="0"/>
                      </a:rPr>
                      <m:t>=</m:t>
                    </m:r>
                    <m:r>
                      <a:rPr lang="en-US" b="0" i="1" smtClean="0">
                        <a:solidFill>
                          <a:srgbClr val="366092"/>
                        </a:solidFill>
                        <a:latin typeface="Cambria Math" panose="02040503050406030204" pitchFamily="18" charset="0"/>
                      </a:rPr>
                      <m:t>𝑃</m:t>
                    </m:r>
                    <m:r>
                      <a:rPr lang="en-US" b="0" i="1" smtClean="0">
                        <a:solidFill>
                          <a:srgbClr val="366092"/>
                        </a:solidFill>
                        <a:latin typeface="Cambria Math" panose="02040503050406030204" pitchFamily="18" charset="0"/>
                      </a:rPr>
                      <m:t>(</m:t>
                    </m:r>
                    <m:r>
                      <a:rPr lang="en-US" b="0" i="1" smtClean="0">
                        <a:solidFill>
                          <a:srgbClr val="366092"/>
                        </a:solidFill>
                        <a:latin typeface="Cambria Math" panose="02040503050406030204" pitchFamily="18" charset="0"/>
                      </a:rPr>
                      <m:t>𝑧</m:t>
                    </m:r>
                    <m:r>
                      <a:rPr lang="en-US" b="0" i="1" smtClean="0">
                        <a:solidFill>
                          <a:srgbClr val="366092"/>
                        </a:solidFill>
                        <a:latin typeface="Cambria Math" panose="02040503050406030204" pitchFamily="18" charset="0"/>
                        <a:ea typeface="Cambria Math" panose="02040503050406030204" pitchFamily="18" charset="0"/>
                      </a:rPr>
                      <m:t>≥3.58</m:t>
                    </m:r>
                  </m:oMath>
                </a14:m>
                <a:r>
                  <a:rPr lang="en-US" dirty="0">
                    <a:solidFill>
                      <a:srgbClr val="366092"/>
                    </a:solidFill>
                  </a:rPr>
                  <a:t>)=</a:t>
                </a:r>
                <a14:m>
                  <m:oMath xmlns:m="http://schemas.openxmlformats.org/officeDocument/2006/math">
                    <m:r>
                      <a:rPr lang="en-US" b="0" i="1" dirty="0" smtClean="0">
                        <a:solidFill>
                          <a:srgbClr val="366092"/>
                        </a:solidFill>
                        <a:latin typeface="Cambria Math" panose="02040503050406030204" pitchFamily="18" charset="0"/>
                      </a:rPr>
                      <m:t>𝑃</m:t>
                    </m:r>
                    <m:r>
                      <a:rPr lang="en-US" b="0" i="1" dirty="0" smtClean="0">
                        <a:solidFill>
                          <a:srgbClr val="366092"/>
                        </a:solidFill>
                        <a:latin typeface="Cambria Math" panose="02040503050406030204" pitchFamily="18" charset="0"/>
                      </a:rPr>
                      <m:t>(</m:t>
                    </m:r>
                    <m:r>
                      <a:rPr lang="en-US" i="1">
                        <a:solidFill>
                          <a:srgbClr val="366092"/>
                        </a:solidFill>
                        <a:latin typeface="Cambria Math" panose="02040503050406030204" pitchFamily="18" charset="0"/>
                      </a:rPr>
                      <m:t>𝑧</m:t>
                    </m:r>
                    <m:r>
                      <a:rPr lang="en-US" i="1" smtClean="0">
                        <a:solidFill>
                          <a:srgbClr val="366092"/>
                        </a:solidFill>
                        <a:latin typeface="Cambria Math" panose="02040503050406030204" pitchFamily="18" charset="0"/>
                        <a:ea typeface="Cambria Math" panose="02040503050406030204" pitchFamily="18" charset="0"/>
                      </a:rPr>
                      <m:t>≤</m:t>
                    </m:r>
                    <m:r>
                      <a:rPr lang="en-US" b="0" i="1" smtClean="0">
                        <a:solidFill>
                          <a:srgbClr val="366092"/>
                        </a:solidFill>
                        <a:latin typeface="Cambria Math" panose="02040503050406030204" pitchFamily="18" charset="0"/>
                        <a:ea typeface="Cambria Math" panose="02040503050406030204" pitchFamily="18" charset="0"/>
                      </a:rPr>
                      <m:t>−3.58</m:t>
                    </m:r>
                    <m:r>
                      <a:rPr lang="en-US" b="0" i="0" smtClean="0">
                        <a:solidFill>
                          <a:srgbClr val="366092"/>
                        </a:solidFill>
                        <a:latin typeface="Cambria Math" panose="02040503050406030204" pitchFamily="18" charset="0"/>
                        <a:ea typeface="Cambria Math" panose="02040503050406030204" pitchFamily="18" charset="0"/>
                      </a:rPr>
                      <m:t>)</m:t>
                    </m:r>
                    <m:r>
                      <a:rPr lang="en-US" b="0" i="1" smtClean="0">
                        <a:solidFill>
                          <a:srgbClr val="366092"/>
                        </a:solidFill>
                        <a:latin typeface="Cambria Math" panose="02040503050406030204" pitchFamily="18" charset="0"/>
                        <a:ea typeface="Cambria Math" panose="02040503050406030204" pitchFamily="18" charset="0"/>
                      </a:rPr>
                      <m:t>≈0.0002.</m:t>
                    </m:r>
                  </m:oMath>
                </a14:m>
                <a:endParaRPr lang="en-US" dirty="0">
                  <a:solidFill>
                    <a:srgbClr val="366092"/>
                  </a:solidFill>
                </a:endParaRPr>
              </a:p>
              <a:p>
                <a:r>
                  <a:rPr lang="en-US" b="1" dirty="0"/>
                  <a:t>Step 5: Choose between the null and alternative hypotheses.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87240"/>
              </a:xfrm>
              <a:blipFill>
                <a:blip r:embed="rId2"/>
                <a:stretch>
                  <a:fillRect l="-1481" t="-1195"/>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3BD7777B-5792-F64F-137D-CE4B2B491D8B}"/>
              </a:ext>
            </a:extLst>
          </p:cNvPr>
          <p:cNvPicPr>
            <a:picLocks noChangeAspect="1"/>
          </p:cNvPicPr>
          <p:nvPr/>
        </p:nvPicPr>
        <p:blipFill>
          <a:blip r:embed="rId3"/>
          <a:stretch>
            <a:fillRect/>
          </a:stretch>
        </p:blipFill>
        <p:spPr>
          <a:xfrm>
            <a:off x="1181100" y="3810000"/>
            <a:ext cx="6781800" cy="1616131"/>
          </a:xfrm>
          <a:prstGeom prst="rect">
            <a:avLst/>
          </a:prstGeom>
        </p:spPr>
      </p:pic>
    </p:spTree>
    <p:extLst>
      <p:ext uri="{BB962C8B-B14F-4D97-AF65-F5344CB8AC3E}">
        <p14:creationId xmlns:p14="http://schemas.microsoft.com/office/powerpoint/2010/main" val="172759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a:spLocks noGrp="1"/>
          </p:cNvSpPr>
          <p:nvPr>
            <p:ph idx="1"/>
          </p:nvPr>
        </p:nvSpPr>
        <p:spPr>
          <a:xfrm>
            <a:off x="533400" y="1295400"/>
            <a:ext cx="8229600" cy="3367076"/>
          </a:xfrm>
          <a:ln w="28575">
            <a:solidFill>
              <a:srgbClr val="FF0000"/>
            </a:solidFill>
          </a:ln>
        </p:spPr>
        <p:txBody>
          <a:bodyPr wrap="square">
            <a:spAutoFit/>
          </a:bodyPr>
          <a:lstStyle/>
          <a:p>
            <a:r>
              <a:rPr lang="en-US" dirty="0">
                <a:solidFill>
                  <a:srgbClr val="000000"/>
                </a:solidFill>
              </a:rPr>
              <a:t>Recall from Section 7.4 some examples of binomial random variables were:</a:t>
            </a:r>
          </a:p>
          <a:p>
            <a:pPr marL="457200" indent="-457200">
              <a:buFont typeface="Arial" panose="020B0604020202020204" pitchFamily="34" charset="0"/>
              <a:buChar char="•"/>
            </a:pPr>
            <a:r>
              <a:rPr lang="en-US" dirty="0">
                <a:solidFill>
                  <a:srgbClr val="000000"/>
                </a:solidFill>
              </a:rPr>
              <a:t>The number of lefthanded persons in a sample of 200 unrelated people.</a:t>
            </a:r>
          </a:p>
          <a:p>
            <a:pPr marL="457200" indent="-457200">
              <a:buFont typeface="Arial" panose="020B0604020202020204" pitchFamily="34" charset="0"/>
              <a:buChar char="•"/>
            </a:pPr>
            <a:r>
              <a:rPr lang="en-US" dirty="0">
                <a:solidFill>
                  <a:srgbClr val="000000"/>
                </a:solidFill>
              </a:rPr>
              <a:t>The number of heads in ten tosses of a coin.</a:t>
            </a:r>
          </a:p>
          <a:p>
            <a:pPr marL="457200" indent="-457200">
              <a:buFont typeface="Arial" panose="020B0604020202020204" pitchFamily="34" charset="0"/>
              <a:buChar char="•"/>
            </a:pPr>
            <a:r>
              <a:rPr lang="en-US" dirty="0">
                <a:solidFill>
                  <a:srgbClr val="000000"/>
                </a:solidFill>
              </a:rPr>
              <a:t>The number of winning scratch-off lottery tickets when you purchase 15 of the same type. </a:t>
            </a:r>
          </a:p>
        </p:txBody>
      </p:sp>
    </p:spTree>
    <p:extLst>
      <p:ext uri="{BB962C8B-B14F-4D97-AF65-F5344CB8AC3E}">
        <p14:creationId xmlns:p14="http://schemas.microsoft.com/office/powerpoint/2010/main" val="2018006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11.5.1: Performing a Hypothesis Test for a New Student Registration System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87240"/>
              </a:xfrm>
            </p:spPr>
            <p:txBody>
              <a:bodyPr>
                <a:normAutofit/>
              </a:bodyPr>
              <a:lstStyle/>
              <a:p>
                <a:r>
                  <a:rPr lang="en-US" dirty="0"/>
                  <a:t>The value of the test statistic, </a:t>
                </a:r>
                <a14:m>
                  <m:oMath xmlns:m="http://schemas.openxmlformats.org/officeDocument/2006/math">
                    <m:r>
                      <a:rPr lang="en-US" i="1" dirty="0" smtClean="0">
                        <a:latin typeface="Cambria Math" panose="02040503050406030204" pitchFamily="18" charset="0"/>
                      </a:rPr>
                      <m:t>𝑧</m:t>
                    </m:r>
                    <m:r>
                      <a:rPr lang="en-US" i="1" dirty="0" smtClean="0">
                        <a:latin typeface="Cambria Math" panose="02040503050406030204" pitchFamily="18" charset="0"/>
                      </a:rPr>
                      <m:t>=3.58</m:t>
                    </m:r>
                  </m:oMath>
                </a14:m>
                <a:r>
                  <a:rPr lang="en-US" dirty="0"/>
                  <a:t>, falls into the rejection region. According to the standard of rareness established in </a:t>
                </a:r>
                <a:r>
                  <a:rPr lang="en-US" b="1" dirty="0"/>
                  <a:t>Step 4</a:t>
                </a:r>
                <a:r>
                  <a:rPr lang="en-US" dirty="0"/>
                  <a:t>, the </a:t>
                </a:r>
                <a14:m>
                  <m:oMath xmlns:m="http://schemas.openxmlformats.org/officeDocument/2006/math">
                    <m:r>
                      <a:rPr lang="en-US" i="1" dirty="0" smtClean="0">
                        <a:latin typeface="Cambria Math" panose="02040503050406030204" pitchFamily="18" charset="0"/>
                      </a:rPr>
                      <m:t>𝑧</m:t>
                    </m:r>
                  </m:oMath>
                </a14:m>
                <a:r>
                  <a:rPr lang="en-US" dirty="0"/>
                  <a:t>-value is too rare to believe the null hypothesis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𝐻</m:t>
                    </m:r>
                    <m:r>
                      <a:rPr lang="en-US" i="1" baseline="-25000"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=0.6) </m:t>
                    </m:r>
                  </m:oMath>
                </a14:m>
                <a:r>
                  <a:rPr lang="en-US" dirty="0"/>
                  <a:t>is true. The sample evidence contradicts the null hypothesis, and it will be rejected in favor of the alternative hypothesis,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&gt;0.6.</m:t>
                      </m:r>
                    </m:oMath>
                  </m:oMathPara>
                </a14:m>
                <a:endParaRPr lang="en-US" dirty="0"/>
              </a:p>
              <a:p>
                <a:r>
                  <a:rPr lang="en-US" dirty="0"/>
                  <a:t>Comparing the </a:t>
                </a:r>
                <a14:m>
                  <m:oMath xmlns:m="http://schemas.openxmlformats.org/officeDocument/2006/math">
                    <m:r>
                      <a:rPr lang="en-US" i="1" dirty="0" smtClean="0">
                        <a:latin typeface="Cambria Math" panose="02040503050406030204" pitchFamily="18" charset="0"/>
                      </a:rPr>
                      <m:t>𝑃</m:t>
                    </m:r>
                  </m:oMath>
                </a14:m>
                <a:r>
                  <a:rPr lang="en-US" dirty="0"/>
                  <a:t>-value to the significance level, we see that </a:t>
                </a:r>
                <a14:m>
                  <m:oMath xmlns:m="http://schemas.openxmlformats.org/officeDocument/2006/math">
                    <m:r>
                      <a:rPr lang="en-US" i="1" dirty="0" smtClean="0">
                        <a:latin typeface="Cambria Math" panose="02040503050406030204" pitchFamily="18" charset="0"/>
                      </a:rPr>
                      <m:t>0.0002&lt;0.05</m:t>
                    </m:r>
                  </m:oMath>
                </a14:m>
                <a:r>
                  <a:rPr lang="en-US" dirty="0"/>
                  <a:t>, which leads us to the same conclusion to reject the null hypothesis.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87240"/>
              </a:xfrm>
              <a:blipFill>
                <a:blip r:embed="rId2"/>
                <a:stretch>
                  <a:fillRect l="-1481" t="-1195" r="-1407" b="-664"/>
                </a:stretch>
              </a:blipFill>
            </p:spPr>
            <p:txBody>
              <a:bodyPr/>
              <a:lstStyle/>
              <a:p>
                <a:r>
                  <a:rPr lang="en-IN">
                    <a:noFill/>
                  </a:rPr>
                  <a:t> </a:t>
                </a:r>
              </a:p>
            </p:txBody>
          </p:sp>
        </mc:Fallback>
      </mc:AlternateContent>
    </p:spTree>
    <p:extLst>
      <p:ext uri="{BB962C8B-B14F-4D97-AF65-F5344CB8AC3E}">
        <p14:creationId xmlns:p14="http://schemas.microsoft.com/office/powerpoint/2010/main" val="1879086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11.5.1: Performing a Hypothesis Test for a New Student Registration System (cont.)</a:t>
            </a:r>
          </a:p>
        </p:txBody>
      </p:sp>
      <p:sp>
        <p:nvSpPr>
          <p:cNvPr id="3" name="Content Placeholder 2"/>
          <p:cNvSpPr>
            <a:spLocks noGrp="1"/>
          </p:cNvSpPr>
          <p:nvPr>
            <p:ph idx="1"/>
          </p:nvPr>
        </p:nvSpPr>
        <p:spPr>
          <a:xfrm>
            <a:off x="457200" y="1280160"/>
            <a:ext cx="8229600" cy="4587240"/>
          </a:xfrm>
        </p:spPr>
        <p:txBody>
          <a:bodyPr>
            <a:normAutofit/>
          </a:bodyPr>
          <a:lstStyle/>
          <a:p>
            <a:r>
              <a:rPr lang="en-US" b="1" dirty="0"/>
              <a:t>Step 6: State the conclusion in terms of the original question. </a:t>
            </a:r>
          </a:p>
          <a:p>
            <a:r>
              <a:rPr lang="en-US" dirty="0"/>
              <a:t>There is overwhelming evidence that over 60% of the students prefer the new system at a significance level of 0.05.</a:t>
            </a:r>
          </a:p>
        </p:txBody>
      </p:sp>
    </p:spTree>
    <p:extLst>
      <p:ext uri="{BB962C8B-B14F-4D97-AF65-F5344CB8AC3E}">
        <p14:creationId xmlns:p14="http://schemas.microsoft.com/office/powerpoint/2010/main" val="4262290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11.5.2: Performing A Hypothesis Test for Residents Favoring Construction of a Toll Bridge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a:t>The city of Savannah wants to know if its citizens are in favor of building a toll bridge across the Savannah River. A research company was hired to survey a sample of local residents to determine their views on the construction of a toll bridge. The mayor would like to know if the majority of the residents are in favor of the bridge before calling a formal referendum on the topic. Test at the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 </m:t>
                    </m:r>
                  </m:oMath>
                </a14:m>
                <a:r>
                  <a:rPr lang="en-US" dirty="0"/>
                  <a:t>level.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22"/>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11.5.2: Performing A Hypothesis Test for Residents Favoring Construction of a Toll Bridge (cont.)</a:t>
            </a:r>
          </a:p>
        </p:txBody>
      </p:sp>
      <p:sp>
        <p:nvSpPr>
          <p:cNvPr id="3" name="Content Placeholder 2"/>
          <p:cNvSpPr>
            <a:spLocks noGrp="1"/>
          </p:cNvSpPr>
          <p:nvPr>
            <p:ph idx="1"/>
          </p:nvPr>
        </p:nvSpPr>
        <p:spPr/>
        <p:txBody>
          <a:bodyPr>
            <a:noAutofit/>
          </a:bodyPr>
          <a:lstStyle/>
          <a:p>
            <a:r>
              <a:rPr lang="en-US" b="1" dirty="0"/>
              <a:t>Solution</a:t>
            </a:r>
          </a:p>
          <a:p>
            <a:r>
              <a:rPr lang="en-US" b="1" dirty="0"/>
              <a:t>Step 1: Determine the population parameter to be used and develop the null and alternative hypotheses.</a:t>
            </a:r>
          </a:p>
          <a:p>
            <a:r>
              <a:rPr lang="en-US" dirty="0"/>
              <a:t>In plain English the hypotheses are</a:t>
            </a:r>
          </a:p>
          <a:p>
            <a:r>
              <a:rPr lang="en-US" b="1" dirty="0"/>
              <a:t>Null Hypothesis: </a:t>
            </a:r>
            <a:r>
              <a:rPr lang="en-US" dirty="0"/>
              <a:t>Half of the residents favor the new toll bridge.</a:t>
            </a:r>
          </a:p>
          <a:p>
            <a:r>
              <a:rPr lang="en-US" b="1" dirty="0"/>
              <a:t>Alternative Hypothesis: </a:t>
            </a:r>
            <a:r>
              <a:rPr lang="en-US" dirty="0"/>
              <a:t>The majority of the residents favor the new toll bridge.</a:t>
            </a:r>
          </a:p>
          <a:p>
            <a:r>
              <a:rPr lang="en-US" dirty="0"/>
              <a:t>A majority would be any percentage greater than 50%. </a:t>
            </a:r>
          </a:p>
        </p:txBody>
      </p:sp>
    </p:spTree>
    <p:extLst>
      <p:ext uri="{BB962C8B-B14F-4D97-AF65-F5344CB8AC3E}">
        <p14:creationId xmlns:p14="http://schemas.microsoft.com/office/powerpoint/2010/main" val="313710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11.5.2: Performing A Hypothesis Test for Residents Favoring Construction of a Toll Bridge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9502" y="1068287"/>
                <a:ext cx="8229600" cy="4572000"/>
              </a:xfrm>
            </p:spPr>
            <p:txBody>
              <a:bodyPr>
                <a:noAutofit/>
              </a:bodyPr>
              <a:lstStyle/>
              <a:p>
                <a:r>
                  <a:rPr lang="en-US" dirty="0"/>
                  <a:t>Since the problem concerns the percentage of residents, the appropriate statistical measure to test the hypothesis is a proportion. The mayor wants to take action if there is overwhelming evidence that greater than 50% of the residents favor the new bridge. Therefore, the problem should be formulated with a one-sided alternative.</a:t>
                </a:r>
              </a:p>
              <a:p>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𝐻</m:t>
                    </m:r>
                    <m:r>
                      <a:rPr lang="en-US" i="1" baseline="-2500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=0.5</m:t>
                    </m:r>
                  </m:oMath>
                </a14:m>
                <a:r>
                  <a:rPr lang="en-US" dirty="0"/>
                  <a:t>      50% of the residents favor the new 		     toll bridge.</a:t>
                </a:r>
              </a:p>
              <a:p>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𝐻𝑎</m:t>
                    </m:r>
                    <m:r>
                      <a:rPr lang="en-US" i="1">
                        <a:latin typeface="Cambria Math" panose="02040503050406030204" pitchFamily="18" charset="0"/>
                      </a:rPr>
                      <m:t>:</m:t>
                    </m:r>
                    <m:r>
                      <a:rPr lang="en-US" i="1">
                        <a:latin typeface="Cambria Math" panose="02040503050406030204" pitchFamily="18" charset="0"/>
                      </a:rPr>
                      <m:t>𝑝</m:t>
                    </m:r>
                    <m:r>
                      <a:rPr lang="en-US" i="1" dirty="0">
                        <a:latin typeface="Cambria Math" panose="02040503050406030204" pitchFamily="18" charset="0"/>
                        <a:ea typeface="Cambria Math" panose="02040503050406030204" pitchFamily="18" charset="0"/>
                      </a:rPr>
                      <m:t>&gt;</m:t>
                    </m:r>
                    <m:r>
                      <a:rPr lang="en-US" i="1">
                        <a:latin typeface="Cambria Math" panose="02040503050406030204" pitchFamily="18" charset="0"/>
                      </a:rPr>
                      <m:t>0.5</m:t>
                    </m:r>
                  </m:oMath>
                </a14:m>
                <a:r>
                  <a:rPr lang="en-US" dirty="0"/>
                  <a:t>      More than 50% of the residents 			     favor the new toll bridge.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9502" y="1068287"/>
                <a:ext cx="8229600" cy="4572000"/>
              </a:xfrm>
              <a:blipFill>
                <a:blip r:embed="rId2"/>
                <a:stretch>
                  <a:fillRect l="-1556" t="-1200" r="-2444" b="-12267"/>
                </a:stretch>
              </a:blipFill>
            </p:spPr>
            <p:txBody>
              <a:bodyPr/>
              <a:lstStyle/>
              <a:p>
                <a:r>
                  <a:rPr lang="en-IN">
                    <a:noFill/>
                  </a:rPr>
                  <a:t> </a:t>
                </a:r>
              </a:p>
            </p:txBody>
          </p:sp>
        </mc:Fallback>
      </mc:AlternateContent>
    </p:spTree>
    <p:extLst>
      <p:ext uri="{BB962C8B-B14F-4D97-AF65-F5344CB8AC3E}">
        <p14:creationId xmlns:p14="http://schemas.microsoft.com/office/powerpoint/2010/main" val="407847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11.5.2: Performing A Hypothesis Test for Residents Favoring Construction of a Toll Bridge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b="1" dirty="0"/>
                  <a:t>Step 2: Specify the significance level </a:t>
                </a:r>
                <a14:m>
                  <m:oMath xmlns:m="http://schemas.openxmlformats.org/officeDocument/2006/math">
                    <m:r>
                      <a:rPr lang="en-US" b="1" i="1" dirty="0" smtClean="0">
                        <a:latin typeface="Cambria Math" panose="02040503050406030204" pitchFamily="18" charset="0"/>
                        <a:ea typeface="Cambria Math" panose="02040503050406030204" pitchFamily="18" charset="0"/>
                      </a:rPr>
                      <m:t>𝜶</m:t>
                    </m:r>
                  </m:oMath>
                </a14:m>
                <a:r>
                  <a:rPr lang="en-US" b="1" dirty="0"/>
                  <a:t>.</a:t>
                </a:r>
              </a:p>
              <a:p>
                <a:r>
                  <a:rPr lang="en-US" dirty="0"/>
                  <a:t>The problem specifies the level of the test is </a:t>
                </a:r>
                <a14:m>
                  <m:oMath xmlns:m="http://schemas.openxmlformats.org/officeDocument/2006/math">
                    <m:r>
                      <a:rPr lang="en-US" i="1" dirty="0">
                        <a:latin typeface="Cambria Math" panose="02040503050406030204" pitchFamily="18" charset="0"/>
                        <a:ea typeface="Cambria Math" panose="02040503050406030204" pitchFamily="18" charset="0"/>
                      </a:rPr>
                      <m:t>𝛼</m:t>
                    </m:r>
                  </m:oMath>
                </a14:m>
                <a:r>
                  <a:rPr lang="en-US" dirty="0"/>
                  <a:t> = 0.01.</a:t>
                </a:r>
              </a:p>
              <a:p>
                <a:r>
                  <a:rPr lang="en-US" b="1" dirty="0"/>
                  <a:t>Step 3: Validate the assumptions of the hypothesis test, identify the appropriate test statistic, and compute its value.</a:t>
                </a:r>
              </a:p>
              <a:p>
                <a:r>
                  <a:rPr lang="en-US" dirty="0"/>
                  <a:t>The appropriate test statistic is given by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6689FED4-9FDF-6742-EB09-94EA7552CE63}"/>
              </a:ext>
            </a:extLst>
          </p:cNvPr>
          <p:cNvGraphicFramePr>
            <a:graphicFrameLocks noChangeAspect="1"/>
          </p:cNvGraphicFramePr>
          <p:nvPr>
            <p:extLst>
              <p:ext uri="{D42A27DB-BD31-4B8C-83A1-F6EECF244321}">
                <p14:modId xmlns:p14="http://schemas.microsoft.com/office/powerpoint/2010/main" val="225482503"/>
              </p:ext>
            </p:extLst>
          </p:nvPr>
        </p:nvGraphicFramePr>
        <p:xfrm>
          <a:off x="1752600" y="4343400"/>
          <a:ext cx="5080000" cy="1104900"/>
        </p:xfrm>
        <a:graphic>
          <a:graphicData uri="http://schemas.openxmlformats.org/presentationml/2006/ole">
            <mc:AlternateContent xmlns:mc="http://schemas.openxmlformats.org/markup-compatibility/2006">
              <mc:Choice xmlns:v="urn:schemas-microsoft-com:vml" Requires="v">
                <p:oleObj name="Equation" r:id="rId3" imgW="5079960" imgH="1104840" progId="Equation.DSMT4">
                  <p:embed/>
                </p:oleObj>
              </mc:Choice>
              <mc:Fallback>
                <p:oleObj name="Equation" r:id="rId3" imgW="5079960" imgH="1104840" progId="Equation.DSMT4">
                  <p:embed/>
                  <p:pic>
                    <p:nvPicPr>
                      <p:cNvPr id="0" name=""/>
                      <p:cNvPicPr/>
                      <p:nvPr/>
                    </p:nvPicPr>
                    <p:blipFill>
                      <a:blip r:embed="rId4"/>
                      <a:stretch>
                        <a:fillRect/>
                      </a:stretch>
                    </p:blipFill>
                    <p:spPr>
                      <a:xfrm>
                        <a:off x="1752600" y="4343400"/>
                        <a:ext cx="5080000" cy="1104900"/>
                      </a:xfrm>
                      <a:prstGeom prst="rect">
                        <a:avLst/>
                      </a:prstGeom>
                    </p:spPr>
                  </p:pic>
                </p:oleObj>
              </mc:Fallback>
            </mc:AlternateContent>
          </a:graphicData>
        </a:graphic>
      </p:graphicFrame>
    </p:spTree>
    <p:extLst>
      <p:ext uri="{BB962C8B-B14F-4D97-AF65-F5344CB8AC3E}">
        <p14:creationId xmlns:p14="http://schemas.microsoft.com/office/powerpoint/2010/main" val="7042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11.5.2: Performing A Hypothesis Test for Residents Favoring Construction of a Toll Bridge (cont.)</a:t>
            </a:r>
          </a:p>
        </p:txBody>
      </p:sp>
      <p:sp>
        <p:nvSpPr>
          <p:cNvPr id="3" name="Content Placeholder 2"/>
          <p:cNvSpPr>
            <a:spLocks noGrp="1"/>
          </p:cNvSpPr>
          <p:nvPr>
            <p:ph idx="1"/>
          </p:nvPr>
        </p:nvSpPr>
        <p:spPr/>
        <p:txBody>
          <a:bodyPr>
            <a:noAutofit/>
          </a:bodyPr>
          <a:lstStyle/>
          <a:p>
            <a:r>
              <a:rPr lang="en-US" dirty="0"/>
              <a:t>Suppose a random sample of 420 residents were selected and 228 favored the construction of the new bridge. First, we must check our assumptions.</a:t>
            </a:r>
          </a:p>
          <a:p>
            <a:pPr marL="457200" indent="-457200">
              <a:buFont typeface="Wingdings" panose="05000000000000000000" pitchFamily="2" charset="2"/>
              <a:buChar char="þ"/>
            </a:pPr>
            <a:r>
              <a:rPr lang="en-US" dirty="0"/>
              <a:t>Random sample</a:t>
            </a:r>
          </a:p>
          <a:p>
            <a:pPr marL="457200" indent="-457200">
              <a:buFont typeface="Wingdings" panose="05000000000000000000" pitchFamily="2" charset="2"/>
              <a:buChar char="þ"/>
            </a:pPr>
            <a:r>
              <a:rPr lang="en-US" dirty="0"/>
              <a:t>There are only two outcomes for each trial—a resident favors the toll bridge or does not—so we have a binomial random variable.</a:t>
            </a:r>
          </a:p>
          <a:p>
            <a:pPr marL="457200" indent="-457200">
              <a:buFont typeface="Wingdings" panose="05000000000000000000" pitchFamily="2" charset="2"/>
              <a:buChar char="þ"/>
            </a:pPr>
            <a:r>
              <a:rPr lang="en-US" dirty="0"/>
              <a:t> </a:t>
            </a:r>
          </a:p>
        </p:txBody>
      </p:sp>
      <p:graphicFrame>
        <p:nvGraphicFramePr>
          <p:cNvPr id="5" name="Object 4">
            <a:extLst>
              <a:ext uri="{FF2B5EF4-FFF2-40B4-BE49-F238E27FC236}">
                <a16:creationId xmlns:a16="http://schemas.microsoft.com/office/drawing/2014/main" id="{CB4B7A2D-A4F3-8200-94AC-9213870753CD}"/>
              </a:ext>
            </a:extLst>
          </p:cNvPr>
          <p:cNvGraphicFramePr>
            <a:graphicFrameLocks noChangeAspect="1"/>
          </p:cNvGraphicFramePr>
          <p:nvPr>
            <p:extLst>
              <p:ext uri="{D42A27DB-BD31-4B8C-83A1-F6EECF244321}">
                <p14:modId xmlns:p14="http://schemas.microsoft.com/office/powerpoint/2010/main" val="2552872897"/>
              </p:ext>
            </p:extLst>
          </p:nvPr>
        </p:nvGraphicFramePr>
        <p:xfrm>
          <a:off x="1011044" y="4547839"/>
          <a:ext cx="5207000" cy="482600"/>
        </p:xfrm>
        <a:graphic>
          <a:graphicData uri="http://schemas.openxmlformats.org/presentationml/2006/ole">
            <mc:AlternateContent xmlns:mc="http://schemas.openxmlformats.org/markup-compatibility/2006">
              <mc:Choice xmlns:v="urn:schemas-microsoft-com:vml" Requires="v">
                <p:oleObj name="Equation" r:id="rId2" imgW="5206680" imgH="482400" progId="Equation.DSMT4">
                  <p:embed/>
                </p:oleObj>
              </mc:Choice>
              <mc:Fallback>
                <p:oleObj name="Equation" r:id="rId2" imgW="5206680" imgH="482400" progId="Equation.DSMT4">
                  <p:embed/>
                  <p:pic>
                    <p:nvPicPr>
                      <p:cNvPr id="0" name=""/>
                      <p:cNvPicPr/>
                      <p:nvPr/>
                    </p:nvPicPr>
                    <p:blipFill>
                      <a:blip r:embed="rId3"/>
                      <a:stretch>
                        <a:fillRect/>
                      </a:stretch>
                    </p:blipFill>
                    <p:spPr>
                      <a:xfrm>
                        <a:off x="1011044" y="4547839"/>
                        <a:ext cx="5207000" cy="482600"/>
                      </a:xfrm>
                      <a:prstGeom prst="rect">
                        <a:avLst/>
                      </a:prstGeom>
                    </p:spPr>
                  </p:pic>
                </p:oleObj>
              </mc:Fallback>
            </mc:AlternateContent>
          </a:graphicData>
        </a:graphic>
      </p:graphicFrame>
    </p:spTree>
    <p:extLst>
      <p:ext uri="{BB962C8B-B14F-4D97-AF65-F5344CB8AC3E}">
        <p14:creationId xmlns:p14="http://schemas.microsoft.com/office/powerpoint/2010/main" val="30026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11.5.2: Performing A Hypothesis Test for Residents Favoring Construction of a Toll Bridge (cont.)</a:t>
            </a:r>
          </a:p>
        </p:txBody>
      </p:sp>
      <p:sp>
        <p:nvSpPr>
          <p:cNvPr id="3" name="Content Placeholder 2"/>
          <p:cNvSpPr>
            <a:spLocks noGrp="1"/>
          </p:cNvSpPr>
          <p:nvPr>
            <p:ph idx="1"/>
          </p:nvPr>
        </p:nvSpPr>
        <p:spPr/>
        <p:txBody>
          <a:bodyPr/>
          <a:lstStyle/>
          <a:p>
            <a:r>
              <a:rPr lang="en-US" i="1" dirty="0"/>
              <a:t>We can proceed with the test</a:t>
            </a:r>
            <a:r>
              <a:rPr lang="en-US" dirty="0"/>
              <a:t>. The proportion favoring the new bridge in the sample is</a:t>
            </a:r>
          </a:p>
          <a:p>
            <a:endParaRPr lang="en-US" dirty="0"/>
          </a:p>
          <a:p>
            <a:r>
              <a:rPr lang="en-US" dirty="0"/>
              <a:t>and</a:t>
            </a:r>
          </a:p>
          <a:p>
            <a:endParaRPr lang="en-US" dirty="0"/>
          </a:p>
        </p:txBody>
      </p:sp>
      <p:graphicFrame>
        <p:nvGraphicFramePr>
          <p:cNvPr id="4" name="Object 3">
            <a:extLst>
              <a:ext uri="{FF2B5EF4-FFF2-40B4-BE49-F238E27FC236}">
                <a16:creationId xmlns:a16="http://schemas.microsoft.com/office/drawing/2014/main" id="{87A1DEF1-CBE4-4769-6FB0-B905F3116E63}"/>
              </a:ext>
            </a:extLst>
          </p:cNvPr>
          <p:cNvGraphicFramePr>
            <a:graphicFrameLocks noChangeAspect="1"/>
          </p:cNvGraphicFramePr>
          <p:nvPr>
            <p:extLst>
              <p:ext uri="{D42A27DB-BD31-4B8C-83A1-F6EECF244321}">
                <p14:modId xmlns:p14="http://schemas.microsoft.com/office/powerpoint/2010/main" val="3503647575"/>
              </p:ext>
            </p:extLst>
          </p:nvPr>
        </p:nvGraphicFramePr>
        <p:xfrm>
          <a:off x="2971800" y="2362200"/>
          <a:ext cx="2540000" cy="838200"/>
        </p:xfrm>
        <a:graphic>
          <a:graphicData uri="http://schemas.openxmlformats.org/presentationml/2006/ole">
            <mc:AlternateContent xmlns:mc="http://schemas.openxmlformats.org/markup-compatibility/2006">
              <mc:Choice xmlns:v="urn:schemas-microsoft-com:vml" Requires="v">
                <p:oleObj name="Equation" r:id="rId2" imgW="2539800" imgH="838080" progId="Equation.DSMT4">
                  <p:embed/>
                </p:oleObj>
              </mc:Choice>
              <mc:Fallback>
                <p:oleObj name="Equation" r:id="rId2" imgW="2539800" imgH="838080" progId="Equation.DSMT4">
                  <p:embed/>
                  <p:pic>
                    <p:nvPicPr>
                      <p:cNvPr id="0" name=""/>
                      <p:cNvPicPr/>
                      <p:nvPr/>
                    </p:nvPicPr>
                    <p:blipFill>
                      <a:blip r:embed="rId3"/>
                      <a:stretch>
                        <a:fillRect/>
                      </a:stretch>
                    </p:blipFill>
                    <p:spPr>
                      <a:xfrm>
                        <a:off x="2971800" y="2362200"/>
                        <a:ext cx="2540000" cy="838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897451D-93A1-BD00-BC3E-92C8B8D7BB00}"/>
              </a:ext>
            </a:extLst>
          </p:cNvPr>
          <p:cNvGraphicFramePr>
            <a:graphicFrameLocks noChangeAspect="1"/>
          </p:cNvGraphicFramePr>
          <p:nvPr>
            <p:extLst>
              <p:ext uri="{D42A27DB-BD31-4B8C-83A1-F6EECF244321}">
                <p14:modId xmlns:p14="http://schemas.microsoft.com/office/powerpoint/2010/main" val="2396961810"/>
              </p:ext>
            </p:extLst>
          </p:nvPr>
        </p:nvGraphicFramePr>
        <p:xfrm>
          <a:off x="1720850" y="3627492"/>
          <a:ext cx="5041900" cy="2082800"/>
        </p:xfrm>
        <a:graphic>
          <a:graphicData uri="http://schemas.openxmlformats.org/presentationml/2006/ole">
            <mc:AlternateContent xmlns:mc="http://schemas.openxmlformats.org/markup-compatibility/2006">
              <mc:Choice xmlns:v="urn:schemas-microsoft-com:vml" Requires="v">
                <p:oleObj name="Equation" r:id="rId4" imgW="5041800" imgH="2082600" progId="Equation.DSMT4">
                  <p:embed/>
                </p:oleObj>
              </mc:Choice>
              <mc:Fallback>
                <p:oleObj name="Equation" r:id="rId4" imgW="5041800" imgH="2082600" progId="Equation.DSMT4">
                  <p:embed/>
                  <p:pic>
                    <p:nvPicPr>
                      <p:cNvPr id="0" name=""/>
                      <p:cNvPicPr/>
                      <p:nvPr/>
                    </p:nvPicPr>
                    <p:blipFill>
                      <a:blip r:embed="rId5"/>
                      <a:stretch>
                        <a:fillRect/>
                      </a:stretch>
                    </p:blipFill>
                    <p:spPr>
                      <a:xfrm>
                        <a:off x="1720850" y="3627492"/>
                        <a:ext cx="5041900" cy="2082800"/>
                      </a:xfrm>
                      <a:prstGeom prst="rect">
                        <a:avLst/>
                      </a:prstGeom>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11.5.2: Performing A Hypothesis Test for Residents Favoring Construction of a Toll Bridge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a:t>
                </a:r>
                <a14:m>
                  <m:oMath xmlns:m="http://schemas.openxmlformats.org/officeDocument/2006/math">
                    <m:r>
                      <a:rPr lang="en-US" i="1" dirty="0" smtClean="0">
                        <a:latin typeface="Cambria Math" panose="02040503050406030204" pitchFamily="18" charset="0"/>
                      </a:rPr>
                      <m:t>𝑧</m:t>
                    </m:r>
                  </m:oMath>
                </a14:m>
                <a:r>
                  <a:rPr lang="en-US" dirty="0"/>
                  <a:t>-value indicates that the sample proportion is 1.76 standard deviation units above the hypothesized proportion. If the null hypothesis is true, could this have happened by ordinary sampling variation, or is this overwhelming evidence that the null is not true and the alternative should be selected?</a:t>
                </a:r>
              </a:p>
              <a:p>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p>
              <a:p>
                <a:r>
                  <a:rPr lang="en-US" dirty="0"/>
                  <a:t>The null hypothesis should only be rejected if there is overwhelming evidence that the population proportion is larger than 0.5.</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556" b="-2933"/>
                </a:stretch>
              </a:blipFill>
            </p:spPr>
            <p:txBody>
              <a:bodyPr/>
              <a:lstStyle/>
              <a:p>
                <a:r>
                  <a:rPr lang="en-IN">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11.5.2: Performing A Hypothesis Test for Residents Favoring Construction of a Toll Bridge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Since the test is one-sided, the entire probability associated with the level of the test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=0.01) will be placed in the right-hand tail of the distribution.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12164817-123A-967C-4A63-71B30A2DE9AD}"/>
              </a:ext>
            </a:extLst>
          </p:cNvPr>
          <p:cNvPicPr>
            <a:picLocks noChangeAspect="1"/>
          </p:cNvPicPr>
          <p:nvPr/>
        </p:nvPicPr>
        <p:blipFill>
          <a:blip r:embed="rId3"/>
          <a:stretch>
            <a:fillRect/>
          </a:stretch>
        </p:blipFill>
        <p:spPr>
          <a:xfrm>
            <a:off x="1828800" y="2787961"/>
            <a:ext cx="4953000" cy="3036321"/>
          </a:xfrm>
          <a:prstGeom prst="rect">
            <a:avLst/>
          </a:prstGeom>
        </p:spPr>
      </p:pic>
    </p:spTree>
    <p:extLst>
      <p:ext uri="{BB962C8B-B14F-4D97-AF65-F5344CB8AC3E}">
        <p14:creationId xmlns:p14="http://schemas.microsoft.com/office/powerpoint/2010/main" val="290319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the Test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87240"/>
              </a:xfrm>
            </p:spPr>
            <p:txBody>
              <a:bodyPr/>
              <a:lstStyle/>
              <a:p>
                <a:r>
                  <a:rPr lang="en-US" dirty="0"/>
                  <a:t>Testing a hypothesis concerning a population proportion is nearly identical to testing a hypothesis about a population mean. The major changes in the procedure include the use of the population proportion (</a:t>
                </a:r>
                <a14:m>
                  <m:oMath xmlns:m="http://schemas.openxmlformats.org/officeDocument/2006/math">
                    <m:r>
                      <a:rPr lang="en-US" i="1" dirty="0" smtClean="0">
                        <a:latin typeface="Cambria Math" panose="02040503050406030204" pitchFamily="18" charset="0"/>
                      </a:rPr>
                      <m:t>𝑝</m:t>
                    </m:r>
                  </m:oMath>
                </a14:m>
                <a:r>
                  <a:rPr lang="en-US" dirty="0"/>
                  <a:t>) in the formulation of the hypothesis, rather than the population mean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and similar changes in the calculation of the test statistic.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87240"/>
              </a:xfrm>
              <a:blipFill>
                <a:blip r:embed="rId2"/>
                <a:stretch>
                  <a:fillRect l="-1481" t="-1195" r="-2000"/>
                </a:stretch>
              </a:blipFill>
            </p:spPr>
            <p:txBody>
              <a:bodyPr/>
              <a:lstStyle/>
              <a:p>
                <a:r>
                  <a:rPr lang="en-IN">
                    <a:noFill/>
                  </a:rPr>
                  <a:t> </a:t>
                </a:r>
              </a:p>
            </p:txBody>
          </p:sp>
        </mc:Fallback>
      </mc:AlternateContent>
    </p:spTree>
    <p:extLst>
      <p:ext uri="{BB962C8B-B14F-4D97-AF65-F5344CB8AC3E}">
        <p14:creationId xmlns:p14="http://schemas.microsoft.com/office/powerpoint/2010/main" val="196518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11.5.2: Performing A Hypothesis Test for Residents Favoring Construction of a Toll Bridge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Recall from Table 11.2.3 that the critical value for the test is 2.33. The rejection region is the shaded region in the above graph. The decision will be to reject the null hypothesis if the calculated value of the test statistic is greater than 2.33.</a:t>
                </a:r>
              </a:p>
              <a:p>
                <a:r>
                  <a:rPr lang="en-US" dirty="0"/>
                  <a:t>The </a:t>
                </a:r>
                <a14:m>
                  <m:oMath xmlns:m="http://schemas.openxmlformats.org/officeDocument/2006/math">
                    <m:r>
                      <a:rPr lang="en-US" i="1" dirty="0" smtClean="0">
                        <a:latin typeface="Cambria Math" panose="02040503050406030204" pitchFamily="18" charset="0"/>
                      </a:rPr>
                      <m:t>𝑃</m:t>
                    </m:r>
                  </m:oMath>
                </a14:m>
                <a:r>
                  <a:rPr lang="en-US" dirty="0"/>
                  <a:t>-value is computed as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556"/>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266C974B-8C24-CB67-A026-AEE096AA78D5}"/>
              </a:ext>
            </a:extLst>
          </p:cNvPr>
          <p:cNvGraphicFramePr>
            <a:graphicFrameLocks noChangeAspect="1"/>
          </p:cNvGraphicFramePr>
          <p:nvPr>
            <p:extLst>
              <p:ext uri="{D42A27DB-BD31-4B8C-83A1-F6EECF244321}">
                <p14:modId xmlns:p14="http://schemas.microsoft.com/office/powerpoint/2010/main" val="1187376347"/>
              </p:ext>
            </p:extLst>
          </p:nvPr>
        </p:nvGraphicFramePr>
        <p:xfrm>
          <a:off x="2362200" y="4114800"/>
          <a:ext cx="5118100" cy="482600"/>
        </p:xfrm>
        <a:graphic>
          <a:graphicData uri="http://schemas.openxmlformats.org/presentationml/2006/ole">
            <mc:AlternateContent xmlns:mc="http://schemas.openxmlformats.org/markup-compatibility/2006">
              <mc:Choice xmlns:v="urn:schemas-microsoft-com:vml" Requires="v">
                <p:oleObj name="Equation" r:id="rId3" imgW="5117760" imgH="482400" progId="Equation.DSMT4">
                  <p:embed/>
                </p:oleObj>
              </mc:Choice>
              <mc:Fallback>
                <p:oleObj name="Equation" r:id="rId3" imgW="5117760" imgH="482400" progId="Equation.DSMT4">
                  <p:embed/>
                  <p:pic>
                    <p:nvPicPr>
                      <p:cNvPr id="0" name=""/>
                      <p:cNvPicPr/>
                      <p:nvPr/>
                    </p:nvPicPr>
                    <p:blipFill>
                      <a:blip r:embed="rId4"/>
                      <a:stretch>
                        <a:fillRect/>
                      </a:stretch>
                    </p:blipFill>
                    <p:spPr>
                      <a:xfrm>
                        <a:off x="2362200" y="4114800"/>
                        <a:ext cx="5118100" cy="482600"/>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11.5.2: Performing A Hypothesis Test for Residents Favoring Construction of a Toll Bridge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b="1" dirty="0"/>
                  <a:t>Step 5: Choose between the null and alternative hypotheses.</a:t>
                </a:r>
              </a:p>
              <a:p>
                <a:endParaRPr lang="en-US" dirty="0"/>
              </a:p>
              <a:p>
                <a:endParaRPr lang="en-US" dirty="0"/>
              </a:p>
              <a:p>
                <a:endParaRPr lang="en-US" dirty="0"/>
              </a:p>
              <a:p>
                <a:r>
                  <a:rPr lang="en-US" dirty="0"/>
                  <a:t>The value of </a:t>
                </a:r>
                <a14:m>
                  <m:oMath xmlns:m="http://schemas.openxmlformats.org/officeDocument/2006/math">
                    <m:r>
                      <a:rPr lang="en-US" i="1" dirty="0" smtClean="0">
                        <a:latin typeface="Cambria Math" panose="02040503050406030204" pitchFamily="18" charset="0"/>
                      </a:rPr>
                      <m:t>𝑧</m:t>
                    </m:r>
                  </m:oMath>
                </a14:m>
                <a:r>
                  <a:rPr lang="en-US" dirty="0"/>
                  <a:t> does not fall in the rejection region. Do not reject </a:t>
                </a:r>
                <a14:m>
                  <m:oMath xmlns:m="http://schemas.openxmlformats.org/officeDocument/2006/math">
                    <m:r>
                      <a:rPr lang="en-US" i="1" dirty="0" smtClean="0">
                        <a:latin typeface="Cambria Math" panose="02040503050406030204" pitchFamily="18" charset="0"/>
                      </a:rPr>
                      <m:t>𝐻</m:t>
                    </m:r>
                    <m:r>
                      <a:rPr lang="en-US" i="1" baseline="-25000"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=0.5</m:t>
                    </m:r>
                  </m:oMath>
                </a14:m>
                <a:r>
                  <a:rPr lang="en-US" dirty="0"/>
                  <a:t>. There is not sufficient evidence (at the 0.01 level) to reject the null hypothesis. Another way of thinking about this is that the sample proportion was not sufficiently rare to reject </a:t>
                </a:r>
                <a14:m>
                  <m:oMath xmlns:m="http://schemas.openxmlformats.org/officeDocument/2006/math">
                    <m:r>
                      <a:rPr lang="en-US" i="1" dirty="0" smtClean="0">
                        <a:latin typeface="Cambria Math" panose="02040503050406030204" pitchFamily="18" charset="0"/>
                      </a:rPr>
                      <m:t>𝐻</m:t>
                    </m:r>
                    <m:r>
                      <a:rPr lang="en-US" i="1" baseline="-25000" dirty="0" smtClean="0">
                        <a:latin typeface="Cambria Math" panose="02040503050406030204" pitchFamily="18" charset="0"/>
                      </a:rPr>
                      <m:t>0</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dirty="0" smtClean="0">
                        <a:latin typeface="Cambria Math" panose="02040503050406030204" pitchFamily="18" charset="0"/>
                      </a:rPr>
                      <m:t>=0.5</m:t>
                    </m:r>
                  </m:oMath>
                </a14:m>
                <a:r>
                  <a:rPr lang="en-US" dirty="0"/>
                  <a: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1067"/>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4C6FC09C-74D4-CCBE-46BC-E8029D3FDB91}"/>
              </a:ext>
            </a:extLst>
          </p:cNvPr>
          <p:cNvPicPr>
            <a:picLocks noChangeAspect="1"/>
          </p:cNvPicPr>
          <p:nvPr/>
        </p:nvPicPr>
        <p:blipFill>
          <a:blip r:embed="rId3"/>
          <a:stretch>
            <a:fillRect/>
          </a:stretch>
        </p:blipFill>
        <p:spPr>
          <a:xfrm>
            <a:off x="1676400" y="2133600"/>
            <a:ext cx="6134552" cy="1425381"/>
          </a:xfrm>
          <a:prstGeom prst="rect">
            <a:avLst/>
          </a:prstGeom>
        </p:spPr>
      </p:pic>
    </p:spTree>
    <p:extLst>
      <p:ext uri="{BB962C8B-B14F-4D97-AF65-F5344CB8AC3E}">
        <p14:creationId xmlns:p14="http://schemas.microsoft.com/office/powerpoint/2010/main" val="1941288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11.5.2: Performing A Hypothesis Test for Residents Favoring Construction of a Toll Bridge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a:t>
                </a:r>
                <a14:m>
                  <m:oMath xmlns:m="http://schemas.openxmlformats.org/officeDocument/2006/math">
                    <m:r>
                      <a:rPr lang="en-US" i="1" dirty="0" smtClean="0">
                        <a:latin typeface="Cambria Math" panose="02040503050406030204" pitchFamily="18" charset="0"/>
                      </a:rPr>
                      <m:t>𝑃</m:t>
                    </m:r>
                  </m:oMath>
                </a14:m>
                <a:r>
                  <a:rPr lang="en-US" dirty="0"/>
                  <a:t>-value of 0.0392 is greater than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m:t>
                    </m:r>
                  </m:oMath>
                </a14:m>
                <a:r>
                  <a:rPr lang="en-US" dirty="0"/>
                  <a:t>, so we fail to reject the null hypothesis.</a:t>
                </a:r>
              </a:p>
              <a:p>
                <a:r>
                  <a:rPr lang="en-US" b="1" dirty="0"/>
                  <a:t>Step 6: State the conclusion in terms of the original question.</a:t>
                </a:r>
              </a:p>
              <a:p>
                <a:r>
                  <a:rPr lang="en-US" dirty="0"/>
                  <a:t>There is not overwhelming evidence at the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b="0"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0.01 </m:t>
                    </m:r>
                  </m:oMath>
                </a14:m>
                <a:r>
                  <a:rPr lang="en-US" dirty="0"/>
                  <a:t>level to conclude that the residents favor the new toll bridge.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519"/>
                </a:stretch>
              </a:blipFill>
            </p:spPr>
            <p:txBody>
              <a:bodyPr/>
              <a:lstStyle/>
              <a:p>
                <a:r>
                  <a:rPr lang="en-IN">
                    <a:noFill/>
                  </a:rPr>
                  <a:t> </a:t>
                </a:r>
              </a:p>
            </p:txBody>
          </p:sp>
        </mc:Fallback>
      </mc:AlternateContent>
    </p:spTree>
    <p:extLst>
      <p:ext uri="{BB962C8B-B14F-4D97-AF65-F5344CB8AC3E}">
        <p14:creationId xmlns:p14="http://schemas.microsoft.com/office/powerpoint/2010/main" val="2057534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the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87240"/>
              </a:xfrm>
            </p:spPr>
            <p:txBody>
              <a:bodyPr>
                <a:normAutofit lnSpcReduction="10000"/>
              </a:bodyPr>
              <a:lstStyle/>
              <a:p>
                <a:r>
                  <a:rPr lang="en-US" dirty="0"/>
                  <a:t>Setting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 </m:t>
                    </m:r>
                  </m:oMath>
                </a14:m>
                <a:r>
                  <a:rPr lang="en-US" dirty="0"/>
                  <a:t>implies we were only willing to make a Type I error (reject the null hypothesis when it was true) once in every 100 trials of the experiment. Since the </a:t>
                </a:r>
                <a14:m>
                  <m:oMath xmlns:m="http://schemas.openxmlformats.org/officeDocument/2006/math">
                    <m:r>
                      <a:rPr lang="en-US" i="1" dirty="0" smtClean="0">
                        <a:latin typeface="Cambria Math" panose="02040503050406030204" pitchFamily="18" charset="0"/>
                      </a:rPr>
                      <m:t>𝑃</m:t>
                    </m:r>
                  </m:oMath>
                </a14:m>
                <a:r>
                  <a:rPr lang="en-US" dirty="0"/>
                  <a:t>-value of our test statistic 0.0392 is greater than 0.01, the null hypothesis was not rejected.</a:t>
                </a:r>
              </a:p>
              <a:p>
                <a:r>
                  <a:rPr lang="en-US" dirty="0"/>
                  <a:t>If the level of the test had been 0.05, then to reject </a:t>
                </a:r>
                <a14:m>
                  <m:oMath xmlns:m="http://schemas.openxmlformats.org/officeDocument/2006/math">
                    <m:r>
                      <a:rPr lang="en-US" i="1" dirty="0" smtClean="0">
                        <a:latin typeface="Cambria Math" panose="02040503050406030204" pitchFamily="18" charset="0"/>
                      </a:rPr>
                      <m:t>𝐻</m:t>
                    </m:r>
                    <m:r>
                      <a:rPr lang="en-US" i="1" baseline="-25000" dirty="0" smtClean="0">
                        <a:latin typeface="Cambria Math" panose="02040503050406030204" pitchFamily="18" charset="0"/>
                      </a:rPr>
                      <m:t>0</m:t>
                    </m:r>
                  </m:oMath>
                </a14:m>
                <a:r>
                  <a:rPr lang="en-US" dirty="0"/>
                  <a:t> in favor of </a:t>
                </a:r>
                <a14:m>
                  <m:oMath xmlns:m="http://schemas.openxmlformats.org/officeDocument/2006/math">
                    <m:r>
                      <a:rPr lang="en-US" i="1" dirty="0" smtClean="0">
                        <a:latin typeface="Cambria Math" panose="02040503050406030204" pitchFamily="18" charset="0"/>
                      </a:rPr>
                      <m:t>𝐻</m:t>
                    </m:r>
                    <m:r>
                      <a:rPr lang="en-US" i="1" baseline="-25000" dirty="0" smtClean="0">
                        <a:latin typeface="Cambria Math" panose="02040503050406030204" pitchFamily="18" charset="0"/>
                      </a:rPr>
                      <m:t>𝑎</m:t>
                    </m:r>
                  </m:oMath>
                </a14:m>
                <a:r>
                  <a:rPr lang="en-US" dirty="0"/>
                  <a:t> would have required a test statistic whose rareness under ordinary sampling variation is less than 0.05. For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 the null hypothesis is rejected in favor of the alternative, since the test statistic has a </a:t>
                </a:r>
                <a14:m>
                  <m:oMath xmlns:m="http://schemas.openxmlformats.org/officeDocument/2006/math">
                    <m:r>
                      <a:rPr lang="en-US" i="1" dirty="0" smtClean="0">
                        <a:latin typeface="Cambria Math" panose="02040503050406030204" pitchFamily="18" charset="0"/>
                      </a:rPr>
                      <m:t>𝑃</m:t>
                    </m:r>
                  </m:oMath>
                </a14:m>
                <a:r>
                  <a:rPr lang="en-US" dirty="0"/>
                  <a:t>-value (0.0392) less than 0.05.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87240"/>
              </a:xfrm>
              <a:blipFill>
                <a:blip r:embed="rId2"/>
                <a:stretch>
                  <a:fillRect l="-1481" t="-2125"/>
                </a:stretch>
              </a:blipFill>
            </p:spPr>
            <p:txBody>
              <a:bodyPr/>
              <a:lstStyle/>
              <a:p>
                <a:r>
                  <a:rPr lang="en-IN">
                    <a:noFill/>
                  </a:rPr>
                  <a:t> </a:t>
                </a:r>
              </a:p>
            </p:txBody>
          </p:sp>
        </mc:Fallback>
      </mc:AlternateContent>
    </p:spTree>
    <p:extLst>
      <p:ext uri="{BB962C8B-B14F-4D97-AF65-F5344CB8AC3E}">
        <p14:creationId xmlns:p14="http://schemas.microsoft.com/office/powerpoint/2010/main" val="207471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the Test (cont.)</a:t>
            </a:r>
          </a:p>
        </p:txBody>
      </p:sp>
      <p:sp>
        <p:nvSpPr>
          <p:cNvPr id="3" name="Content Placeholder 2"/>
          <p:cNvSpPr>
            <a:spLocks noGrp="1"/>
          </p:cNvSpPr>
          <p:nvPr>
            <p:ph idx="1"/>
          </p:nvPr>
        </p:nvSpPr>
        <p:spPr>
          <a:xfrm>
            <a:off x="457200" y="1280160"/>
            <a:ext cx="8229600" cy="4587240"/>
          </a:xfrm>
        </p:spPr>
        <p:txBody>
          <a:bodyPr>
            <a:normAutofit/>
          </a:bodyPr>
          <a:lstStyle/>
          <a:p>
            <a:r>
              <a:rPr lang="en-US" dirty="0"/>
              <a:t> </a:t>
            </a:r>
          </a:p>
        </p:txBody>
      </p:sp>
      <p:graphicFrame>
        <p:nvGraphicFramePr>
          <p:cNvPr id="4" name="Table 3">
            <a:extLst>
              <a:ext uri="{FF2B5EF4-FFF2-40B4-BE49-F238E27FC236}">
                <a16:creationId xmlns:a16="http://schemas.microsoft.com/office/drawing/2014/main" id="{B8C7B54F-EC39-0357-9586-D89CE4245596}"/>
              </a:ext>
            </a:extLst>
          </p:cNvPr>
          <p:cNvGraphicFramePr>
            <a:graphicFrameLocks noGrp="1"/>
          </p:cNvGraphicFramePr>
          <p:nvPr>
            <p:extLst>
              <p:ext uri="{D42A27DB-BD31-4B8C-83A1-F6EECF244321}">
                <p14:modId xmlns:p14="http://schemas.microsoft.com/office/powerpoint/2010/main" val="263158170"/>
              </p:ext>
            </p:extLst>
          </p:nvPr>
        </p:nvGraphicFramePr>
        <p:xfrm>
          <a:off x="1371600" y="1676400"/>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041814492"/>
                    </a:ext>
                  </a:extLst>
                </a:gridCol>
                <a:gridCol w="3048000">
                  <a:extLst>
                    <a:ext uri="{9D8B030D-6E8A-4147-A177-3AD203B41FA5}">
                      <a16:colId xmlns:a16="http://schemas.microsoft.com/office/drawing/2014/main" val="1713400575"/>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Table 11.5.2 − If </a:t>
                      </a:r>
                      <a:r>
                        <a:rPr lang="en-US" sz="1800" b="1" i="1" u="none" strike="noStrike" kern="1200" baseline="0" dirty="0">
                          <a:solidFill>
                            <a:schemeClr val="lt1"/>
                          </a:solidFill>
                          <a:latin typeface="+mn-lt"/>
                          <a:ea typeface="+mn-ea"/>
                          <a:cs typeface="+mn-cs"/>
                        </a:rPr>
                        <a:t>P</a:t>
                      </a:r>
                      <a:r>
                        <a:rPr lang="en-US" sz="1800" b="1" i="0" u="none" strike="noStrike" kern="1200" baseline="0" dirty="0">
                          <a:solidFill>
                            <a:schemeClr val="lt1"/>
                          </a:solidFill>
                          <a:latin typeface="+mn-lt"/>
                          <a:ea typeface="+mn-ea"/>
                          <a:cs typeface="+mn-cs"/>
                        </a:rPr>
                        <a:t>-Value = 0.0392</a:t>
                      </a:r>
                      <a:endParaRPr lang="en-US" sz="1800" b="0" i="0" u="none" strike="noStrike" kern="1200" baseline="0" dirty="0">
                        <a:solidFill>
                          <a:schemeClr val="lt1"/>
                        </a:solidFill>
                        <a:latin typeface="+mn-lt"/>
                        <a:ea typeface="+mn-ea"/>
                        <a:cs typeface="+mn-cs"/>
                      </a:endParaRPr>
                    </a:p>
                  </a:txBody>
                  <a:tcPr/>
                </a:tc>
                <a:tc hMerge="1">
                  <a:txBody>
                    <a:bodyPr/>
                    <a:lstStyle/>
                    <a:p>
                      <a:endParaRPr lang="en-IN" dirty="0"/>
                    </a:p>
                  </a:txBody>
                  <a:tcPr/>
                </a:tc>
                <a:extLst>
                  <a:ext uri="{0D108BD9-81ED-4DB2-BD59-A6C34878D82A}">
                    <a16:rowId xmlns:a16="http://schemas.microsoft.com/office/drawing/2014/main" val="2701276034"/>
                  </a:ext>
                </a:extLst>
              </a:tr>
              <a:tr h="370840">
                <a:tc>
                  <a:txBody>
                    <a:bodyPr/>
                    <a:lstStyle/>
                    <a:p>
                      <a:pPr algn="ctr"/>
                      <a:r>
                        <a:rPr lang="en-US" b="1" dirty="0"/>
                        <a:t>Level of the Test</a:t>
                      </a:r>
                      <a:endParaRPr lang="en-IN" b="1" dirty="0"/>
                    </a:p>
                  </a:txBody>
                  <a:tcPr/>
                </a:tc>
                <a:tc>
                  <a:txBody>
                    <a:bodyPr/>
                    <a:lstStyle/>
                    <a:p>
                      <a:pPr algn="ctr"/>
                      <a:r>
                        <a:rPr lang="en-US" b="1" dirty="0"/>
                        <a:t>Reject or Fail to Reject</a:t>
                      </a:r>
                      <a:endParaRPr lang="en-IN" b="1" dirty="0"/>
                    </a:p>
                  </a:txBody>
                  <a:tcPr/>
                </a:tc>
                <a:extLst>
                  <a:ext uri="{0D108BD9-81ED-4DB2-BD59-A6C34878D82A}">
                    <a16:rowId xmlns:a16="http://schemas.microsoft.com/office/drawing/2014/main" val="1888576563"/>
                  </a:ext>
                </a:extLst>
              </a:tr>
              <a:tr h="370840">
                <a:tc>
                  <a:txBody>
                    <a:bodyPr/>
                    <a:lstStyle/>
                    <a:p>
                      <a:pPr algn="ctr"/>
                      <a:r>
                        <a:rPr lang="en-US" dirty="0"/>
                        <a:t>0.10</a:t>
                      </a:r>
                      <a:endParaRPr lang="en-IN" dirty="0"/>
                    </a:p>
                  </a:txBody>
                  <a:tcPr/>
                </a:tc>
                <a:tc>
                  <a:txBody>
                    <a:bodyPr/>
                    <a:lstStyle/>
                    <a:p>
                      <a:pPr algn="ctr"/>
                      <a:r>
                        <a:rPr lang="en-US" dirty="0"/>
                        <a:t>Reject</a:t>
                      </a:r>
                      <a:endParaRPr lang="en-IN" dirty="0"/>
                    </a:p>
                  </a:txBody>
                  <a:tcPr/>
                </a:tc>
                <a:extLst>
                  <a:ext uri="{0D108BD9-81ED-4DB2-BD59-A6C34878D82A}">
                    <a16:rowId xmlns:a16="http://schemas.microsoft.com/office/drawing/2014/main" val="1310402517"/>
                  </a:ext>
                </a:extLst>
              </a:tr>
              <a:tr h="370840">
                <a:tc>
                  <a:txBody>
                    <a:bodyPr/>
                    <a:lstStyle/>
                    <a:p>
                      <a:pPr algn="ctr"/>
                      <a:r>
                        <a:rPr lang="en-US" dirty="0"/>
                        <a:t>0.05</a:t>
                      </a:r>
                      <a:endParaRPr lang="en-IN" dirty="0"/>
                    </a:p>
                  </a:txBody>
                  <a:tcPr/>
                </a:tc>
                <a:tc>
                  <a:txBody>
                    <a:bodyPr/>
                    <a:lstStyle/>
                    <a:p>
                      <a:pPr algn="ctr"/>
                      <a:r>
                        <a:rPr lang="en-US" dirty="0"/>
                        <a:t>Reject</a:t>
                      </a:r>
                      <a:endParaRPr lang="en-IN" dirty="0"/>
                    </a:p>
                  </a:txBody>
                  <a:tcPr/>
                </a:tc>
                <a:extLst>
                  <a:ext uri="{0D108BD9-81ED-4DB2-BD59-A6C34878D82A}">
                    <a16:rowId xmlns:a16="http://schemas.microsoft.com/office/drawing/2014/main" val="3495332367"/>
                  </a:ext>
                </a:extLst>
              </a:tr>
              <a:tr h="370840">
                <a:tc>
                  <a:txBody>
                    <a:bodyPr/>
                    <a:lstStyle/>
                    <a:p>
                      <a:pPr algn="ctr"/>
                      <a:r>
                        <a:rPr lang="en-US" dirty="0"/>
                        <a:t>0.03</a:t>
                      </a:r>
                      <a:endParaRPr lang="en-IN" dirty="0"/>
                    </a:p>
                  </a:txBody>
                  <a:tcPr/>
                </a:tc>
                <a:tc>
                  <a:txBody>
                    <a:bodyPr/>
                    <a:lstStyle/>
                    <a:p>
                      <a:pPr algn="ctr"/>
                      <a:r>
                        <a:rPr lang="en-IN" dirty="0"/>
                        <a:t>Fail to Reject</a:t>
                      </a:r>
                    </a:p>
                  </a:txBody>
                  <a:tcPr/>
                </a:tc>
                <a:extLst>
                  <a:ext uri="{0D108BD9-81ED-4DB2-BD59-A6C34878D82A}">
                    <a16:rowId xmlns:a16="http://schemas.microsoft.com/office/drawing/2014/main" val="3749672627"/>
                  </a:ext>
                </a:extLst>
              </a:tr>
              <a:tr h="370840">
                <a:tc>
                  <a:txBody>
                    <a:bodyPr/>
                    <a:lstStyle/>
                    <a:p>
                      <a:pPr algn="ctr"/>
                      <a:r>
                        <a:rPr lang="en-US" dirty="0"/>
                        <a:t>0.01</a:t>
                      </a:r>
                      <a:endParaRPr lang="en-IN" dirty="0"/>
                    </a:p>
                  </a:txBody>
                  <a:tcPr/>
                </a:tc>
                <a:tc>
                  <a:txBody>
                    <a:bodyPr/>
                    <a:lstStyle/>
                    <a:p>
                      <a:pPr algn="ctr"/>
                      <a:r>
                        <a:rPr lang="en-IN" dirty="0"/>
                        <a:t>Fail to Reject</a:t>
                      </a:r>
                    </a:p>
                  </a:txBody>
                  <a:tcPr/>
                </a:tc>
                <a:extLst>
                  <a:ext uri="{0D108BD9-81ED-4DB2-BD59-A6C34878D82A}">
                    <a16:rowId xmlns:a16="http://schemas.microsoft.com/office/drawing/2014/main" val="848750065"/>
                  </a:ext>
                </a:extLst>
              </a:tr>
            </a:tbl>
          </a:graphicData>
        </a:graphic>
      </p:graphicFrame>
    </p:spTree>
    <p:extLst>
      <p:ext uri="{BB962C8B-B14F-4D97-AF65-F5344CB8AC3E}">
        <p14:creationId xmlns:p14="http://schemas.microsoft.com/office/powerpoint/2010/main" val="16502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2A02-C679-4216-87AA-6DE7D3142A86}"/>
              </a:ext>
            </a:extLst>
          </p:cNvPr>
          <p:cNvSpPr>
            <a:spLocks noGrp="1"/>
          </p:cNvSpPr>
          <p:nvPr>
            <p:ph type="title"/>
          </p:nvPr>
        </p:nvSpPr>
        <p:spPr/>
        <p:txBody>
          <a:bodyPr/>
          <a:lstStyle/>
          <a:p>
            <a:r>
              <a:rPr lang="en-US" dirty="0"/>
              <a:t>Developing the Test (cont.)</a:t>
            </a:r>
          </a:p>
        </p:txBody>
      </p:sp>
      <p:sp>
        <p:nvSpPr>
          <p:cNvPr id="3" name="Content Placeholder 2">
            <a:extLst>
              <a:ext uri="{FF2B5EF4-FFF2-40B4-BE49-F238E27FC236}">
                <a16:creationId xmlns:a16="http://schemas.microsoft.com/office/drawing/2014/main" id="{FF80DCCE-FBF3-4E1D-8924-815EEEA8188C}"/>
              </a:ext>
            </a:extLst>
          </p:cNvPr>
          <p:cNvSpPr>
            <a:spLocks noGrp="1"/>
          </p:cNvSpPr>
          <p:nvPr>
            <p:ph idx="1"/>
          </p:nvPr>
        </p:nvSpPr>
        <p:spPr/>
        <p:txBody>
          <a:bodyPr/>
          <a:lstStyle/>
          <a:p>
            <a:r>
              <a:rPr lang="en-US" dirty="0"/>
              <a:t>Table 11.5.1 contains the correct formulation of the hypotheses for a test about a single proportion.</a:t>
            </a:r>
          </a:p>
          <a:p>
            <a:endParaRPr lang="en-US"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D4597ED-F9BF-5BF4-F6DF-9B460F646DC4}"/>
                  </a:ext>
                </a:extLst>
              </p:cNvPr>
              <p:cNvGraphicFramePr>
                <a:graphicFrameLocks noGrp="1"/>
              </p:cNvGraphicFramePr>
              <p:nvPr>
                <p:extLst>
                  <p:ext uri="{D42A27DB-BD31-4B8C-83A1-F6EECF244321}">
                    <p14:modId xmlns:p14="http://schemas.microsoft.com/office/powerpoint/2010/main" val="4242189095"/>
                  </p:ext>
                </p:extLst>
              </p:nvPr>
            </p:nvGraphicFramePr>
            <p:xfrm>
              <a:off x="457200" y="2314622"/>
              <a:ext cx="8229600" cy="3307080"/>
            </p:xfrm>
            <a:graphic>
              <a:graphicData uri="http://schemas.openxmlformats.org/drawingml/2006/table">
                <a:tbl>
                  <a:tblPr firstRow="1" bandRow="1">
                    <a:tableStyleId>{5C22544A-7EE6-4342-B048-85BDC9FD1C3A}</a:tableStyleId>
                  </a:tblPr>
                  <a:tblGrid>
                    <a:gridCol w="2302728">
                      <a:extLst>
                        <a:ext uri="{9D8B030D-6E8A-4147-A177-3AD203B41FA5}">
                          <a16:colId xmlns:a16="http://schemas.microsoft.com/office/drawing/2014/main" val="3838377695"/>
                        </a:ext>
                      </a:extLst>
                    </a:gridCol>
                    <a:gridCol w="2133600">
                      <a:extLst>
                        <a:ext uri="{9D8B030D-6E8A-4147-A177-3AD203B41FA5}">
                          <a16:colId xmlns:a16="http://schemas.microsoft.com/office/drawing/2014/main" val="3905157849"/>
                        </a:ext>
                      </a:extLst>
                    </a:gridCol>
                    <a:gridCol w="1905000">
                      <a:extLst>
                        <a:ext uri="{9D8B030D-6E8A-4147-A177-3AD203B41FA5}">
                          <a16:colId xmlns:a16="http://schemas.microsoft.com/office/drawing/2014/main" val="2012557068"/>
                        </a:ext>
                      </a:extLst>
                    </a:gridCol>
                    <a:gridCol w="1888272">
                      <a:extLst>
                        <a:ext uri="{9D8B030D-6E8A-4147-A177-3AD203B41FA5}">
                          <a16:colId xmlns:a16="http://schemas.microsoft.com/office/drawing/2014/main" val="3202008978"/>
                        </a:ext>
                      </a:extLst>
                    </a:gridCol>
                  </a:tblGrid>
                  <a:tr h="370840">
                    <a:tc gridSpan="4">
                      <a:txBody>
                        <a:bodyPr/>
                        <a:lstStyle/>
                        <a:p>
                          <a:pPr algn="ctr"/>
                          <a:r>
                            <a:rPr lang="en-US" dirty="0"/>
                            <a:t>Table 11.5.1 - Hypotheses for a Test about a Single Proportion</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35295451"/>
                      </a:ext>
                    </a:extLst>
                  </a:tr>
                  <a:tr h="370840">
                    <a:tc rowSpan="2">
                      <a:txBody>
                        <a:bodyPr/>
                        <a:lstStyle/>
                        <a:p>
                          <a:endParaRPr lang="en-IN" dirty="0"/>
                        </a:p>
                      </a:txBody>
                      <a:tcPr/>
                    </a:tc>
                    <a:tc gridSpan="3">
                      <a:txBody>
                        <a:bodyPr/>
                        <a:lstStyle/>
                        <a:p>
                          <a:pPr algn="ctr"/>
                          <a:r>
                            <a:rPr lang="en-IN" b="1" dirty="0"/>
                            <a:t>Research Question</a:t>
                          </a:r>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160193993"/>
                      </a:ext>
                    </a:extLst>
                  </a:tr>
                  <a:tr h="370840">
                    <a:tc vMerge="1">
                      <a:txBody>
                        <a:bodyPr/>
                        <a:lstStyle/>
                        <a:p>
                          <a:endParaRPr lang="en-IN" dirty="0"/>
                        </a:p>
                      </a:txBody>
                      <a:tcPr/>
                    </a:tc>
                    <a:tc>
                      <a:txBody>
                        <a:bodyPr/>
                        <a:lstStyle/>
                        <a:p>
                          <a:r>
                            <a:rPr lang="en-US" b="1" dirty="0"/>
                            <a:t>Is the population proportion different from </a:t>
                          </a:r>
                          <a14:m>
                            <m:oMath xmlns:m="http://schemas.openxmlformats.org/officeDocument/2006/math">
                              <m:r>
                                <a:rPr lang="en-US" b="1" i="1" dirty="0" smtClean="0">
                                  <a:latin typeface="Cambria Math" panose="02040503050406030204" pitchFamily="18" charset="0"/>
                                </a:rPr>
                                <m:t>𝒑</m:t>
                              </m:r>
                              <m:r>
                                <a:rPr lang="en-US" b="1" i="1" baseline="-25000" dirty="0" smtClean="0">
                                  <a:latin typeface="Cambria Math" panose="02040503050406030204" pitchFamily="18" charset="0"/>
                                </a:rPr>
                                <m:t>𝟎</m:t>
                              </m:r>
                            </m:oMath>
                          </a14:m>
                          <a:r>
                            <a:rPr lang="en-US" b="1" dirty="0"/>
                            <a:t>?</a:t>
                          </a:r>
                          <a:endParaRPr lang="en-IN" b="1" dirty="0"/>
                        </a:p>
                      </a:txBody>
                      <a:tcPr/>
                    </a:tc>
                    <a:tc>
                      <a:txBody>
                        <a:bodyPr/>
                        <a:lstStyle/>
                        <a:p>
                          <a:r>
                            <a:rPr lang="en-US" b="1" dirty="0"/>
                            <a:t>Is the population proportion greater than </a:t>
                          </a:r>
                          <a14:m>
                            <m:oMath xmlns:m="http://schemas.openxmlformats.org/officeDocument/2006/math">
                              <m:r>
                                <a:rPr lang="en-US" b="1" i="1" dirty="0" smtClean="0">
                                  <a:latin typeface="Cambria Math" panose="02040503050406030204" pitchFamily="18" charset="0"/>
                                </a:rPr>
                                <m:t>𝒑</m:t>
                              </m:r>
                              <m:r>
                                <a:rPr lang="en-US" b="1" i="1" baseline="-25000" dirty="0" smtClean="0">
                                  <a:latin typeface="Cambria Math" panose="02040503050406030204" pitchFamily="18" charset="0"/>
                                </a:rPr>
                                <m:t>𝟎</m:t>
                              </m:r>
                            </m:oMath>
                          </a14:m>
                          <a:r>
                            <a:rPr lang="en-US" b="1" dirty="0"/>
                            <a:t>?</a:t>
                          </a:r>
                          <a:endParaRPr lang="en-IN" b="1" dirty="0"/>
                        </a:p>
                      </a:txBody>
                      <a:tcPr/>
                    </a:tc>
                    <a:tc>
                      <a:txBody>
                        <a:bodyPr/>
                        <a:lstStyle/>
                        <a:p>
                          <a:r>
                            <a:rPr lang="en-US" b="1" dirty="0"/>
                            <a:t>Is the population proportion less than </a:t>
                          </a:r>
                          <a14:m>
                            <m:oMath xmlns:m="http://schemas.openxmlformats.org/officeDocument/2006/math">
                              <m:r>
                                <a:rPr lang="en-US" b="1" i="1" dirty="0" smtClean="0">
                                  <a:latin typeface="Cambria Math" panose="02040503050406030204" pitchFamily="18" charset="0"/>
                                </a:rPr>
                                <m:t>𝒑</m:t>
                              </m:r>
                              <m:r>
                                <a:rPr lang="en-US" b="1" i="1" baseline="-25000" dirty="0" smtClean="0">
                                  <a:latin typeface="Cambria Math" panose="02040503050406030204" pitchFamily="18" charset="0"/>
                                </a:rPr>
                                <m:t>𝟎</m:t>
                              </m:r>
                            </m:oMath>
                          </a14:m>
                          <a:r>
                            <a:rPr lang="en-US" b="1" dirty="0"/>
                            <a:t>?</a:t>
                          </a:r>
                          <a:endParaRPr lang="en-IN" b="1" dirty="0"/>
                        </a:p>
                      </a:txBody>
                      <a:tcPr/>
                    </a:tc>
                    <a:extLst>
                      <a:ext uri="{0D108BD9-81ED-4DB2-BD59-A6C34878D82A}">
                        <a16:rowId xmlns:a16="http://schemas.microsoft.com/office/drawing/2014/main" val="25886799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i="0" u="none" strike="noStrike" kern="1200" baseline="0" dirty="0">
                              <a:solidFill>
                                <a:schemeClr val="dk1"/>
                              </a:solidFill>
                              <a:latin typeface="+mn-lt"/>
                              <a:ea typeface="+mn-ea"/>
                              <a:cs typeface="+mn-cs"/>
                            </a:rPr>
                            <a:t>Null hypothesis, </a:t>
                          </a:r>
                          <a14:m>
                            <m:oMath xmlns:m="http://schemas.openxmlformats.org/officeDocument/2006/math">
                              <m:r>
                                <a:rPr lang="en-IN" sz="1800" b="1" i="1" u="none" strike="noStrike" kern="1200" baseline="0" dirty="0" smtClean="0">
                                  <a:solidFill>
                                    <a:schemeClr val="dk1"/>
                                  </a:solidFill>
                                  <a:latin typeface="Cambria Math" panose="02040503050406030204" pitchFamily="18" charset="0"/>
                                  <a:ea typeface="+mn-ea"/>
                                  <a:cs typeface="+mn-cs"/>
                                </a:rPr>
                                <m:t>𝑯</m:t>
                              </m:r>
                              <m:r>
                                <a:rPr lang="en-IN" sz="1800" b="1" i="1" u="none" strike="noStrike" kern="1200" baseline="-25000" dirty="0" smtClean="0">
                                  <a:solidFill>
                                    <a:schemeClr val="dk1"/>
                                  </a:solidFill>
                                  <a:latin typeface="Cambria Math" panose="02040503050406030204" pitchFamily="18" charset="0"/>
                                  <a:ea typeface="+mn-ea"/>
                                  <a:cs typeface="+mn-cs"/>
                                </a:rPr>
                                <m:t>𝟎</m:t>
                              </m:r>
                            </m:oMath>
                          </a14:m>
                          <a:endParaRPr lang="en-IN" sz="1800" b="0" i="0" u="none" strike="noStrike" kern="1200" baseline="-25000" dirty="0">
                            <a:solidFill>
                              <a:schemeClr val="dk1"/>
                            </a:solidFill>
                            <a:latin typeface="+mn-lt"/>
                            <a:ea typeface="+mn-ea"/>
                            <a:cs typeface="+mn-cs"/>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baseline="-25000" dirty="0" smtClean="0">
                                    <a:latin typeface="Cambria Math" panose="02040503050406030204" pitchFamily="18" charset="0"/>
                                  </a:rPr>
                                  <m:t>0</m:t>
                                </m:r>
                              </m:oMath>
                            </m:oMathPara>
                          </a14:m>
                          <a:endParaRPr lang="en-IN"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baseline="-25000" dirty="0" smtClean="0">
                                    <a:latin typeface="Cambria Math" panose="02040503050406030204" pitchFamily="18" charset="0"/>
                                  </a:rPr>
                                  <m:t>0</m:t>
                                </m:r>
                              </m:oMath>
                            </m:oMathPara>
                          </a14:m>
                          <a:endParaRPr lang="en-IN"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𝑝</m:t>
                                </m:r>
                                <m:r>
                                  <a:rPr lang="en-US" i="1" baseline="-25000" dirty="0" smtClean="0">
                                    <a:latin typeface="Cambria Math" panose="02040503050406030204" pitchFamily="18" charset="0"/>
                                  </a:rPr>
                                  <m:t>0</m:t>
                                </m:r>
                              </m:oMath>
                            </m:oMathPara>
                          </a14:m>
                          <a:endParaRPr lang="en-IN" baseline="-25000" dirty="0"/>
                        </a:p>
                      </a:txBody>
                      <a:tcPr/>
                    </a:tc>
                    <a:extLst>
                      <a:ext uri="{0D108BD9-81ED-4DB2-BD59-A6C34878D82A}">
                        <a16:rowId xmlns:a16="http://schemas.microsoft.com/office/drawing/2014/main" val="3164426151"/>
                      </a:ext>
                    </a:extLst>
                  </a:tr>
                  <a:tr h="370840">
                    <a:tc>
                      <a:txBody>
                        <a:bodyPr/>
                        <a:lstStyle/>
                        <a:p>
                          <a:r>
                            <a:rPr lang="en-IN" b="1" dirty="0"/>
                            <a:t>Alternative Hypothesis, </a:t>
                          </a:r>
                          <a14:m>
                            <m:oMath xmlns:m="http://schemas.openxmlformats.org/officeDocument/2006/math">
                              <m:r>
                                <a:rPr lang="en-IN" b="1" i="1" dirty="0" smtClean="0">
                                  <a:latin typeface="Cambria Math" panose="02040503050406030204" pitchFamily="18" charset="0"/>
                                </a:rPr>
                                <m:t>𝑯</m:t>
                              </m:r>
                              <m:r>
                                <a:rPr lang="en-IN" b="1" i="1" baseline="-25000" dirty="0" smtClean="0">
                                  <a:latin typeface="Cambria Math" panose="02040503050406030204" pitchFamily="18" charset="0"/>
                                </a:rPr>
                                <m:t>𝒂</m:t>
                              </m:r>
                            </m:oMath>
                          </a14:m>
                          <a:endParaRPr lang="en-IN" b="1"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𝑝</m:t>
                                </m:r>
                                <m:r>
                                  <a:rPr lang="en-US" i="1" baseline="-25000" dirty="0" smtClean="0">
                                    <a:latin typeface="Cambria Math" panose="02040503050406030204" pitchFamily="18" charset="0"/>
                                  </a:rPr>
                                  <m:t>0</m:t>
                                </m:r>
                              </m:oMath>
                            </m:oMathPara>
                          </a14:m>
                          <a:endParaRPr lang="en-IN"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ea typeface="Cambria Math" panose="02040503050406030204" pitchFamily="18" charset="0"/>
                                  </a:rPr>
                                  <m:t>&gt;</m:t>
                                </m:r>
                                <m:r>
                                  <a:rPr lang="en-US" i="1" dirty="0" smtClean="0">
                                    <a:latin typeface="Cambria Math" panose="02040503050406030204" pitchFamily="18" charset="0"/>
                                  </a:rPr>
                                  <m:t>𝑝</m:t>
                                </m:r>
                                <m:r>
                                  <a:rPr lang="en-US" i="1" baseline="-25000" dirty="0" smtClean="0">
                                    <a:latin typeface="Cambria Math" panose="02040503050406030204" pitchFamily="18" charset="0"/>
                                  </a:rPr>
                                  <m:t>0</m:t>
                                </m:r>
                              </m:oMath>
                            </m:oMathPara>
                          </a14:m>
                          <a:endParaRPr lang="en-IN"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ea typeface="Cambria Math" panose="02040503050406030204" pitchFamily="18" charset="0"/>
                                  </a:rPr>
                                  <m:t>&lt;</m:t>
                                </m:r>
                                <m:r>
                                  <a:rPr lang="en-US" i="1" dirty="0" smtClean="0">
                                    <a:latin typeface="Cambria Math" panose="02040503050406030204" pitchFamily="18" charset="0"/>
                                  </a:rPr>
                                  <m:t>𝑝</m:t>
                                </m:r>
                                <m:r>
                                  <a:rPr lang="en-US" i="1" baseline="-25000" dirty="0" smtClean="0">
                                    <a:latin typeface="Cambria Math" panose="02040503050406030204" pitchFamily="18" charset="0"/>
                                  </a:rPr>
                                  <m:t>0</m:t>
                                </m:r>
                              </m:oMath>
                            </m:oMathPara>
                          </a14:m>
                          <a:endParaRPr lang="en-IN" baseline="-25000" dirty="0"/>
                        </a:p>
                        <a:p>
                          <a:pPr algn="ctr"/>
                          <a:endParaRPr lang="en-IN" dirty="0"/>
                        </a:p>
                      </a:txBody>
                      <a:tcPr/>
                    </a:tc>
                    <a:extLst>
                      <a:ext uri="{0D108BD9-81ED-4DB2-BD59-A6C34878D82A}">
                        <a16:rowId xmlns:a16="http://schemas.microsoft.com/office/drawing/2014/main" val="1549194858"/>
                      </a:ext>
                    </a:extLst>
                  </a:tr>
                  <a:tr h="370840">
                    <a:tc>
                      <a:txBody>
                        <a:bodyPr/>
                        <a:lstStyle/>
                        <a:p>
                          <a:r>
                            <a:rPr lang="en-IN" b="1" dirty="0"/>
                            <a:t>Type of Hypothesis Test</a:t>
                          </a:r>
                        </a:p>
                      </a:txBody>
                      <a:tcPr/>
                    </a:tc>
                    <a:tc>
                      <a:txBody>
                        <a:bodyPr/>
                        <a:lstStyle/>
                        <a:p>
                          <a:pPr algn="ctr"/>
                          <a:r>
                            <a:rPr lang="en-US" dirty="0"/>
                            <a:t>Two-tailed</a:t>
                          </a:r>
                          <a:endParaRPr lang="en-IN" dirty="0"/>
                        </a:p>
                      </a:txBody>
                      <a:tcPr/>
                    </a:tc>
                    <a:tc>
                      <a:txBody>
                        <a:bodyPr/>
                        <a:lstStyle/>
                        <a:p>
                          <a:pPr algn="ctr"/>
                          <a:r>
                            <a:rPr lang="en-US" dirty="0"/>
                            <a:t>Right-tailed</a:t>
                          </a:r>
                          <a:endParaRPr lang="en-IN" dirty="0"/>
                        </a:p>
                      </a:txBody>
                      <a:tcPr/>
                    </a:tc>
                    <a:tc>
                      <a:txBody>
                        <a:bodyPr/>
                        <a:lstStyle/>
                        <a:p>
                          <a:pPr algn="ctr"/>
                          <a:r>
                            <a:rPr lang="en-US" dirty="0"/>
                            <a:t>Left-tailed</a:t>
                          </a:r>
                          <a:endParaRPr lang="en-IN" dirty="0"/>
                        </a:p>
                      </a:txBody>
                      <a:tcPr/>
                    </a:tc>
                    <a:extLst>
                      <a:ext uri="{0D108BD9-81ED-4DB2-BD59-A6C34878D82A}">
                        <a16:rowId xmlns:a16="http://schemas.microsoft.com/office/drawing/2014/main" val="4168014743"/>
                      </a:ext>
                    </a:extLst>
                  </a:tr>
                </a:tbl>
              </a:graphicData>
            </a:graphic>
          </p:graphicFrame>
        </mc:Choice>
        <mc:Fallback xmlns="">
          <p:graphicFrame>
            <p:nvGraphicFramePr>
              <p:cNvPr id="4" name="Table 3">
                <a:extLst>
                  <a:ext uri="{FF2B5EF4-FFF2-40B4-BE49-F238E27FC236}">
                    <a16:creationId xmlns:a16="http://schemas.microsoft.com/office/drawing/2014/main" id="{DD4597ED-F9BF-5BF4-F6DF-9B460F646DC4}"/>
                  </a:ext>
                </a:extLst>
              </p:cNvPr>
              <p:cNvGraphicFramePr>
                <a:graphicFrameLocks noGrp="1"/>
              </p:cNvGraphicFramePr>
              <p:nvPr>
                <p:extLst>
                  <p:ext uri="{D42A27DB-BD31-4B8C-83A1-F6EECF244321}">
                    <p14:modId xmlns:p14="http://schemas.microsoft.com/office/powerpoint/2010/main" val="4242189095"/>
                  </p:ext>
                </p:extLst>
              </p:nvPr>
            </p:nvGraphicFramePr>
            <p:xfrm>
              <a:off x="457200" y="2314622"/>
              <a:ext cx="8229600" cy="3307080"/>
            </p:xfrm>
            <a:graphic>
              <a:graphicData uri="http://schemas.openxmlformats.org/drawingml/2006/table">
                <a:tbl>
                  <a:tblPr firstRow="1" bandRow="1">
                    <a:tableStyleId>{5C22544A-7EE6-4342-B048-85BDC9FD1C3A}</a:tableStyleId>
                  </a:tblPr>
                  <a:tblGrid>
                    <a:gridCol w="2302728">
                      <a:extLst>
                        <a:ext uri="{9D8B030D-6E8A-4147-A177-3AD203B41FA5}">
                          <a16:colId xmlns:a16="http://schemas.microsoft.com/office/drawing/2014/main" val="3838377695"/>
                        </a:ext>
                      </a:extLst>
                    </a:gridCol>
                    <a:gridCol w="2133600">
                      <a:extLst>
                        <a:ext uri="{9D8B030D-6E8A-4147-A177-3AD203B41FA5}">
                          <a16:colId xmlns:a16="http://schemas.microsoft.com/office/drawing/2014/main" val="3905157849"/>
                        </a:ext>
                      </a:extLst>
                    </a:gridCol>
                    <a:gridCol w="1905000">
                      <a:extLst>
                        <a:ext uri="{9D8B030D-6E8A-4147-A177-3AD203B41FA5}">
                          <a16:colId xmlns:a16="http://schemas.microsoft.com/office/drawing/2014/main" val="2012557068"/>
                        </a:ext>
                      </a:extLst>
                    </a:gridCol>
                    <a:gridCol w="1888272">
                      <a:extLst>
                        <a:ext uri="{9D8B030D-6E8A-4147-A177-3AD203B41FA5}">
                          <a16:colId xmlns:a16="http://schemas.microsoft.com/office/drawing/2014/main" val="3202008978"/>
                        </a:ext>
                      </a:extLst>
                    </a:gridCol>
                  </a:tblGrid>
                  <a:tr h="370840">
                    <a:tc gridSpan="4">
                      <a:txBody>
                        <a:bodyPr/>
                        <a:lstStyle/>
                        <a:p>
                          <a:pPr algn="ctr"/>
                          <a:r>
                            <a:rPr lang="en-US" dirty="0"/>
                            <a:t>Table 11.5.1 - Hypotheses for a Test about a Single Proportion</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35295451"/>
                      </a:ext>
                    </a:extLst>
                  </a:tr>
                  <a:tr h="370840">
                    <a:tc rowSpan="2">
                      <a:txBody>
                        <a:bodyPr/>
                        <a:lstStyle/>
                        <a:p>
                          <a:endParaRPr lang="en-IN" dirty="0"/>
                        </a:p>
                      </a:txBody>
                      <a:tcPr/>
                    </a:tc>
                    <a:tc gridSpan="3">
                      <a:txBody>
                        <a:bodyPr/>
                        <a:lstStyle/>
                        <a:p>
                          <a:pPr algn="ctr"/>
                          <a:r>
                            <a:rPr lang="en-IN" b="1" dirty="0"/>
                            <a:t>Research Question</a:t>
                          </a:r>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2160193993"/>
                      </a:ext>
                    </a:extLst>
                  </a:tr>
                  <a:tr h="914400">
                    <a:tc vMerge="1">
                      <a:txBody>
                        <a:bodyPr/>
                        <a:lstStyle/>
                        <a:p>
                          <a:endParaRPr lang="en-IN" dirty="0"/>
                        </a:p>
                      </a:txBody>
                      <a:tcPr/>
                    </a:tc>
                    <a:tc>
                      <a:txBody>
                        <a:bodyPr/>
                        <a:lstStyle/>
                        <a:p>
                          <a:endParaRPr lang="en-US"/>
                        </a:p>
                      </a:txBody>
                      <a:tcPr>
                        <a:blipFill>
                          <a:blip r:embed="rId2"/>
                          <a:stretch>
                            <a:fillRect l="-108571" t="-84667" r="-179143" b="-191333"/>
                          </a:stretch>
                        </a:blipFill>
                      </a:tcPr>
                    </a:tc>
                    <a:tc>
                      <a:txBody>
                        <a:bodyPr/>
                        <a:lstStyle/>
                        <a:p>
                          <a:endParaRPr lang="en-US"/>
                        </a:p>
                      </a:txBody>
                      <a:tcPr>
                        <a:blipFill>
                          <a:blip r:embed="rId2"/>
                          <a:stretch>
                            <a:fillRect l="-233974" t="-84667" r="-100962" b="-191333"/>
                          </a:stretch>
                        </a:blipFill>
                      </a:tcPr>
                    </a:tc>
                    <a:tc>
                      <a:txBody>
                        <a:bodyPr/>
                        <a:lstStyle/>
                        <a:p>
                          <a:endParaRPr lang="en-US"/>
                        </a:p>
                      </a:txBody>
                      <a:tcPr>
                        <a:blipFill>
                          <a:blip r:embed="rId2"/>
                          <a:stretch>
                            <a:fillRect l="-336129" t="-84667" r="-1613" b="-191333"/>
                          </a:stretch>
                        </a:blipFill>
                      </a:tcPr>
                    </a:tc>
                    <a:extLst>
                      <a:ext uri="{0D108BD9-81ED-4DB2-BD59-A6C34878D82A}">
                        <a16:rowId xmlns:a16="http://schemas.microsoft.com/office/drawing/2014/main" val="2588679992"/>
                      </a:ext>
                    </a:extLst>
                  </a:tr>
                  <a:tr h="370840">
                    <a:tc>
                      <a:txBody>
                        <a:bodyPr/>
                        <a:lstStyle/>
                        <a:p>
                          <a:endParaRPr lang="en-US"/>
                        </a:p>
                      </a:txBody>
                      <a:tcPr>
                        <a:blipFill>
                          <a:blip r:embed="rId2"/>
                          <a:stretch>
                            <a:fillRect l="-529" t="-454098" r="-258466" b="-370492"/>
                          </a:stretch>
                        </a:blipFill>
                      </a:tcPr>
                    </a:tc>
                    <a:tc>
                      <a:txBody>
                        <a:bodyPr/>
                        <a:lstStyle/>
                        <a:p>
                          <a:endParaRPr lang="en-US"/>
                        </a:p>
                      </a:txBody>
                      <a:tcPr>
                        <a:blipFill>
                          <a:blip r:embed="rId2"/>
                          <a:stretch>
                            <a:fillRect l="-108571" t="-454098" r="-179143" b="-370492"/>
                          </a:stretch>
                        </a:blipFill>
                      </a:tcPr>
                    </a:tc>
                    <a:tc>
                      <a:txBody>
                        <a:bodyPr/>
                        <a:lstStyle/>
                        <a:p>
                          <a:endParaRPr lang="en-US"/>
                        </a:p>
                      </a:txBody>
                      <a:tcPr>
                        <a:blipFill>
                          <a:blip r:embed="rId2"/>
                          <a:stretch>
                            <a:fillRect l="-233974" t="-454098" r="-100962" b="-370492"/>
                          </a:stretch>
                        </a:blipFill>
                      </a:tcPr>
                    </a:tc>
                    <a:tc>
                      <a:txBody>
                        <a:bodyPr/>
                        <a:lstStyle/>
                        <a:p>
                          <a:endParaRPr lang="en-US"/>
                        </a:p>
                      </a:txBody>
                      <a:tcPr>
                        <a:blipFill>
                          <a:blip r:embed="rId2"/>
                          <a:stretch>
                            <a:fillRect l="-336129" t="-454098" r="-1613" b="-370492"/>
                          </a:stretch>
                        </a:blipFill>
                      </a:tcPr>
                    </a:tc>
                    <a:extLst>
                      <a:ext uri="{0D108BD9-81ED-4DB2-BD59-A6C34878D82A}">
                        <a16:rowId xmlns:a16="http://schemas.microsoft.com/office/drawing/2014/main" val="3164426151"/>
                      </a:ext>
                    </a:extLst>
                  </a:tr>
                  <a:tr h="640080">
                    <a:tc>
                      <a:txBody>
                        <a:bodyPr/>
                        <a:lstStyle/>
                        <a:p>
                          <a:endParaRPr lang="en-US"/>
                        </a:p>
                      </a:txBody>
                      <a:tcPr>
                        <a:blipFill>
                          <a:blip r:embed="rId2"/>
                          <a:stretch>
                            <a:fillRect l="-529" t="-318868" r="-258466" b="-113208"/>
                          </a:stretch>
                        </a:blipFill>
                      </a:tcPr>
                    </a:tc>
                    <a:tc>
                      <a:txBody>
                        <a:bodyPr/>
                        <a:lstStyle/>
                        <a:p>
                          <a:endParaRPr lang="en-US"/>
                        </a:p>
                      </a:txBody>
                      <a:tcPr>
                        <a:blipFill>
                          <a:blip r:embed="rId2"/>
                          <a:stretch>
                            <a:fillRect l="-108571" t="-318868" r="-179143" b="-113208"/>
                          </a:stretch>
                        </a:blipFill>
                      </a:tcPr>
                    </a:tc>
                    <a:tc>
                      <a:txBody>
                        <a:bodyPr/>
                        <a:lstStyle/>
                        <a:p>
                          <a:endParaRPr lang="en-US"/>
                        </a:p>
                      </a:txBody>
                      <a:tcPr>
                        <a:blipFill>
                          <a:blip r:embed="rId2"/>
                          <a:stretch>
                            <a:fillRect l="-233974" t="-318868" r="-100962" b="-113208"/>
                          </a:stretch>
                        </a:blipFill>
                      </a:tcPr>
                    </a:tc>
                    <a:tc>
                      <a:txBody>
                        <a:bodyPr/>
                        <a:lstStyle/>
                        <a:p>
                          <a:endParaRPr lang="en-US"/>
                        </a:p>
                      </a:txBody>
                      <a:tcPr>
                        <a:blipFill>
                          <a:blip r:embed="rId2"/>
                          <a:stretch>
                            <a:fillRect l="-336129" t="-318868" r="-1613" b="-113208"/>
                          </a:stretch>
                        </a:blipFill>
                      </a:tcPr>
                    </a:tc>
                    <a:extLst>
                      <a:ext uri="{0D108BD9-81ED-4DB2-BD59-A6C34878D82A}">
                        <a16:rowId xmlns:a16="http://schemas.microsoft.com/office/drawing/2014/main" val="1549194858"/>
                      </a:ext>
                    </a:extLst>
                  </a:tr>
                  <a:tr h="640080">
                    <a:tc>
                      <a:txBody>
                        <a:bodyPr/>
                        <a:lstStyle/>
                        <a:p>
                          <a:r>
                            <a:rPr lang="en-IN" b="1" dirty="0"/>
                            <a:t>Type of Hypothesis Test</a:t>
                          </a:r>
                        </a:p>
                      </a:txBody>
                      <a:tcPr/>
                    </a:tc>
                    <a:tc>
                      <a:txBody>
                        <a:bodyPr/>
                        <a:lstStyle/>
                        <a:p>
                          <a:pPr algn="ctr"/>
                          <a:r>
                            <a:rPr lang="en-US" dirty="0"/>
                            <a:t>Two-tailed</a:t>
                          </a:r>
                          <a:endParaRPr lang="en-IN" dirty="0"/>
                        </a:p>
                      </a:txBody>
                      <a:tcPr/>
                    </a:tc>
                    <a:tc>
                      <a:txBody>
                        <a:bodyPr/>
                        <a:lstStyle/>
                        <a:p>
                          <a:pPr algn="ctr"/>
                          <a:r>
                            <a:rPr lang="en-US" dirty="0"/>
                            <a:t>Right-tailed</a:t>
                          </a:r>
                          <a:endParaRPr lang="en-IN" dirty="0"/>
                        </a:p>
                      </a:txBody>
                      <a:tcPr/>
                    </a:tc>
                    <a:tc>
                      <a:txBody>
                        <a:bodyPr/>
                        <a:lstStyle/>
                        <a:p>
                          <a:pPr algn="ctr"/>
                          <a:r>
                            <a:rPr lang="en-US" dirty="0"/>
                            <a:t>Left-tailed</a:t>
                          </a:r>
                          <a:endParaRPr lang="en-IN" dirty="0"/>
                        </a:p>
                      </a:txBody>
                      <a:tcPr/>
                    </a:tc>
                    <a:extLst>
                      <a:ext uri="{0D108BD9-81ED-4DB2-BD59-A6C34878D82A}">
                        <a16:rowId xmlns:a16="http://schemas.microsoft.com/office/drawing/2014/main" val="4168014743"/>
                      </a:ext>
                    </a:extLst>
                  </a:tr>
                </a:tbl>
              </a:graphicData>
            </a:graphic>
          </p:graphicFrame>
        </mc:Fallback>
      </mc:AlternateContent>
      <p:sp>
        <p:nvSpPr>
          <p:cNvPr id="18" name="Arc 17">
            <a:extLst>
              <a:ext uri="{FF2B5EF4-FFF2-40B4-BE49-F238E27FC236}">
                <a16:creationId xmlns:a16="http://schemas.microsoft.com/office/drawing/2014/main" id="{9B41AD75-1480-10F2-5DAA-2AFD159A8948}"/>
              </a:ext>
            </a:extLst>
          </p:cNvPr>
          <p:cNvSpPr/>
          <p:nvPr/>
        </p:nvSpPr>
        <p:spPr>
          <a:xfrm rot="7396176" flipH="1">
            <a:off x="3076833" y="3699259"/>
            <a:ext cx="1391849" cy="1184578"/>
          </a:xfrm>
          <a:prstGeom prst="arc">
            <a:avLst/>
          </a:prstGeom>
          <a:ln w="19050">
            <a:solidFill>
              <a:srgbClr val="1F497C"/>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19" name="Arc 18">
            <a:extLst>
              <a:ext uri="{FF2B5EF4-FFF2-40B4-BE49-F238E27FC236}">
                <a16:creationId xmlns:a16="http://schemas.microsoft.com/office/drawing/2014/main" id="{105D0B02-3459-7FB6-B1A5-B8DE4F37CE23}"/>
              </a:ext>
            </a:extLst>
          </p:cNvPr>
          <p:cNvSpPr/>
          <p:nvPr/>
        </p:nvSpPr>
        <p:spPr>
          <a:xfrm rot="8312295" flipH="1">
            <a:off x="5455253" y="3700527"/>
            <a:ext cx="1281581" cy="1081488"/>
          </a:xfrm>
          <a:prstGeom prst="arc">
            <a:avLst/>
          </a:prstGeom>
          <a:ln w="19050">
            <a:solidFill>
              <a:srgbClr val="1F497C"/>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20" name="Arc 19">
            <a:extLst>
              <a:ext uri="{FF2B5EF4-FFF2-40B4-BE49-F238E27FC236}">
                <a16:creationId xmlns:a16="http://schemas.microsoft.com/office/drawing/2014/main" id="{064214DA-E6F8-57FC-E4CD-E3B42EADD9F5}"/>
              </a:ext>
            </a:extLst>
          </p:cNvPr>
          <p:cNvSpPr/>
          <p:nvPr/>
        </p:nvSpPr>
        <p:spPr>
          <a:xfrm rot="8312295" flipH="1">
            <a:off x="7131794" y="3430747"/>
            <a:ext cx="1175728" cy="1401562"/>
          </a:xfrm>
          <a:prstGeom prst="arc">
            <a:avLst/>
          </a:prstGeom>
          <a:ln w="19050">
            <a:solidFill>
              <a:srgbClr val="1F497C"/>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402339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Procedure: Testing a Hypothesis about a Population Proportion, </a:t>
                </a:r>
                <a14:m>
                  <m:oMath xmlns:m="http://schemas.openxmlformats.org/officeDocument/2006/math">
                    <m:r>
                      <a:rPr lang="en-US" i="1" dirty="0" smtClean="0">
                        <a:latin typeface="Cambria Math" panose="02040503050406030204" pitchFamily="18" charset="0"/>
                      </a:rPr>
                      <m:t>𝑝</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36714"/>
                <a:ext cx="8229600" cy="4228850"/>
              </a:xfrm>
              <a:solidFill>
                <a:srgbClr val="FFFFCC"/>
              </a:solidFill>
              <a:ln w="28575">
                <a:solidFill>
                  <a:srgbClr val="000000"/>
                </a:solidFill>
              </a:ln>
            </p:spPr>
            <p:txBody>
              <a:bodyPr>
                <a:spAutoFit/>
              </a:bodyPr>
              <a:lstStyle/>
              <a:p>
                <a:r>
                  <a:rPr lang="en-US" b="1" dirty="0">
                    <a:solidFill>
                      <a:srgbClr val="000000"/>
                    </a:solidFill>
                  </a:rPr>
                  <a:t>Assumptions: </a:t>
                </a:r>
              </a:p>
              <a:p>
                <a:pPr marL="514350" indent="-514350">
                  <a:buFont typeface="+mj-lt"/>
                  <a:buAutoNum type="arabicPeriod"/>
                </a:pPr>
                <a:r>
                  <a:rPr lang="en-US" dirty="0">
                    <a:solidFill>
                      <a:srgbClr val="000000"/>
                    </a:solidFill>
                  </a:rPr>
                  <a:t>The data is obtained via a random sample of size </a:t>
                </a:r>
                <a:r>
                  <a:rPr lang="en-US" i="1" dirty="0">
                    <a:solidFill>
                      <a:srgbClr val="000000"/>
                    </a:solidFill>
                  </a:rPr>
                  <a:t>n</a:t>
                </a:r>
                <a:r>
                  <a:rPr lang="en-US" dirty="0">
                    <a:solidFill>
                      <a:srgbClr val="000000"/>
                    </a:solidFill>
                  </a:rPr>
                  <a:t>. </a:t>
                </a:r>
              </a:p>
              <a:p>
                <a:pPr marL="514350" indent="-514350">
                  <a:buFont typeface="+mj-lt"/>
                  <a:buAutoNum type="arabicPeriod"/>
                </a:pPr>
                <a:r>
                  <a:rPr lang="en-US" dirty="0">
                    <a:solidFill>
                      <a:srgbClr val="000000"/>
                    </a:solidFill>
                  </a:rPr>
                  <a:t>The conditions for a binomial random variable are met. That is, there is a fixed number </a:t>
                </a:r>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of independent trials with only two possible outcomes on each trial, referred to as a success or failure. The probability of success on any trial is the same.</a:t>
                </a:r>
              </a:p>
              <a:p>
                <a:pPr marL="514350" indent="-514350">
                  <a:buFont typeface="+mj-lt"/>
                  <a:buAutoNum type="arabicPeriod"/>
                </a:pPr>
                <a:r>
                  <a:rPr lang="en-US" dirty="0">
                    <a:solidFill>
                      <a:srgbClr val="000000"/>
                    </a:solidFill>
                  </a:rPr>
                  <a:t>The conditions </a:t>
                </a:r>
                <a14:m>
                  <m:oMath xmlns:m="http://schemas.openxmlformats.org/officeDocument/2006/math">
                    <m:r>
                      <a:rPr lang="en-US" b="0" i="1" smtClean="0">
                        <a:solidFill>
                          <a:srgbClr val="000000"/>
                        </a:solidFill>
                        <a:latin typeface="Cambria Math" panose="02040503050406030204" pitchFamily="18" charset="0"/>
                      </a:rPr>
                      <m:t>𝑛𝑝</m:t>
                    </m:r>
                    <m:r>
                      <a:rPr lang="en-US" b="0" i="1" baseline="-25000" smtClean="0">
                        <a:solidFill>
                          <a:srgbClr val="000000"/>
                        </a:solidFill>
                        <a:latin typeface="Cambria Math" panose="02040503050406030204" pitchFamily="18" charset="0"/>
                      </a:rPr>
                      <m:t>0</m:t>
                    </m:r>
                    <m:r>
                      <a:rPr lang="en-US" b="0" i="1" smtClean="0">
                        <a:solidFill>
                          <a:srgbClr val="000000"/>
                        </a:solidFill>
                        <a:latin typeface="Cambria Math" panose="02040503050406030204" pitchFamily="18" charset="0"/>
                        <a:ea typeface="Cambria Math" panose="02040503050406030204" pitchFamily="18" charset="0"/>
                      </a:rPr>
                      <m:t>≥10 </m:t>
                    </m:r>
                    <m:r>
                      <m:rPr>
                        <m:sty m:val="p"/>
                      </m:rPr>
                      <a:rPr lang="en-US" b="0" i="0" smtClean="0">
                        <a:solidFill>
                          <a:srgbClr val="000000"/>
                        </a:solidFill>
                        <a:latin typeface="Cambria Math" panose="02040503050406030204" pitchFamily="18" charset="0"/>
                        <a:ea typeface="Cambria Math" panose="02040503050406030204" pitchFamily="18" charset="0"/>
                      </a:rPr>
                      <m:t>and</m:t>
                    </m:r>
                    <m:r>
                      <a:rPr lang="en-US" b="0" i="1" smtClean="0">
                        <a:solidFill>
                          <a:srgbClr val="000000"/>
                        </a:solidFill>
                        <a:latin typeface="Cambria Math" panose="02040503050406030204" pitchFamily="18" charset="0"/>
                        <a:ea typeface="Cambria Math" panose="02040503050406030204" pitchFamily="18" charset="0"/>
                      </a:rPr>
                      <m:t> </m:t>
                    </m:r>
                    <m:r>
                      <a:rPr lang="en-US" b="0" i="1" smtClean="0">
                        <a:solidFill>
                          <a:srgbClr val="000000"/>
                        </a:solidFill>
                        <a:latin typeface="Cambria Math" panose="02040503050406030204" pitchFamily="18" charset="0"/>
                        <a:ea typeface="Cambria Math" panose="02040503050406030204" pitchFamily="18" charset="0"/>
                      </a:rPr>
                      <m:t>𝑛</m:t>
                    </m:r>
                    <m:d>
                      <m:dPr>
                        <m:ctrlPr>
                          <a:rPr lang="en-US" b="0" i="1" smtClean="0">
                            <a:solidFill>
                              <a:srgbClr val="000000"/>
                            </a:solidFill>
                            <a:latin typeface="Cambria Math" panose="02040503050406030204" pitchFamily="18" charset="0"/>
                            <a:ea typeface="Cambria Math" panose="02040503050406030204" pitchFamily="18" charset="0"/>
                          </a:rPr>
                        </m:ctrlPr>
                      </m:dPr>
                      <m:e>
                        <m:r>
                          <a:rPr lang="en-US" b="0" i="1" smtClean="0">
                            <a:solidFill>
                              <a:srgbClr val="000000"/>
                            </a:solidFill>
                            <a:latin typeface="Cambria Math" panose="02040503050406030204" pitchFamily="18" charset="0"/>
                            <a:ea typeface="Cambria Math" panose="02040503050406030204" pitchFamily="18" charset="0"/>
                          </a:rPr>
                          <m:t>1−</m:t>
                        </m:r>
                        <m:r>
                          <a:rPr lang="en-US" b="0" i="1" smtClean="0">
                            <a:solidFill>
                              <a:srgbClr val="000000"/>
                            </a:solidFill>
                            <a:latin typeface="Cambria Math" panose="02040503050406030204" pitchFamily="18" charset="0"/>
                            <a:ea typeface="Cambria Math" panose="02040503050406030204" pitchFamily="18" charset="0"/>
                          </a:rPr>
                          <m:t>𝑝</m:t>
                        </m:r>
                        <m:r>
                          <a:rPr lang="en-US" b="0" i="1" baseline="-25000" smtClean="0">
                            <a:solidFill>
                              <a:srgbClr val="000000"/>
                            </a:solidFill>
                            <a:latin typeface="Cambria Math" panose="02040503050406030204" pitchFamily="18" charset="0"/>
                            <a:ea typeface="Cambria Math" panose="02040503050406030204" pitchFamily="18" charset="0"/>
                          </a:rPr>
                          <m:t>0</m:t>
                        </m:r>
                      </m:e>
                    </m:d>
                    <m:r>
                      <a:rPr lang="en-US" b="0" i="1" smtClean="0">
                        <a:solidFill>
                          <a:srgbClr val="000000"/>
                        </a:solidFill>
                        <a:latin typeface="Cambria Math" panose="02040503050406030204" pitchFamily="18" charset="0"/>
                        <a:ea typeface="Cambria Math" panose="02040503050406030204" pitchFamily="18" charset="0"/>
                      </a:rPr>
                      <m:t>≥10</m:t>
                    </m:r>
                  </m:oMath>
                </a14:m>
                <a:r>
                  <a:rPr lang="en-US" dirty="0">
                    <a:solidFill>
                      <a:srgbClr val="000000"/>
                    </a:solidFill>
                  </a:rPr>
                  <a:t> are both satisfied.</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36714"/>
                <a:ext cx="8229600" cy="4228850"/>
              </a:xfrm>
              <a:blipFill>
                <a:blip r:embed="rId3"/>
                <a:stretch>
                  <a:fillRect l="-1402" t="-1144" r="-1402" b="-2718"/>
                </a:stretch>
              </a:blipFill>
              <a:ln w="28575">
                <a:solidFill>
                  <a:srgbClr val="000000"/>
                </a:solidFill>
              </a:ln>
            </p:spPr>
            <p:txBody>
              <a:bodyPr/>
              <a:lstStyle/>
              <a:p>
                <a:r>
                  <a:rPr lang="en-IN">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Procedure: Testing a Hypothesis about a Population Proportion, </a:t>
                </a:r>
                <a14:m>
                  <m:oMath xmlns:m="http://schemas.openxmlformats.org/officeDocument/2006/math">
                    <m:r>
                      <a:rPr lang="en-US" i="1" dirty="0" smtClean="0">
                        <a:latin typeface="Cambria Math" panose="02040503050406030204" pitchFamily="18" charset="0"/>
                      </a:rPr>
                      <m:t>𝑝</m:t>
                    </m:r>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36714"/>
                <a:ext cx="8229600" cy="4056495"/>
              </a:xfrm>
              <a:solidFill>
                <a:srgbClr val="FFFFCC"/>
              </a:solidFill>
              <a:ln w="28575">
                <a:solidFill>
                  <a:srgbClr val="000000"/>
                </a:solidFill>
              </a:ln>
            </p:spPr>
            <p:txBody>
              <a:bodyPr>
                <a:spAutoFit/>
              </a:bodyPr>
              <a:lstStyle/>
              <a:p>
                <a:r>
                  <a:rPr lang="en-US" b="1" dirty="0">
                    <a:solidFill>
                      <a:srgbClr val="000000"/>
                    </a:solidFill>
                  </a:rPr>
                  <a:t>Test Statistic:</a:t>
                </a:r>
              </a:p>
              <a:p>
                <a:r>
                  <a:rPr lang="en-US" dirty="0">
                    <a:solidFill>
                      <a:srgbClr val="000000"/>
                    </a:solidFill>
                  </a:rPr>
                  <a:t>The test statistic is given by</a:t>
                </a:r>
              </a:p>
              <a:p>
                <a:endParaRPr lang="en-US" dirty="0">
                  <a:solidFill>
                    <a:srgbClr val="000000"/>
                  </a:solidFill>
                </a:endParaRPr>
              </a:p>
              <a:p>
                <a:endParaRPr lang="en-US" dirty="0">
                  <a:solidFill>
                    <a:srgbClr val="000000"/>
                  </a:solidFill>
                </a:endParaRPr>
              </a:p>
              <a:p>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𝑝</m:t>
                    </m:r>
                  </m:oMath>
                </a14:m>
                <a:r>
                  <a:rPr lang="en-US" baseline="-25000" dirty="0">
                    <a:solidFill>
                      <a:srgbClr val="000000"/>
                    </a:solidFill>
                  </a:rPr>
                  <a:t>0</a:t>
                </a:r>
                <a:r>
                  <a:rPr lang="en-US" dirty="0">
                    <a:solidFill>
                      <a:srgbClr val="000000"/>
                    </a:solidFill>
                  </a:rPr>
                  <a:t> = the population proportion (the value used in the null hypothesis),</a:t>
                </a:r>
              </a:p>
              <a:p>
                <a14:m>
                  <m:oMath xmlns:m="http://schemas.openxmlformats.org/officeDocument/2006/math">
                    <m:r>
                      <a:rPr lang="en-US" i="1" dirty="0" smtClean="0">
                        <a:solidFill>
                          <a:srgbClr val="000000"/>
                        </a:solidFill>
                        <a:latin typeface="Cambria Math" panose="02040503050406030204" pitchFamily="18" charset="0"/>
                      </a:rPr>
                      <m:t>𝑛</m:t>
                    </m:r>
                  </m:oMath>
                </a14:m>
                <a:r>
                  <a:rPr lang="en-US" dirty="0">
                    <a:solidFill>
                      <a:srgbClr val="000000"/>
                    </a:solidFill>
                  </a:rPr>
                  <a:t>  = the sample size, and</a:t>
                </a:r>
              </a:p>
              <a:p>
                <a14:m>
                  <m:oMath xmlns:m="http://schemas.openxmlformats.org/officeDocument/2006/math">
                    <m:acc>
                      <m:accPr>
                        <m:chr m:val="̂"/>
                        <m:ctrlPr>
                          <a:rPr lang="en-US" i="1" dirty="0" smtClean="0">
                            <a:solidFill>
                              <a:srgbClr val="000000"/>
                            </a:solidFill>
                            <a:latin typeface="Cambria Math" panose="02040503050406030204" pitchFamily="18" charset="0"/>
                          </a:rPr>
                        </m:ctrlPr>
                      </m:accPr>
                      <m:e>
                        <m:r>
                          <a:rPr lang="en-US" b="0" i="1" dirty="0" smtClean="0">
                            <a:solidFill>
                              <a:srgbClr val="000000"/>
                            </a:solidFill>
                            <a:latin typeface="Cambria Math" panose="02040503050406030204" pitchFamily="18" charset="0"/>
                          </a:rPr>
                          <m:t>𝑝</m:t>
                        </m:r>
                      </m:e>
                    </m:acc>
                  </m:oMath>
                </a14:m>
                <a:r>
                  <a:rPr lang="en-US" dirty="0">
                    <a:solidFill>
                      <a:srgbClr val="000000"/>
                    </a:solidFill>
                  </a:rPr>
                  <a:t> = the sample proportion.</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36714"/>
                <a:ext cx="8229600" cy="4056495"/>
              </a:xfrm>
              <a:blipFill>
                <a:blip r:embed="rId3"/>
                <a:stretch>
                  <a:fillRect l="-1328" t="-1194" b="-2985"/>
                </a:stretch>
              </a:blipFill>
              <a:ln w="28575">
                <a:solidFill>
                  <a:srgbClr val="000000"/>
                </a:solidFill>
              </a:ln>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AC169E2F-E8FA-B4C9-F137-7BF68120B317}"/>
              </a:ext>
            </a:extLst>
          </p:cNvPr>
          <p:cNvGraphicFramePr>
            <a:graphicFrameLocks noChangeAspect="1"/>
          </p:cNvGraphicFramePr>
          <p:nvPr>
            <p:extLst>
              <p:ext uri="{D42A27DB-BD31-4B8C-83A1-F6EECF244321}">
                <p14:modId xmlns:p14="http://schemas.microsoft.com/office/powerpoint/2010/main" val="2049748257"/>
              </p:ext>
            </p:extLst>
          </p:nvPr>
        </p:nvGraphicFramePr>
        <p:xfrm>
          <a:off x="1502782" y="2293667"/>
          <a:ext cx="5092700" cy="1104900"/>
        </p:xfrm>
        <a:graphic>
          <a:graphicData uri="http://schemas.openxmlformats.org/presentationml/2006/ole">
            <mc:AlternateContent xmlns:mc="http://schemas.openxmlformats.org/markup-compatibility/2006">
              <mc:Choice xmlns:v="urn:schemas-microsoft-com:vml" Requires="v">
                <p:oleObj name="Equation" r:id="rId4" imgW="5092560" imgH="1104840" progId="Equation.DSMT4">
                  <p:embed/>
                </p:oleObj>
              </mc:Choice>
              <mc:Fallback>
                <p:oleObj name="Equation" r:id="rId4" imgW="5092560" imgH="1104840" progId="Equation.DSMT4">
                  <p:embed/>
                  <p:pic>
                    <p:nvPicPr>
                      <p:cNvPr id="0" name=""/>
                      <p:cNvPicPr/>
                      <p:nvPr/>
                    </p:nvPicPr>
                    <p:blipFill>
                      <a:blip r:embed="rId5"/>
                      <a:stretch>
                        <a:fillRect/>
                      </a:stretch>
                    </p:blipFill>
                    <p:spPr>
                      <a:xfrm>
                        <a:off x="1502782" y="2293667"/>
                        <a:ext cx="5092700" cy="1104900"/>
                      </a:xfrm>
                      <a:prstGeom prst="rect">
                        <a:avLst/>
                      </a:prstGeom>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11.5.1: Performing a Hypothesis Test for a New Student Registration System</a:t>
            </a:r>
          </a:p>
        </p:txBody>
      </p:sp>
      <p:sp>
        <p:nvSpPr>
          <p:cNvPr id="3" name="Content Placeholder 2"/>
          <p:cNvSpPr>
            <a:spLocks noGrp="1"/>
          </p:cNvSpPr>
          <p:nvPr>
            <p:ph idx="1"/>
          </p:nvPr>
        </p:nvSpPr>
        <p:spPr>
          <a:xfrm>
            <a:off x="457200" y="1280160"/>
            <a:ext cx="8229600" cy="4587240"/>
          </a:xfrm>
        </p:spPr>
        <p:txBody>
          <a:bodyPr>
            <a:normAutofit lnSpcReduction="10000"/>
          </a:bodyPr>
          <a:lstStyle/>
          <a:p>
            <a:r>
              <a:rPr lang="en-US" dirty="0"/>
              <a:t>A college is trying a new student registration system and would like to know if there is sufficient evidence to conclude that more than 60% of the students favor the new system. </a:t>
            </a:r>
          </a:p>
          <a:p>
            <a:r>
              <a:rPr lang="en-US" b="1" dirty="0"/>
              <a:t>Solution </a:t>
            </a:r>
          </a:p>
          <a:p>
            <a:r>
              <a:rPr lang="en-US" b="1" dirty="0"/>
              <a:t>Step 1:</a:t>
            </a:r>
            <a:r>
              <a:rPr lang="en-US" dirty="0"/>
              <a:t> </a:t>
            </a:r>
            <a:r>
              <a:rPr lang="en-US" b="1" dirty="0"/>
              <a:t>Determine the population parameter to be used and develop the null and alternative hypotheses.</a:t>
            </a:r>
          </a:p>
          <a:p>
            <a:r>
              <a:rPr lang="en-US" dirty="0"/>
              <a:t>Let’s first state the hypotheses in plain English.</a:t>
            </a:r>
          </a:p>
          <a:p>
            <a:r>
              <a:rPr lang="en-US" b="1" dirty="0"/>
              <a:t>Null Hypothesis: </a:t>
            </a:r>
            <a:r>
              <a:rPr lang="en-US" dirty="0"/>
              <a:t>60% of students favor the new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11.5.1: Performing a Hypothesis Test for a New Student Registration System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87240"/>
              </a:xfrm>
            </p:spPr>
            <p:txBody>
              <a:bodyPr>
                <a:normAutofit lnSpcReduction="10000"/>
              </a:bodyPr>
              <a:lstStyle/>
              <a:p>
                <a:r>
                  <a:rPr lang="en-US" b="1" dirty="0"/>
                  <a:t>Alternative Hypothesis: </a:t>
                </a:r>
                <a:r>
                  <a:rPr lang="en-US" dirty="0"/>
                  <a:t>More than 60% of the students favor the new system.</a:t>
                </a:r>
              </a:p>
              <a:p>
                <a:r>
                  <a:rPr lang="en-US" dirty="0"/>
                  <a:t>Since the problem concerns the percent of students that favor the new system, the appropriate statistical measure will be a </a:t>
                </a:r>
                <a:r>
                  <a:rPr lang="en-US" b="1" dirty="0"/>
                  <a:t>proportion</a:t>
                </a:r>
                <a:r>
                  <a:rPr lang="en-US" dirty="0"/>
                  <a:t>.</a:t>
                </a:r>
              </a:p>
              <a:p>
                <a:r>
                  <a:rPr lang="en-US" dirty="0"/>
                  <a:t>Let </a:t>
                </a:r>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oMath>
                </a14:m>
                <a:r>
                  <a:rPr lang="en-US" dirty="0"/>
                  <a:t> the proportion of the student population who believe the new system is superior to the old system.</a:t>
                </a:r>
              </a:p>
              <a:p>
                <a:r>
                  <a:rPr lang="en-US" dirty="0"/>
                  <a:t>Since the problem is concerned with finding evidence that the percentage who favor the new system is greater than 60%, the formation of the alternative hypothesis will be one-sided.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87240"/>
              </a:xfrm>
              <a:blipFill>
                <a:blip r:embed="rId2"/>
                <a:stretch>
                  <a:fillRect l="-1481" t="-2125" r="-2444" b="-3453"/>
                </a:stretch>
              </a:blipFill>
            </p:spPr>
            <p:txBody>
              <a:bodyPr/>
              <a:lstStyle/>
              <a:p>
                <a:r>
                  <a:rPr lang="en-IN">
                    <a:noFill/>
                  </a:rPr>
                  <a:t> </a:t>
                </a:r>
              </a:p>
            </p:txBody>
          </p:sp>
        </mc:Fallback>
      </mc:AlternateContent>
    </p:spTree>
    <p:extLst>
      <p:ext uri="{BB962C8B-B14F-4D97-AF65-F5344CB8AC3E}">
        <p14:creationId xmlns:p14="http://schemas.microsoft.com/office/powerpoint/2010/main" val="424999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11.5.1: Performing a Hypothesis Test for a New Student Registration System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587240"/>
              </a:xfrm>
            </p:spPr>
            <p:txBody>
              <a:bodyPr>
                <a:normAutofit/>
              </a:bodyPr>
              <a:lstStyle/>
              <a:p>
                <a:r>
                  <a:rPr lang="en-US" dirty="0"/>
                  <a:t>In symbolic form the hypotheses would then be as follows.</a:t>
                </a:r>
              </a:p>
              <a:p>
                <a14:m>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=0.6</m:t>
                    </m:r>
                  </m:oMath>
                </a14:m>
                <a:r>
                  <a:rPr lang="en-US" dirty="0"/>
                  <a:t> 	       60% of the students prefer the new 		       system.</a:t>
                </a:r>
              </a:p>
              <a:p>
                <a14:m>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dirty="0" smtClean="0">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rPr>
                      <m:t>0.6</m:t>
                    </m:r>
                  </m:oMath>
                </a14:m>
                <a:r>
                  <a:rPr lang="en-US" dirty="0"/>
                  <a:t> 	      More than 60% of the students prefer  	                 the new system.</a:t>
                </a:r>
              </a:p>
              <a:p>
                <a:r>
                  <a:rPr lang="en-US" b="1" dirty="0"/>
                  <a:t>Step 2: Specify the significance level </a:t>
                </a:r>
                <a14:m>
                  <m:oMath xmlns:m="http://schemas.openxmlformats.org/officeDocument/2006/math">
                    <m:r>
                      <a:rPr lang="en-US" b="1" i="1" dirty="0" smtClean="0">
                        <a:latin typeface="Cambria Math" panose="02040503050406030204" pitchFamily="18" charset="0"/>
                        <a:ea typeface="Cambria Math" panose="02040503050406030204" pitchFamily="18" charset="0"/>
                      </a:rPr>
                      <m:t>𝜶</m:t>
                    </m:r>
                  </m:oMath>
                </a14:m>
                <a:r>
                  <a:rPr lang="en-US" b="1" dirty="0"/>
                  <a:t>.</a:t>
                </a:r>
              </a:p>
              <a:p>
                <a:r>
                  <a:rPr lang="en-US" dirty="0"/>
                  <a:t>Since the level of the test is not specified in the problem, let’s use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587240"/>
              </a:xfrm>
              <a:blipFill>
                <a:blip r:embed="rId2"/>
                <a:stretch>
                  <a:fillRect l="-1481" t="-1195"/>
                </a:stretch>
              </a:blipFill>
            </p:spPr>
            <p:txBody>
              <a:bodyPr/>
              <a:lstStyle/>
              <a:p>
                <a:r>
                  <a:rPr lang="en-IN">
                    <a:noFill/>
                  </a:rPr>
                  <a:t> </a:t>
                </a:r>
              </a:p>
            </p:txBody>
          </p:sp>
        </mc:Fallback>
      </mc:AlternateContent>
    </p:spTree>
    <p:extLst>
      <p:ext uri="{BB962C8B-B14F-4D97-AF65-F5344CB8AC3E}">
        <p14:creationId xmlns:p14="http://schemas.microsoft.com/office/powerpoint/2010/main" val="43207642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2313</TotalTime>
  <Words>2774</Words>
  <Application>Microsoft Office PowerPoint</Application>
  <PresentationFormat>On-screen Show (4:3)</PresentationFormat>
  <Paragraphs>178</Paragraphs>
  <Slides>34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Wingdings</vt:lpstr>
      <vt:lpstr>Arial</vt:lpstr>
      <vt:lpstr>Cambria Math</vt:lpstr>
      <vt:lpstr>Calibri</vt:lpstr>
      <vt:lpstr>Office Theme</vt:lpstr>
      <vt:lpstr>Equation</vt:lpstr>
      <vt:lpstr>Section 11.5</vt:lpstr>
      <vt:lpstr>Note</vt:lpstr>
      <vt:lpstr>Developing the Test</vt:lpstr>
      <vt:lpstr>Developing the Test (cont.)</vt:lpstr>
      <vt:lpstr>Procedure: Testing a Hypothesis about a Population Proportion, p</vt:lpstr>
      <vt:lpstr>Procedure: Testing a Hypothesis about a Population Proportion, p (cont.)</vt:lpstr>
      <vt:lpstr>Example 11.5.1: Performing a Hypothesis Test for a New Student Registration System</vt:lpstr>
      <vt:lpstr>Example 11.5.1: Performing a Hypothesis Test for a New Student Registration System (cont.)</vt:lpstr>
      <vt:lpstr>Example 11.5.1: Performing a Hypothesis Test for a New Student Registration System (cont.)</vt:lpstr>
      <vt:lpstr>Example 11.5.1: Performing a Hypothesis Test for a New Student Registration System (cont.)</vt:lpstr>
      <vt:lpstr>Example 11.5.1: Performing a Hypothesis Test for a New Student Registration System (cont.)</vt:lpstr>
      <vt:lpstr>Example 11.5.1: Performing a Hypothesis Test for a New Student Registration System (cont.)</vt:lpstr>
      <vt:lpstr>Example 11.5.1: Performing a Hypothesis Test for a New Student Registration System (cont.)</vt:lpstr>
      <vt:lpstr>Example 11.5.1: Performing a Hypothesis Test for a New Student Registration System (cont.)</vt:lpstr>
      <vt:lpstr>Example 11.5.1: Performing a Hypothesis Test for a New Student Registration System (cont.)</vt:lpstr>
      <vt:lpstr>Example 11.5.1: Performing a Hypothesis Test for a New Student Registration System (cont.)</vt:lpstr>
      <vt:lpstr>Procedure: Calculating P-Values for a Hypothesis Test for a Proportion</vt:lpstr>
      <vt:lpstr>Procedure: Calculating P-Values for a Hypothesis Test for a Proportion (cont.)</vt:lpstr>
      <vt:lpstr>Example 11.5.1: Performing a Hypothesis Test for a New Student Registration System (cont.)</vt:lpstr>
      <vt:lpstr>Example 11.5.1: Performing a Hypothesis Test for a New Student Registration System (cont.)</vt:lpstr>
      <vt:lpstr>Example 11.5.1: Performing a Hypothesis Test for a New Student Registration System (cont.)</vt:lpstr>
      <vt:lpstr>Example 11.5.2: Performing A Hypothesis Test for Residents Favoring Construction of a Toll Bridge</vt:lpstr>
      <vt:lpstr>Example 11.5.2: Performing A Hypothesis Test for Residents Favoring Construction of a Toll Bridge (cont.)</vt:lpstr>
      <vt:lpstr>Example 11.5.2: Performing A Hypothesis Test for Residents Favoring Construction of a Toll Bridge (cont.)</vt:lpstr>
      <vt:lpstr>Example 11.5.2: Performing A Hypothesis Test for Residents Favoring Construction of a Toll Bridge (cont.)</vt:lpstr>
      <vt:lpstr>Example 11.5.2: Performing A Hypothesis Test for Residents Favoring Construction of a Toll Bridge (cont.)</vt:lpstr>
      <vt:lpstr>Example 11.5.2: Performing A Hypothesis Test for Residents Favoring Construction of a Toll Bridge (cont.)</vt:lpstr>
      <vt:lpstr>Example 11.5.2: Performing A Hypothesis Test for Residents Favoring Construction of a Toll Bridge (cont.)</vt:lpstr>
      <vt:lpstr>Example 11.5.2: Performing A Hypothesis Test for Residents Favoring Construction of a Toll Bridge (cont.)</vt:lpstr>
      <vt:lpstr>Example 11.5.2: Performing A Hypothesis Test for Residents Favoring Construction of a Toll Bridge (cont.)</vt:lpstr>
      <vt:lpstr>Example 11.5.2: Performing A Hypothesis Test for Residents Favoring Construction of a Toll Bridge (cont.)</vt:lpstr>
      <vt:lpstr>Example 11.5.2: Performing A Hypothesis Test for Residents Favoring Construction of a Toll Bridge (cont.)</vt:lpstr>
      <vt:lpstr>Developing the Test (cont.)</vt:lpstr>
      <vt:lpstr>Developing the Test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Casey Luquet</cp:lastModifiedBy>
  <cp:revision>283</cp:revision>
  <dcterms:created xsi:type="dcterms:W3CDTF">2013-04-26T14:43:13Z</dcterms:created>
  <dcterms:modified xsi:type="dcterms:W3CDTF">2024-03-19T17:41:43Z</dcterms:modified>
</cp:coreProperties>
</file>