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327" r:id="rId3"/>
    <p:sldId id="329" r:id="rId4"/>
    <p:sldId id="330" r:id="rId5"/>
    <p:sldId id="286" r:id="rId6"/>
    <p:sldId id="337" r:id="rId7"/>
    <p:sldId id="331" r:id="rId8"/>
    <p:sldId id="332" r:id="rId9"/>
    <p:sldId id="333" r:id="rId10"/>
    <p:sldId id="338" r:id="rId11"/>
    <p:sldId id="301" r:id="rId12"/>
    <p:sldId id="335" r:id="rId13"/>
    <p:sldId id="336" r:id="rId14"/>
  </p:sldIdLst>
  <p:sldSz cx="9144000" cy="6858000" type="screen4x3"/>
  <p:notesSz cx="6858000" cy="9144000"/>
  <p:embeddedFontLst>
    <p:embeddedFont>
      <p:font typeface="Cambria Math" panose="02040503050406030204" pitchFamily="18"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3/20/2024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3/20/2024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Relationship Between Confidence Interval Estimation and Hypothesis Testing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Practical Significance vs. Statistical Significance</a:t>
            </a:r>
          </a:p>
        </p:txBody>
      </p:sp>
      <p:sp>
        <p:nvSpPr>
          <p:cNvPr id="3" name="Content Placeholder 2"/>
          <p:cNvSpPr>
            <a:spLocks noGrp="1"/>
          </p:cNvSpPr>
          <p:nvPr>
            <p:ph idx="1"/>
          </p:nvPr>
        </p:nvSpPr>
        <p:spPr/>
        <p:txBody>
          <a:bodyPr>
            <a:normAutofit/>
          </a:bodyPr>
          <a:lstStyle/>
          <a:p>
            <a:r>
              <a:rPr lang="en-US" dirty="0"/>
              <a:t>A hypothesis is rarely exactly true. As the sample size becomes larger, the likelihood of rejecting the null hypothesis becomes greater.</a:t>
            </a:r>
          </a:p>
        </p:txBody>
      </p:sp>
    </p:spTree>
    <p:extLst>
      <p:ext uri="{BB962C8B-B14F-4D97-AF65-F5344CB8AC3E}">
        <p14:creationId xmlns:p14="http://schemas.microsoft.com/office/powerpoint/2010/main" val="862685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11.4.1: Determining the Practical Significance of a Hypothesis Test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Suppose a dog food manufacturer wants to know if the proper amount of dog food is being placed in the 25-pound bags. The hypothesis would be:</a:t>
                </a:r>
              </a:p>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𝐻</m:t>
                      </m:r>
                      <m:r>
                        <a:rPr lang="en-US" i="1" baseline="-25000">
                          <a:latin typeface="Cambria Math" panose="02040503050406030204" pitchFamily="18" charset="0"/>
                        </a:rPr>
                        <m:t>0</m:t>
                      </m:r>
                      <m:r>
                        <a:rPr lang="en-US" i="1">
                          <a:latin typeface="Cambria Math" panose="02040503050406030204" pitchFamily="18" charset="0"/>
                        </a:rPr>
                        <m:t>:</m:t>
                      </m:r>
                      <m:r>
                        <a:rPr lang="en-US" i="1">
                          <a:latin typeface="Cambria Math" panose="02040503050406030204" pitchFamily="18" charset="0"/>
                          <a:ea typeface="Cambria Math" panose="02040503050406030204" pitchFamily="18" charset="0"/>
                        </a:rPr>
                        <m:t>𝜇</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25</m:t>
                      </m:r>
                      <m:r>
                        <a:rPr lang="en-US" b="0" i="1" smtClean="0">
                          <a:latin typeface="Cambria Math" panose="02040503050406030204" pitchFamily="18" charset="0"/>
                          <a:ea typeface="Cambria Math" panose="02040503050406030204" pitchFamily="18" charset="0"/>
                        </a:rPr>
                        <m:t> </m:t>
                      </m:r>
                      <m:r>
                        <m:rPr>
                          <m:sty m:val="p"/>
                        </m:rPr>
                        <a:rPr lang="en-US" b="0" i="0" smtClean="0">
                          <a:latin typeface="Cambria Math" panose="02040503050406030204" pitchFamily="18" charset="0"/>
                          <a:ea typeface="Cambria Math" panose="02040503050406030204" pitchFamily="18" charset="0"/>
                        </a:rPr>
                        <m:t>lb</m:t>
                      </m:r>
                    </m:oMath>
                  </m:oMathPara>
                </a14:m>
                <a:endParaRPr lang="en-US" baseline="-25000" dirty="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𝐻</m:t>
                      </m:r>
                      <m:r>
                        <a:rPr lang="en-US" i="1" baseline="-25000">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ea typeface="Cambria Math" panose="02040503050406030204" pitchFamily="18" charset="0"/>
                        </a:rPr>
                        <m:t>𝜇</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25</m:t>
                      </m:r>
                      <m:r>
                        <a:rPr lang="en-US" b="0" i="1" smtClean="0">
                          <a:latin typeface="Cambria Math" panose="02040503050406030204" pitchFamily="18" charset="0"/>
                          <a:ea typeface="Cambria Math" panose="02040503050406030204" pitchFamily="18" charset="0"/>
                        </a:rPr>
                        <m:t> </m:t>
                      </m:r>
                      <m:r>
                        <m:rPr>
                          <m:sty m:val="p"/>
                        </m:rPr>
                        <a:rPr lang="en-US" b="0" i="0" smtClean="0">
                          <a:latin typeface="Cambria Math" panose="02040503050406030204" pitchFamily="18" charset="0"/>
                          <a:ea typeface="Cambria Math" panose="02040503050406030204" pitchFamily="18" charset="0"/>
                        </a:rPr>
                        <m:t>lb</m:t>
                      </m:r>
                    </m:oMath>
                  </m:oMathPara>
                </a14:m>
                <a:endParaRPr lang="en-US" dirty="0"/>
              </a:p>
              <a:p>
                <a:r>
                  <a:rPr lang="en-US" dirty="0"/>
                  <a:t>A sample of 2000 bags was selected with the following results:</a:t>
                </a:r>
              </a:p>
              <a:p>
                <a:r>
                  <a:rPr lang="en-US" b="0" i="0" dirty="0">
                    <a:latin typeface="+mj-lt"/>
                  </a:rPr>
                  <a:t>	</a:t>
                </a:r>
                <a14:m>
                  <m:oMath xmlns:m="http://schemas.openxmlformats.org/officeDocument/2006/math">
                    <m:r>
                      <a:rPr lang="en-US" b="0" i="1" dirty="0" smtClean="0">
                        <a:latin typeface="Cambria Math" panose="02040503050406030204" pitchFamily="18" charset="0"/>
                      </a:rPr>
                      <m:t> </m:t>
                    </m:r>
                    <m:acc>
                      <m:accPr>
                        <m:chr m:val="̅"/>
                        <m:ctrlPr>
                          <a:rPr lang="en-US" b="0" i="1" dirty="0" smtClean="0">
                            <a:latin typeface="Cambria Math" panose="02040503050406030204" pitchFamily="18" charset="0"/>
                          </a:rPr>
                        </m:ctrlPr>
                      </m:accPr>
                      <m:e>
                        <m:r>
                          <a:rPr lang="en-US" b="0" i="1" dirty="0" smtClean="0">
                            <a:latin typeface="Cambria Math" panose="02040503050406030204" pitchFamily="18" charset="0"/>
                          </a:rPr>
                          <m:t>𝑥</m:t>
                        </m:r>
                      </m:e>
                    </m:acc>
                    <m:r>
                      <a:rPr lang="en-US" b="0" i="1" dirty="0" smtClean="0">
                        <a:latin typeface="Cambria Math" panose="02040503050406030204" pitchFamily="18" charset="0"/>
                      </a:rPr>
                      <m:t>̅</m:t>
                    </m:r>
                    <m:r>
                      <a:rPr lang="en-US" i="1" dirty="0" smtClean="0">
                        <a:latin typeface="Cambria Math" panose="02040503050406030204" pitchFamily="18" charset="0"/>
                      </a:rPr>
                      <m:t>=</m:t>
                    </m:r>
                    <m:r>
                      <a:rPr lang="en-US" i="1" dirty="0" smtClean="0">
                        <a:latin typeface="Cambria Math" panose="02040503050406030204" pitchFamily="18" charset="0"/>
                      </a:rPr>
                      <m:t>25</m:t>
                    </m:r>
                    <m:r>
                      <a:rPr lang="en-US" i="1" dirty="0" smtClean="0">
                        <a:latin typeface="Cambria Math" panose="02040503050406030204" pitchFamily="18" charset="0"/>
                      </a:rPr>
                      <m:t>.</m:t>
                    </m:r>
                    <m:r>
                      <a:rPr lang="en-US" i="1" dirty="0" smtClean="0">
                        <a:latin typeface="Cambria Math" panose="02040503050406030204" pitchFamily="18" charset="0"/>
                      </a:rPr>
                      <m:t>01</m:t>
                    </m:r>
                    <m:r>
                      <a:rPr lang="en-US" i="1" dirty="0" smtClean="0">
                        <a:latin typeface="Cambria Math" panose="02040503050406030204" pitchFamily="18" charset="0"/>
                      </a:rPr>
                      <m:t> </m:t>
                    </m:r>
                  </m:oMath>
                </a14:m>
                <a:r>
                  <a:rPr lang="en-US" dirty="0"/>
                  <a:t>pounds  and </a:t>
                </a:r>
                <a14:m>
                  <m:oMath xmlns:m="http://schemas.openxmlformats.org/officeDocument/2006/math">
                    <m:r>
                      <a:rPr lang="en-US" i="1" dirty="0" smtClean="0">
                        <a:latin typeface="Cambria Math" panose="02040503050406030204" pitchFamily="18" charset="0"/>
                      </a:rPr>
                      <m:t>𝑠</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1</m:t>
                    </m:r>
                    <m:r>
                      <a:rPr lang="en-US" i="1" dirty="0" smtClean="0">
                        <a:latin typeface="Cambria Math" panose="02040503050406030204" pitchFamily="18" charset="0"/>
                      </a:rPr>
                      <m:t> </m:t>
                    </m:r>
                  </m:oMath>
                </a14:m>
                <a:r>
                  <a:rPr lang="en-US" dirty="0"/>
                  <a:t>pound.</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481"/>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11.4.1: Determining the Practical Significance of a Hypothesis Test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b="1" dirty="0"/>
                  <a:t>Solution</a:t>
                </a:r>
              </a:p>
              <a:p>
                <a:r>
                  <a:rPr lang="en-US" dirty="0"/>
                  <a:t>The resulting test statistic is</a:t>
                </a:r>
              </a:p>
              <a:p>
                <a:endParaRPr lang="en-US" dirty="0"/>
              </a:p>
              <a:p>
                <a:endParaRPr lang="en-US" dirty="0"/>
              </a:p>
              <a:p>
                <a:r>
                  <a:rPr lang="en-US" dirty="0"/>
                  <a:t>How often would ordinary sampling variation produce a test statistic with a value of 4.47 or larger? The         </a:t>
                </a:r>
                <a14:m>
                  <m:oMath xmlns:m="http://schemas.openxmlformats.org/officeDocument/2006/math">
                    <m:r>
                      <a:rPr lang="en-US" i="1" dirty="0" smtClean="0">
                        <a:latin typeface="Cambria Math" panose="02040503050406030204" pitchFamily="18" charset="0"/>
                      </a:rPr>
                      <m:t>𝑃</m:t>
                    </m:r>
                  </m:oMath>
                </a14:m>
                <a:r>
                  <a:rPr lang="en-US" dirty="0"/>
                  <a:t>-value of the test statistic is approximately 0.0000083 (eight in a million), and suggests that the test statistic is extremely rare, if the null hypothesis is true and all assumptions are met.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2074" b="-6667"/>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4A88DE88-0F2A-48A2-C830-C78D6ACE1368}"/>
              </a:ext>
            </a:extLst>
          </p:cNvPr>
          <p:cNvGraphicFramePr>
            <a:graphicFrameLocks noChangeAspect="1"/>
          </p:cNvGraphicFramePr>
          <p:nvPr>
            <p:extLst>
              <p:ext uri="{D42A27DB-BD31-4B8C-83A1-F6EECF244321}">
                <p14:modId xmlns:p14="http://schemas.microsoft.com/office/powerpoint/2010/main" val="1179842928"/>
              </p:ext>
            </p:extLst>
          </p:nvPr>
        </p:nvGraphicFramePr>
        <p:xfrm>
          <a:off x="2286000" y="2287657"/>
          <a:ext cx="4038600" cy="1141343"/>
        </p:xfrm>
        <a:graphic>
          <a:graphicData uri="http://schemas.openxmlformats.org/presentationml/2006/ole">
            <mc:AlternateContent xmlns:mc="http://schemas.openxmlformats.org/markup-compatibility/2006">
              <mc:Choice xmlns:v="urn:schemas-microsoft-com:vml" Requires="v">
                <p:oleObj name="Equation" r:id="rId3" imgW="4673520" imgH="1320480" progId="Equation.DSMT4">
                  <p:embed/>
                </p:oleObj>
              </mc:Choice>
              <mc:Fallback>
                <p:oleObj name="Equation" r:id="rId3" imgW="4673520" imgH="1320480" progId="Equation.DSMT4">
                  <p:embed/>
                  <p:pic>
                    <p:nvPicPr>
                      <p:cNvPr id="4" name="Object 3">
                        <a:extLst>
                          <a:ext uri="{FF2B5EF4-FFF2-40B4-BE49-F238E27FC236}">
                            <a16:creationId xmlns:a16="http://schemas.microsoft.com/office/drawing/2014/main" id="{39CB86C9-6C8E-AAAF-A2F7-8E13D9AEB3C6}"/>
                          </a:ext>
                        </a:extLst>
                      </p:cNvPr>
                      <p:cNvPicPr/>
                      <p:nvPr/>
                    </p:nvPicPr>
                    <p:blipFill>
                      <a:blip r:embed="rId4"/>
                      <a:stretch>
                        <a:fillRect/>
                      </a:stretch>
                    </p:blipFill>
                    <p:spPr>
                      <a:xfrm>
                        <a:off x="2286000" y="2287657"/>
                        <a:ext cx="4038600" cy="1141343"/>
                      </a:xfrm>
                      <a:prstGeom prst="rect">
                        <a:avLst/>
                      </a:prstGeom>
                    </p:spPr>
                  </p:pic>
                </p:oleObj>
              </mc:Fallback>
            </mc:AlternateContent>
          </a:graphicData>
        </a:graphic>
      </p:graphicFrame>
    </p:spTree>
    <p:extLst>
      <p:ext uri="{BB962C8B-B14F-4D97-AF65-F5344CB8AC3E}">
        <p14:creationId xmlns:p14="http://schemas.microsoft.com/office/powerpoint/2010/main" val="225509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11.4.1: Determining the Practical Significance of a Hypothesis Test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43000"/>
                <a:ext cx="8229600" cy="4572000"/>
              </a:xfrm>
            </p:spPr>
            <p:txBody>
              <a:bodyPr>
                <a:noAutofit/>
              </a:bodyPr>
              <a:lstStyle/>
              <a:p>
                <a:r>
                  <a:rPr lang="en-US" dirty="0"/>
                  <a:t>Considering that a test statistic this large would result from ordinary sampling variation in only about eight in a million samples, we should reject the null hypothesis (</a:t>
                </a:r>
                <a14:m>
                  <m:oMath xmlns:m="http://schemas.openxmlformats.org/officeDocument/2006/math">
                    <m:r>
                      <a:rPr lang="en-US" i="1" dirty="0" smtClean="0">
                        <a:latin typeface="Cambria Math" panose="02040503050406030204" pitchFamily="18" charset="0"/>
                      </a:rPr>
                      <m:t>𝐻</m:t>
                    </m:r>
                    <m:r>
                      <a:rPr lang="en-US" i="1" baseline="-25000"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ea typeface="Cambria Math" panose="02040503050406030204" pitchFamily="18" charset="0"/>
                      </a:rPr>
                      <m:t>𝜇</m:t>
                    </m:r>
                    <m:r>
                      <a:rPr lang="en-US" i="1" dirty="0" smtClean="0">
                        <a:latin typeface="Cambria Math" panose="02040503050406030204" pitchFamily="18" charset="0"/>
                      </a:rPr>
                      <m:t>=</m:t>
                    </m:r>
                    <m:r>
                      <a:rPr lang="en-US" i="1" dirty="0" smtClean="0">
                        <a:latin typeface="Cambria Math" panose="02040503050406030204" pitchFamily="18" charset="0"/>
                      </a:rPr>
                      <m:t>25</m:t>
                    </m:r>
                  </m:oMath>
                </a14:m>
                <a:r>
                  <a:rPr lang="en-US" dirty="0"/>
                  <a:t>) in favor of the alternative. Yet, is the difference between 25 and 25.01 pounds important? It would be hard to imagine that the bag filling equipment would be expected to fill the bags with less than 0.01 pound precision. Certainly one dog food nugget weighs considerably more than 0.01 pound. Despite the “statistical significance” of the result, the practical significance is negligible.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1333" r="-889" b="-8400"/>
                </a:stretch>
              </a:blipFill>
            </p:spPr>
            <p:txBody>
              <a:bodyPr/>
              <a:lstStyle/>
              <a:p>
                <a:r>
                  <a:rPr lang="en-IN">
                    <a:noFill/>
                  </a:rPr>
                  <a:t> </a:t>
                </a:r>
              </a:p>
            </p:txBody>
          </p:sp>
        </mc:Fallback>
      </mc:AlternateContent>
    </p:spTree>
    <p:extLst>
      <p:ext uri="{BB962C8B-B14F-4D97-AF65-F5344CB8AC3E}">
        <p14:creationId xmlns:p14="http://schemas.microsoft.com/office/powerpoint/2010/main" val="665091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normAutofit/>
          </a:bodyPr>
          <a:lstStyle/>
          <a:p>
            <a:r>
              <a:rPr lang="en-US" dirty="0"/>
              <a:t>The Relationship Between Confidence Interval Estimation and Hypothesis Testing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a:xfrm>
                <a:off x="457200" y="1371600"/>
                <a:ext cx="8229600" cy="4572000"/>
              </a:xfrm>
            </p:spPr>
            <p:txBody>
              <a:bodyPr>
                <a:normAutofit fontScale="92500" lnSpcReduction="20000"/>
              </a:bodyPr>
              <a:lstStyle/>
              <a:p>
                <a:r>
                  <a:rPr lang="en-US" sz="3000" dirty="0"/>
                  <a:t>Previously, we discussed interval estimation for the population mean and the population proportion. We know that when estimating the population mean with the population standard deviation known, a       </a:t>
                </a:r>
                <a14:m>
                  <m:oMath xmlns:m="http://schemas.openxmlformats.org/officeDocument/2006/math">
                    <m:r>
                      <a:rPr lang="en-US" sz="3000" b="0" i="1" smtClean="0">
                        <a:latin typeface="Cambria Math" panose="02040503050406030204" pitchFamily="18" charset="0"/>
                      </a:rPr>
                      <m:t>100</m:t>
                    </m:r>
                    <m:d>
                      <m:dPr>
                        <m:ctrlPr>
                          <a:rPr lang="en-US" sz="3000" b="0" i="1" smtClean="0">
                            <a:latin typeface="Cambria Math" panose="02040503050406030204" pitchFamily="18" charset="0"/>
                          </a:rPr>
                        </m:ctrlPr>
                      </m:dPr>
                      <m:e>
                        <m:r>
                          <a:rPr lang="en-US" sz="3000" b="0" i="1" smtClean="0">
                            <a:latin typeface="Cambria Math" panose="02040503050406030204" pitchFamily="18" charset="0"/>
                          </a:rPr>
                          <m:t>1</m:t>
                        </m:r>
                        <m:r>
                          <a:rPr lang="en-US" sz="3000" b="0" i="1" smtClean="0">
                            <a:latin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𝛼</m:t>
                        </m:r>
                      </m:e>
                    </m:d>
                    <m:r>
                      <a:rPr lang="en-US" sz="3000" b="0" i="1" smtClean="0">
                        <a:latin typeface="Cambria Math" panose="02040503050406030204" pitchFamily="18" charset="0"/>
                        <a:ea typeface="Cambria Math" panose="02040503050406030204" pitchFamily="18" charset="0"/>
                      </a:rPr>
                      <m:t>%</m:t>
                    </m:r>
                  </m:oMath>
                </a14:m>
                <a:r>
                  <a:rPr lang="en-US" sz="3000" dirty="0"/>
                  <a:t> confidence interval for </a:t>
                </a:r>
                <a14:m>
                  <m:oMath xmlns:m="http://schemas.openxmlformats.org/officeDocument/2006/math">
                    <m:r>
                      <a:rPr lang="en-US" sz="3000" i="1" dirty="0" smtClean="0">
                        <a:latin typeface="Cambria Math" panose="02040503050406030204" pitchFamily="18" charset="0"/>
                        <a:ea typeface="Cambria Math" panose="02040503050406030204" pitchFamily="18" charset="0"/>
                      </a:rPr>
                      <m:t>𝜇</m:t>
                    </m:r>
                  </m:oMath>
                </a14:m>
                <a:r>
                  <a:rPr lang="en-US" sz="3000" dirty="0"/>
                  <a:t> is given by</a:t>
                </a:r>
              </a:p>
              <a:p>
                <a:endParaRPr lang="en-US" sz="3000" dirty="0"/>
              </a:p>
              <a:p>
                <a:endParaRPr lang="en-US" sz="3000" dirty="0"/>
              </a:p>
              <a:p>
                <a:r>
                  <a:rPr lang="en-US" sz="3000" dirty="0"/>
                  <a:t>In this chapter, we have shown that the two-sided hypothesis test about the population mean </a:t>
                </a:r>
                <a14:m>
                  <m:oMath xmlns:m="http://schemas.openxmlformats.org/officeDocument/2006/math">
                    <m:r>
                      <a:rPr lang="en-US" sz="3000" i="1" dirty="0" smtClean="0">
                        <a:latin typeface="Cambria Math" panose="02040503050406030204" pitchFamily="18" charset="0"/>
                        <a:ea typeface="Cambria Math" panose="02040503050406030204" pitchFamily="18" charset="0"/>
                      </a:rPr>
                      <m:t>𝜇</m:t>
                    </m:r>
                  </m:oMath>
                </a14:m>
                <a:r>
                  <a:rPr lang="en-US" sz="3000" dirty="0"/>
                  <a:t> is</a:t>
                </a:r>
              </a:p>
              <a:p>
                <a:pPr/>
                <a14:m>
                  <m:oMathPara xmlns:m="http://schemas.openxmlformats.org/officeDocument/2006/math">
                    <m:oMathParaPr>
                      <m:jc m:val="centerGroup"/>
                    </m:oMathParaPr>
                    <m:oMath xmlns:m="http://schemas.openxmlformats.org/officeDocument/2006/math">
                      <m:r>
                        <a:rPr lang="en-US" sz="3000" b="0" i="1" smtClean="0">
                          <a:latin typeface="Cambria Math" panose="02040503050406030204" pitchFamily="18" charset="0"/>
                        </a:rPr>
                        <m:t>𝐻</m:t>
                      </m:r>
                      <m:r>
                        <a:rPr lang="en-US" sz="3000" b="0" i="1" baseline="-25000" smtClean="0">
                          <a:latin typeface="Cambria Math" panose="02040503050406030204" pitchFamily="18" charset="0"/>
                        </a:rPr>
                        <m:t>0</m:t>
                      </m:r>
                      <m:r>
                        <a:rPr lang="en-US" sz="3000" b="0" i="1" smtClean="0">
                          <a:latin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𝜇</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𝜇</m:t>
                      </m:r>
                      <m:r>
                        <a:rPr lang="en-US" sz="3000" b="0" i="1" baseline="-25000" smtClean="0">
                          <a:latin typeface="Cambria Math" panose="02040503050406030204" pitchFamily="18" charset="0"/>
                          <a:ea typeface="Cambria Math" panose="02040503050406030204" pitchFamily="18" charset="0"/>
                        </a:rPr>
                        <m:t>0</m:t>
                      </m:r>
                    </m:oMath>
                  </m:oMathPara>
                </a14:m>
                <a:endParaRPr lang="en-US" sz="3000" b="0" baseline="-25000" dirty="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3000" b="0" i="1" smtClean="0">
                          <a:latin typeface="Cambria Math" panose="02040503050406030204" pitchFamily="18" charset="0"/>
                        </a:rPr>
                        <m:t>𝐻</m:t>
                      </m:r>
                      <m:r>
                        <a:rPr lang="en-US" sz="3000" b="0" i="1" baseline="-25000" smtClean="0">
                          <a:latin typeface="Cambria Math" panose="02040503050406030204" pitchFamily="18" charset="0"/>
                        </a:rPr>
                        <m:t>𝑎</m:t>
                      </m:r>
                      <m:r>
                        <a:rPr lang="en-US" sz="3000" b="0" i="1" smtClean="0">
                          <a:latin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𝜇</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𝜇</m:t>
                      </m:r>
                      <m:r>
                        <a:rPr lang="en-US" sz="3000" b="0" i="1" baseline="-25000" smtClean="0">
                          <a:latin typeface="Cambria Math" panose="02040503050406030204" pitchFamily="18" charset="0"/>
                          <a:ea typeface="Cambria Math" panose="02040503050406030204" pitchFamily="18" charset="0"/>
                        </a:rPr>
                        <m:t>0</m:t>
                      </m:r>
                      <m:r>
                        <a:rPr lang="en-US" sz="3000" b="0" i="1" smtClean="0">
                          <a:latin typeface="Cambria Math" panose="02040503050406030204" pitchFamily="18" charset="0"/>
                          <a:ea typeface="Cambria Math" panose="02040503050406030204" pitchFamily="18" charset="0"/>
                        </a:rPr>
                        <m:t>.</m:t>
                      </m:r>
                    </m:oMath>
                  </m:oMathPara>
                </a14:m>
                <a:endParaRPr lang="en-US" sz="3000" dirty="0"/>
              </a:p>
              <a:p>
                <a:endParaRPr lang="en-US" dirty="0"/>
              </a:p>
            </p:txBody>
          </p:sp>
        </mc:Choice>
        <mc:Fallback xmlns="">
          <p:sp>
            <p:nvSpPr>
              <p:cNvPr id="3" name="Content Placeholder 2">
                <a:extLst>
                  <a:ext uri="{FF2B5EF4-FFF2-40B4-BE49-F238E27FC236}">
                    <a16:creationId xmlns:a16="http://schemas.microsoft.com/office/drawing/2014/main" id="{3D14CB4A-DE40-44AA-B64B-68657D1F2D61}"/>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481" t="-2933"/>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BA5643D8-E35F-73C6-8030-D106D994C10E}"/>
              </a:ext>
            </a:extLst>
          </p:cNvPr>
          <p:cNvGraphicFramePr>
            <a:graphicFrameLocks noChangeAspect="1"/>
          </p:cNvGraphicFramePr>
          <p:nvPr>
            <p:extLst>
              <p:ext uri="{D42A27DB-BD31-4B8C-83A1-F6EECF244321}">
                <p14:modId xmlns:p14="http://schemas.microsoft.com/office/powerpoint/2010/main" val="2599367156"/>
              </p:ext>
            </p:extLst>
          </p:nvPr>
        </p:nvGraphicFramePr>
        <p:xfrm>
          <a:off x="3352800" y="3124200"/>
          <a:ext cx="1625600" cy="876300"/>
        </p:xfrm>
        <a:graphic>
          <a:graphicData uri="http://schemas.openxmlformats.org/presentationml/2006/ole">
            <mc:AlternateContent xmlns:mc="http://schemas.openxmlformats.org/markup-compatibility/2006">
              <mc:Choice xmlns:v="urn:schemas-microsoft-com:vml" Requires="v">
                <p:oleObj name="Equation" r:id="rId3" imgW="1625400" imgH="876240" progId="Equation.DSMT4">
                  <p:embed/>
                </p:oleObj>
              </mc:Choice>
              <mc:Fallback>
                <p:oleObj name="Equation" r:id="rId3" imgW="1625400" imgH="876240" progId="Equation.DSMT4">
                  <p:embed/>
                  <p:pic>
                    <p:nvPicPr>
                      <p:cNvPr id="0" name=""/>
                      <p:cNvPicPr/>
                      <p:nvPr/>
                    </p:nvPicPr>
                    <p:blipFill>
                      <a:blip r:embed="rId4"/>
                      <a:stretch>
                        <a:fillRect/>
                      </a:stretch>
                    </p:blipFill>
                    <p:spPr>
                      <a:xfrm>
                        <a:off x="3352800" y="3124200"/>
                        <a:ext cx="1625600" cy="876300"/>
                      </a:xfrm>
                      <a:prstGeom prst="rect">
                        <a:avLst/>
                      </a:prstGeom>
                    </p:spPr>
                  </p:pic>
                </p:oleObj>
              </mc:Fallback>
            </mc:AlternateContent>
          </a:graphicData>
        </a:graphic>
      </p:graphicFrame>
    </p:spTree>
    <p:extLst>
      <p:ext uri="{BB962C8B-B14F-4D97-AF65-F5344CB8AC3E}">
        <p14:creationId xmlns:p14="http://schemas.microsoft.com/office/powerpoint/2010/main" val="3957316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normAutofit/>
          </a:bodyPr>
          <a:lstStyle/>
          <a:p>
            <a:r>
              <a:rPr lang="en-US" dirty="0"/>
              <a:t>The Relationship Between Confidence Interval Estimation and Hypothesis Testing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a:xfrm>
                <a:off x="457200" y="1371600"/>
                <a:ext cx="8229600" cy="4572000"/>
              </a:xfrm>
            </p:spPr>
            <p:txBody>
              <a:bodyPr>
                <a:normAutofit fontScale="92500"/>
              </a:bodyPr>
              <a:lstStyle/>
              <a:p>
                <a:r>
                  <a:rPr lang="en-US" sz="3000" dirty="0"/>
                  <a:t>where </a:t>
                </a:r>
                <a14:m>
                  <m:oMath xmlns:m="http://schemas.openxmlformats.org/officeDocument/2006/math">
                    <m:r>
                      <a:rPr lang="en-US" sz="3000" i="1">
                        <a:latin typeface="Cambria Math" panose="02040503050406030204" pitchFamily="18" charset="0"/>
                        <a:ea typeface="Cambria Math" panose="02040503050406030204" pitchFamily="18" charset="0"/>
                      </a:rPr>
                      <m:t>𝜇</m:t>
                    </m:r>
                    <m:r>
                      <a:rPr lang="en-US" sz="3000" i="1" baseline="-25000">
                        <a:latin typeface="Cambria Math" panose="02040503050406030204" pitchFamily="18" charset="0"/>
                        <a:ea typeface="Cambria Math" panose="02040503050406030204" pitchFamily="18" charset="0"/>
                      </a:rPr>
                      <m:t>0</m:t>
                    </m:r>
                  </m:oMath>
                </a14:m>
                <a:r>
                  <a:rPr lang="en-US" sz="3000" dirty="0"/>
                  <a:t> is some specific value of the population mean. From the previous chapter, we know that in repeated sampling </a:t>
                </a:r>
                <a14:m>
                  <m:oMath xmlns:m="http://schemas.openxmlformats.org/officeDocument/2006/math">
                    <m:r>
                      <a:rPr lang="en-US" sz="3000" b="0" i="1" smtClean="0">
                        <a:latin typeface="Cambria Math" panose="02040503050406030204" pitchFamily="18" charset="0"/>
                      </a:rPr>
                      <m:t>100</m:t>
                    </m:r>
                    <m:d>
                      <m:dPr>
                        <m:ctrlPr>
                          <a:rPr lang="en-US" sz="3000" b="0" i="1" smtClean="0">
                            <a:latin typeface="Cambria Math" panose="02040503050406030204" pitchFamily="18" charset="0"/>
                          </a:rPr>
                        </m:ctrlPr>
                      </m:dPr>
                      <m:e>
                        <m:r>
                          <a:rPr lang="en-US" sz="3000" b="0" i="1" smtClean="0">
                            <a:latin typeface="Cambria Math" panose="02040503050406030204" pitchFamily="18" charset="0"/>
                          </a:rPr>
                          <m:t>1</m:t>
                        </m:r>
                        <m:r>
                          <a:rPr lang="en-US" sz="3000" b="0" i="1" smtClean="0">
                            <a:latin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𝛼</m:t>
                        </m:r>
                      </m:e>
                    </m:d>
                    <m:r>
                      <a:rPr lang="en-US" sz="3000" b="0" i="1" smtClean="0">
                        <a:latin typeface="Cambria Math" panose="02040503050406030204" pitchFamily="18" charset="0"/>
                        <a:ea typeface="Cambria Math" panose="02040503050406030204" pitchFamily="18" charset="0"/>
                      </a:rPr>
                      <m:t>%</m:t>
                    </m:r>
                  </m:oMath>
                </a14:m>
                <a:r>
                  <a:rPr lang="en-US" sz="3000" dirty="0"/>
                  <a:t> of the confidence intervals will contain </a:t>
                </a:r>
                <a14:m>
                  <m:oMath xmlns:m="http://schemas.openxmlformats.org/officeDocument/2006/math">
                    <m:r>
                      <a:rPr lang="en-US" sz="3000" i="1" dirty="0">
                        <a:latin typeface="Cambria Math" panose="02040503050406030204" pitchFamily="18" charset="0"/>
                        <a:ea typeface="Cambria Math" panose="02040503050406030204" pitchFamily="18" charset="0"/>
                      </a:rPr>
                      <m:t>𝜇</m:t>
                    </m:r>
                  </m:oMath>
                </a14:m>
                <a:r>
                  <a:rPr lang="en-US" sz="3000" dirty="0"/>
                  <a:t>. Therefore, if we reject the null hypothesis when the confidence interval does not contain the value of </a:t>
                </a:r>
                <a14:m>
                  <m:oMath xmlns:m="http://schemas.openxmlformats.org/officeDocument/2006/math">
                    <m:r>
                      <a:rPr lang="en-US" sz="3000" b="0" i="1" smtClean="0">
                        <a:latin typeface="Cambria Math" panose="02040503050406030204" pitchFamily="18" charset="0"/>
                        <a:ea typeface="Cambria Math" panose="02040503050406030204" pitchFamily="18" charset="0"/>
                      </a:rPr>
                      <m:t>𝜇</m:t>
                    </m:r>
                    <m:r>
                      <a:rPr lang="en-US" sz="3000" b="0" i="1" baseline="-25000" smtClean="0">
                        <a:latin typeface="Cambria Math" panose="02040503050406030204" pitchFamily="18" charset="0"/>
                        <a:ea typeface="Cambria Math" panose="02040503050406030204" pitchFamily="18" charset="0"/>
                      </a:rPr>
                      <m:t>0</m:t>
                    </m:r>
                  </m:oMath>
                </a14:m>
                <a:r>
                  <a:rPr lang="en-US" sz="3000" dirty="0"/>
                  <a:t>, we will reject the null hypothesis when it is actually true with a probability of</a:t>
                </a:r>
                <a14:m>
                  <m:oMath xmlns:m="http://schemas.openxmlformats.org/officeDocument/2006/math">
                    <m:r>
                      <a:rPr lang="en-US" sz="3000" b="0" i="0" smtClean="0">
                        <a:latin typeface="Cambria Math" panose="02040503050406030204" pitchFamily="18" charset="0"/>
                        <a:ea typeface="Cambria Math" panose="02040503050406030204" pitchFamily="18" charset="0"/>
                      </a:rPr>
                      <m:t> </m:t>
                    </m:r>
                    <m:r>
                      <a:rPr lang="en-US" sz="3000" i="1">
                        <a:latin typeface="Cambria Math" panose="02040503050406030204" pitchFamily="18" charset="0"/>
                        <a:ea typeface="Cambria Math" panose="02040503050406030204" pitchFamily="18" charset="0"/>
                      </a:rPr>
                      <m:t>𝛼</m:t>
                    </m:r>
                  </m:oMath>
                </a14:m>
                <a:r>
                  <a:rPr lang="en-US" sz="3000" dirty="0"/>
                  <a:t>. You may recall that </a:t>
                </a:r>
                <a14:m>
                  <m:oMath xmlns:m="http://schemas.openxmlformats.org/officeDocument/2006/math">
                    <m:r>
                      <a:rPr lang="en-US" sz="3000" i="1">
                        <a:latin typeface="Cambria Math" panose="02040503050406030204" pitchFamily="18" charset="0"/>
                        <a:ea typeface="Cambria Math" panose="02040503050406030204" pitchFamily="18" charset="0"/>
                      </a:rPr>
                      <m:t>𝛼</m:t>
                    </m:r>
                  </m:oMath>
                </a14:m>
                <a:r>
                  <a:rPr lang="en-US" sz="3000" dirty="0"/>
                  <a:t> represents the probability of committing a Type I error (i.e., we reject the null hypothesis when the null hypothesis is true).</a:t>
                </a:r>
                <a:endParaRPr lang="en-US" dirty="0"/>
              </a:p>
            </p:txBody>
          </p:sp>
        </mc:Choice>
        <mc:Fallback xmlns="">
          <p:sp>
            <p:nvSpPr>
              <p:cNvPr id="3" name="Content Placeholder 2">
                <a:extLst>
                  <a:ext uri="{FF2B5EF4-FFF2-40B4-BE49-F238E27FC236}">
                    <a16:creationId xmlns:a16="http://schemas.microsoft.com/office/drawing/2014/main" id="{3D14CB4A-DE40-44AA-B64B-68657D1F2D61}"/>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331393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normAutofit/>
          </a:bodyPr>
          <a:lstStyle/>
          <a:p>
            <a:r>
              <a:rPr lang="en-US" dirty="0"/>
              <a:t>The Relationship Between Confidence Interval Estimation and Hypothesis Testing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a:xfrm>
                <a:off x="457200" y="1371600"/>
                <a:ext cx="8229600" cy="4572000"/>
              </a:xfrm>
            </p:spPr>
            <p:txBody>
              <a:bodyPr>
                <a:normAutofit/>
              </a:bodyPr>
              <a:lstStyle/>
              <a:p>
                <a:r>
                  <a:rPr lang="en-US" sz="3000" dirty="0"/>
                  <a:t>So, when we construct a </a:t>
                </a:r>
                <a14:m>
                  <m:oMath xmlns:m="http://schemas.openxmlformats.org/officeDocument/2006/math">
                    <m:r>
                      <a:rPr lang="en-US" sz="3000" b="0" i="1" smtClean="0">
                        <a:latin typeface="Cambria Math" panose="02040503050406030204" pitchFamily="18" charset="0"/>
                      </a:rPr>
                      <m:t>100</m:t>
                    </m:r>
                    <m:d>
                      <m:dPr>
                        <m:ctrlPr>
                          <a:rPr lang="en-US" sz="3000" b="0" i="1" smtClean="0">
                            <a:latin typeface="Cambria Math" panose="02040503050406030204" pitchFamily="18" charset="0"/>
                          </a:rPr>
                        </m:ctrlPr>
                      </m:dPr>
                      <m:e>
                        <m:r>
                          <a:rPr lang="en-US" sz="3000" b="0" i="1" smtClean="0">
                            <a:latin typeface="Cambria Math" panose="02040503050406030204" pitchFamily="18" charset="0"/>
                          </a:rPr>
                          <m:t>1</m:t>
                        </m:r>
                        <m:r>
                          <a:rPr lang="en-US" sz="3000" b="0" i="1" smtClean="0">
                            <a:latin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𝛼</m:t>
                        </m:r>
                      </m:e>
                    </m:d>
                    <m:r>
                      <a:rPr lang="en-US" sz="3000" b="0" i="1" smtClean="0">
                        <a:latin typeface="Cambria Math" panose="02040503050406030204" pitchFamily="18" charset="0"/>
                        <a:ea typeface="Cambria Math" panose="02040503050406030204" pitchFamily="18" charset="0"/>
                      </a:rPr>
                      <m:t>%</m:t>
                    </m:r>
                  </m:oMath>
                </a14:m>
                <a:r>
                  <a:rPr lang="en-US" sz="3000" dirty="0"/>
                  <a:t> confidence interval and reject the null hypothesis when the interval does not contain </a:t>
                </a:r>
                <a14:m>
                  <m:oMath xmlns:m="http://schemas.openxmlformats.org/officeDocument/2006/math">
                    <m:r>
                      <a:rPr lang="en-US" sz="3000" i="1">
                        <a:latin typeface="Cambria Math" panose="02040503050406030204" pitchFamily="18" charset="0"/>
                        <a:ea typeface="Cambria Math" panose="02040503050406030204" pitchFamily="18" charset="0"/>
                      </a:rPr>
                      <m:t>𝜇</m:t>
                    </m:r>
                    <m:r>
                      <a:rPr lang="en-US" sz="3000" i="1" baseline="-25000">
                        <a:latin typeface="Cambria Math" panose="02040503050406030204" pitchFamily="18" charset="0"/>
                        <a:ea typeface="Cambria Math" panose="02040503050406030204" pitchFamily="18" charset="0"/>
                      </a:rPr>
                      <m:t>0</m:t>
                    </m:r>
                  </m:oMath>
                </a14:m>
                <a:r>
                  <a:rPr lang="en-US" sz="3000" dirty="0"/>
                  <a:t>, this is equivalent to performing a two-tailed hypothesis test using </a:t>
                </a:r>
                <a14:m>
                  <m:oMath xmlns:m="http://schemas.openxmlformats.org/officeDocument/2006/math">
                    <m:r>
                      <a:rPr lang="en-US" sz="3000" i="1">
                        <a:latin typeface="Cambria Math" panose="02040503050406030204" pitchFamily="18" charset="0"/>
                        <a:ea typeface="Cambria Math" panose="02040503050406030204" pitchFamily="18" charset="0"/>
                      </a:rPr>
                      <m:t>𝛼</m:t>
                    </m:r>
                  </m:oMath>
                </a14:m>
                <a:r>
                  <a:rPr lang="en-US" sz="3000" dirty="0"/>
                  <a:t> as the significance level.</a:t>
                </a:r>
                <a:endParaRPr lang="en-US" dirty="0"/>
              </a:p>
            </p:txBody>
          </p:sp>
        </mc:Choice>
        <mc:Fallback xmlns="">
          <p:sp>
            <p:nvSpPr>
              <p:cNvPr id="3" name="Content Placeholder 2">
                <a:extLst>
                  <a:ext uri="{FF2B5EF4-FFF2-40B4-BE49-F238E27FC236}">
                    <a16:creationId xmlns:a16="http://schemas.microsoft.com/office/drawing/2014/main" id="{3D14CB4A-DE40-44AA-B64B-68657D1F2D61}"/>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704" t="-1600" r="-74"/>
                </a:stretch>
              </a:blipFill>
            </p:spPr>
            <p:txBody>
              <a:bodyPr/>
              <a:lstStyle/>
              <a:p>
                <a:r>
                  <a:rPr lang="en-IN">
                    <a:noFill/>
                  </a:rPr>
                  <a:t> </a:t>
                </a:r>
              </a:p>
            </p:txBody>
          </p:sp>
        </mc:Fallback>
      </mc:AlternateContent>
    </p:spTree>
    <p:extLst>
      <p:ext uri="{BB962C8B-B14F-4D97-AF65-F5344CB8AC3E}">
        <p14:creationId xmlns:p14="http://schemas.microsoft.com/office/powerpoint/2010/main" val="139723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Using a Confidence Interval to Test a Two-Sided Hypothesis</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371600"/>
                <a:ext cx="8229600" cy="4094069"/>
              </a:xfrm>
              <a:solidFill>
                <a:srgbClr val="FFFFCC"/>
              </a:solidFill>
              <a:ln w="28575">
                <a:solidFill>
                  <a:srgbClr val="000000"/>
                </a:solidFill>
              </a:ln>
            </p:spPr>
            <p:txBody>
              <a:bodyPr>
                <a:spAutoFit/>
              </a:bodyPr>
              <a:lstStyle/>
              <a:p>
                <a:pPr>
                  <a:spcBef>
                    <a:spcPts val="0"/>
                  </a:spcBef>
                </a:pPr>
                <a:r>
                  <a:rPr lang="en-US" b="1" dirty="0">
                    <a:solidFill>
                      <a:srgbClr val="000000"/>
                    </a:solidFill>
                  </a:rPr>
                  <a:t>Basic Assumptions: </a:t>
                </a:r>
                <a:r>
                  <a:rPr lang="en-US" dirty="0">
                    <a:solidFill>
                      <a:srgbClr val="000000"/>
                    </a:solidFill>
                  </a:rPr>
                  <a:t>The data must be quantitative and obtained via a random sample of size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a:t>
                </a:r>
              </a:p>
              <a:p>
                <a:pPr>
                  <a:spcBef>
                    <a:spcPts val="0"/>
                  </a:spcBef>
                </a:pPr>
                <a:endParaRPr lang="en-US" dirty="0">
                  <a:solidFill>
                    <a:srgbClr val="000000"/>
                  </a:solidFill>
                </a:endParaRPr>
              </a:p>
              <a:p>
                <a:pPr>
                  <a:spcBef>
                    <a:spcPts val="0"/>
                  </a:spcBef>
                </a:pPr>
                <a:r>
                  <a:rPr lang="en-US" b="1" dirty="0">
                    <a:solidFill>
                      <a:srgbClr val="000000"/>
                    </a:solidFill>
                  </a:rPr>
                  <a:t>Step 1: </a:t>
                </a:r>
                <a:r>
                  <a:rPr lang="en-US" dirty="0">
                    <a:solidFill>
                      <a:srgbClr val="000000"/>
                    </a:solidFill>
                  </a:rPr>
                  <a:t>Verify the hypothesis test is of the form</a:t>
                </a:r>
              </a:p>
              <a:p>
                <a:pPr>
                  <a:spcBef>
                    <a:spcPts val="0"/>
                  </a:spcBef>
                </a:pPr>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𝐻</m:t>
                      </m:r>
                      <m:r>
                        <a:rPr lang="en-US" b="0" i="1" baseline="-25000" smtClean="0">
                          <a:solidFill>
                            <a:srgbClr val="000000"/>
                          </a:solidFill>
                          <a:latin typeface="Cambria Math" panose="02040503050406030204" pitchFamily="18" charset="0"/>
                        </a:rPr>
                        <m:t>0</m:t>
                      </m:r>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ea typeface="Cambria Math" panose="02040503050406030204" pitchFamily="18" charset="0"/>
                        </a:rPr>
                        <m:t>𝜇</m:t>
                      </m:r>
                      <m:r>
                        <a:rPr lang="en-US" b="0" i="1" smtClean="0">
                          <a:solidFill>
                            <a:srgbClr val="000000"/>
                          </a:solidFill>
                          <a:latin typeface="Cambria Math" panose="02040503050406030204" pitchFamily="18" charset="0"/>
                          <a:ea typeface="Cambria Math" panose="02040503050406030204" pitchFamily="18" charset="0"/>
                        </a:rPr>
                        <m:t>=</m:t>
                      </m:r>
                      <m:r>
                        <a:rPr lang="en-US" b="0" i="1" smtClean="0">
                          <a:solidFill>
                            <a:srgbClr val="000000"/>
                          </a:solidFill>
                          <a:latin typeface="Cambria Math" panose="02040503050406030204" pitchFamily="18" charset="0"/>
                          <a:ea typeface="Cambria Math" panose="02040503050406030204" pitchFamily="18" charset="0"/>
                        </a:rPr>
                        <m:t>𝜇</m:t>
                      </m:r>
                      <m:r>
                        <a:rPr lang="en-US" b="0" i="1" baseline="-25000" smtClean="0">
                          <a:solidFill>
                            <a:srgbClr val="000000"/>
                          </a:solidFill>
                          <a:latin typeface="Cambria Math" panose="02040503050406030204" pitchFamily="18" charset="0"/>
                          <a:ea typeface="Cambria Math" panose="02040503050406030204" pitchFamily="18" charset="0"/>
                        </a:rPr>
                        <m:t>0</m:t>
                      </m:r>
                    </m:oMath>
                  </m:oMathPara>
                </a14:m>
                <a:endParaRPr lang="en-US" baseline="-25000" dirty="0">
                  <a:solidFill>
                    <a:srgbClr val="000000"/>
                  </a:solidFill>
                </a:endParaRPr>
              </a:p>
              <a:p>
                <a:pPr>
                  <a:spcBef>
                    <a:spcPts val="0"/>
                  </a:spcBef>
                </a:pPr>
                <a14:m>
                  <m:oMathPara xmlns:m="http://schemas.openxmlformats.org/officeDocument/2006/math">
                    <m:oMathParaPr>
                      <m:jc m:val="centerGroup"/>
                    </m:oMathParaPr>
                    <m:oMath xmlns:m="http://schemas.openxmlformats.org/officeDocument/2006/math">
                      <m:r>
                        <a:rPr lang="en-US" i="1">
                          <a:solidFill>
                            <a:srgbClr val="000000"/>
                          </a:solidFill>
                          <a:latin typeface="Cambria Math" panose="02040503050406030204" pitchFamily="18" charset="0"/>
                        </a:rPr>
                        <m:t>𝐻</m:t>
                      </m:r>
                      <m:r>
                        <a:rPr lang="en-US" b="0" i="1" baseline="-25000" smtClean="0">
                          <a:solidFill>
                            <a:srgbClr val="000000"/>
                          </a:solidFill>
                          <a:latin typeface="Cambria Math" panose="02040503050406030204" pitchFamily="18" charset="0"/>
                        </a:rPr>
                        <m:t>𝑎</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ea typeface="Cambria Math" panose="02040503050406030204" pitchFamily="18" charset="0"/>
                        </a:rPr>
                        <m:t>𝜇</m:t>
                      </m:r>
                      <m:r>
                        <a:rPr lang="en-US" i="1" dirty="0" smtClean="0">
                          <a:solidFill>
                            <a:srgbClr val="000000"/>
                          </a:solidFill>
                          <a:latin typeface="Cambria Math" panose="02040503050406030204" pitchFamily="18" charset="0"/>
                          <a:ea typeface="Cambria Math" panose="02040503050406030204" pitchFamily="18" charset="0"/>
                        </a:rPr>
                        <m:t>≠</m:t>
                      </m:r>
                      <m:r>
                        <a:rPr lang="en-US" i="1">
                          <a:solidFill>
                            <a:srgbClr val="000000"/>
                          </a:solidFill>
                          <a:latin typeface="Cambria Math" panose="02040503050406030204" pitchFamily="18" charset="0"/>
                          <a:ea typeface="Cambria Math" panose="02040503050406030204" pitchFamily="18" charset="0"/>
                        </a:rPr>
                        <m:t>𝜇</m:t>
                      </m:r>
                      <m:r>
                        <a:rPr lang="en-US" i="1" baseline="-25000">
                          <a:solidFill>
                            <a:srgbClr val="000000"/>
                          </a:solidFill>
                          <a:latin typeface="Cambria Math" panose="02040503050406030204" pitchFamily="18" charset="0"/>
                          <a:ea typeface="Cambria Math" panose="02040503050406030204" pitchFamily="18" charset="0"/>
                        </a:rPr>
                        <m:t>0</m:t>
                      </m:r>
                      <m:r>
                        <a:rPr lang="en-US" b="0" i="1" smtClean="0">
                          <a:solidFill>
                            <a:srgbClr val="000000"/>
                          </a:solidFill>
                          <a:latin typeface="Cambria Math" panose="02040503050406030204" pitchFamily="18" charset="0"/>
                          <a:ea typeface="Cambria Math" panose="02040503050406030204" pitchFamily="18" charset="0"/>
                        </a:rPr>
                        <m:t>.</m:t>
                      </m:r>
                    </m:oMath>
                  </m:oMathPara>
                </a14:m>
                <a:endParaRPr lang="en-US" baseline="-25000" dirty="0">
                  <a:solidFill>
                    <a:srgbClr val="000000"/>
                  </a:solidFill>
                </a:endParaRPr>
              </a:p>
              <a:p>
                <a:pPr>
                  <a:spcBef>
                    <a:spcPts val="0"/>
                  </a:spcBef>
                </a:pPr>
                <a:endParaRPr lang="en-US" baseline="-25000" dirty="0">
                  <a:solidFill>
                    <a:srgbClr val="000000"/>
                  </a:solidFill>
                </a:endParaRPr>
              </a:p>
              <a:p>
                <a:pPr>
                  <a:spcBef>
                    <a:spcPts val="0"/>
                  </a:spcBef>
                </a:pPr>
                <a:endParaRPr lang="en-US" baseline="-25000" dirty="0">
                  <a:solidFill>
                    <a:srgbClr val="000000"/>
                  </a:solidFill>
                </a:endParaRPr>
              </a:p>
              <a:p>
                <a:pPr>
                  <a:spcBef>
                    <a:spcPts val="0"/>
                  </a:spcBef>
                </a:pPr>
                <a:r>
                  <a:rPr lang="en-US" b="1" dirty="0">
                    <a:solidFill>
                      <a:srgbClr val="000000"/>
                    </a:solidFill>
                  </a:rPr>
                  <a:t>Step 2: </a:t>
                </a:r>
                <a:r>
                  <a:rPr lang="en-US" dirty="0">
                    <a:solidFill>
                      <a:srgbClr val="000000"/>
                    </a:solidFill>
                  </a:rPr>
                  <a:t>Calculate the </a:t>
                </a:r>
                <a14:m>
                  <m:oMath xmlns:m="http://schemas.openxmlformats.org/officeDocument/2006/math">
                    <m:r>
                      <a:rPr lang="en-US" sz="2800" b="0" i="1" smtClean="0">
                        <a:solidFill>
                          <a:srgbClr val="000000"/>
                        </a:solidFill>
                        <a:latin typeface="Cambria Math" panose="02040503050406030204" pitchFamily="18" charset="0"/>
                      </a:rPr>
                      <m:t>100</m:t>
                    </m:r>
                    <m:d>
                      <m:dPr>
                        <m:ctrlPr>
                          <a:rPr lang="en-US" sz="2800" b="0" i="1" smtClean="0">
                            <a:solidFill>
                              <a:srgbClr val="000000"/>
                            </a:solidFill>
                            <a:latin typeface="Cambria Math" panose="02040503050406030204" pitchFamily="18" charset="0"/>
                          </a:rPr>
                        </m:ctrlPr>
                      </m:dPr>
                      <m:e>
                        <m:r>
                          <a:rPr lang="en-US" sz="2800" b="0" i="1" smtClean="0">
                            <a:solidFill>
                              <a:srgbClr val="000000"/>
                            </a:solidFill>
                            <a:latin typeface="Cambria Math" panose="02040503050406030204" pitchFamily="18" charset="0"/>
                          </a:rPr>
                          <m:t>1</m:t>
                        </m:r>
                        <m:r>
                          <a:rPr lang="en-US" sz="2800" b="0" i="1" smtClean="0">
                            <a:solidFill>
                              <a:srgbClr val="000000"/>
                            </a:solidFill>
                            <a:latin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𝛼</m:t>
                        </m:r>
                      </m:e>
                    </m:d>
                    <m:r>
                      <a:rPr lang="en-US" sz="2800" b="0" i="1" smtClean="0">
                        <a:solidFill>
                          <a:srgbClr val="000000"/>
                        </a:solidFill>
                        <a:latin typeface="Cambria Math" panose="02040503050406030204" pitchFamily="18" charset="0"/>
                        <a:ea typeface="Cambria Math" panose="02040503050406030204" pitchFamily="18" charset="0"/>
                      </a:rPr>
                      <m:t>%</m:t>
                    </m:r>
                  </m:oMath>
                </a14:m>
                <a:r>
                  <a:rPr lang="en-US" dirty="0">
                    <a:solidFill>
                      <a:srgbClr val="000000"/>
                    </a:solidFill>
                  </a:rPr>
                  <a:t> confidence interval.</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371600"/>
                <a:ext cx="8229600" cy="4094069"/>
              </a:xfrm>
              <a:blipFill>
                <a:blip r:embed="rId2"/>
                <a:stretch>
                  <a:fillRect l="-1328" t="-1034" r="-886"/>
                </a:stretch>
              </a:blipFill>
              <a:ln w="28575">
                <a:solidFill>
                  <a:srgbClr val="000000"/>
                </a:solidFill>
              </a:ln>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Using a Confidence Interval to Test a Two-Sided Hypothesis (cont.)</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95400"/>
                <a:ext cx="8229600" cy="4401205"/>
              </a:xfrm>
              <a:solidFill>
                <a:srgbClr val="FFFFCC"/>
              </a:solidFill>
              <a:ln w="28575">
                <a:solidFill>
                  <a:srgbClr val="000000"/>
                </a:solidFill>
              </a:ln>
            </p:spPr>
            <p:txBody>
              <a:bodyPr>
                <a:spAutoFit/>
              </a:bodyPr>
              <a:lstStyle/>
              <a:p>
                <a:pPr>
                  <a:spcBef>
                    <a:spcPts val="0"/>
                  </a:spcBef>
                </a:pPr>
                <a:r>
                  <a:rPr lang="en-US" dirty="0">
                    <a:solidFill>
                      <a:srgbClr val="000000"/>
                    </a:solidFill>
                  </a:rPr>
                  <a:t>If the standard deviation of the population,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𝜎</m:t>
                    </m:r>
                  </m:oMath>
                </a14:m>
                <a:r>
                  <a:rPr lang="en-US" dirty="0">
                    <a:solidFill>
                      <a:srgbClr val="000000"/>
                    </a:solidFill>
                  </a:rPr>
                  <a:t>, is known and either the sample is drawn from a normal population or </a:t>
                </a:r>
                <a14:m>
                  <m:oMath xmlns:m="http://schemas.openxmlformats.org/officeDocument/2006/math">
                    <m:r>
                      <a:rPr lang="en-US" i="1" dirty="0" smtClean="0">
                        <a:solidFill>
                          <a:srgbClr val="000000"/>
                        </a:solidFill>
                        <a:latin typeface="Cambria Math" panose="02040503050406030204" pitchFamily="18" charset="0"/>
                      </a:rPr>
                      <m:t>𝑛</m:t>
                    </m:r>
                    <m:r>
                      <a:rPr lang="en-US" i="1" dirty="0" smtClean="0">
                        <a:solidFill>
                          <a:srgbClr val="000000"/>
                        </a:solidFill>
                        <a:latin typeface="Cambria Math" panose="02040503050406030204" pitchFamily="18" charset="0"/>
                      </a:rPr>
                      <m:t>&gt;</m:t>
                    </m:r>
                    <m:r>
                      <a:rPr lang="en-US" i="1" dirty="0" smtClean="0">
                        <a:solidFill>
                          <a:srgbClr val="000000"/>
                        </a:solidFill>
                        <a:latin typeface="Cambria Math" panose="02040503050406030204" pitchFamily="18" charset="0"/>
                      </a:rPr>
                      <m:t>30</m:t>
                    </m:r>
                  </m:oMath>
                </a14:m>
                <a:r>
                  <a:rPr lang="en-US" dirty="0">
                    <a:solidFill>
                      <a:srgbClr val="000000"/>
                    </a:solidFill>
                  </a:rPr>
                  <a:t>, then the confidence interval is given by</a:t>
                </a: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r>
                  <a:rPr lang="en-US" dirty="0">
                    <a:solidFill>
                      <a:srgbClr val="000000"/>
                    </a:solidFill>
                  </a:rPr>
                  <a:t>If the standard deviation of the population,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𝜎</m:t>
                    </m:r>
                  </m:oMath>
                </a14:m>
                <a:r>
                  <a:rPr lang="en-US" dirty="0">
                    <a:solidFill>
                      <a:srgbClr val="000000"/>
                    </a:solidFill>
                  </a:rPr>
                  <a:t>, is unknown and either the sample is drawn from a normal population or </a:t>
                </a:r>
                <a14:m>
                  <m:oMath xmlns:m="http://schemas.openxmlformats.org/officeDocument/2006/math">
                    <m:r>
                      <a:rPr lang="en-US" i="1" dirty="0" smtClean="0">
                        <a:solidFill>
                          <a:srgbClr val="000000"/>
                        </a:solidFill>
                        <a:latin typeface="Cambria Math" panose="02040503050406030204" pitchFamily="18" charset="0"/>
                      </a:rPr>
                      <m:t>𝑛</m:t>
                    </m:r>
                    <m:r>
                      <a:rPr lang="en-US" i="1" dirty="0" smtClean="0">
                        <a:solidFill>
                          <a:srgbClr val="000000"/>
                        </a:solidFill>
                        <a:latin typeface="Cambria Math" panose="02040503050406030204" pitchFamily="18" charset="0"/>
                      </a:rPr>
                      <m:t>&gt;</m:t>
                    </m:r>
                    <m:r>
                      <a:rPr lang="en-US" i="1" dirty="0" smtClean="0">
                        <a:solidFill>
                          <a:srgbClr val="000000"/>
                        </a:solidFill>
                        <a:latin typeface="Cambria Math" panose="02040503050406030204" pitchFamily="18" charset="0"/>
                      </a:rPr>
                      <m:t>30</m:t>
                    </m:r>
                  </m:oMath>
                </a14:m>
                <a:r>
                  <a:rPr lang="en-US" dirty="0">
                    <a:solidFill>
                      <a:srgbClr val="000000"/>
                    </a:solidFill>
                  </a:rPr>
                  <a:t>, then the confidence interval is given by</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95400"/>
                <a:ext cx="8229600" cy="4401205"/>
              </a:xfrm>
              <a:blipFill>
                <a:blip r:embed="rId2"/>
                <a:stretch>
                  <a:fillRect l="-1328" t="-1102" r="-1550" b="-2617"/>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A71DB2DB-68DD-12E8-DA92-4CEA9F6631E9}"/>
              </a:ext>
            </a:extLst>
          </p:cNvPr>
          <p:cNvGraphicFramePr>
            <a:graphicFrameLocks noChangeAspect="1"/>
          </p:cNvGraphicFramePr>
          <p:nvPr>
            <p:extLst>
              <p:ext uri="{D42A27DB-BD31-4B8C-83A1-F6EECF244321}">
                <p14:modId xmlns:p14="http://schemas.microsoft.com/office/powerpoint/2010/main" val="220250518"/>
              </p:ext>
            </p:extLst>
          </p:nvPr>
        </p:nvGraphicFramePr>
        <p:xfrm>
          <a:off x="3352800" y="2819400"/>
          <a:ext cx="1625600" cy="876300"/>
        </p:xfrm>
        <a:graphic>
          <a:graphicData uri="http://schemas.openxmlformats.org/presentationml/2006/ole">
            <mc:AlternateContent xmlns:mc="http://schemas.openxmlformats.org/markup-compatibility/2006">
              <mc:Choice xmlns:v="urn:schemas-microsoft-com:vml" Requires="v">
                <p:oleObj name="Equation" r:id="rId3" imgW="1625400" imgH="876240" progId="Equation.DSMT4">
                  <p:embed/>
                </p:oleObj>
              </mc:Choice>
              <mc:Fallback>
                <p:oleObj name="Equation" r:id="rId3" imgW="1625400" imgH="876240" progId="Equation.DSMT4">
                  <p:embed/>
                  <p:pic>
                    <p:nvPicPr>
                      <p:cNvPr id="3" name="Object 2">
                        <a:extLst>
                          <a:ext uri="{FF2B5EF4-FFF2-40B4-BE49-F238E27FC236}">
                            <a16:creationId xmlns:a16="http://schemas.microsoft.com/office/drawing/2014/main" id="{518539BB-5C0E-4530-7ABE-7137471DDB85}"/>
                          </a:ext>
                        </a:extLst>
                      </p:cNvPr>
                      <p:cNvPicPr/>
                      <p:nvPr/>
                    </p:nvPicPr>
                    <p:blipFill>
                      <a:blip r:embed="rId4"/>
                      <a:stretch>
                        <a:fillRect/>
                      </a:stretch>
                    </p:blipFill>
                    <p:spPr>
                      <a:xfrm>
                        <a:off x="3352800" y="2819400"/>
                        <a:ext cx="1625600" cy="876300"/>
                      </a:xfrm>
                      <a:prstGeom prst="rect">
                        <a:avLst/>
                      </a:prstGeom>
                    </p:spPr>
                  </p:pic>
                </p:oleObj>
              </mc:Fallback>
            </mc:AlternateContent>
          </a:graphicData>
        </a:graphic>
      </p:graphicFrame>
    </p:spTree>
    <p:extLst>
      <p:ext uri="{BB962C8B-B14F-4D97-AF65-F5344CB8AC3E}">
        <p14:creationId xmlns:p14="http://schemas.microsoft.com/office/powerpoint/2010/main" val="233771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Using a Confidence Interval to Test a Two-Sided Hypothesis (cont.)</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371600"/>
                <a:ext cx="8229600" cy="3108543"/>
              </a:xfrm>
              <a:solidFill>
                <a:srgbClr val="FFFFCC"/>
              </a:solidFill>
              <a:ln w="28575">
                <a:solidFill>
                  <a:srgbClr val="000000"/>
                </a:solidFill>
              </a:ln>
            </p:spPr>
            <p:txBody>
              <a:bodyPr>
                <a:spAutoFit/>
              </a:bodyPr>
              <a:lstStyle/>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r>
                  <a:rPr lang="en-US" b="1" dirty="0">
                    <a:solidFill>
                      <a:srgbClr val="000000"/>
                    </a:solidFill>
                  </a:rPr>
                  <a:t>Step 3: </a:t>
                </a:r>
                <a:r>
                  <a:rPr lang="en-US" dirty="0">
                    <a:solidFill>
                      <a:srgbClr val="000000"/>
                    </a:solidFill>
                  </a:rPr>
                  <a:t>If </a:t>
                </a:r>
                <a14:m>
                  <m:oMath xmlns:m="http://schemas.openxmlformats.org/officeDocument/2006/math">
                    <m:r>
                      <a:rPr lang="en-US" b="0" i="1" smtClean="0">
                        <a:solidFill>
                          <a:srgbClr val="000000"/>
                        </a:solidFill>
                        <a:latin typeface="Cambria Math" panose="02040503050406030204" pitchFamily="18" charset="0"/>
                        <a:ea typeface="Cambria Math" panose="02040503050406030204" pitchFamily="18" charset="0"/>
                      </a:rPr>
                      <m:t>𝜇</m:t>
                    </m:r>
                    <m:r>
                      <a:rPr lang="en-US" b="0" i="1" baseline="-25000" smtClean="0">
                        <a:solidFill>
                          <a:srgbClr val="000000"/>
                        </a:solidFill>
                        <a:latin typeface="Cambria Math" panose="02040503050406030204" pitchFamily="18" charset="0"/>
                        <a:ea typeface="Cambria Math" panose="02040503050406030204" pitchFamily="18" charset="0"/>
                      </a:rPr>
                      <m:t>0</m:t>
                    </m:r>
                    <m:r>
                      <a:rPr lang="en-US" b="0" i="1" baseline="-25000" smtClean="0">
                        <a:solidFill>
                          <a:srgbClr val="000000"/>
                        </a:solidFill>
                        <a:latin typeface="Cambria Math" panose="02040503050406030204" pitchFamily="18" charset="0"/>
                        <a:ea typeface="Cambria Math" panose="02040503050406030204" pitchFamily="18" charset="0"/>
                      </a:rPr>
                      <m:t> </m:t>
                    </m:r>
                  </m:oMath>
                </a14:m>
                <a:r>
                  <a:rPr lang="en-US" dirty="0">
                    <a:solidFill>
                      <a:srgbClr val="000000"/>
                    </a:solidFill>
                  </a:rPr>
                  <a:t> falls within the interval, then we fail to reject the null hypothesis; however, if </a:t>
                </a:r>
                <a14:m>
                  <m:oMath xmlns:m="http://schemas.openxmlformats.org/officeDocument/2006/math">
                    <m:r>
                      <a:rPr lang="en-US" i="1">
                        <a:solidFill>
                          <a:srgbClr val="000000"/>
                        </a:solidFill>
                        <a:latin typeface="Cambria Math" panose="02040503050406030204" pitchFamily="18" charset="0"/>
                        <a:ea typeface="Cambria Math" panose="02040503050406030204" pitchFamily="18" charset="0"/>
                      </a:rPr>
                      <m:t>𝜇</m:t>
                    </m:r>
                    <m:r>
                      <a:rPr lang="en-US" i="1" baseline="-25000">
                        <a:solidFill>
                          <a:srgbClr val="000000"/>
                        </a:solidFill>
                        <a:latin typeface="Cambria Math" panose="02040503050406030204" pitchFamily="18" charset="0"/>
                        <a:ea typeface="Cambria Math" panose="02040503050406030204" pitchFamily="18" charset="0"/>
                      </a:rPr>
                      <m:t>0</m:t>
                    </m:r>
                  </m:oMath>
                </a14:m>
                <a:r>
                  <a:rPr lang="en-US" dirty="0">
                    <a:solidFill>
                      <a:srgbClr val="000000"/>
                    </a:solidFill>
                  </a:rPr>
                  <a:t> falls outside the calculated interval, then reject the null hypothesis</a:t>
                </a:r>
              </a:p>
              <a:p>
                <a:pPr>
                  <a:spcBef>
                    <a:spcPts val="0"/>
                  </a:spcBef>
                </a:pPr>
                <a:r>
                  <a:rPr lang="en-US" dirty="0">
                    <a:solidFill>
                      <a:srgbClr val="000000"/>
                    </a:solidFill>
                  </a:rPr>
                  <a:t>in favor of the alternative.</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371600"/>
                <a:ext cx="8229600" cy="3108543"/>
              </a:xfrm>
              <a:blipFill>
                <a:blip r:embed="rId2"/>
                <a:stretch>
                  <a:fillRect l="-1328" b="-4078"/>
                </a:stretch>
              </a:blipFill>
              <a:ln w="28575">
                <a:solidFill>
                  <a:srgbClr val="000000"/>
                </a:solidFill>
              </a:ln>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63693E85-B413-2F32-5BD0-65977DB405CC}"/>
              </a:ext>
            </a:extLst>
          </p:cNvPr>
          <p:cNvGraphicFramePr>
            <a:graphicFrameLocks noChangeAspect="1"/>
          </p:cNvGraphicFramePr>
          <p:nvPr>
            <p:extLst>
              <p:ext uri="{D42A27DB-BD31-4B8C-83A1-F6EECF244321}">
                <p14:modId xmlns:p14="http://schemas.microsoft.com/office/powerpoint/2010/main" val="3911375294"/>
              </p:ext>
            </p:extLst>
          </p:nvPr>
        </p:nvGraphicFramePr>
        <p:xfrm>
          <a:off x="3352800" y="1563494"/>
          <a:ext cx="1587500" cy="876300"/>
        </p:xfrm>
        <a:graphic>
          <a:graphicData uri="http://schemas.openxmlformats.org/presentationml/2006/ole">
            <mc:AlternateContent xmlns:mc="http://schemas.openxmlformats.org/markup-compatibility/2006">
              <mc:Choice xmlns:v="urn:schemas-microsoft-com:vml" Requires="v">
                <p:oleObj name="Equation" r:id="rId3" imgW="1587240" imgH="876240" progId="Equation.DSMT4">
                  <p:embed/>
                </p:oleObj>
              </mc:Choice>
              <mc:Fallback>
                <p:oleObj name="Equation" r:id="rId3" imgW="1587240" imgH="876240" progId="Equation.DSMT4">
                  <p:embed/>
                  <p:pic>
                    <p:nvPicPr>
                      <p:cNvPr id="3" name="Object 2">
                        <a:extLst>
                          <a:ext uri="{FF2B5EF4-FFF2-40B4-BE49-F238E27FC236}">
                            <a16:creationId xmlns:a16="http://schemas.microsoft.com/office/drawing/2014/main" id="{518539BB-5C0E-4530-7ABE-7137471DDB85}"/>
                          </a:ext>
                        </a:extLst>
                      </p:cNvPr>
                      <p:cNvPicPr/>
                      <p:nvPr/>
                    </p:nvPicPr>
                    <p:blipFill>
                      <a:blip r:embed="rId4"/>
                      <a:stretch>
                        <a:fillRect/>
                      </a:stretch>
                    </p:blipFill>
                    <p:spPr>
                      <a:xfrm>
                        <a:off x="3352800" y="1563494"/>
                        <a:ext cx="1587500" cy="876300"/>
                      </a:xfrm>
                      <a:prstGeom prst="rect">
                        <a:avLst/>
                      </a:prstGeom>
                    </p:spPr>
                  </p:pic>
                </p:oleObj>
              </mc:Fallback>
            </mc:AlternateContent>
          </a:graphicData>
        </a:graphic>
      </p:graphicFrame>
    </p:spTree>
    <p:extLst>
      <p:ext uri="{BB962C8B-B14F-4D97-AF65-F5344CB8AC3E}">
        <p14:creationId xmlns:p14="http://schemas.microsoft.com/office/powerpoint/2010/main" val="680164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normAutofit/>
          </a:bodyPr>
          <a:lstStyle/>
          <a:p>
            <a:r>
              <a:rPr lang="en-US" dirty="0"/>
              <a:t>The Relationship Between Confidence Interval Estimation and Hypothesis Testing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a:xfrm>
                <a:off x="457200" y="1371600"/>
                <a:ext cx="8229600" cy="4572000"/>
              </a:xfrm>
            </p:spPr>
            <p:txBody>
              <a:bodyPr>
                <a:normAutofit/>
              </a:bodyPr>
              <a:lstStyle/>
              <a:p>
                <a:r>
                  <a:rPr lang="en-US" sz="3000" dirty="0"/>
                  <a:t>Let’s look at Example 11.2.1. Recall that the hypotheses were</a:t>
                </a:r>
              </a:p>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𝐻</m:t>
                      </m:r>
                      <m:r>
                        <a:rPr lang="en-US" sz="2800" b="0" i="1" baseline="-25000" smtClean="0">
                          <a:latin typeface="Cambria Math" panose="02040503050406030204" pitchFamily="18" charset="0"/>
                        </a:rPr>
                        <m:t>0</m:t>
                      </m:r>
                      <m: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150</m:t>
                      </m:r>
                    </m:oMath>
                  </m:oMathPara>
                </a14:m>
                <a:endParaRPr lang="en-US" sz="2800" b="0" baseline="-25000" dirty="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𝐻</m:t>
                      </m:r>
                      <m:r>
                        <a:rPr lang="en-US" sz="2800" b="0" i="1" baseline="-25000" smtClean="0">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150</m:t>
                      </m:r>
                      <m:r>
                        <a:rPr lang="en-US" sz="2800" b="0" i="1" smtClean="0">
                          <a:latin typeface="Cambria Math" panose="02040503050406030204" pitchFamily="18" charset="0"/>
                          <a:ea typeface="Cambria Math" panose="02040503050406030204" pitchFamily="18" charset="0"/>
                        </a:rPr>
                        <m:t>.</m:t>
                      </m:r>
                    </m:oMath>
                  </m:oMathPara>
                </a14:m>
                <a:endParaRPr lang="en-US" sz="2800" dirty="0"/>
              </a:p>
              <a:p>
                <a:r>
                  <a:rPr lang="en-US" dirty="0"/>
                  <a:t>The test statistic for this example was </a:t>
                </a:r>
                <a14:m>
                  <m:oMath xmlns:m="http://schemas.openxmlformats.org/officeDocument/2006/math">
                    <m:r>
                      <a:rPr lang="en-US" i="1" dirty="0" smtClean="0">
                        <a:latin typeface="Cambria Math" panose="02040503050406030204" pitchFamily="18" charset="0"/>
                      </a:rPr>
                      <m:t>𝑧</m:t>
                    </m:r>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r>
                      <a:rPr lang="en-US" i="1" dirty="0" smtClean="0">
                        <a:latin typeface="Cambria Math" panose="02040503050406030204" pitchFamily="18" charset="0"/>
                      </a:rPr>
                      <m:t>67</m:t>
                    </m:r>
                    <m:r>
                      <a:rPr lang="en-US" i="1" dirty="0" smtClean="0">
                        <a:latin typeface="Cambria Math" panose="02040503050406030204" pitchFamily="18" charset="0"/>
                      </a:rPr>
                      <m:t> </m:t>
                    </m:r>
                  </m:oMath>
                </a14:m>
                <a:r>
                  <a:rPr lang="en-US" dirty="0"/>
                  <a:t>and the null hypothesis was rejected at the 0.05 level.</a:t>
                </a:r>
              </a:p>
              <a:p>
                <a:r>
                  <a:rPr lang="en-US" dirty="0"/>
                  <a:t>Note that the value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𝑧</m:t>
                        </m:r>
                      </m:e>
                      <m:sub>
                        <m:f>
                          <m:fPr>
                            <m:type m:val="skw"/>
                            <m:ctrlPr>
                              <a:rPr lang="en-US" b="0" i="1" smtClean="0">
                                <a:latin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𝛼</m:t>
                            </m:r>
                          </m:num>
                          <m:den>
                            <m:r>
                              <a:rPr lang="en-US" b="0" i="1" smtClean="0">
                                <a:latin typeface="Cambria Math" panose="02040503050406030204" pitchFamily="18" charset="0"/>
                              </a:rPr>
                              <m:t>2</m:t>
                            </m:r>
                          </m:den>
                        </m:f>
                      </m:sub>
                    </m:sSub>
                    <m:r>
                      <a:rPr lang="en-US"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𝑧</m:t>
                        </m:r>
                      </m:e>
                      <m:sub>
                        <m:r>
                          <a:rPr lang="en-US" b="0" i="1" dirty="0" smtClean="0">
                            <a:latin typeface="Cambria Math" panose="02040503050406030204" pitchFamily="18" charset="0"/>
                          </a:rPr>
                          <m:t>0</m:t>
                        </m:r>
                        <m:r>
                          <a:rPr lang="en-US" b="0" i="1" dirty="0" smtClean="0">
                            <a:latin typeface="Cambria Math" panose="02040503050406030204" pitchFamily="18" charset="0"/>
                          </a:rPr>
                          <m:t>.</m:t>
                        </m:r>
                        <m:r>
                          <a:rPr lang="en-US" b="0" i="1" dirty="0" smtClean="0">
                            <a:latin typeface="Cambria Math" panose="02040503050406030204" pitchFamily="18" charset="0"/>
                          </a:rPr>
                          <m:t>025</m:t>
                        </m:r>
                      </m:sub>
                    </m:sSub>
                    <m:r>
                      <a:rPr lang="en-US" i="1" dirty="0" smtClean="0">
                        <a:latin typeface="Cambria Math" panose="02040503050406030204" pitchFamily="18" charset="0"/>
                      </a:rPr>
                      <m:t>=</m:t>
                    </m:r>
                    <m:r>
                      <a:rPr lang="en-US" i="1" dirty="0" smtClean="0">
                        <a:latin typeface="Cambria Math" panose="02040503050406030204" pitchFamily="18" charset="0"/>
                      </a:rPr>
                      <m:t>1</m:t>
                    </m:r>
                    <m:r>
                      <a:rPr lang="en-US" i="1" dirty="0" smtClean="0">
                        <a:latin typeface="Cambria Math" panose="02040503050406030204" pitchFamily="18" charset="0"/>
                      </a:rPr>
                      <m:t>.</m:t>
                    </m:r>
                    <m:r>
                      <a:rPr lang="en-US" i="1" dirty="0" smtClean="0">
                        <a:latin typeface="Cambria Math" panose="02040503050406030204" pitchFamily="18" charset="0"/>
                      </a:rPr>
                      <m:t>96</m:t>
                    </m:r>
                  </m:oMath>
                </a14:m>
                <a:r>
                  <a:rPr lang="en-US" dirty="0"/>
                  <a:t>. Calculating a 95% confidence interval for </a:t>
                </a:r>
                <a14:m>
                  <m:oMath xmlns:m="http://schemas.openxmlformats.org/officeDocument/2006/math">
                    <m:r>
                      <a:rPr lang="en-US" i="1">
                        <a:latin typeface="Cambria Math" panose="02040503050406030204" pitchFamily="18" charset="0"/>
                        <a:ea typeface="Cambria Math" panose="02040503050406030204" pitchFamily="18" charset="0"/>
                      </a:rPr>
                      <m:t>𝜇</m:t>
                    </m:r>
                  </m:oMath>
                </a14:m>
                <a:r>
                  <a:rPr lang="en-US" dirty="0"/>
                  <a:t>, we get</a:t>
                </a:r>
              </a:p>
            </p:txBody>
          </p:sp>
        </mc:Choice>
        <mc:Fallback xmlns="">
          <p:sp>
            <p:nvSpPr>
              <p:cNvPr id="3" name="Content Placeholder 2">
                <a:extLst>
                  <a:ext uri="{FF2B5EF4-FFF2-40B4-BE49-F238E27FC236}">
                    <a16:creationId xmlns:a16="http://schemas.microsoft.com/office/drawing/2014/main" id="{3D14CB4A-DE40-44AA-B64B-68657D1F2D61}"/>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704" t="-1600" r="-2000"/>
                </a:stretch>
              </a:blipFill>
            </p:spPr>
            <p:txBody>
              <a:bodyPr/>
              <a:lstStyle/>
              <a:p>
                <a:r>
                  <a:rPr lang="en-IN">
                    <a:noFill/>
                  </a:rPr>
                  <a:t> </a:t>
                </a:r>
              </a:p>
            </p:txBody>
          </p:sp>
        </mc:Fallback>
      </mc:AlternateContent>
    </p:spTree>
    <p:extLst>
      <p:ext uri="{BB962C8B-B14F-4D97-AF65-F5344CB8AC3E}">
        <p14:creationId xmlns:p14="http://schemas.microsoft.com/office/powerpoint/2010/main" val="1158809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5A8B-A2C5-4870-AD2D-A3E9F0DC2758}"/>
              </a:ext>
            </a:extLst>
          </p:cNvPr>
          <p:cNvSpPr>
            <a:spLocks noGrp="1"/>
          </p:cNvSpPr>
          <p:nvPr>
            <p:ph type="title"/>
          </p:nvPr>
        </p:nvSpPr>
        <p:spPr/>
        <p:txBody>
          <a:bodyPr>
            <a:normAutofit/>
          </a:bodyPr>
          <a:lstStyle/>
          <a:p>
            <a:r>
              <a:rPr lang="en-US" dirty="0"/>
              <a:t>The Relationship Between Confidence Interval Estimation and Hypothesis Testing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D14CB4A-DE40-44AA-B64B-68657D1F2D61}"/>
                  </a:ext>
                </a:extLst>
              </p:cNvPr>
              <p:cNvSpPr>
                <a:spLocks noGrp="1"/>
              </p:cNvSpPr>
              <p:nvPr>
                <p:ph idx="1"/>
              </p:nvPr>
            </p:nvSpPr>
            <p:spPr>
              <a:xfrm>
                <a:off x="457200" y="1371600"/>
                <a:ext cx="8229600" cy="4572000"/>
              </a:xfrm>
            </p:spPr>
            <p:txBody>
              <a:bodyPr>
                <a:normAutofit fontScale="92500" lnSpcReduction="10000"/>
              </a:bodyPr>
              <a:lstStyle/>
              <a:p>
                <a:endParaRPr lang="en-US" dirty="0"/>
              </a:p>
              <a:p>
                <a:endParaRPr lang="en-US" dirty="0"/>
              </a:p>
              <a:p>
                <a:endParaRPr lang="en-US" dirty="0"/>
              </a:p>
              <a:p>
                <a:endParaRPr lang="en-US" dirty="0"/>
              </a:p>
              <a:p>
                <a:endParaRPr lang="en-US" dirty="0"/>
              </a:p>
              <a:p>
                <a:r>
                  <a:rPr lang="en-US" dirty="0"/>
                  <a:t>Because the hypothesized value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r>
                      <a:rPr lang="en-US" i="1" dirty="0" smtClean="0">
                        <a:latin typeface="Cambria Math" panose="02040503050406030204" pitchFamily="18" charset="0"/>
                      </a:rPr>
                      <m:t>=</m:t>
                    </m:r>
                    <m:r>
                      <a:rPr lang="en-US" i="1" dirty="0" smtClean="0">
                        <a:latin typeface="Cambria Math" panose="02040503050406030204" pitchFamily="18" charset="0"/>
                      </a:rPr>
                      <m:t>150</m:t>
                    </m:r>
                  </m:oMath>
                </a14:m>
                <a:r>
                  <a:rPr lang="en-US" dirty="0"/>
                  <a:t>) does not fall in this interval, we reject the null hypothesis, which is consistent with the earlier conclusion. Although we presented this demonstration using the confidence interval for the population mean, the same relationship exists for other population parameters.</a:t>
                </a:r>
              </a:p>
            </p:txBody>
          </p:sp>
        </mc:Choice>
        <mc:Fallback xmlns="">
          <p:sp>
            <p:nvSpPr>
              <p:cNvPr id="3" name="Content Placeholder 2">
                <a:extLst>
                  <a:ext uri="{FF2B5EF4-FFF2-40B4-BE49-F238E27FC236}">
                    <a16:creationId xmlns:a16="http://schemas.microsoft.com/office/drawing/2014/main" id="{3D14CB4A-DE40-44AA-B64B-68657D1F2D61}"/>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333" r="-1111"/>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0791EF96-205D-B63F-8709-A68D3AB8F848}"/>
              </a:ext>
            </a:extLst>
          </p:cNvPr>
          <p:cNvGraphicFramePr>
            <a:graphicFrameLocks noChangeAspect="1"/>
          </p:cNvGraphicFramePr>
          <p:nvPr>
            <p:extLst>
              <p:ext uri="{D42A27DB-BD31-4B8C-83A1-F6EECF244321}">
                <p14:modId xmlns:p14="http://schemas.microsoft.com/office/powerpoint/2010/main" val="1893494476"/>
              </p:ext>
            </p:extLst>
          </p:nvPr>
        </p:nvGraphicFramePr>
        <p:xfrm>
          <a:off x="2895600" y="1097280"/>
          <a:ext cx="2527300" cy="2324100"/>
        </p:xfrm>
        <a:graphic>
          <a:graphicData uri="http://schemas.openxmlformats.org/presentationml/2006/ole">
            <mc:AlternateContent xmlns:mc="http://schemas.openxmlformats.org/markup-compatibility/2006">
              <mc:Choice xmlns:v="urn:schemas-microsoft-com:vml" Requires="v">
                <p:oleObj name="Equation" r:id="rId3" imgW="2527200" imgH="2323800" progId="Equation.DSMT4">
                  <p:embed/>
                </p:oleObj>
              </mc:Choice>
              <mc:Fallback>
                <p:oleObj name="Equation" r:id="rId3" imgW="2527200" imgH="2323800" progId="Equation.DSMT4">
                  <p:embed/>
                  <p:pic>
                    <p:nvPicPr>
                      <p:cNvPr id="0" name=""/>
                      <p:cNvPicPr/>
                      <p:nvPr/>
                    </p:nvPicPr>
                    <p:blipFill>
                      <a:blip r:embed="rId4"/>
                      <a:stretch>
                        <a:fillRect/>
                      </a:stretch>
                    </p:blipFill>
                    <p:spPr>
                      <a:xfrm>
                        <a:off x="2895600" y="1097280"/>
                        <a:ext cx="2527300" cy="2324100"/>
                      </a:xfrm>
                      <a:prstGeom prst="rect">
                        <a:avLst/>
                      </a:prstGeom>
                    </p:spPr>
                  </p:pic>
                </p:oleObj>
              </mc:Fallback>
            </mc:AlternateContent>
          </a:graphicData>
        </a:graphic>
      </p:graphicFrame>
    </p:spTree>
    <p:extLst>
      <p:ext uri="{BB962C8B-B14F-4D97-AF65-F5344CB8AC3E}">
        <p14:creationId xmlns:p14="http://schemas.microsoft.com/office/powerpoint/2010/main" val="277783659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2269</TotalTime>
  <Words>911</Words>
  <Application>Microsoft Office PowerPoint</Application>
  <PresentationFormat>On-screen Show (4:3)</PresentationFormat>
  <Paragraphs>62</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Calibri</vt:lpstr>
      <vt:lpstr>Arial</vt:lpstr>
      <vt:lpstr>Cambria Math</vt:lpstr>
      <vt:lpstr>Office Theme</vt:lpstr>
      <vt:lpstr>Equation</vt:lpstr>
      <vt:lpstr>Section 11.4</vt:lpstr>
      <vt:lpstr>The Relationship Between Confidence Interval Estimation and Hypothesis Testing</vt:lpstr>
      <vt:lpstr>The Relationship Between Confidence Interval Estimation and Hypothesis Testing (cont.)</vt:lpstr>
      <vt:lpstr>The Relationship Between Confidence Interval Estimation and Hypothesis Testing (cont.)</vt:lpstr>
      <vt:lpstr>Procedure: Using a Confidence Interval to Test a Two-Sided Hypothesis</vt:lpstr>
      <vt:lpstr>Procedure: Using a Confidence Interval to Test a Two-Sided Hypothesis (cont.)</vt:lpstr>
      <vt:lpstr>Procedure: Using a Confidence Interval to Test a Two-Sided Hypothesis (cont.)</vt:lpstr>
      <vt:lpstr>The Relationship Between Confidence Interval Estimation and Hypothesis Testing (cont.)</vt:lpstr>
      <vt:lpstr>The Relationship Between Confidence Interval Estimation and Hypothesis Testing (cont.)</vt:lpstr>
      <vt:lpstr>Practical Significance vs. Statistical Significance</vt:lpstr>
      <vt:lpstr>Example 11.4.1: Determining the Practical Significance of a Hypothesis Test</vt:lpstr>
      <vt:lpstr>Example 11.4.1: Determining the Practical Significance of a Hypothesis Test (cont.)</vt:lpstr>
      <vt:lpstr>Example 11.4.1: Determining the Practical Significance of a Hypothesis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308</cp:revision>
  <dcterms:created xsi:type="dcterms:W3CDTF">2013-04-26T14:43:13Z</dcterms:created>
  <dcterms:modified xsi:type="dcterms:W3CDTF">2024-03-20T07:05:24Z</dcterms:modified>
</cp:coreProperties>
</file>