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2"/>
  </p:notesMasterIdLst>
  <p:handoutMasterIdLst>
    <p:handoutMasterId r:id="rId53"/>
  </p:handoutMasterIdLst>
  <p:sldIdLst>
    <p:sldId id="256" r:id="rId2"/>
    <p:sldId id="457" r:id="rId3"/>
    <p:sldId id="458" r:id="rId4"/>
    <p:sldId id="286" r:id="rId5"/>
    <p:sldId id="301" r:id="rId6"/>
    <p:sldId id="415" r:id="rId7"/>
    <p:sldId id="416" r:id="rId8"/>
    <p:sldId id="335" r:id="rId9"/>
    <p:sldId id="417" r:id="rId10"/>
    <p:sldId id="419" r:id="rId11"/>
    <p:sldId id="420" r:id="rId12"/>
    <p:sldId id="329" r:id="rId13"/>
    <p:sldId id="421" r:id="rId14"/>
    <p:sldId id="422" r:id="rId15"/>
    <p:sldId id="309" r:id="rId16"/>
    <p:sldId id="423" r:id="rId17"/>
    <p:sldId id="424" r:id="rId18"/>
    <p:sldId id="425" r:id="rId19"/>
    <p:sldId id="426" r:id="rId20"/>
    <p:sldId id="427" r:id="rId21"/>
    <p:sldId id="428" r:id="rId22"/>
    <p:sldId id="429" r:id="rId23"/>
    <p:sldId id="430" r:id="rId24"/>
    <p:sldId id="431" r:id="rId25"/>
    <p:sldId id="459" r:id="rId26"/>
    <p:sldId id="432" r:id="rId27"/>
    <p:sldId id="433" r:id="rId28"/>
    <p:sldId id="434" r:id="rId29"/>
    <p:sldId id="435" r:id="rId30"/>
    <p:sldId id="436" r:id="rId31"/>
    <p:sldId id="438" r:id="rId32"/>
    <p:sldId id="439" r:id="rId33"/>
    <p:sldId id="440" r:id="rId34"/>
    <p:sldId id="441" r:id="rId35"/>
    <p:sldId id="442" r:id="rId36"/>
    <p:sldId id="443" r:id="rId37"/>
    <p:sldId id="445" r:id="rId38"/>
    <p:sldId id="444" r:id="rId39"/>
    <p:sldId id="446" r:id="rId40"/>
    <p:sldId id="447" r:id="rId41"/>
    <p:sldId id="448" r:id="rId42"/>
    <p:sldId id="449" r:id="rId43"/>
    <p:sldId id="450" r:id="rId44"/>
    <p:sldId id="451" r:id="rId45"/>
    <p:sldId id="452" r:id="rId46"/>
    <p:sldId id="453" r:id="rId47"/>
    <p:sldId id="300" r:id="rId48"/>
    <p:sldId id="454" r:id="rId49"/>
    <p:sldId id="455" r:id="rId50"/>
    <p:sldId id="456" r:id="rId51"/>
  </p:sldIdLst>
  <p:sldSz cx="9144000" cy="6858000" type="screen4x3"/>
  <p:notesSz cx="6858000" cy="9144000"/>
  <p:embeddedFontLst>
    <p:embeddedFont>
      <p:font typeface="Cambria Math" panose="02040503050406030204" pitchFamily="18"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00"/>
    <a:srgbClr val="1F497D"/>
    <a:srgbClr val="0000FF"/>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p:cViewPr varScale="1">
        <p:scale>
          <a:sx n="86" d="100"/>
          <a:sy n="86" d="100"/>
        </p:scale>
        <p:origin x="1716"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3/20/2024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3/20/2024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oleObject" Target="../embeddings/oleObject4.bin"/><Relationship Id="rId4" Type="http://schemas.openxmlformats.org/officeDocument/2006/relationships/image" Target="../media/image29.wmf"/></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a:solidFill>
                  <a:srgbClr val="1F497D"/>
                </a:solidFill>
                <a:latin typeface="Arial" charset="0"/>
                <a:cs typeface="Arial" charset="0"/>
              </a:rPr>
              <a:t>Section 11.3</a:t>
            </a:r>
            <a:endParaRPr lang="en-US" b="1" dirty="0">
              <a:solidFill>
                <a:srgbClr val="1F497D"/>
              </a:solidFill>
              <a:latin typeface="Arial" charset="0"/>
              <a:cs typeface="Arial" charset="0"/>
            </a:endParaRP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Testing a Hypothesis about a</a:t>
            </a:r>
          </a:p>
          <a:p>
            <a:pPr algn="ctr">
              <a:buNone/>
              <a:defRPr/>
            </a:pPr>
            <a:r>
              <a:rPr lang="en-US" b="1" i="1" dirty="0">
                <a:solidFill>
                  <a:srgbClr val="1F497D"/>
                </a:solidFill>
              </a:rPr>
              <a:t>Population Mean, σ Unknown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21B44-57D4-A35A-0577-039D7D104EA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9B5F48F-BC6A-F1EB-29B5-B10A7DF9C94A}"/>
                  </a:ext>
                </a:extLst>
              </p:cNvPr>
              <p:cNvSpPr>
                <a:spLocks noGrp="1"/>
              </p:cNvSpPr>
              <p:nvPr>
                <p:ph type="title"/>
              </p:nvPr>
            </p:nvSpPr>
            <p:spPr/>
            <p:txBody>
              <a:bodyPr>
                <a:normAutofit/>
              </a:bodyPr>
              <a:lstStyle/>
              <a:p>
                <a14:m>
                  <m:oMath xmlns:m="http://schemas.openxmlformats.org/officeDocument/2006/math">
                    <m:r>
                      <a:rPr lang="en-US" i="1" dirty="0">
                        <a:latin typeface="Cambria Math" panose="02040503050406030204" pitchFamily="18" charset="0"/>
                      </a:rPr>
                      <m:t>𝑃</m:t>
                    </m:r>
                  </m:oMath>
                </a14:m>
                <a:r>
                  <a:rPr lang="en-US" dirty="0"/>
                  <a:t>-Values for </a:t>
                </a:r>
                <a14:m>
                  <m:oMath xmlns:m="http://schemas.openxmlformats.org/officeDocument/2006/math">
                    <m:r>
                      <a:rPr lang="en-US" i="1" dirty="0">
                        <a:latin typeface="Cambria Math" panose="02040503050406030204" pitchFamily="18" charset="0"/>
                      </a:rPr>
                      <m:t>𝑡</m:t>
                    </m:r>
                  </m:oMath>
                </a14:m>
                <a:r>
                  <a:rPr lang="en-US" dirty="0"/>
                  <a:t>-Test Statistics (cont.)</a:t>
                </a:r>
              </a:p>
            </p:txBody>
          </p:sp>
        </mc:Choice>
        <mc:Fallback xmlns="">
          <p:sp>
            <p:nvSpPr>
              <p:cNvPr id="2" name="Title 1">
                <a:extLst>
                  <a:ext uri="{FF2B5EF4-FFF2-40B4-BE49-F238E27FC236}">
                    <a16:creationId xmlns:a16="http://schemas.microsoft.com/office/drawing/2014/main" id="{49B5F48F-BC6A-F1EB-29B5-B10A7DF9C94A}"/>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3ECB18-D3B0-8683-0B9A-7F5F922F5681}"/>
                  </a:ext>
                </a:extLst>
              </p:cNvPr>
              <p:cNvSpPr>
                <a:spLocks noGrp="1"/>
              </p:cNvSpPr>
              <p:nvPr>
                <p:ph idx="1"/>
              </p:nvPr>
            </p:nvSpPr>
            <p:spPr/>
            <p:txBody>
              <a:bodyPr>
                <a:normAutofit lnSpcReduction="10000"/>
              </a:bodyPr>
              <a:lstStyle/>
              <a:p>
                <a:r>
                  <a:rPr lang="en-US" dirty="0"/>
                  <a:t>Thus, we report a bound for the </a:t>
                </a:r>
                <a14:m>
                  <m:oMath xmlns:m="http://schemas.openxmlformats.org/officeDocument/2006/math">
                    <m:r>
                      <a:rPr lang="en-US" i="1" dirty="0" smtClean="0">
                        <a:latin typeface="Cambria Math" panose="02040503050406030204" pitchFamily="18" charset="0"/>
                      </a:rPr>
                      <m:t>𝑃</m:t>
                    </m:r>
                  </m:oMath>
                </a14:m>
                <a:r>
                  <a:rPr lang="en-US" dirty="0"/>
                  <a:t>-value. In this case, 0.01 &lt; </a:t>
                </a:r>
                <a14:m>
                  <m:oMath xmlns:m="http://schemas.openxmlformats.org/officeDocument/2006/math">
                    <m:r>
                      <a:rPr lang="en-US" i="1" dirty="0" smtClean="0">
                        <a:latin typeface="Cambria Math" panose="02040503050406030204" pitchFamily="18" charset="0"/>
                      </a:rPr>
                      <m:t>𝑃</m:t>
                    </m:r>
                  </m:oMath>
                </a14:m>
                <a:r>
                  <a:rPr lang="en-US" dirty="0"/>
                  <a:t>-value &lt; 0.025. That is, the </a:t>
                </a:r>
                <a14:m>
                  <m:oMath xmlns:m="http://schemas.openxmlformats.org/officeDocument/2006/math">
                    <m:r>
                      <a:rPr lang="en-US" i="1" dirty="0" smtClean="0">
                        <a:latin typeface="Cambria Math" panose="02040503050406030204" pitchFamily="18" charset="0"/>
                      </a:rPr>
                      <m:t>𝑃</m:t>
                    </m:r>
                  </m:oMath>
                </a14:m>
                <a:r>
                  <a:rPr lang="en-US" dirty="0"/>
                  <a:t>-value falls between 0.01 and 0.025. If the level of the test,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 is greater than 0.025, then our test is significant at the 0.025 level. Thus the </a:t>
                </a:r>
                <a14:m>
                  <m:oMath xmlns:m="http://schemas.openxmlformats.org/officeDocument/2006/math">
                    <m:r>
                      <a:rPr lang="en-US" i="1" dirty="0" smtClean="0">
                        <a:latin typeface="Cambria Math" panose="02040503050406030204" pitchFamily="18" charset="0"/>
                      </a:rPr>
                      <m:t>𝑃</m:t>
                    </m:r>
                  </m:oMath>
                </a14:m>
                <a:r>
                  <a:rPr lang="en-US" dirty="0"/>
                  <a:t>-value would be reported as being significant at the 0.025 level, but not significant at the 0.01 level. Exact </a:t>
                </a:r>
                <a14:m>
                  <m:oMath xmlns:m="http://schemas.openxmlformats.org/officeDocument/2006/math">
                    <m:r>
                      <a:rPr lang="en-US" i="1" dirty="0" smtClean="0">
                        <a:latin typeface="Cambria Math" panose="02040503050406030204" pitchFamily="18" charset="0"/>
                      </a:rPr>
                      <m:t>𝑃</m:t>
                    </m:r>
                  </m:oMath>
                </a14:m>
                <a:r>
                  <a:rPr lang="en-US" dirty="0"/>
                  <a:t>-values for </a:t>
                </a:r>
                <a14:m>
                  <m:oMath xmlns:m="http://schemas.openxmlformats.org/officeDocument/2006/math">
                    <m:r>
                      <a:rPr lang="en-US" i="1" dirty="0" smtClean="0">
                        <a:latin typeface="Cambria Math" panose="02040503050406030204" pitchFamily="18" charset="0"/>
                      </a:rPr>
                      <m:t>𝑡</m:t>
                    </m:r>
                  </m:oMath>
                </a14:m>
                <a:r>
                  <a:rPr lang="en-US" dirty="0"/>
                  <a:t>-test statistics can be found using technology such as Microsoft Excel, R, and Minitab. The exact </a:t>
                </a:r>
                <a14:m>
                  <m:oMath xmlns:m="http://schemas.openxmlformats.org/officeDocument/2006/math">
                    <m:r>
                      <a:rPr lang="en-US" i="1" dirty="0" smtClean="0">
                        <a:latin typeface="Cambria Math" panose="02040503050406030204" pitchFamily="18" charset="0"/>
                      </a:rPr>
                      <m:t>𝑃</m:t>
                    </m:r>
                  </m:oMath>
                </a14:m>
                <a:r>
                  <a:rPr lang="en-US" dirty="0"/>
                  <a:t>-value for </a:t>
                </a:r>
                <a14:m>
                  <m:oMath xmlns:m="http://schemas.openxmlformats.org/officeDocument/2006/math">
                    <m:r>
                      <a:rPr lang="en-US" i="1" dirty="0" smtClean="0">
                        <a:latin typeface="Cambria Math" panose="02040503050406030204" pitchFamily="18" charset="0"/>
                      </a:rPr>
                      <m:t>𝑡</m:t>
                    </m:r>
                  </m:oMath>
                </a14:m>
                <a:r>
                  <a:rPr lang="en-US" dirty="0"/>
                  <a:t> = 2.40 with 17 degrees of freedom can be found to be approximately 0.0141.</a:t>
                </a:r>
              </a:p>
              <a:p>
                <a:endParaRPr lang="en-US" dirty="0"/>
              </a:p>
            </p:txBody>
          </p:sp>
        </mc:Choice>
        <mc:Fallback xmlns="">
          <p:sp>
            <p:nvSpPr>
              <p:cNvPr id="3" name="Content Placeholder 2">
                <a:extLst>
                  <a:ext uri="{FF2B5EF4-FFF2-40B4-BE49-F238E27FC236}">
                    <a16:creationId xmlns:a16="http://schemas.microsoft.com/office/drawing/2014/main" id="{4C3ECB18-D3B0-8683-0B9A-7F5F922F5681}"/>
                  </a:ext>
                </a:extLst>
              </p:cNvPr>
              <p:cNvSpPr>
                <a:spLocks noGrp="1" noRot="1" noChangeAspect="1" noMove="1" noResize="1" noEditPoints="1" noAdjustHandles="1" noChangeArrowheads="1" noChangeShapeType="1" noTextEdit="1"/>
              </p:cNvSpPr>
              <p:nvPr>
                <p:ph idx="1"/>
              </p:nvPr>
            </p:nvSpPr>
            <p:spPr>
              <a:blipFill>
                <a:blip r:embed="rId3"/>
                <a:stretch>
                  <a:fillRect l="-1481" t="-2133" r="-222"/>
                </a:stretch>
              </a:blipFill>
            </p:spPr>
            <p:txBody>
              <a:bodyPr/>
              <a:lstStyle/>
              <a:p>
                <a:r>
                  <a:rPr lang="en-IN">
                    <a:noFill/>
                  </a:rPr>
                  <a:t> </a:t>
                </a:r>
              </a:p>
            </p:txBody>
          </p:sp>
        </mc:Fallback>
      </mc:AlternateContent>
    </p:spTree>
    <p:extLst>
      <p:ext uri="{BB962C8B-B14F-4D97-AF65-F5344CB8AC3E}">
        <p14:creationId xmlns:p14="http://schemas.microsoft.com/office/powerpoint/2010/main" val="2607832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98B8C-4071-7F7A-1AB0-37162AD2B1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9D6A66-CEF2-8834-8FAF-3C8254869344}"/>
              </a:ext>
            </a:extLst>
          </p:cNvPr>
          <p:cNvSpPr>
            <a:spLocks noGrp="1"/>
          </p:cNvSpPr>
          <p:nvPr>
            <p:ph type="title"/>
          </p:nvPr>
        </p:nvSpPr>
        <p:spPr/>
        <p:txBody>
          <a:bodyPr>
            <a:normAutofit/>
          </a:bodyPr>
          <a:lstStyle/>
          <a:p>
            <a:r>
              <a:rPr lang="en-US" dirty="0"/>
              <a:t>Example 11.3.1: Performing a Hypothesis Test for Time to Complete a Questionnaire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C560-F598-188A-67A7-F694CB2DB041}"/>
                  </a:ext>
                </a:extLst>
              </p:cNvPr>
              <p:cNvSpPr>
                <a:spLocks noGrp="1"/>
              </p:cNvSpPr>
              <p:nvPr>
                <p:ph idx="1"/>
              </p:nvPr>
            </p:nvSpPr>
            <p:spPr/>
            <p:txBody>
              <a:bodyPr>
                <a:normAutofit lnSpcReduction="10000"/>
              </a:bodyPr>
              <a:lstStyle/>
              <a:p>
                <a:r>
                  <a:rPr lang="en-US" dirty="0"/>
                  <a:t>A personnel researcher has designed a questionnaire that she believes will take an average time of 35 minutes to complete. Suppose she randomly samples 20 employees and finds that the mean time to fill out the questionnaire is 29 minutes with a standard deviation of </a:t>
                </a:r>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=8</m:t>
                    </m:r>
                  </m:oMath>
                </a14:m>
                <a:r>
                  <a:rPr lang="en-US" dirty="0"/>
                  <a:t> minutes. Determine if there is sufficient evidence to conclude that the completion time of the newly designed questionnaire differs from its intended duration. Conduct the test at the 0.05 level. Assume the sample comes from a normally distributed population.</a:t>
                </a:r>
              </a:p>
              <a:p>
                <a:endParaRPr lang="en-US" dirty="0"/>
              </a:p>
            </p:txBody>
          </p:sp>
        </mc:Choice>
        <mc:Fallback xmlns="">
          <p:sp>
            <p:nvSpPr>
              <p:cNvPr id="3" name="Content Placeholder 2">
                <a:extLst>
                  <a:ext uri="{FF2B5EF4-FFF2-40B4-BE49-F238E27FC236}">
                    <a16:creationId xmlns:a16="http://schemas.microsoft.com/office/drawing/2014/main" id="{6813C560-F598-188A-67A7-F694CB2DB041}"/>
                  </a:ext>
                </a:extLst>
              </p:cNvPr>
              <p:cNvSpPr>
                <a:spLocks noGrp="1" noRot="1" noChangeAspect="1" noMove="1" noResize="1" noEditPoints="1" noAdjustHandles="1" noChangeArrowheads="1" noChangeShapeType="1" noTextEdit="1"/>
              </p:cNvSpPr>
              <p:nvPr>
                <p:ph idx="1"/>
              </p:nvPr>
            </p:nvSpPr>
            <p:spPr>
              <a:blipFill>
                <a:blip r:embed="rId2"/>
                <a:stretch>
                  <a:fillRect l="-1481" t="-2133"/>
                </a:stretch>
              </a:blipFill>
            </p:spPr>
            <p:txBody>
              <a:bodyPr/>
              <a:lstStyle/>
              <a:p>
                <a:r>
                  <a:rPr lang="en-IN">
                    <a:noFill/>
                  </a:rPr>
                  <a:t> </a:t>
                </a:r>
              </a:p>
            </p:txBody>
          </p:sp>
        </mc:Fallback>
      </mc:AlternateContent>
    </p:spTree>
    <p:extLst>
      <p:ext uri="{BB962C8B-B14F-4D97-AF65-F5344CB8AC3E}">
        <p14:creationId xmlns:p14="http://schemas.microsoft.com/office/powerpoint/2010/main" val="155368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11.3.1: Performing a Hypothesis Test for Time to Complete a Questionnaire (cont.)</a:t>
            </a:r>
          </a:p>
        </p:txBody>
      </p:sp>
      <p:sp>
        <p:nvSpPr>
          <p:cNvPr id="3" name="Content Placeholder 2"/>
          <p:cNvSpPr>
            <a:spLocks noGrp="1"/>
          </p:cNvSpPr>
          <p:nvPr>
            <p:ph idx="1"/>
          </p:nvPr>
        </p:nvSpPr>
        <p:spPr/>
        <p:txBody>
          <a:bodyPr/>
          <a:lstStyle/>
          <a:p>
            <a:r>
              <a:rPr lang="en-US" b="1" dirty="0"/>
              <a:t>Solution</a:t>
            </a:r>
          </a:p>
          <a:p>
            <a:r>
              <a:rPr lang="en-US" b="1" dirty="0"/>
              <a:t>Step 1: Determine the population parameter to be used and develop the null and alternative hypotheses</a:t>
            </a:r>
            <a:r>
              <a:rPr lang="en-US" dirty="0"/>
              <a:t>. </a:t>
            </a:r>
          </a:p>
          <a:p>
            <a:r>
              <a:rPr lang="en-US" dirty="0"/>
              <a:t>In plain English the hypotheses are as follows.</a:t>
            </a:r>
          </a:p>
          <a:p>
            <a:r>
              <a:rPr lang="en-US" b="1" dirty="0"/>
              <a:t>Null Hypothesis:</a:t>
            </a:r>
            <a:r>
              <a:rPr lang="en-US" dirty="0"/>
              <a:t> The questionnaire takes 35 minutes to complete. </a:t>
            </a:r>
          </a:p>
          <a:p>
            <a:r>
              <a:rPr lang="en-US" b="1" dirty="0"/>
              <a:t>Alternative Hypothesis:</a:t>
            </a:r>
            <a:r>
              <a:rPr lang="en-US" dirty="0"/>
              <a:t> It takes more or less than 35 minutes to complete.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9332F-EE9A-BF63-0D56-89FA7C57C5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645AAB-BFCE-9CBD-C9D7-4FEC536644EF}"/>
              </a:ext>
            </a:extLst>
          </p:cNvPr>
          <p:cNvSpPr>
            <a:spLocks noGrp="1"/>
          </p:cNvSpPr>
          <p:nvPr>
            <p:ph type="title"/>
          </p:nvPr>
        </p:nvSpPr>
        <p:spPr/>
        <p:txBody>
          <a:bodyPr>
            <a:normAutofit/>
          </a:bodyPr>
          <a:lstStyle/>
          <a:p>
            <a:r>
              <a:rPr lang="en-US" dirty="0"/>
              <a:t>Example 11.3.1: Performing a Hypothesis Test for Time to Complete a Questionnaire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65F5B3-7272-6B8C-6997-8D01BF90F8DE}"/>
                  </a:ext>
                </a:extLst>
              </p:cNvPr>
              <p:cNvSpPr>
                <a:spLocks noGrp="1"/>
              </p:cNvSpPr>
              <p:nvPr>
                <p:ph idx="1"/>
              </p:nvPr>
            </p:nvSpPr>
            <p:spPr/>
            <p:txBody>
              <a:bodyPr>
                <a:normAutofit/>
              </a:bodyPr>
              <a:lstStyle/>
              <a:p>
                <a:r>
                  <a:rPr lang="en-US" dirty="0"/>
                  <a:t>The population of interest consists of all employees who could complete this questionnaire. Since the questionnaire is specified as having an </a:t>
                </a:r>
                <a:r>
                  <a:rPr lang="en-US" b="1" dirty="0"/>
                  <a:t>average</a:t>
                </a:r>
                <a:r>
                  <a:rPr lang="en-US" dirty="0"/>
                  <a:t> duration of 35 minutes, the parameter of interest will be the population mean.</a:t>
                </a:r>
              </a:p>
              <a:p>
                <a:r>
                  <a:rPr lang="en-US" dirty="0"/>
                  <a:t>Let </a:t>
                </a:r>
                <a14:m>
                  <m:oMath xmlns:m="http://schemas.openxmlformats.org/officeDocument/2006/math">
                    <m:r>
                      <a:rPr lang="en-US" i="1" dirty="0" smtClean="0">
                        <a:latin typeface="Cambria Math" panose="02040503050406030204" pitchFamily="18" charset="0"/>
                        <a:ea typeface="Cambria Math" panose="02040503050406030204" pitchFamily="18" charset="0"/>
                      </a:rPr>
                      <m:t>𝜇</m:t>
                    </m:r>
                  </m:oMath>
                </a14:m>
                <a:r>
                  <a:rPr lang="en-US" dirty="0"/>
                  <a:t> = the average time in minutes for employees to complete the questionnaire.</a:t>
                </a:r>
              </a:p>
              <a:p>
                <a:r>
                  <a:rPr lang="en-US" dirty="0"/>
                  <a:t>From the lack of information to the contrary, we must assume she is interested in detecting whether the questionnaire is too long or too short.</a:t>
                </a:r>
              </a:p>
              <a:p>
                <a:endParaRPr lang="en-US" dirty="0"/>
              </a:p>
            </p:txBody>
          </p:sp>
        </mc:Choice>
        <mc:Fallback xmlns="">
          <p:sp>
            <p:nvSpPr>
              <p:cNvPr id="3" name="Content Placeholder 2">
                <a:extLst>
                  <a:ext uri="{FF2B5EF4-FFF2-40B4-BE49-F238E27FC236}">
                    <a16:creationId xmlns:a16="http://schemas.microsoft.com/office/drawing/2014/main" id="{EA65F5B3-7272-6B8C-6997-8D01BF90F8DE}"/>
                  </a:ext>
                </a:extLst>
              </p:cNvPr>
              <p:cNvSpPr>
                <a:spLocks noGrp="1" noRot="1" noChangeAspect="1" noMove="1" noResize="1" noEditPoints="1" noAdjustHandles="1" noChangeArrowheads="1" noChangeShapeType="1" noTextEdit="1"/>
              </p:cNvSpPr>
              <p:nvPr>
                <p:ph idx="1"/>
              </p:nvPr>
            </p:nvSpPr>
            <p:spPr>
              <a:blipFill>
                <a:blip r:embed="rId2"/>
                <a:stretch>
                  <a:fillRect l="-1481" t="-1200" b="-2933"/>
                </a:stretch>
              </a:blipFill>
            </p:spPr>
            <p:txBody>
              <a:bodyPr/>
              <a:lstStyle/>
              <a:p>
                <a:r>
                  <a:rPr lang="en-IN">
                    <a:noFill/>
                  </a:rPr>
                  <a:t> </a:t>
                </a:r>
              </a:p>
            </p:txBody>
          </p:sp>
        </mc:Fallback>
      </mc:AlternateContent>
    </p:spTree>
    <p:extLst>
      <p:ext uri="{BB962C8B-B14F-4D97-AF65-F5344CB8AC3E}">
        <p14:creationId xmlns:p14="http://schemas.microsoft.com/office/powerpoint/2010/main" val="146590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70129-C9C5-966C-1853-42E7501572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79B159-DE50-F2D9-429D-491EB1A9FD8F}"/>
              </a:ext>
            </a:extLst>
          </p:cNvPr>
          <p:cNvSpPr>
            <a:spLocks noGrp="1"/>
          </p:cNvSpPr>
          <p:nvPr>
            <p:ph type="title"/>
          </p:nvPr>
        </p:nvSpPr>
        <p:spPr/>
        <p:txBody>
          <a:bodyPr>
            <a:normAutofit/>
          </a:bodyPr>
          <a:lstStyle/>
          <a:p>
            <a:r>
              <a:rPr lang="en-US" dirty="0"/>
              <a:t>Example 11.3.1: Performing a Hypothesis Test for Time to Complete a Questionnaire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3B16179-84D6-6FA8-56AE-3D5DD3E74490}"/>
                  </a:ext>
                </a:extLst>
              </p:cNvPr>
              <p:cNvSpPr>
                <a:spLocks noGrp="1"/>
              </p:cNvSpPr>
              <p:nvPr>
                <p:ph idx="1"/>
              </p:nvPr>
            </p:nvSpPr>
            <p:spPr/>
            <p:txBody>
              <a:bodyPr>
                <a:normAutofit/>
              </a:bodyPr>
              <a:lstStyle/>
              <a:p>
                <a:r>
                  <a:rPr lang="en-US" dirty="0"/>
                  <a:t>Thus, the test is two-sided. The resulting hypotheses in symbolic form would be.</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𝐻</m:t>
                      </m:r>
                      <m:r>
                        <a:rPr lang="en-US" i="1" baseline="-25000">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=35 </m:t>
                      </m:r>
                      <m:r>
                        <m:rPr>
                          <m:sty m:val="p"/>
                        </m:rPr>
                        <a:rPr lang="en-US" b="0" i="0" smtClean="0">
                          <a:latin typeface="Cambria Math" panose="02040503050406030204" pitchFamily="18" charset="0"/>
                        </a:rPr>
                        <m:t>min</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𝐻</m:t>
                      </m:r>
                      <m:r>
                        <a:rPr lang="en-US" i="1" baseline="-25000">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35 </m:t>
                      </m:r>
                      <m:r>
                        <m:rPr>
                          <m:sty m:val="p"/>
                        </m:rPr>
                        <a:rPr lang="en-US" b="0" i="0" smtClean="0">
                          <a:latin typeface="Cambria Math" panose="02040503050406030204" pitchFamily="18" charset="0"/>
                          <a:ea typeface="Cambria Math" panose="02040503050406030204" pitchFamily="18" charset="0"/>
                        </a:rPr>
                        <m:t>min</m:t>
                      </m:r>
                      <m:r>
                        <a:rPr lang="en-US" b="0" i="0" smtClean="0">
                          <a:latin typeface="Cambria Math" panose="02040503050406030204" pitchFamily="18" charset="0"/>
                          <a:ea typeface="Cambria Math" panose="02040503050406030204" pitchFamily="18" charset="0"/>
                        </a:rPr>
                        <m:t>. </m:t>
                      </m:r>
                    </m:oMath>
                  </m:oMathPara>
                </a14:m>
                <a:endParaRPr lang="en-US" dirty="0"/>
              </a:p>
              <a:p>
                <a:r>
                  <a:rPr lang="en-US" b="1" dirty="0"/>
                  <a:t>Step 2: Specify the significance level </a:t>
                </a:r>
                <a14:m>
                  <m:oMath xmlns:m="http://schemas.openxmlformats.org/officeDocument/2006/math">
                    <m:r>
                      <a:rPr lang="en-US" b="1" i="1" dirty="0" smtClean="0">
                        <a:latin typeface="Cambria Math" panose="02040503050406030204" pitchFamily="18" charset="0"/>
                        <a:ea typeface="Cambria Math" panose="02040503050406030204" pitchFamily="18" charset="0"/>
                      </a:rPr>
                      <m:t>𝜶</m:t>
                    </m:r>
                  </m:oMath>
                </a14:m>
                <a:r>
                  <a:rPr lang="en-US" b="1" dirty="0"/>
                  <a:t>.</a:t>
                </a:r>
                <a:endParaRPr lang="en-US" dirty="0"/>
              </a:p>
              <a:p>
                <a:r>
                  <a:rPr lang="en-US" dirty="0"/>
                  <a:t>The level of the test is specified in the problem at 0.05.</a:t>
                </a:r>
              </a:p>
              <a:p>
                <a:r>
                  <a:rPr lang="en-US" b="1" dirty="0"/>
                  <a:t>Step 3: Validate the assumptions of the hypothesis test, identify the appropriate test statistic, and compute its value</a:t>
                </a:r>
                <a:r>
                  <a:rPr lang="en-US" dirty="0"/>
                  <a:t>.</a:t>
                </a:r>
              </a:p>
              <a:p>
                <a:endParaRPr lang="en-US" dirty="0"/>
              </a:p>
            </p:txBody>
          </p:sp>
        </mc:Choice>
        <mc:Fallback xmlns="">
          <p:sp>
            <p:nvSpPr>
              <p:cNvPr id="3" name="Content Placeholder 2">
                <a:extLst>
                  <a:ext uri="{FF2B5EF4-FFF2-40B4-BE49-F238E27FC236}">
                    <a16:creationId xmlns:a16="http://schemas.microsoft.com/office/drawing/2014/main" id="{43B16179-84D6-6FA8-56AE-3D5DD3E74490}"/>
                  </a:ext>
                </a:extLst>
              </p:cNvPr>
              <p:cNvSpPr>
                <a:spLocks noGrp="1" noRot="1" noChangeAspect="1" noMove="1" noResize="1" noEditPoints="1" noAdjustHandles="1" noChangeArrowheads="1" noChangeShapeType="1" noTextEdit="1"/>
              </p:cNvSpPr>
              <p:nvPr>
                <p:ph idx="1"/>
              </p:nvPr>
            </p:nvSpPr>
            <p:spPr>
              <a:blipFill>
                <a:blip r:embed="rId2"/>
                <a:stretch>
                  <a:fillRect l="-1481" t="-1200" r="-889"/>
                </a:stretch>
              </a:blipFill>
            </p:spPr>
            <p:txBody>
              <a:bodyPr/>
              <a:lstStyle/>
              <a:p>
                <a:r>
                  <a:rPr lang="en-IN">
                    <a:noFill/>
                  </a:rPr>
                  <a:t> </a:t>
                </a:r>
              </a:p>
            </p:txBody>
          </p:sp>
        </mc:Fallback>
      </mc:AlternateContent>
    </p:spTree>
    <p:extLst>
      <p:ext uri="{BB962C8B-B14F-4D97-AF65-F5344CB8AC3E}">
        <p14:creationId xmlns:p14="http://schemas.microsoft.com/office/powerpoint/2010/main" val="306635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11.3.1: Performing a Hypothesis Test for Time to Complete a Questionnaire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First, we validate the assumptions. </a:t>
                </a:r>
              </a:p>
              <a:p>
                <a:pPr marL="461963" indent="-461963">
                  <a:buFont typeface="Wingdings" panose="05000000000000000000" pitchFamily="2" charset="2"/>
                  <a:buChar char="þ"/>
                </a:pPr>
                <a:r>
                  <a:rPr lang="en-US" dirty="0"/>
                  <a:t>Quantitative data (time to complete the questionnaire)</a:t>
                </a:r>
              </a:p>
              <a:p>
                <a:pPr marL="461963" indent="-461963">
                  <a:buFont typeface="Wingdings" panose="05000000000000000000" pitchFamily="2" charset="2"/>
                  <a:buChar char="þ"/>
                </a:pPr>
                <a:r>
                  <a:rPr lang="en-US" dirty="0"/>
                  <a:t>Random sample used to obtain data</a:t>
                </a:r>
              </a:p>
              <a:p>
                <a:pPr marL="461963" indent="-461963">
                  <a:buFont typeface="Wingdings" panose="05000000000000000000" pitchFamily="2" charset="2"/>
                  <a:buChar char="þ"/>
                </a:pPr>
                <a:r>
                  <a:rPr lang="en-US" i="1" dirty="0"/>
                  <a:t>n</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&lt;</m:t>
                    </m:r>
                  </m:oMath>
                </a14:m>
                <a:r>
                  <a:rPr lang="en-US" dirty="0"/>
                  <a:t> 30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=20</m:t>
                    </m:r>
                  </m:oMath>
                </a14:m>
                <a:r>
                  <a:rPr lang="en-US" dirty="0"/>
                  <a:t>), but population assumed to be normally distributed	</a:t>
                </a:r>
              </a:p>
              <a:p>
                <a:r>
                  <a:rPr lang="el-GR" sz="2800" dirty="0">
                    <a:latin typeface="Cambria Math" panose="02040503050406030204" pitchFamily="18" charset="0"/>
                    <a:ea typeface="Cambria Math" panose="02040503050406030204" pitchFamily="18" charset="0"/>
                    <a:sym typeface="Wingdings" panose="05000000000000000000" pitchFamily="2" charset="2"/>
                  </a:rPr>
                  <a:t></a:t>
                </a:r>
                <a:r>
                  <a:rPr lang="en-US" sz="2800" dirty="0">
                    <a:latin typeface="Cambria Math" panose="02040503050406030204" pitchFamily="18" charset="0"/>
                    <a:ea typeface="Cambria Math" panose="02040503050406030204" pitchFamily="18" charset="0"/>
                    <a:sym typeface="Wingdings" panose="05000000000000000000" pitchFamily="2" charset="2"/>
                  </a:rPr>
                  <a:t>  </a:t>
                </a:r>
                <a:r>
                  <a:rPr lang="el-GR" sz="2800" i="1" dirty="0">
                    <a:latin typeface="Cambria Math" panose="02040503050406030204" pitchFamily="18" charset="0"/>
                    <a:ea typeface="Cambria Math" panose="02040503050406030204" pitchFamily="18" charset="0"/>
                  </a:rPr>
                  <a:t>σ</a:t>
                </a:r>
                <a:r>
                  <a:rPr lang="en-US" sz="2800" dirty="0"/>
                  <a:t> known		or 	 </a:t>
                </a:r>
                <a:r>
                  <a:rPr lang="en-US" sz="2800" dirty="0">
                    <a:sym typeface="Wingdings" panose="05000000000000000000" pitchFamily="2" charset="2"/>
                  </a:rPr>
                  <a:t>  </a:t>
                </a:r>
                <a:r>
                  <a:rPr lang="el-GR" i="1" dirty="0">
                    <a:latin typeface="Cambria Math" panose="02040503050406030204" pitchFamily="18" charset="0"/>
                    <a:ea typeface="Cambria Math" panose="02040503050406030204" pitchFamily="18" charset="0"/>
                  </a:rPr>
                  <a:t>σ</a:t>
                </a:r>
                <a:r>
                  <a:rPr lang="en-US" dirty="0"/>
                  <a:t>  unknown </a:t>
                </a:r>
              </a:p>
              <a:p>
                <a:pPr>
                  <a:tabLst>
                    <a:tab pos="0" algn="l"/>
                  </a:tabLst>
                </a:pPr>
                <a:r>
                  <a:rPr lang="en-US" dirty="0"/>
                  <a:t>All of the assumptions are met. Since we do not know </a:t>
                </a:r>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dirty="0"/>
                  <a:t>, we will use the </a:t>
                </a:r>
                <a14:m>
                  <m:oMath xmlns:m="http://schemas.openxmlformats.org/officeDocument/2006/math">
                    <m:r>
                      <a:rPr lang="en-US" i="1" dirty="0" smtClean="0">
                        <a:latin typeface="Cambria Math" panose="02040503050406030204" pitchFamily="18" charset="0"/>
                      </a:rPr>
                      <m:t>𝑡</m:t>
                    </m:r>
                  </m:oMath>
                </a14:m>
                <a:r>
                  <a:rPr lang="en-US" dirty="0"/>
                  <a:t>-test statistic.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7BCBA-42A5-86EC-8E06-91286645D1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AE244F-D545-6E1E-818A-9437EAD1C25F}"/>
              </a:ext>
            </a:extLst>
          </p:cNvPr>
          <p:cNvSpPr>
            <a:spLocks noGrp="1"/>
          </p:cNvSpPr>
          <p:nvPr>
            <p:ph type="title"/>
          </p:nvPr>
        </p:nvSpPr>
        <p:spPr/>
        <p:txBody>
          <a:bodyPr/>
          <a:lstStyle/>
          <a:p>
            <a:r>
              <a:rPr lang="en-US" dirty="0"/>
              <a:t>Example 11.3.1: Performing a Hypothesis Test for Time to Complete a Questionnaire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69A506-C6D6-4418-1280-248207607D39}"/>
                  </a:ext>
                </a:extLst>
              </p:cNvPr>
              <p:cNvSpPr>
                <a:spLocks noGrp="1"/>
              </p:cNvSpPr>
              <p:nvPr>
                <p:ph idx="1"/>
              </p:nvPr>
            </p:nvSpPr>
            <p:spPr/>
            <p:txBody>
              <a:bodyPr>
                <a:normAutofit lnSpcReduction="10000"/>
              </a:bodyPr>
              <a:lstStyle/>
              <a:p>
                <a:r>
                  <a:rPr lang="en-US" dirty="0"/>
                  <a:t>The computed value of the test statistic is</a:t>
                </a:r>
              </a:p>
              <a:p>
                <a:endParaRPr lang="en-US" dirty="0"/>
              </a:p>
              <a:p>
                <a:endParaRPr lang="en-US" dirty="0"/>
              </a:p>
              <a:p>
                <a:r>
                  <a:rPr lang="en-US" dirty="0"/>
                  <a:t>	 </a:t>
                </a:r>
              </a:p>
              <a:p>
                <a:r>
                  <a:rPr lang="en-US" dirty="0"/>
                  <a:t>The observed sample mean is over 3 standard deviations less than the hypothesized mean. Letting the data (summarized in the sample mean) guide our decision making, the value of the test statistic signifies a noteworthy difference between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𝑥</m:t>
                        </m:r>
                      </m:e>
                    </m:acc>
                  </m:oMath>
                </a14:m>
                <a:r>
                  <a:rPr lang="en-US" dirty="0"/>
                  <a:t> and the hypothesized value, </a:t>
                </a:r>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baseline="-25000" smtClean="0">
                        <a:latin typeface="Cambria Math" panose="02040503050406030204" pitchFamily="18" charset="0"/>
                        <a:ea typeface="Cambria Math" panose="02040503050406030204" pitchFamily="18" charset="0"/>
                      </a:rPr>
                      <m:t>0</m:t>
                    </m:r>
                  </m:oMath>
                </a14:m>
                <a:r>
                  <a:rPr lang="en-US" dirty="0"/>
                  <a:t>.</a:t>
                </a:r>
              </a:p>
            </p:txBody>
          </p:sp>
        </mc:Choice>
        <mc:Fallback xmlns="">
          <p:sp>
            <p:nvSpPr>
              <p:cNvPr id="3" name="Content Placeholder 2">
                <a:extLst>
                  <a:ext uri="{FF2B5EF4-FFF2-40B4-BE49-F238E27FC236}">
                    <a16:creationId xmlns:a16="http://schemas.microsoft.com/office/drawing/2014/main" id="{8869A506-C6D6-4418-1280-248207607D39}"/>
                  </a:ext>
                </a:extLst>
              </p:cNvPr>
              <p:cNvSpPr>
                <a:spLocks noGrp="1" noRot="1" noChangeAspect="1" noMove="1" noResize="1" noEditPoints="1" noAdjustHandles="1" noChangeArrowheads="1" noChangeShapeType="1" noTextEdit="1"/>
              </p:cNvSpPr>
              <p:nvPr>
                <p:ph idx="1"/>
              </p:nvPr>
            </p:nvSpPr>
            <p:spPr>
              <a:blipFill>
                <a:blip r:embed="rId2"/>
                <a:stretch>
                  <a:fillRect l="-1481" t="-2133" r="-2296"/>
                </a:stretch>
              </a:blipFill>
            </p:spPr>
            <p:txBody>
              <a:bodyPr/>
              <a:lstStyle/>
              <a:p>
                <a:r>
                  <a:rPr lang="en-IN">
                    <a:noFill/>
                  </a:rPr>
                  <a:t> </a:t>
                </a:r>
              </a:p>
            </p:txBody>
          </p:sp>
        </mc:Fallback>
      </mc:AlternateContent>
      <p:graphicFrame>
        <p:nvGraphicFramePr>
          <p:cNvPr id="9" name="Object 8">
            <a:extLst>
              <a:ext uri="{FF2B5EF4-FFF2-40B4-BE49-F238E27FC236}">
                <a16:creationId xmlns:a16="http://schemas.microsoft.com/office/drawing/2014/main" id="{F197E64C-2B73-3436-C879-4DF81522C9A7}"/>
              </a:ext>
            </a:extLst>
          </p:cNvPr>
          <p:cNvGraphicFramePr>
            <a:graphicFrameLocks noChangeAspect="1"/>
          </p:cNvGraphicFramePr>
          <p:nvPr>
            <p:extLst>
              <p:ext uri="{D42A27DB-BD31-4B8C-83A1-F6EECF244321}">
                <p14:modId xmlns:p14="http://schemas.microsoft.com/office/powerpoint/2010/main" val="4010040587"/>
              </p:ext>
            </p:extLst>
          </p:nvPr>
        </p:nvGraphicFramePr>
        <p:xfrm>
          <a:off x="2133600" y="1828800"/>
          <a:ext cx="3987800" cy="1320800"/>
        </p:xfrm>
        <a:graphic>
          <a:graphicData uri="http://schemas.openxmlformats.org/presentationml/2006/ole">
            <mc:AlternateContent xmlns:mc="http://schemas.openxmlformats.org/markup-compatibility/2006">
              <mc:Choice xmlns:v="urn:schemas-microsoft-com:vml" Requires="v">
                <p:oleObj name="Equation" r:id="rId3" imgW="3987720" imgH="1320480" progId="Equation.DSMT4">
                  <p:embed/>
                </p:oleObj>
              </mc:Choice>
              <mc:Fallback>
                <p:oleObj name="Equation" r:id="rId3" imgW="3987720" imgH="1320480" progId="Equation.DSMT4">
                  <p:embed/>
                  <p:pic>
                    <p:nvPicPr>
                      <p:cNvPr id="0" name=""/>
                      <p:cNvPicPr/>
                      <p:nvPr/>
                    </p:nvPicPr>
                    <p:blipFill>
                      <a:blip r:embed="rId4"/>
                      <a:stretch>
                        <a:fillRect/>
                      </a:stretch>
                    </p:blipFill>
                    <p:spPr>
                      <a:xfrm>
                        <a:off x="2133600" y="1828800"/>
                        <a:ext cx="3987800" cy="1320800"/>
                      </a:xfrm>
                      <a:prstGeom prst="rect">
                        <a:avLst/>
                      </a:prstGeom>
                    </p:spPr>
                  </p:pic>
                </p:oleObj>
              </mc:Fallback>
            </mc:AlternateContent>
          </a:graphicData>
        </a:graphic>
      </p:graphicFrame>
    </p:spTree>
    <p:extLst>
      <p:ext uri="{BB962C8B-B14F-4D97-AF65-F5344CB8AC3E}">
        <p14:creationId xmlns:p14="http://schemas.microsoft.com/office/powerpoint/2010/main" val="1428595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ECD46-D94C-7B8A-59CA-438CB25C91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820487-BB48-ACCE-88C3-305A411DE1D4}"/>
              </a:ext>
            </a:extLst>
          </p:cNvPr>
          <p:cNvSpPr>
            <a:spLocks noGrp="1"/>
          </p:cNvSpPr>
          <p:nvPr>
            <p:ph type="title"/>
          </p:nvPr>
        </p:nvSpPr>
        <p:spPr/>
        <p:txBody>
          <a:bodyPr/>
          <a:lstStyle/>
          <a:p>
            <a:r>
              <a:rPr lang="en-US" dirty="0"/>
              <a:t>Example 11.3.1: Performing a Hypothesis Test for Time to Complete a Questionnaire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82F893-2678-DC45-D33F-927497509D55}"/>
                  </a:ext>
                </a:extLst>
              </p:cNvPr>
              <p:cNvSpPr>
                <a:spLocks noGrp="1"/>
              </p:cNvSpPr>
              <p:nvPr>
                <p:ph idx="1"/>
              </p:nvPr>
            </p:nvSpPr>
            <p:spPr/>
            <p:txBody>
              <a:bodyPr>
                <a:normAutofit lnSpcReduction="10000"/>
              </a:bodyPr>
              <a:lstStyle/>
              <a:p>
                <a:r>
                  <a:rPr lang="en-US" dirty="0"/>
                  <a:t>It is unlikely that the cause of such a difference would be ordinary sampling variation.</a:t>
                </a:r>
              </a:p>
              <a:p>
                <a:r>
                  <a:rPr lang="en-US" b="1" dirty="0"/>
                  <a:t>Step 4: Determine the critical value(s) or </a:t>
                </a:r>
                <a14:m>
                  <m:oMath xmlns:m="http://schemas.openxmlformats.org/officeDocument/2006/math">
                    <m:r>
                      <a:rPr lang="en-US" b="1" i="1" dirty="0" smtClean="0">
                        <a:latin typeface="Cambria Math" panose="02040503050406030204" pitchFamily="18" charset="0"/>
                      </a:rPr>
                      <m:t>𝑷</m:t>
                    </m:r>
                  </m:oMath>
                </a14:m>
                <a:r>
                  <a:rPr lang="en-US" b="1" dirty="0"/>
                  <a:t>-value.</a:t>
                </a:r>
              </a:p>
              <a:p>
                <a:r>
                  <a:rPr lang="en-US" dirty="0"/>
                  <a:t>The </a:t>
                </a:r>
                <a14:m>
                  <m:oMath xmlns:m="http://schemas.openxmlformats.org/officeDocument/2006/math">
                    <m:r>
                      <a:rPr lang="en-US" i="1" dirty="0" smtClean="0">
                        <a:latin typeface="Cambria Math" panose="02040503050406030204" pitchFamily="18" charset="0"/>
                      </a:rPr>
                      <m:t>𝑡</m:t>
                    </m:r>
                  </m:oMath>
                </a14:m>
                <a:r>
                  <a:rPr lang="en-US" dirty="0"/>
                  <a:t>-distribution has a parameter called degrees of freedom, which must be defined in order to utilize the distribution. Since 20 employees were sampled, the degrees of freedom are </a:t>
                </a:r>
                <a14:m>
                  <m:oMath xmlns:m="http://schemas.openxmlformats.org/officeDocument/2006/math">
                    <m:r>
                      <a:rPr lang="en-US" i="1" dirty="0" smtClean="0">
                        <a:latin typeface="Cambria Math" panose="02040503050406030204" pitchFamily="18" charset="0"/>
                      </a:rPr>
                      <m:t>𝑑𝑓</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−1=20−1=19</m:t>
                    </m:r>
                  </m:oMath>
                </a14:m>
                <a:r>
                  <a:rPr lang="en-US" dirty="0"/>
                  <a:t>.</a:t>
                </a:r>
              </a:p>
              <a:p>
                <a:r>
                  <a:rPr lang="en-US" dirty="0"/>
                  <a:t>Since the alternative hypothesis (</a:t>
                </a:r>
                <a14:m>
                  <m:oMath xmlns:m="http://schemas.openxmlformats.org/officeDocument/2006/math">
                    <m:r>
                      <a:rPr lang="en-US" i="1" smtClean="0">
                        <a:latin typeface="Cambria Math" panose="02040503050406030204" pitchFamily="18" charset="0"/>
                      </a:rPr>
                      <m:t>𝐻</m:t>
                    </m:r>
                    <m:r>
                      <a:rPr lang="en-US" i="1" baseline="-25000">
                        <a:latin typeface="Cambria Math" panose="02040503050406030204" pitchFamily="18" charset="0"/>
                      </a:rPr>
                      <m:t>𝑎</m:t>
                    </m:r>
                  </m:oMath>
                </a14:m>
                <a:r>
                  <a:rPr lang="en-US" dirty="0"/>
                  <a:t>) is two-sided, two tails of the distribution must be “cut off” as rejection regions.</a:t>
                </a:r>
              </a:p>
            </p:txBody>
          </p:sp>
        </mc:Choice>
        <mc:Fallback xmlns="">
          <p:sp>
            <p:nvSpPr>
              <p:cNvPr id="3" name="Content Placeholder 2">
                <a:extLst>
                  <a:ext uri="{FF2B5EF4-FFF2-40B4-BE49-F238E27FC236}">
                    <a16:creationId xmlns:a16="http://schemas.microsoft.com/office/drawing/2014/main" id="{C782F893-2678-DC45-D33F-927497509D55}"/>
                  </a:ext>
                </a:extLst>
              </p:cNvPr>
              <p:cNvSpPr>
                <a:spLocks noGrp="1" noRot="1" noChangeAspect="1" noMove="1" noResize="1" noEditPoints="1" noAdjustHandles="1" noChangeArrowheads="1" noChangeShapeType="1" noTextEdit="1"/>
              </p:cNvSpPr>
              <p:nvPr>
                <p:ph idx="1"/>
              </p:nvPr>
            </p:nvSpPr>
            <p:spPr>
              <a:blipFill>
                <a:blip r:embed="rId2"/>
                <a:stretch>
                  <a:fillRect l="-1481" t="-2133"/>
                </a:stretch>
              </a:blipFill>
            </p:spPr>
            <p:txBody>
              <a:bodyPr/>
              <a:lstStyle/>
              <a:p>
                <a:r>
                  <a:rPr lang="en-IN">
                    <a:noFill/>
                  </a:rPr>
                  <a:t> </a:t>
                </a:r>
              </a:p>
            </p:txBody>
          </p:sp>
        </mc:Fallback>
      </mc:AlternateContent>
    </p:spTree>
    <p:extLst>
      <p:ext uri="{BB962C8B-B14F-4D97-AF65-F5344CB8AC3E}">
        <p14:creationId xmlns:p14="http://schemas.microsoft.com/office/powerpoint/2010/main" val="1811199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B5330-9AC0-B3B6-4842-4359359CF5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24CE6E-8CA9-E6BB-CEB6-E3D3C6D2A6A8}"/>
              </a:ext>
            </a:extLst>
          </p:cNvPr>
          <p:cNvSpPr>
            <a:spLocks noGrp="1"/>
          </p:cNvSpPr>
          <p:nvPr>
            <p:ph type="title"/>
          </p:nvPr>
        </p:nvSpPr>
        <p:spPr/>
        <p:txBody>
          <a:bodyPr/>
          <a:lstStyle/>
          <a:p>
            <a:r>
              <a:rPr lang="en-US" dirty="0"/>
              <a:t>Example 11.3.1: Performing a Hypothesis Test for Time to Complete a Questionnaire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525CDE-7928-BBAC-E92C-B7009CB7A860}"/>
                  </a:ext>
                </a:extLst>
              </p:cNvPr>
              <p:cNvSpPr>
                <a:spLocks noGrp="1"/>
              </p:cNvSpPr>
              <p:nvPr>
                <p:ph idx="1"/>
              </p:nvPr>
            </p:nvSpPr>
            <p:spPr/>
            <p:txBody>
              <a:bodyPr>
                <a:normAutofit/>
              </a:bodyPr>
              <a:lstStyle/>
              <a:p>
                <a:r>
                  <a:rPr lang="en-US" dirty="0"/>
                  <a:t>Each tail will receive half of the allotted significance level of the test. The value of </a:t>
                </a:r>
                <a14:m>
                  <m:oMath xmlns:m="http://schemas.openxmlformats.org/officeDocument/2006/math">
                    <m:r>
                      <a:rPr lang="en-US" i="1" dirty="0" smtClean="0">
                        <a:latin typeface="Cambria Math" panose="02040503050406030204" pitchFamily="18" charset="0"/>
                      </a:rPr>
                      <m:t>𝑡</m:t>
                    </m:r>
                  </m:oMath>
                </a14:m>
                <a:r>
                  <a:rPr lang="en-US" dirty="0"/>
                  <a:t> which begins the right-hand side rejection region is </a:t>
                </a:r>
                <a14:m>
                  <m:oMath xmlns:m="http://schemas.openxmlformats.org/officeDocument/2006/math">
                    <m:sSub>
                      <m:sSubPr>
                        <m:ctrlPr>
                          <a:rPr lang="en-US" i="1" dirty="0">
                            <a:latin typeface="Cambria Math" panose="02040503050406030204" pitchFamily="18" charset="0"/>
                          </a:rPr>
                        </m:ctrlPr>
                      </m:sSubPr>
                      <m:e>
                        <m:r>
                          <a:rPr lang="en-US" b="0" i="1" dirty="0">
                            <a:latin typeface="Cambria Math" panose="02040503050406030204" pitchFamily="18" charset="0"/>
                          </a:rPr>
                          <m:t>𝑡</m:t>
                        </m:r>
                      </m:e>
                      <m:sub>
                        <m:r>
                          <a:rPr lang="en-US" b="0" i="1" dirty="0">
                            <a:latin typeface="Cambria Math" panose="02040503050406030204" pitchFamily="18" charset="0"/>
                          </a:rPr>
                          <m:t>0.025</m:t>
                        </m:r>
                        <m:r>
                          <a:rPr lang="en-US" b="0" i="1" dirty="0" smtClean="0">
                            <a:latin typeface="Cambria Math" panose="02040503050406030204" pitchFamily="18" charset="0"/>
                          </a:rPr>
                          <m:t>,19</m:t>
                        </m:r>
                      </m:sub>
                    </m:sSub>
                  </m:oMath>
                </a14:m>
                <a:r>
                  <a:rPr lang="en-US" dirty="0"/>
                  <a:t>, which corresponds to a value of 2.093. Since the </a:t>
                </a:r>
                <a:r>
                  <a:rPr lang="en-US" i="1" dirty="0"/>
                  <a:t>t</a:t>
                </a:r>
                <a:r>
                  <a:rPr lang="en-US" dirty="0"/>
                  <a:t>-distribution is symmetrical, the left-hand side cutoff value for the rejection region is −2.093.</a:t>
                </a:r>
              </a:p>
            </p:txBody>
          </p:sp>
        </mc:Choice>
        <mc:Fallback xmlns="">
          <p:sp>
            <p:nvSpPr>
              <p:cNvPr id="3" name="Content Placeholder 2">
                <a:extLst>
                  <a:ext uri="{FF2B5EF4-FFF2-40B4-BE49-F238E27FC236}">
                    <a16:creationId xmlns:a16="http://schemas.microsoft.com/office/drawing/2014/main" id="{75525CDE-7928-BBAC-E92C-B7009CB7A860}"/>
                  </a:ext>
                </a:extLst>
              </p:cNvPr>
              <p:cNvSpPr>
                <a:spLocks noGrp="1" noRot="1" noChangeAspect="1" noMove="1" noResize="1" noEditPoints="1" noAdjustHandles="1" noChangeArrowheads="1" noChangeShapeType="1" noTextEdit="1"/>
              </p:cNvSpPr>
              <p:nvPr>
                <p:ph idx="1"/>
              </p:nvPr>
            </p:nvSpPr>
            <p:spPr>
              <a:blipFill>
                <a:blip r:embed="rId2"/>
                <a:stretch>
                  <a:fillRect l="-1481" t="-1200" r="-2148"/>
                </a:stretch>
              </a:blipFill>
            </p:spPr>
            <p:txBody>
              <a:bodyPr/>
              <a:lstStyle/>
              <a:p>
                <a:r>
                  <a:rPr lang="en-IN">
                    <a:noFill/>
                  </a:rPr>
                  <a:t> </a:t>
                </a:r>
              </a:p>
            </p:txBody>
          </p:sp>
        </mc:Fallback>
      </mc:AlternateContent>
    </p:spTree>
    <p:extLst>
      <p:ext uri="{BB962C8B-B14F-4D97-AF65-F5344CB8AC3E}">
        <p14:creationId xmlns:p14="http://schemas.microsoft.com/office/powerpoint/2010/main" val="1782462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428A7-B299-1BAB-E92D-A6B667913F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E7FA6B-3E04-B6DF-00E1-D77FFF04507E}"/>
              </a:ext>
            </a:extLst>
          </p:cNvPr>
          <p:cNvSpPr>
            <a:spLocks noGrp="1"/>
          </p:cNvSpPr>
          <p:nvPr>
            <p:ph type="title"/>
          </p:nvPr>
        </p:nvSpPr>
        <p:spPr/>
        <p:txBody>
          <a:bodyPr/>
          <a:lstStyle/>
          <a:p>
            <a:r>
              <a:rPr lang="en-US" dirty="0"/>
              <a:t>Example 11.3.1: Performing a Hypothesis Test for Time to Complete a Questionnaire (cont.)</a:t>
            </a:r>
          </a:p>
        </p:txBody>
      </p:sp>
      <p:sp>
        <p:nvSpPr>
          <p:cNvPr id="3" name="Content Placeholder 2">
            <a:extLst>
              <a:ext uri="{FF2B5EF4-FFF2-40B4-BE49-F238E27FC236}">
                <a16:creationId xmlns:a16="http://schemas.microsoft.com/office/drawing/2014/main" id="{0D1F7E3E-0224-E7A8-A791-9BDCD7D019CA}"/>
              </a:ext>
            </a:extLst>
          </p:cNvPr>
          <p:cNvSpPr>
            <a:spLocks noGrp="1"/>
          </p:cNvSpPr>
          <p:nvPr>
            <p:ph idx="1"/>
          </p:nvPr>
        </p:nvSpPr>
        <p:spPr/>
        <p:txBody>
          <a:bodyPr>
            <a:normAutofit/>
          </a:bodyPr>
          <a:lstStyle/>
          <a:p>
            <a:r>
              <a:rPr lang="en-US" dirty="0"/>
              <a:t> </a:t>
            </a:r>
          </a:p>
        </p:txBody>
      </p:sp>
      <p:pic>
        <p:nvPicPr>
          <p:cNvPr id="5" name="Picture 4">
            <a:extLst>
              <a:ext uri="{FF2B5EF4-FFF2-40B4-BE49-F238E27FC236}">
                <a16:creationId xmlns:a16="http://schemas.microsoft.com/office/drawing/2014/main" id="{BB9B0B35-9FB5-D78A-1C06-7502DBF685F7}"/>
              </a:ext>
            </a:extLst>
          </p:cNvPr>
          <p:cNvPicPr>
            <a:picLocks noChangeAspect="1"/>
          </p:cNvPicPr>
          <p:nvPr/>
        </p:nvPicPr>
        <p:blipFill>
          <a:blip r:embed="rId2"/>
          <a:stretch>
            <a:fillRect/>
          </a:stretch>
        </p:blipFill>
        <p:spPr>
          <a:xfrm>
            <a:off x="2120424" y="1280160"/>
            <a:ext cx="4903152" cy="3891555"/>
          </a:xfrm>
          <a:prstGeom prst="rect">
            <a:avLst/>
          </a:prstGeom>
        </p:spPr>
      </p:pic>
    </p:spTree>
    <p:extLst>
      <p:ext uri="{BB962C8B-B14F-4D97-AF65-F5344CB8AC3E}">
        <p14:creationId xmlns:p14="http://schemas.microsoft.com/office/powerpoint/2010/main" val="1111897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0634C-B21C-A195-61EE-D7627FDE179A}"/>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E1E9B544-7DD4-AD49-9A4B-115EF86D4A02}"/>
                  </a:ext>
                </a:extLst>
              </p:cNvPr>
              <p:cNvSpPr>
                <a:spLocks noGrp="1"/>
              </p:cNvSpPr>
              <p:nvPr>
                <p:ph type="title"/>
              </p:nvPr>
            </p:nvSpPr>
            <p:spPr/>
            <p:txBody>
              <a:bodyPr>
                <a:normAutofit/>
              </a:bodyPr>
              <a:lstStyle/>
              <a:p>
                <a:r>
                  <a:rPr lang="en-US" dirty="0"/>
                  <a:t>Testing a Hypothesis about a</a:t>
                </a:r>
                <a:br>
                  <a:rPr lang="en-US" dirty="0"/>
                </a:br>
                <a:r>
                  <a:rPr lang="en-US" dirty="0"/>
                  <a:t>Population Mean, </a:t>
                </a:r>
                <a14:m>
                  <m:oMath xmlns:m="http://schemas.openxmlformats.org/officeDocument/2006/math">
                    <m:r>
                      <a:rPr lang="en-US" i="1" dirty="0" smtClean="0">
                        <a:latin typeface="Cambria Math" panose="02040503050406030204" pitchFamily="18" charset="0"/>
                      </a:rPr>
                      <m:t>𝜎</m:t>
                    </m:r>
                  </m:oMath>
                </a14:m>
                <a:r>
                  <a:rPr lang="en-US" dirty="0"/>
                  <a:t> Unknown</a:t>
                </a:r>
              </a:p>
            </p:txBody>
          </p:sp>
        </mc:Choice>
        <mc:Fallback>
          <p:sp>
            <p:nvSpPr>
              <p:cNvPr id="2" name="Title 1">
                <a:extLst>
                  <a:ext uri="{FF2B5EF4-FFF2-40B4-BE49-F238E27FC236}">
                    <a16:creationId xmlns:a16="http://schemas.microsoft.com/office/drawing/2014/main" id="{E1E9B544-7DD4-AD49-9A4B-115EF86D4A02}"/>
                  </a:ext>
                </a:extLst>
              </p:cNvPr>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3" name="Content Placeholder 2">
            <a:extLst>
              <a:ext uri="{FF2B5EF4-FFF2-40B4-BE49-F238E27FC236}">
                <a16:creationId xmlns:a16="http://schemas.microsoft.com/office/drawing/2014/main" id="{0304D988-3693-D16B-828C-A87891A85E92}"/>
              </a:ext>
            </a:extLst>
          </p:cNvPr>
          <p:cNvSpPr>
            <a:spLocks noGrp="1"/>
          </p:cNvSpPr>
          <p:nvPr>
            <p:ph idx="1"/>
          </p:nvPr>
        </p:nvSpPr>
        <p:spPr/>
        <p:txBody>
          <a:bodyPr>
            <a:normAutofit/>
          </a:bodyPr>
          <a:lstStyle/>
          <a:p>
            <a:r>
              <a:rPr lang="en-US" dirty="0"/>
              <a:t>The hypothesis testing strategy in the previous section assumes the sample data is drawn randomly, the population standard deviation is known, and either the population is normal or the sample size is larger than 30. However, in most instances, the population standard deviation is just as unknown as the population mean. Despite the added uncertainty, the general approach to testing a hypothesis is the same. </a:t>
            </a:r>
          </a:p>
        </p:txBody>
      </p:sp>
    </p:spTree>
    <p:extLst>
      <p:ext uri="{BB962C8B-B14F-4D97-AF65-F5344CB8AC3E}">
        <p14:creationId xmlns:p14="http://schemas.microsoft.com/office/powerpoint/2010/main" val="1535694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DA231-3E4B-D1E1-4E8B-21F8F3A2D7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430131-C7C4-3CE1-BC5D-4C9B273E9810}"/>
              </a:ext>
            </a:extLst>
          </p:cNvPr>
          <p:cNvSpPr>
            <a:spLocks noGrp="1"/>
          </p:cNvSpPr>
          <p:nvPr>
            <p:ph type="title"/>
          </p:nvPr>
        </p:nvSpPr>
        <p:spPr/>
        <p:txBody>
          <a:bodyPr/>
          <a:lstStyle/>
          <a:p>
            <a:r>
              <a:rPr lang="en-US" dirty="0"/>
              <a:t>Example 11.3.1: Performing a Hypothesis Test for Time to Complete a Questionnaire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372461-F112-44E6-EE29-15C3D61248DF}"/>
                  </a:ext>
                </a:extLst>
              </p:cNvPr>
              <p:cNvSpPr>
                <a:spLocks noGrp="1"/>
              </p:cNvSpPr>
              <p:nvPr>
                <p:ph idx="1"/>
              </p:nvPr>
            </p:nvSpPr>
            <p:spPr/>
            <p:txBody>
              <a:bodyPr>
                <a:normAutofit lnSpcReduction="10000"/>
              </a:bodyPr>
              <a:lstStyle/>
              <a:p>
                <a:r>
                  <a:rPr lang="en-US" dirty="0"/>
                  <a:t>What the picture says is that it is unlikely (only occurs 5% of the time) that ordinary sampling variability will cause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𝑥</m:t>
                        </m:r>
                      </m:e>
                    </m:acc>
                  </m:oMath>
                </a14:m>
                <a:r>
                  <a:rPr lang="en-US" dirty="0"/>
                  <a:t> to differ by 2.093 or more standard deviation units from the hypothesized mean of 35.</a:t>
                </a:r>
              </a:p>
              <a:p>
                <a:r>
                  <a:rPr lang="en-US" dirty="0"/>
                  <a:t>If you do not have technology, you can refer to Table D in the Appendix. Looking at the row corresponding to 19 degrees of freedom, we see that the absolute value of our test statistic, 3.35, is larger than the largest value, 2.861, displayed. This value has an area of 0.005 in the tail, so we know that the </a:t>
                </a:r>
                <a14:m>
                  <m:oMath xmlns:m="http://schemas.openxmlformats.org/officeDocument/2006/math">
                    <m:r>
                      <a:rPr lang="en-US" i="1" dirty="0" smtClean="0">
                        <a:latin typeface="Cambria Math" panose="02040503050406030204" pitchFamily="18" charset="0"/>
                      </a:rPr>
                      <m:t>𝑃</m:t>
                    </m:r>
                  </m:oMath>
                </a14:m>
                <a:r>
                  <a:rPr lang="en-US" dirty="0"/>
                  <a:t>-value corresponding to our test statistic is smaller than 2 · 0.005 = 0.010.</a:t>
                </a:r>
              </a:p>
            </p:txBody>
          </p:sp>
        </mc:Choice>
        <mc:Fallback xmlns="">
          <p:sp>
            <p:nvSpPr>
              <p:cNvPr id="3" name="Content Placeholder 2">
                <a:extLst>
                  <a:ext uri="{FF2B5EF4-FFF2-40B4-BE49-F238E27FC236}">
                    <a16:creationId xmlns:a16="http://schemas.microsoft.com/office/drawing/2014/main" id="{1C372461-F112-44E6-EE29-15C3D61248DF}"/>
                  </a:ext>
                </a:extLst>
              </p:cNvPr>
              <p:cNvSpPr>
                <a:spLocks noGrp="1" noRot="1" noChangeAspect="1" noMove="1" noResize="1" noEditPoints="1" noAdjustHandles="1" noChangeArrowheads="1" noChangeShapeType="1" noTextEdit="1"/>
              </p:cNvSpPr>
              <p:nvPr>
                <p:ph idx="1"/>
              </p:nvPr>
            </p:nvSpPr>
            <p:spPr>
              <a:blipFill>
                <a:blip r:embed="rId2"/>
                <a:stretch>
                  <a:fillRect l="-1481" t="-2133" r="-519" b="-133"/>
                </a:stretch>
              </a:blipFill>
            </p:spPr>
            <p:txBody>
              <a:bodyPr/>
              <a:lstStyle/>
              <a:p>
                <a:r>
                  <a:rPr lang="en-IN">
                    <a:noFill/>
                  </a:rPr>
                  <a:t> </a:t>
                </a:r>
              </a:p>
            </p:txBody>
          </p:sp>
        </mc:Fallback>
      </mc:AlternateContent>
    </p:spTree>
    <p:extLst>
      <p:ext uri="{BB962C8B-B14F-4D97-AF65-F5344CB8AC3E}">
        <p14:creationId xmlns:p14="http://schemas.microsoft.com/office/powerpoint/2010/main" val="2711762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3F15-B599-161E-2CB8-9B066DE106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56B02-3DE3-5DEE-E21A-289997507F4B}"/>
              </a:ext>
            </a:extLst>
          </p:cNvPr>
          <p:cNvSpPr>
            <a:spLocks noGrp="1"/>
          </p:cNvSpPr>
          <p:nvPr>
            <p:ph type="title"/>
          </p:nvPr>
        </p:nvSpPr>
        <p:spPr/>
        <p:txBody>
          <a:bodyPr/>
          <a:lstStyle/>
          <a:p>
            <a:r>
              <a:rPr lang="en-US" dirty="0"/>
              <a:t>Example 11.3.1: Performing a Hypothesis Test for Time to Complete a Questionnaire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185EB8-4CC9-2294-A350-0B1F15730825}"/>
                  </a:ext>
                </a:extLst>
              </p:cNvPr>
              <p:cNvSpPr>
                <a:spLocks noGrp="1"/>
              </p:cNvSpPr>
              <p:nvPr>
                <p:ph idx="1"/>
              </p:nvPr>
            </p:nvSpPr>
            <p:spPr/>
            <p:txBody>
              <a:bodyPr>
                <a:normAutofit/>
              </a:bodyPr>
              <a:lstStyle/>
              <a:p>
                <a:endParaRPr lang="en-US" dirty="0"/>
              </a:p>
              <a:p>
                <a:endParaRPr lang="en-US" dirty="0"/>
              </a:p>
              <a:p>
                <a:r>
                  <a:rPr lang="en-US" dirty="0"/>
                  <a:t>Using technology the exact </a:t>
                </a:r>
                <a14:m>
                  <m:oMath xmlns:m="http://schemas.openxmlformats.org/officeDocument/2006/math">
                    <m:r>
                      <a:rPr lang="en-US" i="1" dirty="0" smtClean="0">
                        <a:latin typeface="Cambria Math" panose="02040503050406030204" pitchFamily="18" charset="0"/>
                      </a:rPr>
                      <m:t>𝑃</m:t>
                    </m:r>
                  </m:oMath>
                </a14:m>
                <a:r>
                  <a:rPr lang="en-US" dirty="0"/>
                  <a:t>-value corresponding to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=−3.35 </m:t>
                    </m:r>
                  </m:oMath>
                </a14:m>
                <a:r>
                  <a:rPr lang="en-US" dirty="0"/>
                  <a:t>with </a:t>
                </a:r>
                <a14:m>
                  <m:oMath xmlns:m="http://schemas.openxmlformats.org/officeDocument/2006/math">
                    <m:r>
                      <a:rPr lang="en-US" i="1" dirty="0" smtClean="0">
                        <a:latin typeface="Cambria Math" panose="02040503050406030204" pitchFamily="18" charset="0"/>
                      </a:rPr>
                      <m:t>𝑑𝑓</m:t>
                    </m:r>
                    <m:r>
                      <a:rPr lang="en-US" i="1" dirty="0" smtClean="0">
                        <a:latin typeface="Cambria Math" panose="02040503050406030204" pitchFamily="18" charset="0"/>
                      </a:rPr>
                      <m:t>=19 </m:t>
                    </m:r>
                  </m:oMath>
                </a14:m>
                <a:r>
                  <a:rPr lang="en-US" dirty="0"/>
                  <a:t>is found to be approximately 0.0034.</a:t>
                </a:r>
              </a:p>
              <a:p>
                <a:r>
                  <a:rPr lang="en-US" b="1" dirty="0"/>
                  <a:t>Step 5: Choose between the null and alternative hypotheses.</a:t>
                </a:r>
              </a:p>
              <a:p>
                <a:r>
                  <a:rPr lang="en-US" dirty="0"/>
                  <a:t>Since the test statistic falls in the rejection region (and </a:t>
                </a:r>
                <a14:m>
                  <m:oMath xmlns:m="http://schemas.openxmlformats.org/officeDocument/2006/math">
                    <m:r>
                      <a:rPr lang="en-US" i="1" dirty="0" smtClean="0">
                        <a:latin typeface="Cambria Math" panose="02040503050406030204" pitchFamily="18" charset="0"/>
                      </a:rPr>
                      <m:t>𝑃</m:t>
                    </m:r>
                  </m:oMath>
                </a14:m>
                <a:r>
                  <a:rPr lang="en-US" dirty="0"/>
                  <a:t>-</a:t>
                </a:r>
                <a:r>
                  <a:rPr lang="en-US" i="0" dirty="0">
                    <a:latin typeface="+mj-lt"/>
                  </a:rPr>
                  <a:t>value</a:t>
                </a:r>
                <a14:m>
                  <m:oMath xmlns:m="http://schemas.openxmlformats.org/officeDocument/2006/math">
                    <m:r>
                      <a:rPr lang="en-US" b="0" i="0" dirty="0" smtClean="0">
                        <a:latin typeface="Cambria Math" panose="02040503050406030204" pitchFamily="18" charset="0"/>
                      </a:rPr>
                      <m:t> </m:t>
                    </m:r>
                    <m:r>
                      <a:rPr lang="en-US" i="1" dirty="0" smtClean="0">
                        <a:latin typeface="Cambria Math" panose="02040503050406030204" pitchFamily="18" charset="0"/>
                      </a:rPr>
                      <m:t>&lt;</m:t>
                    </m:r>
                    <m:r>
                      <a:rPr lang="en-US" i="1" dirty="0" smtClean="0">
                        <a:latin typeface="Cambria Math" panose="02040503050406030204" pitchFamily="18" charset="0"/>
                        <a:ea typeface="Cambria Math" panose="02040503050406030204" pitchFamily="18" charset="0"/>
                      </a:rPr>
                      <m:t>𝛼</m:t>
                    </m:r>
                  </m:oMath>
                </a14:m>
                <a:r>
                  <a:rPr lang="en-US" dirty="0"/>
                  <a:t>), we reject </a:t>
                </a:r>
                <a14:m>
                  <m:oMath xmlns:m="http://schemas.openxmlformats.org/officeDocument/2006/math">
                    <m:r>
                      <a:rPr lang="en-US" i="1">
                        <a:latin typeface="Cambria Math" panose="02040503050406030204" pitchFamily="18" charset="0"/>
                      </a:rPr>
                      <m:t>𝐻</m:t>
                    </m:r>
                    <m:r>
                      <a:rPr lang="en-US" b="0" i="1" baseline="-25000" smtClean="0">
                        <a:latin typeface="Cambria Math" panose="02040503050406030204" pitchFamily="18" charset="0"/>
                      </a:rPr>
                      <m:t>0</m:t>
                    </m:r>
                  </m:oMath>
                </a14:m>
                <a:r>
                  <a:rPr lang="en-US" dirty="0"/>
                  <a:t> in favor of </a:t>
                </a:r>
                <a14:m>
                  <m:oMath xmlns:m="http://schemas.openxmlformats.org/officeDocument/2006/math">
                    <m:r>
                      <a:rPr lang="en-US" i="1">
                        <a:latin typeface="Cambria Math" panose="02040503050406030204" pitchFamily="18" charset="0"/>
                      </a:rPr>
                      <m:t>𝐻</m:t>
                    </m:r>
                    <m:r>
                      <a:rPr lang="en-US" i="1" baseline="-25000">
                        <a:latin typeface="Cambria Math" panose="02040503050406030204" pitchFamily="18" charset="0"/>
                      </a:rPr>
                      <m:t>𝑎</m:t>
                    </m:r>
                  </m:oMath>
                </a14:m>
                <a:r>
                  <a:rPr lang="en-US" dirty="0"/>
                  <a:t>.</a:t>
                </a:r>
              </a:p>
            </p:txBody>
          </p:sp>
        </mc:Choice>
        <mc:Fallback xmlns="">
          <p:sp>
            <p:nvSpPr>
              <p:cNvPr id="3" name="Content Placeholder 2">
                <a:extLst>
                  <a:ext uri="{FF2B5EF4-FFF2-40B4-BE49-F238E27FC236}">
                    <a16:creationId xmlns:a16="http://schemas.microsoft.com/office/drawing/2014/main" id="{2C185EB8-4CC9-2294-A350-0B1F15730825}"/>
                  </a:ext>
                </a:extLst>
              </p:cNvPr>
              <p:cNvSpPr>
                <a:spLocks noGrp="1" noRot="1" noChangeAspect="1" noMove="1" noResize="1" noEditPoints="1" noAdjustHandles="1" noChangeArrowheads="1" noChangeShapeType="1" noTextEdit="1"/>
              </p:cNvSpPr>
              <p:nvPr>
                <p:ph idx="1"/>
              </p:nvPr>
            </p:nvSpPr>
            <p:spPr>
              <a:blipFill>
                <a:blip r:embed="rId2"/>
                <a:stretch>
                  <a:fillRect l="-148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E577AC64-7E30-9184-C3A8-660D83A6B507}"/>
                  </a:ext>
                </a:extLst>
              </p:cNvPr>
              <p:cNvGraphicFramePr>
                <a:graphicFrameLocks noGrp="1"/>
              </p:cNvGraphicFramePr>
              <p:nvPr>
                <p:extLst>
                  <p:ext uri="{D42A27DB-BD31-4B8C-83A1-F6EECF244321}">
                    <p14:modId xmlns:p14="http://schemas.microsoft.com/office/powerpoint/2010/main" val="372274368"/>
                  </p:ext>
                </p:extLst>
              </p:nvPr>
            </p:nvGraphicFramePr>
            <p:xfrm>
              <a:off x="1371600" y="1371600"/>
              <a:ext cx="6095998" cy="741680"/>
            </p:xfrm>
            <a:graphic>
              <a:graphicData uri="http://schemas.openxmlformats.org/drawingml/2006/table">
                <a:tbl>
                  <a:tblPr firstRow="1" bandRow="1">
                    <a:tableStyleId>{5C22544A-7EE6-4342-B048-85BDC9FD1C3A}</a:tableStyleId>
                  </a:tblPr>
                  <a:tblGrid>
                    <a:gridCol w="684245">
                      <a:extLst>
                        <a:ext uri="{9D8B030D-6E8A-4147-A177-3AD203B41FA5}">
                          <a16:colId xmlns:a16="http://schemas.microsoft.com/office/drawing/2014/main" val="3049550432"/>
                        </a:ext>
                      </a:extLst>
                    </a:gridCol>
                    <a:gridCol w="1119673">
                      <a:extLst>
                        <a:ext uri="{9D8B030D-6E8A-4147-A177-3AD203B41FA5}">
                          <a16:colId xmlns:a16="http://schemas.microsoft.com/office/drawing/2014/main" val="464053053"/>
                        </a:ext>
                      </a:extLst>
                    </a:gridCol>
                    <a:gridCol w="1057469">
                      <a:extLst>
                        <a:ext uri="{9D8B030D-6E8A-4147-A177-3AD203B41FA5}">
                          <a16:colId xmlns:a16="http://schemas.microsoft.com/office/drawing/2014/main" val="1855528715"/>
                        </a:ext>
                      </a:extLst>
                    </a:gridCol>
                    <a:gridCol w="995265">
                      <a:extLst>
                        <a:ext uri="{9D8B030D-6E8A-4147-A177-3AD203B41FA5}">
                          <a16:colId xmlns:a16="http://schemas.microsoft.com/office/drawing/2014/main" val="1077972565"/>
                        </a:ext>
                      </a:extLst>
                    </a:gridCol>
                    <a:gridCol w="1119673">
                      <a:extLst>
                        <a:ext uri="{9D8B030D-6E8A-4147-A177-3AD203B41FA5}">
                          <a16:colId xmlns:a16="http://schemas.microsoft.com/office/drawing/2014/main" val="3521204383"/>
                        </a:ext>
                      </a:extLst>
                    </a:gridCol>
                    <a:gridCol w="1119673">
                      <a:extLst>
                        <a:ext uri="{9D8B030D-6E8A-4147-A177-3AD203B41FA5}">
                          <a16:colId xmlns:a16="http://schemas.microsoft.com/office/drawing/2014/main" val="3143041991"/>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𝑑𝑓</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1" i="1" dirty="0" smtClean="0">
                                        <a:latin typeface="Cambria Math" panose="02040503050406030204" pitchFamily="18" charset="0"/>
                                      </a:rPr>
                                      <m:t>𝒕</m:t>
                                    </m:r>
                                  </m:e>
                                  <m:sub>
                                    <m:r>
                                      <a:rPr lang="en-US" b="1" i="1" dirty="0" smtClean="0">
                                        <a:latin typeface="Cambria Math" panose="02040503050406030204" pitchFamily="18" charset="0"/>
                                      </a:rPr>
                                      <m:t>𝟎</m:t>
                                    </m:r>
                                    <m:r>
                                      <a:rPr lang="en-US" b="1" i="1" dirty="0" smtClean="0">
                                        <a:latin typeface="Cambria Math" panose="02040503050406030204" pitchFamily="18" charset="0"/>
                                      </a:rPr>
                                      <m:t>.</m:t>
                                    </m:r>
                                    <m:r>
                                      <a:rPr lang="en-US" b="1" i="1" dirty="0" smtClean="0">
                                        <a:latin typeface="Cambria Math" panose="02040503050406030204" pitchFamily="18" charset="0"/>
                                      </a:rPr>
                                      <m:t>𝟏𝟎𝟎</m:t>
                                    </m:r>
                                  </m:sub>
                                </m:sSub>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1" i="1" dirty="0" smtClean="0">
                                        <a:latin typeface="Cambria Math" panose="02040503050406030204" pitchFamily="18" charset="0"/>
                                      </a:rPr>
                                      <m:t>𝒕</m:t>
                                    </m:r>
                                  </m:e>
                                  <m:sub>
                                    <m:r>
                                      <a:rPr lang="en-US" b="1" i="1" dirty="0" smtClean="0">
                                        <a:latin typeface="Cambria Math" panose="02040503050406030204" pitchFamily="18" charset="0"/>
                                      </a:rPr>
                                      <m:t>𝟎</m:t>
                                    </m:r>
                                    <m:r>
                                      <a:rPr lang="en-US" b="1" i="1" dirty="0" smtClean="0">
                                        <a:latin typeface="Cambria Math" panose="02040503050406030204" pitchFamily="18" charset="0"/>
                                      </a:rPr>
                                      <m:t>.</m:t>
                                    </m:r>
                                    <m:r>
                                      <a:rPr lang="en-US" b="1" i="1" dirty="0" smtClean="0">
                                        <a:latin typeface="Cambria Math" panose="02040503050406030204" pitchFamily="18" charset="0"/>
                                      </a:rPr>
                                      <m:t>𝟎𝟓𝟎</m:t>
                                    </m:r>
                                  </m:sub>
                                </m:sSub>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1" i="1" dirty="0" smtClean="0">
                                        <a:latin typeface="Cambria Math" panose="02040503050406030204" pitchFamily="18" charset="0"/>
                                      </a:rPr>
                                      <m:t>𝒕</m:t>
                                    </m:r>
                                  </m:e>
                                  <m:sub>
                                    <m:r>
                                      <a:rPr lang="en-US" b="1" i="1" dirty="0" smtClean="0">
                                        <a:latin typeface="Cambria Math" panose="02040503050406030204" pitchFamily="18" charset="0"/>
                                      </a:rPr>
                                      <m:t>𝟎</m:t>
                                    </m:r>
                                    <m:r>
                                      <a:rPr lang="en-US" b="1" i="1" dirty="0" smtClean="0">
                                        <a:latin typeface="Cambria Math" panose="02040503050406030204" pitchFamily="18" charset="0"/>
                                      </a:rPr>
                                      <m:t>.</m:t>
                                    </m:r>
                                    <m:r>
                                      <a:rPr lang="en-US" b="1" i="1" dirty="0" smtClean="0">
                                        <a:latin typeface="Cambria Math" panose="02040503050406030204" pitchFamily="18" charset="0"/>
                                      </a:rPr>
                                      <m:t>𝟎𝟐𝟓</m:t>
                                    </m:r>
                                  </m:sub>
                                </m:sSub>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1" i="1" dirty="0" smtClean="0">
                                        <a:latin typeface="Cambria Math" panose="02040503050406030204" pitchFamily="18" charset="0"/>
                                      </a:rPr>
                                      <m:t>𝒕</m:t>
                                    </m:r>
                                  </m:e>
                                  <m:sub>
                                    <m:r>
                                      <a:rPr lang="en-US" b="1" i="1" dirty="0" smtClean="0">
                                        <a:latin typeface="Cambria Math" panose="02040503050406030204" pitchFamily="18" charset="0"/>
                                      </a:rPr>
                                      <m:t>𝟎</m:t>
                                    </m:r>
                                    <m:r>
                                      <a:rPr lang="en-US" b="1" i="1" dirty="0" smtClean="0">
                                        <a:latin typeface="Cambria Math" panose="02040503050406030204" pitchFamily="18" charset="0"/>
                                      </a:rPr>
                                      <m:t>.</m:t>
                                    </m:r>
                                    <m:r>
                                      <a:rPr lang="en-US" b="1" i="1" dirty="0" smtClean="0">
                                        <a:latin typeface="Cambria Math" panose="02040503050406030204" pitchFamily="18" charset="0"/>
                                      </a:rPr>
                                      <m:t>𝟎𝟏𝟎</m:t>
                                    </m:r>
                                  </m:sub>
                                </m:sSub>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1" i="1" dirty="0" smtClean="0">
                                        <a:latin typeface="Cambria Math" panose="02040503050406030204" pitchFamily="18" charset="0"/>
                                      </a:rPr>
                                      <m:t>𝒕</m:t>
                                    </m:r>
                                  </m:e>
                                  <m:sub>
                                    <m:r>
                                      <a:rPr lang="en-US" b="1" i="1" dirty="0" smtClean="0">
                                        <a:latin typeface="Cambria Math" panose="02040503050406030204" pitchFamily="18" charset="0"/>
                                      </a:rPr>
                                      <m:t>𝟎</m:t>
                                    </m:r>
                                    <m:r>
                                      <a:rPr lang="en-US" b="1" i="1" dirty="0" smtClean="0">
                                        <a:latin typeface="Cambria Math" panose="02040503050406030204" pitchFamily="18" charset="0"/>
                                      </a:rPr>
                                      <m:t>.</m:t>
                                    </m:r>
                                    <m:r>
                                      <a:rPr lang="en-US" b="1" i="1" dirty="0" smtClean="0">
                                        <a:latin typeface="Cambria Math" panose="02040503050406030204" pitchFamily="18" charset="0"/>
                                      </a:rPr>
                                      <m:t>𝟎𝟎𝟓</m:t>
                                    </m:r>
                                  </m:sub>
                                </m:sSub>
                              </m:oMath>
                            </m:oMathPara>
                          </a14:m>
                          <a:endParaRPr lang="en-IN" dirty="0"/>
                        </a:p>
                      </a:txBody>
                      <a:tcPr/>
                    </a:tc>
                    <a:extLst>
                      <a:ext uri="{0D108BD9-81ED-4DB2-BD59-A6C34878D82A}">
                        <a16:rowId xmlns:a16="http://schemas.microsoft.com/office/drawing/2014/main" val="1881999899"/>
                      </a:ext>
                    </a:extLst>
                  </a:tr>
                  <a:tr h="370840">
                    <a:tc>
                      <a:txBody>
                        <a:bodyPr/>
                        <a:lstStyle/>
                        <a:p>
                          <a:pPr algn="ctr"/>
                          <a:r>
                            <a:rPr lang="en-US" i="1" dirty="0"/>
                            <a:t>19</a:t>
                          </a:r>
                          <a:endParaRPr lang="en-IN" i="1" dirty="0"/>
                        </a:p>
                      </a:txBody>
                      <a:tcPr/>
                    </a:tc>
                    <a:tc>
                      <a:txBody>
                        <a:bodyPr/>
                        <a:lstStyle/>
                        <a:p>
                          <a:pPr algn="ctr"/>
                          <a:r>
                            <a:rPr lang="en-IN" sz="1800" b="0" i="0" u="none" strike="noStrike" kern="1200" baseline="0" dirty="0">
                              <a:solidFill>
                                <a:schemeClr val="dk1"/>
                              </a:solidFill>
                              <a:latin typeface="+mn-lt"/>
                              <a:ea typeface="+mn-ea"/>
                              <a:cs typeface="+mn-cs"/>
                            </a:rPr>
                            <a:t>1.328 </a:t>
                          </a:r>
                        </a:p>
                      </a:txBody>
                      <a:tcPr/>
                    </a:tc>
                    <a:tc>
                      <a:txBody>
                        <a:bodyPr/>
                        <a:lstStyle/>
                        <a:p>
                          <a:pPr algn="ctr"/>
                          <a:r>
                            <a:rPr lang="en-IN" dirty="0"/>
                            <a:t>1.729</a:t>
                          </a:r>
                        </a:p>
                      </a:txBody>
                      <a:tcPr/>
                    </a:tc>
                    <a:tc>
                      <a:txBody>
                        <a:bodyPr/>
                        <a:lstStyle/>
                        <a:p>
                          <a:pPr algn="ctr"/>
                          <a:r>
                            <a:rPr lang="en-IN" dirty="0"/>
                            <a:t>2.093</a:t>
                          </a:r>
                        </a:p>
                      </a:txBody>
                      <a:tcPr>
                        <a:solidFill>
                          <a:schemeClr val="bg2">
                            <a:lumMod val="75000"/>
                          </a:schemeClr>
                        </a:solidFill>
                      </a:tcPr>
                    </a:tc>
                    <a:tc>
                      <a:txBody>
                        <a:bodyPr/>
                        <a:lstStyle/>
                        <a:p>
                          <a:pPr algn="ctr"/>
                          <a:r>
                            <a:rPr lang="en-IN" dirty="0"/>
                            <a:t>2.539</a:t>
                          </a:r>
                        </a:p>
                      </a:txBody>
                      <a:tcPr>
                        <a:solidFill>
                          <a:schemeClr val="bg2">
                            <a:lumMod val="75000"/>
                          </a:schemeClr>
                        </a:solidFill>
                      </a:tcPr>
                    </a:tc>
                    <a:tc>
                      <a:txBody>
                        <a:bodyPr/>
                        <a:lstStyle/>
                        <a:p>
                          <a:pPr algn="ctr"/>
                          <a:r>
                            <a:rPr lang="en-IN" dirty="0"/>
                            <a:t>2.861</a:t>
                          </a:r>
                        </a:p>
                      </a:txBody>
                      <a:tcPr>
                        <a:solidFill>
                          <a:schemeClr val="bg2">
                            <a:lumMod val="75000"/>
                          </a:schemeClr>
                        </a:solidFill>
                      </a:tcPr>
                    </a:tc>
                    <a:extLst>
                      <a:ext uri="{0D108BD9-81ED-4DB2-BD59-A6C34878D82A}">
                        <a16:rowId xmlns:a16="http://schemas.microsoft.com/office/drawing/2014/main" val="1056029994"/>
                      </a:ext>
                    </a:extLst>
                  </a:tr>
                </a:tbl>
              </a:graphicData>
            </a:graphic>
          </p:graphicFrame>
        </mc:Choice>
        <mc:Fallback xmlns="">
          <p:graphicFrame>
            <p:nvGraphicFramePr>
              <p:cNvPr id="4" name="Table 3">
                <a:extLst>
                  <a:ext uri="{FF2B5EF4-FFF2-40B4-BE49-F238E27FC236}">
                    <a16:creationId xmlns:a16="http://schemas.microsoft.com/office/drawing/2014/main" id="{E577AC64-7E30-9184-C3A8-660D83A6B507}"/>
                  </a:ext>
                </a:extLst>
              </p:cNvPr>
              <p:cNvGraphicFramePr>
                <a:graphicFrameLocks noGrp="1"/>
              </p:cNvGraphicFramePr>
              <p:nvPr>
                <p:extLst>
                  <p:ext uri="{D42A27DB-BD31-4B8C-83A1-F6EECF244321}">
                    <p14:modId xmlns:p14="http://schemas.microsoft.com/office/powerpoint/2010/main" val="372274368"/>
                  </p:ext>
                </p:extLst>
              </p:nvPr>
            </p:nvGraphicFramePr>
            <p:xfrm>
              <a:off x="1371600" y="1371600"/>
              <a:ext cx="6095998" cy="741680"/>
            </p:xfrm>
            <a:graphic>
              <a:graphicData uri="http://schemas.openxmlformats.org/drawingml/2006/table">
                <a:tbl>
                  <a:tblPr firstRow="1" bandRow="1">
                    <a:tableStyleId>{5C22544A-7EE6-4342-B048-85BDC9FD1C3A}</a:tableStyleId>
                  </a:tblPr>
                  <a:tblGrid>
                    <a:gridCol w="684245">
                      <a:extLst>
                        <a:ext uri="{9D8B030D-6E8A-4147-A177-3AD203B41FA5}">
                          <a16:colId xmlns:a16="http://schemas.microsoft.com/office/drawing/2014/main" val="3049550432"/>
                        </a:ext>
                      </a:extLst>
                    </a:gridCol>
                    <a:gridCol w="1119673">
                      <a:extLst>
                        <a:ext uri="{9D8B030D-6E8A-4147-A177-3AD203B41FA5}">
                          <a16:colId xmlns:a16="http://schemas.microsoft.com/office/drawing/2014/main" val="464053053"/>
                        </a:ext>
                      </a:extLst>
                    </a:gridCol>
                    <a:gridCol w="1057469">
                      <a:extLst>
                        <a:ext uri="{9D8B030D-6E8A-4147-A177-3AD203B41FA5}">
                          <a16:colId xmlns:a16="http://schemas.microsoft.com/office/drawing/2014/main" val="1855528715"/>
                        </a:ext>
                      </a:extLst>
                    </a:gridCol>
                    <a:gridCol w="995265">
                      <a:extLst>
                        <a:ext uri="{9D8B030D-6E8A-4147-A177-3AD203B41FA5}">
                          <a16:colId xmlns:a16="http://schemas.microsoft.com/office/drawing/2014/main" val="1077972565"/>
                        </a:ext>
                      </a:extLst>
                    </a:gridCol>
                    <a:gridCol w="1119673">
                      <a:extLst>
                        <a:ext uri="{9D8B030D-6E8A-4147-A177-3AD203B41FA5}">
                          <a16:colId xmlns:a16="http://schemas.microsoft.com/office/drawing/2014/main" val="3521204383"/>
                        </a:ext>
                      </a:extLst>
                    </a:gridCol>
                    <a:gridCol w="1119673">
                      <a:extLst>
                        <a:ext uri="{9D8B030D-6E8A-4147-A177-3AD203B41FA5}">
                          <a16:colId xmlns:a16="http://schemas.microsoft.com/office/drawing/2014/main" val="3143041991"/>
                        </a:ext>
                      </a:extLst>
                    </a:gridCol>
                  </a:tblGrid>
                  <a:tr h="370840">
                    <a:tc>
                      <a:txBody>
                        <a:bodyPr/>
                        <a:lstStyle/>
                        <a:p>
                          <a:endParaRPr lang="en-US"/>
                        </a:p>
                      </a:txBody>
                      <a:tcPr>
                        <a:blipFill>
                          <a:blip r:embed="rId3"/>
                          <a:stretch>
                            <a:fillRect l="-1786" t="-3279" r="-797321" b="-124590"/>
                          </a:stretch>
                        </a:blipFill>
                      </a:tcPr>
                    </a:tc>
                    <a:tc>
                      <a:txBody>
                        <a:bodyPr/>
                        <a:lstStyle/>
                        <a:p>
                          <a:endParaRPr lang="en-US"/>
                        </a:p>
                      </a:txBody>
                      <a:tcPr>
                        <a:blipFill>
                          <a:blip r:embed="rId3"/>
                          <a:stretch>
                            <a:fillRect l="-61957" t="-3279" r="-385326" b="-124590"/>
                          </a:stretch>
                        </a:blipFill>
                      </a:tcPr>
                    </a:tc>
                    <a:tc>
                      <a:txBody>
                        <a:bodyPr/>
                        <a:lstStyle/>
                        <a:p>
                          <a:endParaRPr lang="en-US"/>
                        </a:p>
                      </a:txBody>
                      <a:tcPr>
                        <a:blipFill>
                          <a:blip r:embed="rId3"/>
                          <a:stretch>
                            <a:fillRect l="-172254" t="-3279" r="-309827" b="-124590"/>
                          </a:stretch>
                        </a:blipFill>
                      </a:tcPr>
                    </a:tc>
                    <a:tc>
                      <a:txBody>
                        <a:bodyPr/>
                        <a:lstStyle/>
                        <a:p>
                          <a:endParaRPr lang="en-US"/>
                        </a:p>
                      </a:txBody>
                      <a:tcPr>
                        <a:blipFill>
                          <a:blip r:embed="rId3"/>
                          <a:stretch>
                            <a:fillRect l="-287195" t="-3279" r="-226829" b="-124590"/>
                          </a:stretch>
                        </a:blipFill>
                      </a:tcPr>
                    </a:tc>
                    <a:tc>
                      <a:txBody>
                        <a:bodyPr/>
                        <a:lstStyle/>
                        <a:p>
                          <a:endParaRPr lang="en-US"/>
                        </a:p>
                      </a:txBody>
                      <a:tcPr>
                        <a:blipFill>
                          <a:blip r:embed="rId3"/>
                          <a:stretch>
                            <a:fillRect l="-346995" t="-3279" r="-103279" b="-124590"/>
                          </a:stretch>
                        </a:blipFill>
                      </a:tcPr>
                    </a:tc>
                    <a:tc>
                      <a:txBody>
                        <a:bodyPr/>
                        <a:lstStyle/>
                        <a:p>
                          <a:endParaRPr lang="en-US"/>
                        </a:p>
                      </a:txBody>
                      <a:tcPr>
                        <a:blipFill>
                          <a:blip r:embed="rId3"/>
                          <a:stretch>
                            <a:fillRect l="-444565" t="-3279" r="-2717" b="-124590"/>
                          </a:stretch>
                        </a:blipFill>
                      </a:tcPr>
                    </a:tc>
                    <a:extLst>
                      <a:ext uri="{0D108BD9-81ED-4DB2-BD59-A6C34878D82A}">
                        <a16:rowId xmlns:a16="http://schemas.microsoft.com/office/drawing/2014/main" val="1881999899"/>
                      </a:ext>
                    </a:extLst>
                  </a:tr>
                  <a:tr h="370840">
                    <a:tc>
                      <a:txBody>
                        <a:bodyPr/>
                        <a:lstStyle/>
                        <a:p>
                          <a:pPr algn="ctr"/>
                          <a:r>
                            <a:rPr lang="en-US" i="1" dirty="0"/>
                            <a:t>19</a:t>
                          </a:r>
                          <a:endParaRPr lang="en-IN" i="1" dirty="0"/>
                        </a:p>
                      </a:txBody>
                      <a:tcPr/>
                    </a:tc>
                    <a:tc>
                      <a:txBody>
                        <a:bodyPr/>
                        <a:lstStyle/>
                        <a:p>
                          <a:pPr algn="ctr"/>
                          <a:r>
                            <a:rPr lang="en-IN" sz="1800" b="0" i="0" u="none" strike="noStrike" kern="1200" baseline="0" dirty="0">
                              <a:solidFill>
                                <a:schemeClr val="dk1"/>
                              </a:solidFill>
                              <a:latin typeface="+mn-lt"/>
                              <a:ea typeface="+mn-ea"/>
                              <a:cs typeface="+mn-cs"/>
                            </a:rPr>
                            <a:t>1.328 </a:t>
                          </a:r>
                        </a:p>
                      </a:txBody>
                      <a:tcPr/>
                    </a:tc>
                    <a:tc>
                      <a:txBody>
                        <a:bodyPr/>
                        <a:lstStyle/>
                        <a:p>
                          <a:pPr algn="ctr"/>
                          <a:r>
                            <a:rPr lang="en-IN" dirty="0"/>
                            <a:t>1.729</a:t>
                          </a:r>
                        </a:p>
                      </a:txBody>
                      <a:tcPr/>
                    </a:tc>
                    <a:tc>
                      <a:txBody>
                        <a:bodyPr/>
                        <a:lstStyle/>
                        <a:p>
                          <a:pPr algn="ctr"/>
                          <a:r>
                            <a:rPr lang="en-IN" dirty="0"/>
                            <a:t>2.093</a:t>
                          </a:r>
                        </a:p>
                      </a:txBody>
                      <a:tcPr>
                        <a:solidFill>
                          <a:schemeClr val="bg2">
                            <a:lumMod val="75000"/>
                          </a:schemeClr>
                        </a:solidFill>
                      </a:tcPr>
                    </a:tc>
                    <a:tc>
                      <a:txBody>
                        <a:bodyPr/>
                        <a:lstStyle/>
                        <a:p>
                          <a:pPr algn="ctr"/>
                          <a:r>
                            <a:rPr lang="en-IN" dirty="0"/>
                            <a:t>2.539</a:t>
                          </a:r>
                        </a:p>
                      </a:txBody>
                      <a:tcPr>
                        <a:solidFill>
                          <a:schemeClr val="bg2">
                            <a:lumMod val="75000"/>
                          </a:schemeClr>
                        </a:solidFill>
                      </a:tcPr>
                    </a:tc>
                    <a:tc>
                      <a:txBody>
                        <a:bodyPr/>
                        <a:lstStyle/>
                        <a:p>
                          <a:pPr algn="ctr"/>
                          <a:r>
                            <a:rPr lang="en-IN" dirty="0"/>
                            <a:t>2.861</a:t>
                          </a:r>
                        </a:p>
                      </a:txBody>
                      <a:tcPr>
                        <a:solidFill>
                          <a:schemeClr val="bg2">
                            <a:lumMod val="75000"/>
                          </a:schemeClr>
                        </a:solidFill>
                      </a:tcPr>
                    </a:tc>
                    <a:extLst>
                      <a:ext uri="{0D108BD9-81ED-4DB2-BD59-A6C34878D82A}">
                        <a16:rowId xmlns:a16="http://schemas.microsoft.com/office/drawing/2014/main" val="1056029994"/>
                      </a:ext>
                    </a:extLst>
                  </a:tr>
                </a:tbl>
              </a:graphicData>
            </a:graphic>
          </p:graphicFrame>
        </mc:Fallback>
      </mc:AlternateContent>
    </p:spTree>
    <p:extLst>
      <p:ext uri="{BB962C8B-B14F-4D97-AF65-F5344CB8AC3E}">
        <p14:creationId xmlns:p14="http://schemas.microsoft.com/office/powerpoint/2010/main" val="3556840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45510-870A-0E0A-E882-4B28DE3E52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E2B3BC-23DD-4CDB-2BB2-4D05DCBBAAE4}"/>
              </a:ext>
            </a:extLst>
          </p:cNvPr>
          <p:cNvSpPr>
            <a:spLocks noGrp="1"/>
          </p:cNvSpPr>
          <p:nvPr>
            <p:ph type="title"/>
          </p:nvPr>
        </p:nvSpPr>
        <p:spPr/>
        <p:txBody>
          <a:bodyPr/>
          <a:lstStyle/>
          <a:p>
            <a:r>
              <a:rPr lang="en-US" dirty="0"/>
              <a:t>Example 11.3.1: Performing a Hypothesis Test for Time to Complete a Questionnaire (cont.)</a:t>
            </a:r>
          </a:p>
        </p:txBody>
      </p:sp>
      <p:sp>
        <p:nvSpPr>
          <p:cNvPr id="3" name="Content Placeholder 2">
            <a:extLst>
              <a:ext uri="{FF2B5EF4-FFF2-40B4-BE49-F238E27FC236}">
                <a16:creationId xmlns:a16="http://schemas.microsoft.com/office/drawing/2014/main" id="{60D004BD-61A7-C6C5-B28F-91215D256177}"/>
              </a:ext>
            </a:extLst>
          </p:cNvPr>
          <p:cNvSpPr>
            <a:spLocks noGrp="1"/>
          </p:cNvSpPr>
          <p:nvPr>
            <p:ph idx="1"/>
          </p:nvPr>
        </p:nvSpPr>
        <p:spPr/>
        <p:txBody>
          <a:bodyPr>
            <a:normAutofit/>
          </a:bodyPr>
          <a:lstStyle/>
          <a:p>
            <a:endParaRPr lang="en-US" dirty="0"/>
          </a:p>
          <a:p>
            <a:endParaRPr lang="en-US" dirty="0"/>
          </a:p>
          <a:p>
            <a:endParaRPr lang="en-US" dirty="0"/>
          </a:p>
          <a:p>
            <a:endParaRPr lang="en-US" dirty="0"/>
          </a:p>
          <a:p>
            <a:r>
              <a:rPr lang="en-US" b="1" dirty="0"/>
              <a:t>Step 6: State the conclusion in terms of the original question.</a:t>
            </a:r>
          </a:p>
          <a:p>
            <a:r>
              <a:rPr lang="en-US" dirty="0"/>
              <a:t>There is sufficient evidence at the 0.05 level to conclude that the mean time to complete the questionnaire is not 35 minutes.</a:t>
            </a:r>
          </a:p>
        </p:txBody>
      </p:sp>
      <p:pic>
        <p:nvPicPr>
          <p:cNvPr id="6" name="Picture 5">
            <a:extLst>
              <a:ext uri="{FF2B5EF4-FFF2-40B4-BE49-F238E27FC236}">
                <a16:creationId xmlns:a16="http://schemas.microsoft.com/office/drawing/2014/main" id="{B8CFF44A-9C82-0EA3-EECD-C15BF199D558}"/>
              </a:ext>
            </a:extLst>
          </p:cNvPr>
          <p:cNvPicPr>
            <a:picLocks noChangeAspect="1"/>
          </p:cNvPicPr>
          <p:nvPr/>
        </p:nvPicPr>
        <p:blipFill>
          <a:blip r:embed="rId2"/>
          <a:stretch>
            <a:fillRect/>
          </a:stretch>
        </p:blipFill>
        <p:spPr>
          <a:xfrm>
            <a:off x="1219200" y="1280160"/>
            <a:ext cx="6516009" cy="1819529"/>
          </a:xfrm>
          <a:prstGeom prst="rect">
            <a:avLst/>
          </a:prstGeom>
        </p:spPr>
      </p:pic>
    </p:spTree>
    <p:extLst>
      <p:ext uri="{BB962C8B-B14F-4D97-AF65-F5344CB8AC3E}">
        <p14:creationId xmlns:p14="http://schemas.microsoft.com/office/powerpoint/2010/main" val="2095301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39C2B-DA57-20C4-6266-EDC5E5D6CB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7260D6-2B71-0DB8-5525-BCD48191D968}"/>
              </a:ext>
            </a:extLst>
          </p:cNvPr>
          <p:cNvSpPr>
            <a:spLocks noGrp="1"/>
          </p:cNvSpPr>
          <p:nvPr>
            <p:ph type="title"/>
          </p:nvPr>
        </p:nvSpPr>
        <p:spPr/>
        <p:txBody>
          <a:bodyPr/>
          <a:lstStyle/>
          <a:p>
            <a:r>
              <a:rPr lang="en-US" dirty="0"/>
              <a:t>Example 11.3.1: Performing a Hypothesis Test for Time to Complete a Questionnaire (cont.)</a:t>
            </a:r>
          </a:p>
        </p:txBody>
      </p:sp>
      <p:sp>
        <p:nvSpPr>
          <p:cNvPr id="3" name="Content Placeholder 2">
            <a:extLst>
              <a:ext uri="{FF2B5EF4-FFF2-40B4-BE49-F238E27FC236}">
                <a16:creationId xmlns:a16="http://schemas.microsoft.com/office/drawing/2014/main" id="{CB2AF2C2-1EDB-47D9-D661-5951C27639B7}"/>
              </a:ext>
            </a:extLst>
          </p:cNvPr>
          <p:cNvSpPr>
            <a:spLocks noGrp="1"/>
          </p:cNvSpPr>
          <p:nvPr>
            <p:ph idx="1"/>
          </p:nvPr>
        </p:nvSpPr>
        <p:spPr/>
        <p:txBody>
          <a:bodyPr>
            <a:normAutofit/>
          </a:bodyPr>
          <a:lstStyle/>
          <a:p>
            <a:r>
              <a:rPr lang="en-US" dirty="0"/>
              <a:t>Since the sample mean was so much less than 35 minutes, it is tempting to conclude that the questionnaire requires less than 35 minutes to complete. However, we did not test the one-sided hypothesis. If the researcher wishes to demonstrate that the completion time is significantly less than 35 minutes, we must start the process over: testing a one-sided hypothesis and obtaining new sample data.</a:t>
            </a:r>
          </a:p>
        </p:txBody>
      </p:sp>
    </p:spTree>
    <p:extLst>
      <p:ext uri="{BB962C8B-B14F-4D97-AF65-F5344CB8AC3E}">
        <p14:creationId xmlns:p14="http://schemas.microsoft.com/office/powerpoint/2010/main" val="3044490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38446-F321-3DCA-AB2F-DF4C3FAF09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69B599-ED70-7995-24F0-59F4B79785AB}"/>
              </a:ext>
            </a:extLst>
          </p:cNvPr>
          <p:cNvSpPr>
            <a:spLocks noGrp="1"/>
          </p:cNvSpPr>
          <p:nvPr>
            <p:ph type="title"/>
          </p:nvPr>
        </p:nvSpPr>
        <p:spPr/>
        <p:txBody>
          <a:bodyPr/>
          <a:lstStyle/>
          <a:p>
            <a:r>
              <a:rPr lang="en-US" dirty="0"/>
              <a:t>Example 11.3.2: Performing a Hypothesis Test for Mean Tensile Strength</a:t>
            </a:r>
          </a:p>
        </p:txBody>
      </p:sp>
      <p:sp>
        <p:nvSpPr>
          <p:cNvPr id="3" name="Content Placeholder 2">
            <a:extLst>
              <a:ext uri="{FF2B5EF4-FFF2-40B4-BE49-F238E27FC236}">
                <a16:creationId xmlns:a16="http://schemas.microsoft.com/office/drawing/2014/main" id="{18A81A65-8CC1-6A0D-F626-7F54C75ACF1F}"/>
              </a:ext>
            </a:extLst>
          </p:cNvPr>
          <p:cNvSpPr>
            <a:spLocks noGrp="1"/>
          </p:cNvSpPr>
          <p:nvPr>
            <p:ph idx="1"/>
          </p:nvPr>
        </p:nvSpPr>
        <p:spPr/>
        <p:txBody>
          <a:bodyPr>
            <a:normAutofit/>
          </a:bodyPr>
          <a:lstStyle/>
          <a:p>
            <a:r>
              <a:rPr lang="en-US" dirty="0"/>
              <a:t>The Alexander Bolt Company produces 20 mm A-2 stainless steel bolts that have a mean tensile strength of more than 700 Megapascals (MPa), the specified quality standard. These bolts are primarily used in the manufacturing of farm implements. The company is very concerned about quality and wants to be sure that its A-2 product is above the quality standard. A sample of 20 bolts is to be randomly selected from stock and tested for tensile strength. The sample values are recorded in the table.</a:t>
            </a:r>
          </a:p>
        </p:txBody>
      </p:sp>
    </p:spTree>
    <p:extLst>
      <p:ext uri="{BB962C8B-B14F-4D97-AF65-F5344CB8AC3E}">
        <p14:creationId xmlns:p14="http://schemas.microsoft.com/office/powerpoint/2010/main" val="3501988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37046-1303-8770-DD80-F632696207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5B5A38-FFCE-38D2-D324-C342ABB6410E}"/>
              </a:ext>
            </a:extLst>
          </p:cNvPr>
          <p:cNvSpPr>
            <a:spLocks noGrp="1"/>
          </p:cNvSpPr>
          <p:nvPr>
            <p:ph type="title"/>
          </p:nvPr>
        </p:nvSpPr>
        <p:spPr/>
        <p:txBody>
          <a:bodyPr/>
          <a:lstStyle/>
          <a:p>
            <a:r>
              <a:rPr lang="en-US" dirty="0"/>
              <a:t>Example 11.3.2: Performing a Hypothesis Test for Mean Tensile Strength (cont.)</a:t>
            </a:r>
          </a:p>
        </p:txBody>
      </p:sp>
      <p:sp>
        <p:nvSpPr>
          <p:cNvPr id="3" name="Content Placeholder 2">
            <a:extLst>
              <a:ext uri="{FF2B5EF4-FFF2-40B4-BE49-F238E27FC236}">
                <a16:creationId xmlns:a16="http://schemas.microsoft.com/office/drawing/2014/main" id="{5543BC85-0492-D298-4CF1-35B53DCAE9BA}"/>
              </a:ext>
            </a:extLst>
          </p:cNvPr>
          <p:cNvSpPr>
            <a:spLocks noGrp="1"/>
          </p:cNvSpPr>
          <p:nvPr>
            <p:ph idx="1"/>
          </p:nvPr>
        </p:nvSpPr>
        <p:spPr/>
        <p:txBody>
          <a:bodyPr>
            <a:normAutofit/>
          </a:bodyPr>
          <a:lstStyle/>
          <a:p>
            <a:r>
              <a:rPr lang="en-US" dirty="0"/>
              <a:t>Design a test of hypothesis to determine if there is overwhelming evidence that the bolts have a tensile strength greater than 700 MPa.</a:t>
            </a:r>
          </a:p>
        </p:txBody>
      </p:sp>
      <p:graphicFrame>
        <p:nvGraphicFramePr>
          <p:cNvPr id="4" name="Table 3">
            <a:extLst>
              <a:ext uri="{FF2B5EF4-FFF2-40B4-BE49-F238E27FC236}">
                <a16:creationId xmlns:a16="http://schemas.microsoft.com/office/drawing/2014/main" id="{3069B6F1-E4E4-6917-1A21-33689DD1DF77}"/>
              </a:ext>
            </a:extLst>
          </p:cNvPr>
          <p:cNvGraphicFramePr>
            <a:graphicFrameLocks noGrp="1"/>
          </p:cNvGraphicFramePr>
          <p:nvPr>
            <p:extLst>
              <p:ext uri="{D42A27DB-BD31-4B8C-83A1-F6EECF244321}">
                <p14:modId xmlns:p14="http://schemas.microsoft.com/office/powerpoint/2010/main" val="2441353018"/>
              </p:ext>
            </p:extLst>
          </p:nvPr>
        </p:nvGraphicFramePr>
        <p:xfrm>
          <a:off x="1524000" y="2895600"/>
          <a:ext cx="6096000" cy="22250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564786094"/>
                    </a:ext>
                  </a:extLst>
                </a:gridCol>
                <a:gridCol w="1524000">
                  <a:extLst>
                    <a:ext uri="{9D8B030D-6E8A-4147-A177-3AD203B41FA5}">
                      <a16:colId xmlns:a16="http://schemas.microsoft.com/office/drawing/2014/main" val="1152743157"/>
                    </a:ext>
                  </a:extLst>
                </a:gridCol>
                <a:gridCol w="1524000">
                  <a:extLst>
                    <a:ext uri="{9D8B030D-6E8A-4147-A177-3AD203B41FA5}">
                      <a16:colId xmlns:a16="http://schemas.microsoft.com/office/drawing/2014/main" val="2400221425"/>
                    </a:ext>
                  </a:extLst>
                </a:gridCol>
                <a:gridCol w="1524000">
                  <a:extLst>
                    <a:ext uri="{9D8B030D-6E8A-4147-A177-3AD203B41FA5}">
                      <a16:colId xmlns:a16="http://schemas.microsoft.com/office/drawing/2014/main" val="3484237829"/>
                    </a:ext>
                  </a:extLst>
                </a:gridCol>
              </a:tblGrid>
              <a:tr h="370840">
                <a:tc gridSpan="4">
                  <a:txBody>
                    <a:bodyPr/>
                    <a:lstStyle/>
                    <a:p>
                      <a:pPr algn="ctr"/>
                      <a:r>
                        <a:rPr lang="en-IN" dirty="0"/>
                        <a:t>Tensile Strength (MPa)</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2613202988"/>
                  </a:ext>
                </a:extLst>
              </a:tr>
              <a:tr h="370840">
                <a:tc>
                  <a:txBody>
                    <a:bodyPr/>
                    <a:lstStyle/>
                    <a:p>
                      <a:pPr algn="ctr"/>
                      <a:r>
                        <a:rPr lang="en-US" dirty="0"/>
                        <a:t>728</a:t>
                      </a:r>
                      <a:endParaRPr lang="en-IN" dirty="0"/>
                    </a:p>
                  </a:txBody>
                  <a:tcPr/>
                </a:tc>
                <a:tc>
                  <a:txBody>
                    <a:bodyPr/>
                    <a:lstStyle/>
                    <a:p>
                      <a:pPr algn="ctr"/>
                      <a:r>
                        <a:rPr lang="en-US" dirty="0"/>
                        <a:t>733</a:t>
                      </a:r>
                      <a:endParaRPr lang="en-IN" dirty="0"/>
                    </a:p>
                  </a:txBody>
                  <a:tcPr/>
                </a:tc>
                <a:tc>
                  <a:txBody>
                    <a:bodyPr/>
                    <a:lstStyle/>
                    <a:p>
                      <a:pPr algn="ctr"/>
                      <a:r>
                        <a:rPr lang="en-US" dirty="0"/>
                        <a:t>717</a:t>
                      </a:r>
                      <a:endParaRPr lang="en-IN" dirty="0"/>
                    </a:p>
                  </a:txBody>
                  <a:tcPr/>
                </a:tc>
                <a:tc>
                  <a:txBody>
                    <a:bodyPr/>
                    <a:lstStyle/>
                    <a:p>
                      <a:pPr algn="ctr"/>
                      <a:r>
                        <a:rPr lang="en-US" dirty="0"/>
                        <a:t>709</a:t>
                      </a:r>
                      <a:endParaRPr lang="en-IN" dirty="0"/>
                    </a:p>
                  </a:txBody>
                  <a:tcPr/>
                </a:tc>
                <a:extLst>
                  <a:ext uri="{0D108BD9-81ED-4DB2-BD59-A6C34878D82A}">
                    <a16:rowId xmlns:a16="http://schemas.microsoft.com/office/drawing/2014/main" val="1550781086"/>
                  </a:ext>
                </a:extLst>
              </a:tr>
              <a:tr h="370840">
                <a:tc>
                  <a:txBody>
                    <a:bodyPr/>
                    <a:lstStyle/>
                    <a:p>
                      <a:pPr algn="ctr"/>
                      <a:r>
                        <a:rPr lang="en-US" dirty="0"/>
                        <a:t>706</a:t>
                      </a:r>
                      <a:endParaRPr lang="en-IN" dirty="0"/>
                    </a:p>
                  </a:txBody>
                  <a:tcPr/>
                </a:tc>
                <a:tc>
                  <a:txBody>
                    <a:bodyPr/>
                    <a:lstStyle/>
                    <a:p>
                      <a:pPr algn="ctr"/>
                      <a:r>
                        <a:rPr lang="en-US" dirty="0"/>
                        <a:t>713</a:t>
                      </a:r>
                      <a:endParaRPr lang="en-IN" dirty="0"/>
                    </a:p>
                  </a:txBody>
                  <a:tcPr/>
                </a:tc>
                <a:tc>
                  <a:txBody>
                    <a:bodyPr/>
                    <a:lstStyle/>
                    <a:p>
                      <a:pPr algn="ctr"/>
                      <a:r>
                        <a:rPr lang="en-US" dirty="0"/>
                        <a:t>701</a:t>
                      </a:r>
                      <a:endParaRPr lang="en-IN" dirty="0"/>
                    </a:p>
                  </a:txBody>
                  <a:tcPr/>
                </a:tc>
                <a:tc>
                  <a:txBody>
                    <a:bodyPr/>
                    <a:lstStyle/>
                    <a:p>
                      <a:pPr algn="ctr"/>
                      <a:r>
                        <a:rPr lang="en-US" dirty="0"/>
                        <a:t>746</a:t>
                      </a:r>
                      <a:endParaRPr lang="en-IN" dirty="0"/>
                    </a:p>
                  </a:txBody>
                  <a:tcPr/>
                </a:tc>
                <a:extLst>
                  <a:ext uri="{0D108BD9-81ED-4DB2-BD59-A6C34878D82A}">
                    <a16:rowId xmlns:a16="http://schemas.microsoft.com/office/drawing/2014/main" val="562198012"/>
                  </a:ext>
                </a:extLst>
              </a:tr>
              <a:tr h="370840">
                <a:tc>
                  <a:txBody>
                    <a:bodyPr/>
                    <a:lstStyle/>
                    <a:p>
                      <a:pPr algn="ctr"/>
                      <a:r>
                        <a:rPr lang="en-US" dirty="0"/>
                        <a:t>742</a:t>
                      </a:r>
                      <a:endParaRPr lang="en-IN" dirty="0"/>
                    </a:p>
                  </a:txBody>
                  <a:tcPr/>
                </a:tc>
                <a:tc>
                  <a:txBody>
                    <a:bodyPr/>
                    <a:lstStyle/>
                    <a:p>
                      <a:pPr algn="ctr"/>
                      <a:r>
                        <a:rPr lang="en-US" dirty="0"/>
                        <a:t>724</a:t>
                      </a:r>
                      <a:endParaRPr lang="en-IN" dirty="0"/>
                    </a:p>
                  </a:txBody>
                  <a:tcPr/>
                </a:tc>
                <a:tc>
                  <a:txBody>
                    <a:bodyPr/>
                    <a:lstStyle/>
                    <a:p>
                      <a:pPr algn="ctr"/>
                      <a:r>
                        <a:rPr lang="en-US" dirty="0"/>
                        <a:t>736</a:t>
                      </a:r>
                      <a:endParaRPr lang="en-IN" dirty="0"/>
                    </a:p>
                  </a:txBody>
                  <a:tcPr/>
                </a:tc>
                <a:tc>
                  <a:txBody>
                    <a:bodyPr/>
                    <a:lstStyle/>
                    <a:p>
                      <a:pPr algn="ctr"/>
                      <a:r>
                        <a:rPr lang="en-US" dirty="0"/>
                        <a:t>731</a:t>
                      </a:r>
                      <a:endParaRPr lang="en-IN" dirty="0"/>
                    </a:p>
                  </a:txBody>
                  <a:tcPr/>
                </a:tc>
                <a:extLst>
                  <a:ext uri="{0D108BD9-81ED-4DB2-BD59-A6C34878D82A}">
                    <a16:rowId xmlns:a16="http://schemas.microsoft.com/office/drawing/2014/main" val="4249252353"/>
                  </a:ext>
                </a:extLst>
              </a:tr>
              <a:tr h="370840">
                <a:tc>
                  <a:txBody>
                    <a:bodyPr/>
                    <a:lstStyle/>
                    <a:p>
                      <a:pPr algn="ctr"/>
                      <a:r>
                        <a:rPr lang="en-US" dirty="0"/>
                        <a:t>719</a:t>
                      </a:r>
                      <a:endParaRPr lang="en-IN" dirty="0"/>
                    </a:p>
                  </a:txBody>
                  <a:tcPr/>
                </a:tc>
                <a:tc>
                  <a:txBody>
                    <a:bodyPr/>
                    <a:lstStyle/>
                    <a:p>
                      <a:pPr algn="ctr"/>
                      <a:r>
                        <a:rPr lang="en-US" dirty="0"/>
                        <a:t>751</a:t>
                      </a:r>
                      <a:endParaRPr lang="en-IN" dirty="0"/>
                    </a:p>
                  </a:txBody>
                  <a:tcPr/>
                </a:tc>
                <a:tc>
                  <a:txBody>
                    <a:bodyPr/>
                    <a:lstStyle/>
                    <a:p>
                      <a:pPr algn="ctr"/>
                      <a:r>
                        <a:rPr lang="en-US" dirty="0"/>
                        <a:t>707</a:t>
                      </a:r>
                      <a:endParaRPr lang="en-IN" dirty="0"/>
                    </a:p>
                  </a:txBody>
                  <a:tcPr/>
                </a:tc>
                <a:tc>
                  <a:txBody>
                    <a:bodyPr/>
                    <a:lstStyle/>
                    <a:p>
                      <a:pPr algn="ctr"/>
                      <a:r>
                        <a:rPr lang="en-US" dirty="0"/>
                        <a:t>754</a:t>
                      </a:r>
                      <a:endParaRPr lang="en-IN" dirty="0"/>
                    </a:p>
                  </a:txBody>
                  <a:tcPr/>
                </a:tc>
                <a:extLst>
                  <a:ext uri="{0D108BD9-81ED-4DB2-BD59-A6C34878D82A}">
                    <a16:rowId xmlns:a16="http://schemas.microsoft.com/office/drawing/2014/main" val="1176947808"/>
                  </a:ext>
                </a:extLst>
              </a:tr>
              <a:tr h="370840">
                <a:tc>
                  <a:txBody>
                    <a:bodyPr/>
                    <a:lstStyle/>
                    <a:p>
                      <a:pPr algn="ctr"/>
                      <a:r>
                        <a:rPr lang="en-US" dirty="0"/>
                        <a:t>718</a:t>
                      </a:r>
                      <a:endParaRPr lang="en-IN" dirty="0"/>
                    </a:p>
                  </a:txBody>
                  <a:tcPr/>
                </a:tc>
                <a:tc>
                  <a:txBody>
                    <a:bodyPr/>
                    <a:lstStyle/>
                    <a:p>
                      <a:pPr algn="ctr"/>
                      <a:r>
                        <a:rPr lang="en-US" dirty="0"/>
                        <a:t>746</a:t>
                      </a:r>
                      <a:endParaRPr lang="en-IN" dirty="0"/>
                    </a:p>
                  </a:txBody>
                  <a:tcPr/>
                </a:tc>
                <a:tc>
                  <a:txBody>
                    <a:bodyPr/>
                    <a:lstStyle/>
                    <a:p>
                      <a:pPr algn="ctr"/>
                      <a:r>
                        <a:rPr lang="en-US" dirty="0"/>
                        <a:t>687</a:t>
                      </a:r>
                      <a:endParaRPr lang="en-IN" dirty="0"/>
                    </a:p>
                  </a:txBody>
                  <a:tcPr/>
                </a:tc>
                <a:tc>
                  <a:txBody>
                    <a:bodyPr/>
                    <a:lstStyle/>
                    <a:p>
                      <a:pPr algn="ctr"/>
                      <a:r>
                        <a:rPr lang="en-US" dirty="0"/>
                        <a:t>682</a:t>
                      </a:r>
                      <a:endParaRPr lang="en-IN" dirty="0"/>
                    </a:p>
                  </a:txBody>
                  <a:tcPr/>
                </a:tc>
                <a:extLst>
                  <a:ext uri="{0D108BD9-81ED-4DB2-BD59-A6C34878D82A}">
                    <a16:rowId xmlns:a16="http://schemas.microsoft.com/office/drawing/2014/main" val="3554385042"/>
                  </a:ext>
                </a:extLst>
              </a:tr>
            </a:tbl>
          </a:graphicData>
        </a:graphic>
      </p:graphicFrame>
    </p:spTree>
    <p:extLst>
      <p:ext uri="{BB962C8B-B14F-4D97-AF65-F5344CB8AC3E}">
        <p14:creationId xmlns:p14="http://schemas.microsoft.com/office/powerpoint/2010/main" val="3560258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37046-1303-8770-DD80-F632696207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5B5A38-FFCE-38D2-D324-C342ABB6410E}"/>
              </a:ext>
            </a:extLst>
          </p:cNvPr>
          <p:cNvSpPr>
            <a:spLocks noGrp="1"/>
          </p:cNvSpPr>
          <p:nvPr>
            <p:ph type="title"/>
          </p:nvPr>
        </p:nvSpPr>
        <p:spPr/>
        <p:txBody>
          <a:bodyPr/>
          <a:lstStyle/>
          <a:p>
            <a:r>
              <a:rPr lang="en-US" dirty="0"/>
              <a:t>Example 11.3.2: Performing a Hypothesis Test for Mean Tensile Strength (cont.)</a:t>
            </a:r>
          </a:p>
        </p:txBody>
      </p:sp>
      <p:sp>
        <p:nvSpPr>
          <p:cNvPr id="3" name="Content Placeholder 2">
            <a:extLst>
              <a:ext uri="{FF2B5EF4-FFF2-40B4-BE49-F238E27FC236}">
                <a16:creationId xmlns:a16="http://schemas.microsoft.com/office/drawing/2014/main" id="{5543BC85-0492-D298-4CF1-35B53DCAE9BA}"/>
              </a:ext>
            </a:extLst>
          </p:cNvPr>
          <p:cNvSpPr>
            <a:spLocks noGrp="1"/>
          </p:cNvSpPr>
          <p:nvPr>
            <p:ph idx="1"/>
          </p:nvPr>
        </p:nvSpPr>
        <p:spPr/>
        <p:txBody>
          <a:bodyPr>
            <a:normAutofit/>
          </a:bodyPr>
          <a:lstStyle/>
          <a:p>
            <a:r>
              <a:rPr lang="en-US" b="1" dirty="0"/>
              <a:t>Solution</a:t>
            </a:r>
          </a:p>
          <a:p>
            <a:r>
              <a:rPr lang="en-US" b="1" dirty="0"/>
              <a:t>Step 1: Determine the population parameter to be used and develop the null and alternative hypotheses.</a:t>
            </a:r>
          </a:p>
          <a:p>
            <a:r>
              <a:rPr lang="en-US" dirty="0"/>
              <a:t>The hypotheses in plain English are:</a:t>
            </a:r>
          </a:p>
          <a:p>
            <a:r>
              <a:rPr lang="en-US" b="1" dirty="0"/>
              <a:t>Null Hypothesis: </a:t>
            </a:r>
            <a:r>
              <a:rPr lang="en-US" dirty="0"/>
              <a:t>The 20 mm A-2 stainless steel bolts have a mean tensile strength of 700 MPa.</a:t>
            </a:r>
          </a:p>
          <a:p>
            <a:r>
              <a:rPr lang="en-US" b="1" dirty="0"/>
              <a:t>Alternative Hypothesis: </a:t>
            </a:r>
            <a:r>
              <a:rPr lang="en-US" dirty="0"/>
              <a:t>The 20 mm A-2 stainless steel bolts have a mean tensile strength of more than 700 MPa.</a:t>
            </a:r>
          </a:p>
          <a:p>
            <a:endParaRPr lang="en-US" dirty="0"/>
          </a:p>
        </p:txBody>
      </p:sp>
    </p:spTree>
    <p:extLst>
      <p:ext uri="{BB962C8B-B14F-4D97-AF65-F5344CB8AC3E}">
        <p14:creationId xmlns:p14="http://schemas.microsoft.com/office/powerpoint/2010/main" val="1040026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5FE4D-15BA-1F96-F2BE-252FF0E4FB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1EDCBC-9FAC-A5C1-7121-07C8970324A7}"/>
              </a:ext>
            </a:extLst>
          </p:cNvPr>
          <p:cNvSpPr>
            <a:spLocks noGrp="1"/>
          </p:cNvSpPr>
          <p:nvPr>
            <p:ph type="title"/>
          </p:nvPr>
        </p:nvSpPr>
        <p:spPr/>
        <p:txBody>
          <a:bodyPr/>
          <a:lstStyle/>
          <a:p>
            <a:r>
              <a:rPr lang="en-US" dirty="0"/>
              <a:t>Example 11.3.2: Performing a Hypothesis Test for Mean Tensile Strength (cont.)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743BB01-5509-3358-B37E-40A2154E01DB}"/>
                  </a:ext>
                </a:extLst>
              </p:cNvPr>
              <p:cNvSpPr>
                <a:spLocks noGrp="1"/>
              </p:cNvSpPr>
              <p:nvPr>
                <p:ph idx="1"/>
              </p:nvPr>
            </p:nvSpPr>
            <p:spPr/>
            <p:txBody>
              <a:bodyPr>
                <a:normAutofit/>
              </a:bodyPr>
              <a:lstStyle/>
              <a:p>
                <a:r>
                  <a:rPr lang="en-US" dirty="0"/>
                  <a:t>Although there is nothing in the problem that specifically defines the population parameter of interest, by comparing the mean tensile strength, to 700 Megapascals, a conclusion about quality can be drawn. Let</a:t>
                </a:r>
              </a:p>
              <a:p>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oMath>
                </a14:m>
                <a:r>
                  <a:rPr lang="en-US" dirty="0"/>
                  <a:t> the mean tensile strength of the 20 mm A-2 stainless steel bolts.</a:t>
                </a:r>
              </a:p>
            </p:txBody>
          </p:sp>
        </mc:Choice>
        <mc:Fallback>
          <p:sp>
            <p:nvSpPr>
              <p:cNvPr id="3" name="Content Placeholder 2">
                <a:extLst>
                  <a:ext uri="{FF2B5EF4-FFF2-40B4-BE49-F238E27FC236}">
                    <a16:creationId xmlns:a16="http://schemas.microsoft.com/office/drawing/2014/main" id="{4743BB01-5509-3358-B37E-40A2154E01DB}"/>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1619212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6CDD0-4E4B-48F7-56FA-0AFEEFA6F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4E5DC8-2CA2-D6C9-5AC1-0A9E100FE529}"/>
              </a:ext>
            </a:extLst>
          </p:cNvPr>
          <p:cNvSpPr>
            <a:spLocks noGrp="1"/>
          </p:cNvSpPr>
          <p:nvPr>
            <p:ph type="title"/>
          </p:nvPr>
        </p:nvSpPr>
        <p:spPr/>
        <p:txBody>
          <a:bodyPr/>
          <a:lstStyle/>
          <a:p>
            <a:r>
              <a:rPr lang="en-US" dirty="0"/>
              <a:t>Example 11.3.2: Performing a Hypothesis Test for Mean Tensile Strength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0C0BF5E-CEA7-0EE4-8BD1-C093EA29BCC5}"/>
                  </a:ext>
                </a:extLst>
              </p:cNvPr>
              <p:cNvSpPr>
                <a:spLocks noGrp="1"/>
              </p:cNvSpPr>
              <p:nvPr>
                <p:ph idx="1"/>
              </p:nvPr>
            </p:nvSpPr>
            <p:spPr/>
            <p:txBody>
              <a:bodyPr>
                <a:normAutofit lnSpcReduction="10000"/>
              </a:bodyPr>
              <a:lstStyle/>
              <a:p>
                <a:r>
                  <a:rPr lang="en-US" dirty="0"/>
                  <a:t>If </a:t>
                </a:r>
                <a14:m>
                  <m:oMath xmlns:m="http://schemas.openxmlformats.org/officeDocument/2006/math">
                    <m:r>
                      <a:rPr lang="en-US" i="1" dirty="0" smtClean="0">
                        <a:latin typeface="Cambria Math" panose="02040503050406030204" pitchFamily="18" charset="0"/>
                        <a:ea typeface="Cambria Math" panose="02040503050406030204" pitchFamily="18" charset="0"/>
                      </a:rPr>
                      <m:t>𝜇</m:t>
                    </m:r>
                  </m:oMath>
                </a14:m>
                <a:r>
                  <a:rPr lang="en-US" dirty="0"/>
                  <a:t> is significantly above 700 MPa, then there would be evidence that the desired quality is being produced. Thus, the alternative hypothesis will be one-sided.</a:t>
                </a:r>
              </a:p>
              <a:p>
                <a:r>
                  <a:rPr lang="en-US" dirty="0"/>
                  <a:t>The resulting hypotheses would be</a:t>
                </a:r>
              </a:p>
              <a:p>
                <a14:m>
                  <m:oMath xmlns:m="http://schemas.openxmlformats.org/officeDocument/2006/math">
                    <m:r>
                      <a:rPr lang="en-US" i="1" smtClean="0">
                        <a:latin typeface="Cambria Math" panose="02040503050406030204" pitchFamily="18" charset="0"/>
                      </a:rPr>
                      <m:t>𝐻</m:t>
                    </m:r>
                    <m:r>
                      <a:rPr lang="en-US" i="1" baseline="-25000">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=700 </m:t>
                    </m:r>
                  </m:oMath>
                </a14:m>
                <a:r>
                  <a:rPr lang="en-US" dirty="0" err="1">
                    <a:latin typeface="+mj-lt"/>
                  </a:rPr>
                  <a:t>Mpa</a:t>
                </a:r>
                <a:r>
                  <a:rPr lang="en-US" dirty="0">
                    <a:latin typeface="+mj-lt"/>
                  </a:rPr>
                  <a:t>  Mean tensile strength is equal to 			700 Megapascals.</a:t>
                </a:r>
                <a:endParaRPr lang="en-US" dirty="0"/>
              </a:p>
              <a:p>
                <a14:m>
                  <m:oMath xmlns:m="http://schemas.openxmlformats.org/officeDocument/2006/math">
                    <m:r>
                      <a:rPr lang="en-US" i="1">
                        <a:latin typeface="Cambria Math" panose="02040503050406030204" pitchFamily="18" charset="0"/>
                      </a:rPr>
                      <m:t>𝐻</m:t>
                    </m:r>
                    <m:r>
                      <a:rPr lang="en-US" i="1" baseline="-25000">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𝜇</m:t>
                    </m:r>
                    <m:r>
                      <a:rPr lang="en-US" i="1" smtClean="0">
                        <a:latin typeface="Cambria Math" panose="02040503050406030204" pitchFamily="18" charset="0"/>
                        <a:ea typeface="Cambria Math" panose="02040503050406030204" pitchFamily="18" charset="0"/>
                      </a:rPr>
                      <m:t>&gt;</m:t>
                    </m:r>
                    <m:r>
                      <a:rPr lang="en-US" b="0" i="1" smtClean="0">
                        <a:latin typeface="Cambria Math" panose="02040503050406030204" pitchFamily="18" charset="0"/>
                        <a:ea typeface="Cambria Math" panose="02040503050406030204" pitchFamily="18" charset="0"/>
                      </a:rPr>
                      <m:t>700 </m:t>
                    </m:r>
                  </m:oMath>
                </a14:m>
                <a:r>
                  <a:rPr lang="en-US" b="0" i="0" dirty="0">
                    <a:latin typeface="+mj-lt"/>
                    <a:ea typeface="Cambria Math" panose="02040503050406030204" pitchFamily="18" charset="0"/>
                  </a:rPr>
                  <a:t>Mpa</a:t>
                </a:r>
                <a14:m>
                  <m:oMath xmlns:m="http://schemas.openxmlformats.org/officeDocument/2006/math">
                    <m:r>
                      <a:rPr lang="en-US" b="0" i="1" dirty="0" smtClean="0">
                        <a:latin typeface="Cambria Math" panose="02040503050406030204" pitchFamily="18" charset="0"/>
                        <a:ea typeface="Cambria Math" panose="02040503050406030204" pitchFamily="18" charset="0"/>
                      </a:rPr>
                      <m:t> </m:t>
                    </m:r>
                  </m:oMath>
                </a14:m>
                <a:r>
                  <a:rPr lang="en-US" dirty="0"/>
                  <a:t> Mean tensile strength is above 700 			Megapascals. The bolt production 			system is satisfying the quality 				standard.</a:t>
                </a:r>
              </a:p>
              <a:p>
                <a:endParaRPr lang="en-US" dirty="0"/>
              </a:p>
            </p:txBody>
          </p:sp>
        </mc:Choice>
        <mc:Fallback xmlns="">
          <p:sp>
            <p:nvSpPr>
              <p:cNvPr id="3" name="Content Placeholder 2">
                <a:extLst>
                  <a:ext uri="{FF2B5EF4-FFF2-40B4-BE49-F238E27FC236}">
                    <a16:creationId xmlns:a16="http://schemas.microsoft.com/office/drawing/2014/main" id="{20C0BF5E-CEA7-0EE4-8BD1-C093EA29BCC5}"/>
                  </a:ext>
                </a:extLst>
              </p:cNvPr>
              <p:cNvSpPr>
                <a:spLocks noGrp="1" noRot="1" noChangeAspect="1" noMove="1" noResize="1" noEditPoints="1" noAdjustHandles="1" noChangeArrowheads="1" noChangeShapeType="1" noTextEdit="1"/>
              </p:cNvSpPr>
              <p:nvPr>
                <p:ph idx="1"/>
              </p:nvPr>
            </p:nvSpPr>
            <p:spPr>
              <a:blipFill>
                <a:blip r:embed="rId2"/>
                <a:stretch>
                  <a:fillRect l="-1481" t="-2133" r="-1926"/>
                </a:stretch>
              </a:blipFill>
            </p:spPr>
            <p:txBody>
              <a:bodyPr/>
              <a:lstStyle/>
              <a:p>
                <a:r>
                  <a:rPr lang="en-IN">
                    <a:noFill/>
                  </a:rPr>
                  <a:t> </a:t>
                </a:r>
              </a:p>
            </p:txBody>
          </p:sp>
        </mc:Fallback>
      </mc:AlternateContent>
    </p:spTree>
    <p:extLst>
      <p:ext uri="{BB962C8B-B14F-4D97-AF65-F5344CB8AC3E}">
        <p14:creationId xmlns:p14="http://schemas.microsoft.com/office/powerpoint/2010/main" val="3051260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72072-70D0-FC9D-228D-4C20BE0023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C2B94A-8C3A-39FC-9AF7-4B9A70211FF3}"/>
              </a:ext>
            </a:extLst>
          </p:cNvPr>
          <p:cNvSpPr>
            <a:spLocks noGrp="1"/>
          </p:cNvSpPr>
          <p:nvPr>
            <p:ph type="title"/>
          </p:nvPr>
        </p:nvSpPr>
        <p:spPr/>
        <p:txBody>
          <a:bodyPr/>
          <a:lstStyle/>
          <a:p>
            <a:r>
              <a:rPr lang="en-US" dirty="0"/>
              <a:t>Example 11.3.2: Performing a Hypothesis Test for Mean Tensile Strength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8BF17C-8849-2555-2A72-C540BC61AADC}"/>
                  </a:ext>
                </a:extLst>
              </p:cNvPr>
              <p:cNvSpPr>
                <a:spLocks noGrp="1"/>
              </p:cNvSpPr>
              <p:nvPr>
                <p:ph idx="1"/>
              </p:nvPr>
            </p:nvSpPr>
            <p:spPr/>
            <p:txBody>
              <a:bodyPr>
                <a:normAutofit/>
              </a:bodyPr>
              <a:lstStyle/>
              <a:p>
                <a:r>
                  <a:rPr lang="en-US" b="1" dirty="0"/>
                  <a:t>Step 2: Specify the significance level </a:t>
                </a:r>
                <a14:m>
                  <m:oMath xmlns:m="http://schemas.openxmlformats.org/officeDocument/2006/math">
                    <m:r>
                      <a:rPr lang="en-US" b="1" i="1" dirty="0" smtClean="0">
                        <a:latin typeface="Cambria Math" panose="02040503050406030204" pitchFamily="18" charset="0"/>
                        <a:ea typeface="Cambria Math" panose="02040503050406030204" pitchFamily="18" charset="0"/>
                      </a:rPr>
                      <m:t>𝜶</m:t>
                    </m:r>
                  </m:oMath>
                </a14:m>
                <a:r>
                  <a:rPr lang="en-US" b="1" dirty="0"/>
                  <a:t>.</a:t>
                </a:r>
              </a:p>
              <a:p>
                <a:r>
                  <a:rPr lang="en-US" dirty="0"/>
                  <a:t>The level of the test is not stated in the problem, and thus the selection is left to the researcher. This is a typical predicament and, unfortunately, leaves us with what appears to be an arbitrary decision regarding the level of the test. What is a reasonable value for the level of the test?</a:t>
                </a:r>
              </a:p>
            </p:txBody>
          </p:sp>
        </mc:Choice>
        <mc:Fallback xmlns="">
          <p:sp>
            <p:nvSpPr>
              <p:cNvPr id="3" name="Content Placeholder 2">
                <a:extLst>
                  <a:ext uri="{FF2B5EF4-FFF2-40B4-BE49-F238E27FC236}">
                    <a16:creationId xmlns:a16="http://schemas.microsoft.com/office/drawing/2014/main" id="{BE8BF17C-8849-2555-2A72-C540BC61AADC}"/>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3065535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0634C-B21C-A195-61EE-D7627FDE179A}"/>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E1E9B544-7DD4-AD49-9A4B-115EF86D4A02}"/>
                  </a:ext>
                </a:extLst>
              </p:cNvPr>
              <p:cNvSpPr>
                <a:spLocks noGrp="1"/>
              </p:cNvSpPr>
              <p:nvPr>
                <p:ph type="title"/>
              </p:nvPr>
            </p:nvSpPr>
            <p:spPr/>
            <p:txBody>
              <a:bodyPr>
                <a:normAutofit/>
              </a:bodyPr>
              <a:lstStyle/>
              <a:p>
                <a:r>
                  <a:rPr lang="en-US" dirty="0"/>
                  <a:t>Testing a Hypothesis about a</a:t>
                </a:r>
                <a:br>
                  <a:rPr lang="en-US" dirty="0"/>
                </a:br>
                <a:r>
                  <a:rPr lang="en-US" dirty="0"/>
                  <a:t>Population Mean, </a:t>
                </a:r>
                <a14:m>
                  <m:oMath xmlns:m="http://schemas.openxmlformats.org/officeDocument/2006/math">
                    <m:r>
                      <a:rPr lang="en-US" i="1" dirty="0" smtClean="0">
                        <a:latin typeface="Cambria Math" panose="02040503050406030204" pitchFamily="18" charset="0"/>
                      </a:rPr>
                      <m:t>𝜎</m:t>
                    </m:r>
                  </m:oMath>
                </a14:m>
                <a:r>
                  <a:rPr lang="en-US" dirty="0"/>
                  <a:t> Unknown</a:t>
                </a:r>
              </a:p>
            </p:txBody>
          </p:sp>
        </mc:Choice>
        <mc:Fallback>
          <p:sp>
            <p:nvSpPr>
              <p:cNvPr id="2" name="Title 1">
                <a:extLst>
                  <a:ext uri="{FF2B5EF4-FFF2-40B4-BE49-F238E27FC236}">
                    <a16:creationId xmlns:a16="http://schemas.microsoft.com/office/drawing/2014/main" id="{E1E9B544-7DD4-AD49-9A4B-115EF86D4A02}"/>
                  </a:ext>
                </a:extLst>
              </p:cNvPr>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304D988-3693-D16B-828C-A87891A85E92}"/>
                  </a:ext>
                </a:extLst>
              </p:cNvPr>
              <p:cNvSpPr>
                <a:spLocks noGrp="1"/>
              </p:cNvSpPr>
              <p:nvPr>
                <p:ph idx="1"/>
              </p:nvPr>
            </p:nvSpPr>
            <p:spPr/>
            <p:txBody>
              <a:bodyPr>
                <a:normAutofit lnSpcReduction="10000"/>
              </a:bodyPr>
              <a:lstStyle/>
              <a:p>
                <a:r>
                  <a:rPr lang="en-US" dirty="0"/>
                  <a:t>Some of the technical details concerning the distribution of the test statistic change, since the sample standard deviation, </a:t>
                </a:r>
                <a14:m>
                  <m:oMath xmlns:m="http://schemas.openxmlformats.org/officeDocument/2006/math">
                    <m:r>
                      <a:rPr lang="en-US" i="1" dirty="0" smtClean="0">
                        <a:latin typeface="Cambria Math" panose="02040503050406030204" pitchFamily="18" charset="0"/>
                      </a:rPr>
                      <m:t>𝑠</m:t>
                    </m:r>
                  </m:oMath>
                </a14:m>
                <a:r>
                  <a:rPr lang="en-US" dirty="0"/>
                  <a:t>, will be used in place of the population standard deviation, </a:t>
                </a:r>
                <a14:m>
                  <m:oMath xmlns:m="http://schemas.openxmlformats.org/officeDocument/2006/math">
                    <m:r>
                      <a:rPr lang="en-US" i="1" dirty="0" smtClean="0">
                        <a:latin typeface="Cambria Math" panose="02040503050406030204" pitchFamily="18" charset="0"/>
                        <a:ea typeface="Cambria Math" panose="02040503050406030204" pitchFamily="18" charset="0"/>
                      </a:rPr>
                      <m:t>𝜎</m:t>
                    </m:r>
                  </m:oMath>
                </a14:m>
                <a:r>
                  <a:rPr lang="en-US" dirty="0"/>
                  <a:t>. This modification will cause a change in the distribution of the test statistic.</a:t>
                </a:r>
              </a:p>
              <a:p>
                <a:r>
                  <a:rPr lang="en-US" dirty="0"/>
                  <a:t>If we assume the population we are sampling from is normally distributed or the sample size is greater than </a:t>
                </a:r>
                <a14:m>
                  <m:oMath xmlns:m="http://schemas.openxmlformats.org/officeDocument/2006/math">
                    <m:r>
                      <a:rPr lang="en-US" i="1" dirty="0" smtClean="0">
                        <a:latin typeface="Cambria Math" panose="02040503050406030204" pitchFamily="18" charset="0"/>
                      </a:rPr>
                      <m:t>30(</m:t>
                    </m:r>
                    <m:r>
                      <a:rPr lang="en-US" i="1" dirty="0" smtClean="0">
                        <a:latin typeface="Cambria Math" panose="02040503050406030204" pitchFamily="18" charset="0"/>
                      </a:rPr>
                      <m:t>𝑛</m:t>
                    </m:r>
                    <m:r>
                      <a:rPr lang="en-US" i="1" dirty="0" smtClean="0">
                        <a:latin typeface="Cambria Math" panose="02040503050406030204" pitchFamily="18" charset="0"/>
                      </a:rPr>
                      <m:t>&gt;30)</m:t>
                    </m:r>
                  </m:oMath>
                </a14:m>
                <a:r>
                  <a:rPr lang="en-US" dirty="0"/>
                  <a:t>, the test statistic has a </a:t>
                </a:r>
                <a14:m>
                  <m:oMath xmlns:m="http://schemas.openxmlformats.org/officeDocument/2006/math">
                    <m:r>
                      <a:rPr lang="en-US" i="1" dirty="0" smtClean="0">
                        <a:latin typeface="Cambria Math" panose="02040503050406030204" pitchFamily="18" charset="0"/>
                      </a:rPr>
                      <m:t>𝑡</m:t>
                    </m:r>
                  </m:oMath>
                </a14:m>
                <a:r>
                  <a:rPr lang="en-US" dirty="0"/>
                  <a:t>-distribution. Consequently, the test statistic will be called a </a:t>
                </a:r>
                <a14:m>
                  <m:oMath xmlns:m="http://schemas.openxmlformats.org/officeDocument/2006/math">
                    <m:r>
                      <a:rPr lang="en-US" i="1" dirty="0" smtClean="0">
                        <a:latin typeface="Cambria Math" panose="02040503050406030204" pitchFamily="18" charset="0"/>
                      </a:rPr>
                      <m:t>𝑡</m:t>
                    </m:r>
                  </m:oMath>
                </a14:m>
                <a:r>
                  <a:rPr lang="en-US" dirty="0"/>
                  <a:t>-test statistic.</a:t>
                </a:r>
              </a:p>
            </p:txBody>
          </p:sp>
        </mc:Choice>
        <mc:Fallback>
          <p:sp>
            <p:nvSpPr>
              <p:cNvPr id="3" name="Content Placeholder 2">
                <a:extLst>
                  <a:ext uri="{FF2B5EF4-FFF2-40B4-BE49-F238E27FC236}">
                    <a16:creationId xmlns:a16="http://schemas.microsoft.com/office/drawing/2014/main" id="{0304D988-3693-D16B-828C-A87891A85E92}"/>
                  </a:ext>
                </a:extLst>
              </p:cNvPr>
              <p:cNvSpPr>
                <a:spLocks noGrp="1" noRot="1" noChangeAspect="1" noMove="1" noResize="1" noEditPoints="1" noAdjustHandles="1" noChangeArrowheads="1" noChangeShapeType="1" noTextEdit="1"/>
              </p:cNvSpPr>
              <p:nvPr>
                <p:ph idx="1"/>
              </p:nvPr>
            </p:nvSpPr>
            <p:spPr>
              <a:blipFill>
                <a:blip r:embed="rId3"/>
                <a:stretch>
                  <a:fillRect l="-1481" t="-2133" r="-1333" b="-133"/>
                </a:stretch>
              </a:blipFill>
            </p:spPr>
            <p:txBody>
              <a:bodyPr/>
              <a:lstStyle/>
              <a:p>
                <a:r>
                  <a:rPr lang="en-IN">
                    <a:noFill/>
                  </a:rPr>
                  <a:t> </a:t>
                </a:r>
              </a:p>
            </p:txBody>
          </p:sp>
        </mc:Fallback>
      </mc:AlternateContent>
    </p:spTree>
    <p:extLst>
      <p:ext uri="{BB962C8B-B14F-4D97-AF65-F5344CB8AC3E}">
        <p14:creationId xmlns:p14="http://schemas.microsoft.com/office/powerpoint/2010/main" val="1956113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EC6DA-0D4F-3A4D-CEBD-B52B13E9E3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569899-A43D-0323-F0C0-BB9A72827AE8}"/>
              </a:ext>
            </a:extLst>
          </p:cNvPr>
          <p:cNvSpPr>
            <a:spLocks noGrp="1"/>
          </p:cNvSpPr>
          <p:nvPr>
            <p:ph type="title"/>
          </p:nvPr>
        </p:nvSpPr>
        <p:spPr/>
        <p:txBody>
          <a:bodyPr/>
          <a:lstStyle/>
          <a:p>
            <a:r>
              <a:rPr lang="en-US" dirty="0"/>
              <a:t>Example 11.3.2: Performing a Hypothesis Test for Mean Tensile Strength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F876DB-EAE7-9F09-8D8F-239BFA4B492D}"/>
                  </a:ext>
                </a:extLst>
              </p:cNvPr>
              <p:cNvSpPr>
                <a:spLocks noGrp="1"/>
              </p:cNvSpPr>
              <p:nvPr>
                <p:ph idx="1"/>
              </p:nvPr>
            </p:nvSpPr>
            <p:spPr/>
            <p:txBody>
              <a:bodyPr>
                <a:normAutofit lnSpcReduction="10000"/>
              </a:bodyPr>
              <a:lstStyle/>
              <a:p>
                <a:r>
                  <a:rPr lang="en-US" dirty="0"/>
                  <a:t>In this problem, making a Type I error (rejecting the null hypothesis when it is true) means that management believes that the bolt production system is not flawed (because greater than 700 MPa is the desired quality), when it is flawed. If we set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 too high, management will too frequently believe the quality level is being met when it is not and poor quality bolts will not be readily detected. After all is said and done, the decision remains arbitrary. A Type I error could be calamitous and so a small level of </a:t>
                </a:r>
                <a14:m>
                  <m:oMath xmlns:m="http://schemas.openxmlformats.org/officeDocument/2006/math">
                    <m:r>
                      <a:rPr lang="en-US" i="1" dirty="0">
                        <a:latin typeface="Cambria Math" panose="02040503050406030204" pitchFamily="18" charset="0"/>
                        <a:ea typeface="Cambria Math" panose="02040503050406030204" pitchFamily="18" charset="0"/>
                      </a:rPr>
                      <m:t>𝛼</m:t>
                    </m:r>
                  </m:oMath>
                </a14:m>
                <a:r>
                  <a:rPr lang="en-US" dirty="0"/>
                  <a:t> would be desirable. Let’s use </a:t>
                </a:r>
                <a14:m>
                  <m:oMath xmlns:m="http://schemas.openxmlformats.org/officeDocument/2006/math">
                    <m:r>
                      <a:rPr lang="en-US" b="0" i="0" dirty="0" smtClean="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𝛼</m:t>
                    </m:r>
                  </m:oMath>
                </a14:m>
                <a:r>
                  <a:rPr lang="en-US" dirty="0"/>
                  <a:t> = 0.01.</a:t>
                </a:r>
              </a:p>
            </p:txBody>
          </p:sp>
        </mc:Choice>
        <mc:Fallback xmlns="">
          <p:sp>
            <p:nvSpPr>
              <p:cNvPr id="3" name="Content Placeholder 2">
                <a:extLst>
                  <a:ext uri="{FF2B5EF4-FFF2-40B4-BE49-F238E27FC236}">
                    <a16:creationId xmlns:a16="http://schemas.microsoft.com/office/drawing/2014/main" id="{6AF876DB-EAE7-9F09-8D8F-239BFA4B492D}"/>
                  </a:ext>
                </a:extLst>
              </p:cNvPr>
              <p:cNvSpPr>
                <a:spLocks noGrp="1" noRot="1" noChangeAspect="1" noMove="1" noResize="1" noEditPoints="1" noAdjustHandles="1" noChangeArrowheads="1" noChangeShapeType="1" noTextEdit="1"/>
              </p:cNvSpPr>
              <p:nvPr>
                <p:ph idx="1"/>
              </p:nvPr>
            </p:nvSpPr>
            <p:spPr>
              <a:blipFill>
                <a:blip r:embed="rId2"/>
                <a:stretch>
                  <a:fillRect l="-1481" t="-2133" r="-2296"/>
                </a:stretch>
              </a:blipFill>
            </p:spPr>
            <p:txBody>
              <a:bodyPr/>
              <a:lstStyle/>
              <a:p>
                <a:r>
                  <a:rPr lang="en-IN">
                    <a:noFill/>
                  </a:rPr>
                  <a:t> </a:t>
                </a:r>
              </a:p>
            </p:txBody>
          </p:sp>
        </mc:Fallback>
      </mc:AlternateContent>
    </p:spTree>
    <p:extLst>
      <p:ext uri="{BB962C8B-B14F-4D97-AF65-F5344CB8AC3E}">
        <p14:creationId xmlns:p14="http://schemas.microsoft.com/office/powerpoint/2010/main" val="1848592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89321-7E83-9F3B-AF90-78A14CBFDF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C6847C-0355-C169-4726-B567BD9EA483}"/>
              </a:ext>
            </a:extLst>
          </p:cNvPr>
          <p:cNvSpPr>
            <a:spLocks noGrp="1"/>
          </p:cNvSpPr>
          <p:nvPr>
            <p:ph type="title"/>
          </p:nvPr>
        </p:nvSpPr>
        <p:spPr/>
        <p:txBody>
          <a:bodyPr/>
          <a:lstStyle/>
          <a:p>
            <a:r>
              <a:rPr lang="en-US" dirty="0"/>
              <a:t>Example 11.3.2: Performing a Hypothesis Test for Mean Tensile Strength (cont.)</a:t>
            </a:r>
          </a:p>
        </p:txBody>
      </p:sp>
      <p:sp>
        <p:nvSpPr>
          <p:cNvPr id="3" name="Content Placeholder 2">
            <a:extLst>
              <a:ext uri="{FF2B5EF4-FFF2-40B4-BE49-F238E27FC236}">
                <a16:creationId xmlns:a16="http://schemas.microsoft.com/office/drawing/2014/main" id="{B65853C6-B90B-764F-EC72-06C0EF414637}"/>
              </a:ext>
            </a:extLst>
          </p:cNvPr>
          <p:cNvSpPr>
            <a:spLocks noGrp="1"/>
          </p:cNvSpPr>
          <p:nvPr>
            <p:ph idx="1"/>
          </p:nvPr>
        </p:nvSpPr>
        <p:spPr/>
        <p:txBody>
          <a:bodyPr>
            <a:normAutofit lnSpcReduction="10000"/>
          </a:bodyPr>
          <a:lstStyle/>
          <a:p>
            <a:r>
              <a:rPr lang="en-US" b="1" dirty="0"/>
              <a:t>Step 3: Validate the assumptions of the hypothesis test, identify the appropriate test statistic, and compute its value.</a:t>
            </a:r>
          </a:p>
          <a:p>
            <a:r>
              <a:rPr lang="en-US" dirty="0"/>
              <a:t>First, we validate the assumptions. </a:t>
            </a:r>
          </a:p>
          <a:p>
            <a:pPr marL="461963" indent="-461963"/>
            <a:r>
              <a:rPr lang="en-US" dirty="0"/>
              <a:t>	Quantitative data (tensile strength)</a:t>
            </a:r>
          </a:p>
          <a:p>
            <a:pPr marL="461963" indent="-461963"/>
            <a:r>
              <a:rPr lang="en-US" dirty="0"/>
              <a:t>	Random sample used to obtain data </a:t>
            </a:r>
          </a:p>
          <a:p>
            <a:r>
              <a:rPr lang="en-US" dirty="0"/>
              <a:t>The sample size is less than 30, so we need to confirm that the population is approximately normally distributed. A normal probability plot of the data is given below. </a:t>
            </a:r>
          </a:p>
        </p:txBody>
      </p:sp>
      <p:pic>
        <p:nvPicPr>
          <p:cNvPr id="5" name="Picture 4">
            <a:extLst>
              <a:ext uri="{FF2B5EF4-FFF2-40B4-BE49-F238E27FC236}">
                <a16:creationId xmlns:a16="http://schemas.microsoft.com/office/drawing/2014/main" id="{A1D62F19-8235-9887-966F-58491A090B07}"/>
              </a:ext>
            </a:extLst>
          </p:cNvPr>
          <p:cNvPicPr>
            <a:picLocks noChangeAspect="1" noChangeArrowheads="1"/>
          </p:cNvPicPr>
          <p:nvPr/>
        </p:nvPicPr>
        <p:blipFill>
          <a:blip r:embed="rId2" cstate="print"/>
          <a:srcRect/>
          <a:stretch>
            <a:fillRect/>
          </a:stretch>
        </p:blipFill>
        <p:spPr bwMode="auto">
          <a:xfrm>
            <a:off x="578004" y="2999678"/>
            <a:ext cx="365125" cy="381000"/>
          </a:xfrm>
          <a:prstGeom prst="rect">
            <a:avLst/>
          </a:prstGeom>
          <a:noFill/>
          <a:ln w="9525">
            <a:noFill/>
            <a:miter lim="800000"/>
            <a:headEnd/>
            <a:tailEnd/>
          </a:ln>
        </p:spPr>
      </p:pic>
      <p:pic>
        <p:nvPicPr>
          <p:cNvPr id="6" name="Picture 5">
            <a:extLst>
              <a:ext uri="{FF2B5EF4-FFF2-40B4-BE49-F238E27FC236}">
                <a16:creationId xmlns:a16="http://schemas.microsoft.com/office/drawing/2014/main" id="{B077DF62-4F25-DFBB-E8FD-49AB79452FC6}"/>
              </a:ext>
            </a:extLst>
          </p:cNvPr>
          <p:cNvPicPr>
            <a:picLocks noChangeAspect="1" noChangeArrowheads="1"/>
          </p:cNvPicPr>
          <p:nvPr/>
        </p:nvPicPr>
        <p:blipFill>
          <a:blip r:embed="rId2" cstate="print"/>
          <a:srcRect/>
          <a:stretch>
            <a:fillRect/>
          </a:stretch>
        </p:blipFill>
        <p:spPr bwMode="auto">
          <a:xfrm>
            <a:off x="544551" y="3496279"/>
            <a:ext cx="365125" cy="381000"/>
          </a:xfrm>
          <a:prstGeom prst="rect">
            <a:avLst/>
          </a:prstGeom>
          <a:noFill/>
          <a:ln w="9525">
            <a:noFill/>
            <a:miter lim="800000"/>
            <a:headEnd/>
            <a:tailEnd/>
          </a:ln>
        </p:spPr>
      </p:pic>
    </p:spTree>
    <p:extLst>
      <p:ext uri="{BB962C8B-B14F-4D97-AF65-F5344CB8AC3E}">
        <p14:creationId xmlns:p14="http://schemas.microsoft.com/office/powerpoint/2010/main" val="330240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BD496-D1DA-2789-3BC7-3C836EAE55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A7A2D-DB7B-8B21-E571-B2DD57B2134D}"/>
              </a:ext>
            </a:extLst>
          </p:cNvPr>
          <p:cNvSpPr>
            <a:spLocks noGrp="1"/>
          </p:cNvSpPr>
          <p:nvPr>
            <p:ph type="title"/>
          </p:nvPr>
        </p:nvSpPr>
        <p:spPr/>
        <p:txBody>
          <a:bodyPr/>
          <a:lstStyle/>
          <a:p>
            <a:r>
              <a:rPr lang="en-US" dirty="0"/>
              <a:t>Example 11.3.2: Performing a Hypothesis Test for Mean Tensile Strength (cont.)</a:t>
            </a:r>
          </a:p>
        </p:txBody>
      </p:sp>
      <p:sp>
        <p:nvSpPr>
          <p:cNvPr id="3" name="Content Placeholder 2">
            <a:extLst>
              <a:ext uri="{FF2B5EF4-FFF2-40B4-BE49-F238E27FC236}">
                <a16:creationId xmlns:a16="http://schemas.microsoft.com/office/drawing/2014/main" id="{16FCC8B4-53E7-B466-88CB-DF46929CA4F2}"/>
              </a:ext>
            </a:extLst>
          </p:cNvPr>
          <p:cNvSpPr>
            <a:spLocks noGrp="1"/>
          </p:cNvSpPr>
          <p:nvPr>
            <p:ph idx="1"/>
          </p:nvPr>
        </p:nvSpPr>
        <p:spPr/>
        <p:txBody>
          <a:bodyPr>
            <a:normAutofit/>
          </a:bodyPr>
          <a:lstStyle/>
          <a:p>
            <a:r>
              <a:rPr lang="en-US" dirty="0"/>
              <a:t>The plot does not indicate a significant departure from normality.</a:t>
            </a:r>
          </a:p>
          <a:p>
            <a:endParaRPr lang="en-US" dirty="0"/>
          </a:p>
          <a:p>
            <a:endParaRPr lang="en-US" dirty="0"/>
          </a:p>
          <a:p>
            <a:endParaRPr lang="en-US" dirty="0"/>
          </a:p>
          <a:p>
            <a:endParaRPr lang="en-US" dirty="0"/>
          </a:p>
          <a:p>
            <a:pPr>
              <a:lnSpc>
                <a:spcPct val="150000"/>
              </a:lnSpc>
            </a:pPr>
            <a:r>
              <a:rPr lang="en-US" dirty="0"/>
              <a:t>      Population is approximately normally distributed</a:t>
            </a:r>
          </a:p>
          <a:p>
            <a:pPr>
              <a:lnSpc>
                <a:spcPct val="150000"/>
              </a:lnSpc>
            </a:pPr>
            <a:r>
              <a:rPr lang="en-US" dirty="0"/>
              <a:t>			or	</a:t>
            </a:r>
          </a:p>
        </p:txBody>
      </p:sp>
      <p:pic>
        <p:nvPicPr>
          <p:cNvPr id="5" name="Picture 4">
            <a:extLst>
              <a:ext uri="{FF2B5EF4-FFF2-40B4-BE49-F238E27FC236}">
                <a16:creationId xmlns:a16="http://schemas.microsoft.com/office/drawing/2014/main" id="{92F31681-82D7-D072-83A1-F03B9C37F9C3}"/>
              </a:ext>
            </a:extLst>
          </p:cNvPr>
          <p:cNvPicPr>
            <a:picLocks noChangeAspect="1" noChangeArrowheads="1"/>
          </p:cNvPicPr>
          <p:nvPr/>
        </p:nvPicPr>
        <p:blipFill>
          <a:blip r:embed="rId2" cstate="print"/>
          <a:srcRect/>
          <a:stretch>
            <a:fillRect/>
          </a:stretch>
        </p:blipFill>
        <p:spPr bwMode="auto">
          <a:xfrm>
            <a:off x="568128" y="4510068"/>
            <a:ext cx="365125" cy="381000"/>
          </a:xfrm>
          <a:prstGeom prst="rect">
            <a:avLst/>
          </a:prstGeom>
          <a:noFill/>
          <a:ln w="9525">
            <a:noFill/>
            <a:miter lim="800000"/>
            <a:headEnd/>
            <a:tailEnd/>
          </a:ln>
        </p:spPr>
      </p:pic>
      <p:pic>
        <p:nvPicPr>
          <p:cNvPr id="6" name="Picture 5">
            <a:extLst>
              <a:ext uri="{FF2B5EF4-FFF2-40B4-BE49-F238E27FC236}">
                <a16:creationId xmlns:a16="http://schemas.microsoft.com/office/drawing/2014/main" id="{2B573127-ED18-BBC4-E89F-4F82504181AC}"/>
              </a:ext>
            </a:extLst>
          </p:cNvPr>
          <p:cNvPicPr>
            <a:picLocks noChangeAspect="1" noChangeArrowheads="1"/>
          </p:cNvPicPr>
          <p:nvPr/>
        </p:nvPicPr>
        <p:blipFill>
          <a:blip r:embed="rId2" cstate="print"/>
          <a:srcRect/>
          <a:stretch>
            <a:fillRect/>
          </a:stretch>
        </p:blipFill>
        <p:spPr bwMode="auto">
          <a:xfrm>
            <a:off x="4669853" y="5331584"/>
            <a:ext cx="365125" cy="381000"/>
          </a:xfrm>
          <a:prstGeom prst="rect">
            <a:avLst/>
          </a:prstGeom>
          <a:noFill/>
          <a:ln w="9525">
            <a:noFill/>
            <a:miter lim="800000"/>
            <a:headEnd/>
            <a:tailEnd/>
          </a:ln>
        </p:spPr>
      </p:pic>
      <p:pic>
        <p:nvPicPr>
          <p:cNvPr id="7" name="Picture 6">
            <a:extLst>
              <a:ext uri="{FF2B5EF4-FFF2-40B4-BE49-F238E27FC236}">
                <a16:creationId xmlns:a16="http://schemas.microsoft.com/office/drawing/2014/main" id="{E8DC008E-9612-C1FB-A493-ED6ACE4C2810}"/>
              </a:ext>
            </a:extLst>
          </p:cNvPr>
          <p:cNvPicPr>
            <a:picLocks noChangeAspect="1"/>
          </p:cNvPicPr>
          <p:nvPr/>
        </p:nvPicPr>
        <p:blipFill>
          <a:blip r:embed="rId3"/>
          <a:stretch>
            <a:fillRect/>
          </a:stretch>
        </p:blipFill>
        <p:spPr>
          <a:xfrm>
            <a:off x="2351875" y="1891072"/>
            <a:ext cx="4635956" cy="2558027"/>
          </a:xfrm>
          <a:prstGeom prst="rect">
            <a:avLst/>
          </a:prstGeom>
        </p:spPr>
      </p:pic>
      <p:sp>
        <p:nvSpPr>
          <p:cNvPr id="8" name="Rectangle 7">
            <a:extLst>
              <a:ext uri="{FF2B5EF4-FFF2-40B4-BE49-F238E27FC236}">
                <a16:creationId xmlns:a16="http://schemas.microsoft.com/office/drawing/2014/main" id="{97FD25CB-137E-031C-4521-AA05116A7C2E}"/>
              </a:ext>
            </a:extLst>
          </p:cNvPr>
          <p:cNvSpPr/>
          <p:nvPr/>
        </p:nvSpPr>
        <p:spPr>
          <a:xfrm>
            <a:off x="520075" y="5195797"/>
            <a:ext cx="1949765" cy="523220"/>
          </a:xfrm>
          <a:prstGeom prst="rect">
            <a:avLst/>
          </a:prstGeom>
        </p:spPr>
        <p:txBody>
          <a:bodyPr wrap="none">
            <a:spAutoFit/>
          </a:bodyPr>
          <a:lstStyle/>
          <a:p>
            <a:pPr>
              <a:buFont typeface="Wingdings" pitchFamily="2" charset="2"/>
              <a:buChar char="q"/>
            </a:pPr>
            <a:r>
              <a:rPr lang="en-US" sz="2800" i="1" dirty="0">
                <a:solidFill>
                  <a:srgbClr val="000000"/>
                </a:solidFill>
                <a:latin typeface="Symbol" pitchFamily="98" charset="2"/>
              </a:rPr>
              <a:t> </a:t>
            </a:r>
            <a:r>
              <a:rPr lang="el-GR" sz="2800" i="1" dirty="0">
                <a:latin typeface="Cambria Math" panose="02040503050406030204" pitchFamily="18" charset="0"/>
                <a:ea typeface="Cambria Math" panose="02040503050406030204" pitchFamily="18" charset="0"/>
              </a:rPr>
              <a:t>σ</a:t>
            </a:r>
            <a:r>
              <a:rPr lang="en-US" sz="2800" dirty="0"/>
              <a:t> known </a:t>
            </a:r>
          </a:p>
        </p:txBody>
      </p:sp>
      <p:sp>
        <p:nvSpPr>
          <p:cNvPr id="9" name="Rectangle 8">
            <a:extLst>
              <a:ext uri="{FF2B5EF4-FFF2-40B4-BE49-F238E27FC236}">
                <a16:creationId xmlns:a16="http://schemas.microsoft.com/office/drawing/2014/main" id="{1F8F1A2B-6E93-03CF-07A4-EE55F01FC851}"/>
              </a:ext>
            </a:extLst>
          </p:cNvPr>
          <p:cNvSpPr/>
          <p:nvPr/>
        </p:nvSpPr>
        <p:spPr>
          <a:xfrm>
            <a:off x="4934414" y="5246421"/>
            <a:ext cx="2007473" cy="523220"/>
          </a:xfrm>
          <a:prstGeom prst="rect">
            <a:avLst/>
          </a:prstGeom>
        </p:spPr>
        <p:txBody>
          <a:bodyPr wrap="none">
            <a:spAutoFit/>
          </a:bodyPr>
          <a:lstStyle/>
          <a:p>
            <a:r>
              <a:rPr lang="en-US" sz="2800" i="1" dirty="0">
                <a:solidFill>
                  <a:srgbClr val="000000"/>
                </a:solidFill>
                <a:latin typeface="Symbol" pitchFamily="98" charset="2"/>
              </a:rPr>
              <a:t> </a:t>
            </a:r>
            <a:r>
              <a:rPr lang="el-GR" sz="2800" i="1" dirty="0">
                <a:latin typeface="Cambria Math" panose="02040503050406030204" pitchFamily="18" charset="0"/>
                <a:ea typeface="Cambria Math" panose="02040503050406030204" pitchFamily="18" charset="0"/>
              </a:rPr>
              <a:t>σ</a:t>
            </a:r>
            <a:r>
              <a:rPr lang="en-US" sz="2800" dirty="0"/>
              <a:t> unknown </a:t>
            </a:r>
          </a:p>
        </p:txBody>
      </p:sp>
    </p:spTree>
    <p:extLst>
      <p:ext uri="{BB962C8B-B14F-4D97-AF65-F5344CB8AC3E}">
        <p14:creationId xmlns:p14="http://schemas.microsoft.com/office/powerpoint/2010/main" val="365645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D0BA3-F7D7-36D7-4F9F-7AFCE226BB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6865B3-763D-53D0-F864-D650321F0FCE}"/>
              </a:ext>
            </a:extLst>
          </p:cNvPr>
          <p:cNvSpPr>
            <a:spLocks noGrp="1"/>
          </p:cNvSpPr>
          <p:nvPr>
            <p:ph type="title"/>
          </p:nvPr>
        </p:nvSpPr>
        <p:spPr/>
        <p:txBody>
          <a:bodyPr/>
          <a:lstStyle/>
          <a:p>
            <a:r>
              <a:rPr lang="en-US" dirty="0"/>
              <a:t>Example 11.3.2: Performing a Hypothesis Test for Mean Tensile Strength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42ADFE7-98BE-5BF2-9D3C-6BB2260004CB}"/>
                  </a:ext>
                </a:extLst>
              </p:cNvPr>
              <p:cNvSpPr>
                <a:spLocks noGrp="1"/>
              </p:cNvSpPr>
              <p:nvPr>
                <p:ph idx="1"/>
              </p:nvPr>
            </p:nvSpPr>
            <p:spPr/>
            <p:txBody>
              <a:bodyPr>
                <a:normAutofit/>
              </a:bodyPr>
              <a:lstStyle/>
              <a:p>
                <a:r>
                  <a:rPr lang="en-US" dirty="0"/>
                  <a:t>The assumptions are met such that the </a:t>
                </a:r>
                <a14:m>
                  <m:oMath xmlns:m="http://schemas.openxmlformats.org/officeDocument/2006/math">
                    <m:r>
                      <a:rPr lang="en-US" i="1" dirty="0" smtClean="0">
                        <a:latin typeface="Cambria Math" panose="02040503050406030204" pitchFamily="18" charset="0"/>
                      </a:rPr>
                      <m:t>𝑡</m:t>
                    </m:r>
                  </m:oMath>
                </a14:m>
                <a:r>
                  <a:rPr lang="en-US" dirty="0"/>
                  <a:t>-statistic is appropriate.</a:t>
                </a:r>
              </a:p>
              <a:p>
                <a:r>
                  <a:rPr lang="en-US" dirty="0"/>
                  <a:t>The average tensile strength is 722.67 Megapascals, with a standard deviation of 19.89 Megapascals. Symbolically this is expressed as</a:t>
                </a:r>
              </a:p>
              <a:p>
                <a:endParaRPr lang="en-US" dirty="0"/>
              </a:p>
              <a:p>
                <a:r>
                  <a:rPr lang="en-US" dirty="0"/>
                  <a:t>The resulting test statistic is</a:t>
                </a:r>
              </a:p>
            </p:txBody>
          </p:sp>
        </mc:Choice>
        <mc:Fallback xmlns="">
          <p:sp>
            <p:nvSpPr>
              <p:cNvPr id="3" name="Content Placeholder 2">
                <a:extLst>
                  <a:ext uri="{FF2B5EF4-FFF2-40B4-BE49-F238E27FC236}">
                    <a16:creationId xmlns:a16="http://schemas.microsoft.com/office/drawing/2014/main" id="{842ADFE7-98BE-5BF2-9D3C-6BB2260004CB}"/>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4ED4A5C4-2EA8-CB62-AC9E-61ABE1E9C740}"/>
              </a:ext>
            </a:extLst>
          </p:cNvPr>
          <p:cNvGraphicFramePr>
            <a:graphicFrameLocks noChangeAspect="1"/>
          </p:cNvGraphicFramePr>
          <p:nvPr>
            <p:extLst>
              <p:ext uri="{D42A27DB-BD31-4B8C-83A1-F6EECF244321}">
                <p14:modId xmlns:p14="http://schemas.microsoft.com/office/powerpoint/2010/main" val="1909827781"/>
              </p:ext>
            </p:extLst>
          </p:nvPr>
        </p:nvGraphicFramePr>
        <p:xfrm>
          <a:off x="2057400" y="3657600"/>
          <a:ext cx="4762500" cy="342900"/>
        </p:xfrm>
        <a:graphic>
          <a:graphicData uri="http://schemas.openxmlformats.org/presentationml/2006/ole">
            <mc:AlternateContent xmlns:mc="http://schemas.openxmlformats.org/markup-compatibility/2006">
              <mc:Choice xmlns:v="urn:schemas-microsoft-com:vml" Requires="v">
                <p:oleObj name="Equation" r:id="rId3" imgW="4762440" imgH="342720" progId="Equation.DSMT4">
                  <p:embed/>
                </p:oleObj>
              </mc:Choice>
              <mc:Fallback>
                <p:oleObj name="Equation" r:id="rId3" imgW="4762440" imgH="342720" progId="Equation.DSMT4">
                  <p:embed/>
                  <p:pic>
                    <p:nvPicPr>
                      <p:cNvPr id="0" name=""/>
                      <p:cNvPicPr/>
                      <p:nvPr/>
                    </p:nvPicPr>
                    <p:blipFill>
                      <a:blip r:embed="rId4"/>
                      <a:stretch>
                        <a:fillRect/>
                      </a:stretch>
                    </p:blipFill>
                    <p:spPr>
                      <a:xfrm>
                        <a:off x="2057400" y="3657600"/>
                        <a:ext cx="4762500" cy="3429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D5BCAB1-9736-7283-B3D9-2BE3AE65878B}"/>
              </a:ext>
            </a:extLst>
          </p:cNvPr>
          <p:cNvGraphicFramePr>
            <a:graphicFrameLocks noChangeAspect="1"/>
          </p:cNvGraphicFramePr>
          <p:nvPr>
            <p:extLst>
              <p:ext uri="{D42A27DB-BD31-4B8C-83A1-F6EECF244321}">
                <p14:modId xmlns:p14="http://schemas.microsoft.com/office/powerpoint/2010/main" val="372830447"/>
              </p:ext>
            </p:extLst>
          </p:nvPr>
        </p:nvGraphicFramePr>
        <p:xfrm>
          <a:off x="1928386" y="4627833"/>
          <a:ext cx="4330700" cy="1320800"/>
        </p:xfrm>
        <a:graphic>
          <a:graphicData uri="http://schemas.openxmlformats.org/presentationml/2006/ole">
            <mc:AlternateContent xmlns:mc="http://schemas.openxmlformats.org/markup-compatibility/2006">
              <mc:Choice xmlns:v="urn:schemas-microsoft-com:vml" Requires="v">
                <p:oleObj name="Equation" r:id="rId5" imgW="4330440" imgH="1320480" progId="Equation.DSMT4">
                  <p:embed/>
                </p:oleObj>
              </mc:Choice>
              <mc:Fallback>
                <p:oleObj name="Equation" r:id="rId5" imgW="4330440" imgH="1320480" progId="Equation.DSMT4">
                  <p:embed/>
                  <p:pic>
                    <p:nvPicPr>
                      <p:cNvPr id="0" name=""/>
                      <p:cNvPicPr/>
                      <p:nvPr/>
                    </p:nvPicPr>
                    <p:blipFill>
                      <a:blip r:embed="rId6"/>
                      <a:stretch>
                        <a:fillRect/>
                      </a:stretch>
                    </p:blipFill>
                    <p:spPr>
                      <a:xfrm>
                        <a:off x="1928386" y="4627833"/>
                        <a:ext cx="4330700" cy="1320800"/>
                      </a:xfrm>
                      <a:prstGeom prst="rect">
                        <a:avLst/>
                      </a:prstGeom>
                    </p:spPr>
                  </p:pic>
                </p:oleObj>
              </mc:Fallback>
            </mc:AlternateContent>
          </a:graphicData>
        </a:graphic>
      </p:graphicFrame>
    </p:spTree>
    <p:extLst>
      <p:ext uri="{BB962C8B-B14F-4D97-AF65-F5344CB8AC3E}">
        <p14:creationId xmlns:p14="http://schemas.microsoft.com/office/powerpoint/2010/main" val="75567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B94FE-326B-BE13-44DA-D163C82B38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163C1F-5AFD-6188-763B-1E6A02FC163D}"/>
              </a:ext>
            </a:extLst>
          </p:cNvPr>
          <p:cNvSpPr>
            <a:spLocks noGrp="1"/>
          </p:cNvSpPr>
          <p:nvPr>
            <p:ph type="title"/>
          </p:nvPr>
        </p:nvSpPr>
        <p:spPr/>
        <p:txBody>
          <a:bodyPr/>
          <a:lstStyle/>
          <a:p>
            <a:r>
              <a:rPr lang="en-US" dirty="0"/>
              <a:t>Example 11.3.2: Performing a Hypothesis Test for Mean Tensile Strength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C835C8-310B-66CD-F342-5DF42A6606FD}"/>
                  </a:ext>
                </a:extLst>
              </p:cNvPr>
              <p:cNvSpPr>
                <a:spLocks noGrp="1"/>
              </p:cNvSpPr>
              <p:nvPr>
                <p:ph idx="1"/>
              </p:nvPr>
            </p:nvSpPr>
            <p:spPr/>
            <p:txBody>
              <a:bodyPr>
                <a:normAutofit/>
              </a:bodyPr>
              <a:lstStyle/>
              <a:p>
                <a:r>
                  <a:rPr lang="en-US" dirty="0"/>
                  <a:t>The sample mean is 5.1 standard deviations more than the hypothesized value of the mean. Is this difference caused by ordinary sampling variation, or is this evidence of a false null hypothesis? Keep in mind that rejecting the null hypothesis (</a:t>
                </a:r>
                <a14:m>
                  <m:oMath xmlns:m="http://schemas.openxmlformats.org/officeDocument/2006/math">
                    <m:r>
                      <a:rPr lang="en-US" i="1" smtClean="0">
                        <a:latin typeface="Cambria Math" panose="02040503050406030204" pitchFamily="18" charset="0"/>
                      </a:rPr>
                      <m:t>𝐻</m:t>
                    </m:r>
                    <m:r>
                      <a:rPr lang="en-US" i="1" baseline="-25000">
                        <a:latin typeface="Cambria Math" panose="02040503050406030204" pitchFamily="18" charset="0"/>
                      </a:rPr>
                      <m:t>0</m:t>
                    </m:r>
                  </m:oMath>
                </a14:m>
                <a:r>
                  <a:rPr lang="en-US" dirty="0"/>
                  <a:t>) will be a desirable outcome since the null states that the bolts are not at the quality standard and the alternative states that the tensile strength of the bolts is above 700 MPa.</a:t>
                </a:r>
              </a:p>
            </p:txBody>
          </p:sp>
        </mc:Choice>
        <mc:Fallback xmlns="">
          <p:sp>
            <p:nvSpPr>
              <p:cNvPr id="3" name="Content Placeholder 2">
                <a:extLst>
                  <a:ext uri="{FF2B5EF4-FFF2-40B4-BE49-F238E27FC236}">
                    <a16:creationId xmlns:a16="http://schemas.microsoft.com/office/drawing/2014/main" id="{00C835C8-310B-66CD-F342-5DF42A6606FD}"/>
                  </a:ext>
                </a:extLst>
              </p:cNvPr>
              <p:cNvSpPr>
                <a:spLocks noGrp="1" noRot="1" noChangeAspect="1" noMove="1" noResize="1" noEditPoints="1" noAdjustHandles="1" noChangeArrowheads="1" noChangeShapeType="1" noTextEdit="1"/>
              </p:cNvSpPr>
              <p:nvPr>
                <p:ph idx="1"/>
              </p:nvPr>
            </p:nvSpPr>
            <p:spPr>
              <a:blipFill>
                <a:blip r:embed="rId2"/>
                <a:stretch>
                  <a:fillRect l="-1481" t="-1200" r="-667"/>
                </a:stretch>
              </a:blipFill>
            </p:spPr>
            <p:txBody>
              <a:bodyPr/>
              <a:lstStyle/>
              <a:p>
                <a:r>
                  <a:rPr lang="en-IN">
                    <a:noFill/>
                  </a:rPr>
                  <a:t> </a:t>
                </a:r>
              </a:p>
            </p:txBody>
          </p:sp>
        </mc:Fallback>
      </mc:AlternateContent>
    </p:spTree>
    <p:extLst>
      <p:ext uri="{BB962C8B-B14F-4D97-AF65-F5344CB8AC3E}">
        <p14:creationId xmlns:p14="http://schemas.microsoft.com/office/powerpoint/2010/main" val="2634535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E1F2B-8AE5-E3E0-1BB1-6C999D8748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E7C412-48F5-8FDB-1674-1A0CA40247A6}"/>
              </a:ext>
            </a:extLst>
          </p:cNvPr>
          <p:cNvSpPr>
            <a:spLocks noGrp="1"/>
          </p:cNvSpPr>
          <p:nvPr>
            <p:ph type="title"/>
          </p:nvPr>
        </p:nvSpPr>
        <p:spPr/>
        <p:txBody>
          <a:bodyPr/>
          <a:lstStyle/>
          <a:p>
            <a:r>
              <a:rPr lang="en-US" dirty="0"/>
              <a:t>Example 11.3.2: Performing a Hypothesis Test for Mean Tensile Strength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B3E683-1722-8F7D-9515-C1DD3C5BE80E}"/>
                  </a:ext>
                </a:extLst>
              </p:cNvPr>
              <p:cNvSpPr>
                <a:spLocks noGrp="1"/>
              </p:cNvSpPr>
              <p:nvPr>
                <p:ph idx="1"/>
              </p:nvPr>
            </p:nvSpPr>
            <p:spPr/>
            <p:txBody>
              <a:bodyPr>
                <a:normAutofit/>
              </a:bodyPr>
              <a:lstStyle/>
              <a:p>
                <a:r>
                  <a:rPr lang="en-US" b="1" dirty="0"/>
                  <a:t>Step 4: Determine the critical value(s) or </a:t>
                </a:r>
                <a14:m>
                  <m:oMath xmlns:m="http://schemas.openxmlformats.org/officeDocument/2006/math">
                    <m:r>
                      <a:rPr lang="en-US" b="1" i="1" dirty="0" smtClean="0">
                        <a:latin typeface="Cambria Math" panose="02040503050406030204" pitchFamily="18" charset="0"/>
                      </a:rPr>
                      <m:t>𝑷</m:t>
                    </m:r>
                  </m:oMath>
                </a14:m>
                <a:r>
                  <a:rPr lang="en-US" b="1" dirty="0"/>
                  <a:t>-value.</a:t>
                </a:r>
              </a:p>
              <a:p>
                <a:r>
                  <a:rPr lang="en-US" dirty="0"/>
                  <a:t>Since the alternative hypothesis implies that we are interested in discovering if the mean is above 700 MPa the rejection region will only be on the right-hand side of the sampling distribution. Because the level of the test has been chosen at 0.01, the interval encompassing 0.01 of the area on the right-hand side of the curve will define the rejection region. The test statistic has a </a:t>
                </a:r>
                <a14:m>
                  <m:oMath xmlns:m="http://schemas.openxmlformats.org/officeDocument/2006/math">
                    <m:r>
                      <a:rPr lang="en-US" i="1" dirty="0" smtClean="0">
                        <a:latin typeface="Cambria Math" panose="02040503050406030204" pitchFamily="18" charset="0"/>
                      </a:rPr>
                      <m:t>𝑡</m:t>
                    </m:r>
                  </m:oMath>
                </a14:m>
                <a:r>
                  <a:rPr lang="en-US" dirty="0"/>
                  <a:t>-distribution.</a:t>
                </a:r>
              </a:p>
            </p:txBody>
          </p:sp>
        </mc:Choice>
        <mc:Fallback xmlns="">
          <p:sp>
            <p:nvSpPr>
              <p:cNvPr id="3" name="Content Placeholder 2">
                <a:extLst>
                  <a:ext uri="{FF2B5EF4-FFF2-40B4-BE49-F238E27FC236}">
                    <a16:creationId xmlns:a16="http://schemas.microsoft.com/office/drawing/2014/main" id="{94B3E683-1722-8F7D-9515-C1DD3C5BE80E}"/>
                  </a:ext>
                </a:extLst>
              </p:cNvPr>
              <p:cNvSpPr>
                <a:spLocks noGrp="1" noRot="1" noChangeAspect="1" noMove="1" noResize="1" noEditPoints="1" noAdjustHandles="1" noChangeArrowheads="1" noChangeShapeType="1" noTextEdit="1"/>
              </p:cNvSpPr>
              <p:nvPr>
                <p:ph idx="1"/>
              </p:nvPr>
            </p:nvSpPr>
            <p:spPr>
              <a:blipFill>
                <a:blip r:embed="rId2"/>
                <a:stretch>
                  <a:fillRect l="-1481" t="-1200" r="-370"/>
                </a:stretch>
              </a:blipFill>
            </p:spPr>
            <p:txBody>
              <a:bodyPr/>
              <a:lstStyle/>
              <a:p>
                <a:r>
                  <a:rPr lang="en-IN">
                    <a:noFill/>
                  </a:rPr>
                  <a:t> </a:t>
                </a:r>
              </a:p>
            </p:txBody>
          </p:sp>
        </mc:Fallback>
      </mc:AlternateContent>
    </p:spTree>
    <p:extLst>
      <p:ext uri="{BB962C8B-B14F-4D97-AF65-F5344CB8AC3E}">
        <p14:creationId xmlns:p14="http://schemas.microsoft.com/office/powerpoint/2010/main" val="1707964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5C357-5B80-F269-6C87-E4B36B986E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E76CCA-F4C3-27B6-F411-4C43D281CA61}"/>
              </a:ext>
            </a:extLst>
          </p:cNvPr>
          <p:cNvSpPr>
            <a:spLocks noGrp="1"/>
          </p:cNvSpPr>
          <p:nvPr>
            <p:ph type="title"/>
          </p:nvPr>
        </p:nvSpPr>
        <p:spPr/>
        <p:txBody>
          <a:bodyPr/>
          <a:lstStyle/>
          <a:p>
            <a:r>
              <a:rPr lang="en-US" dirty="0"/>
              <a:t>Example 11.3.2: Performing a Hypothesis Test for Mean Tensile Strength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24C702-4254-1441-C06D-9EAC0FE37922}"/>
                  </a:ext>
                </a:extLst>
              </p:cNvPr>
              <p:cNvSpPr>
                <a:spLocks noGrp="1"/>
              </p:cNvSpPr>
              <p:nvPr>
                <p:ph idx="1"/>
              </p:nvPr>
            </p:nvSpPr>
            <p:spPr/>
            <p:txBody>
              <a:bodyPr>
                <a:normAutofit/>
              </a:bodyPr>
              <a:lstStyle/>
              <a:p>
                <a:r>
                  <a:rPr lang="en-US" dirty="0"/>
                  <a:t>To obtain the critical value, first determine the degrees of freedom.</a:t>
                </a:r>
              </a:p>
              <a:p>
                <a:r>
                  <a:rPr lang="en-US" dirty="0"/>
                  <a:t>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−1=20−1=19</m:t>
                    </m:r>
                  </m:oMath>
                </a14:m>
                <a:r>
                  <a:rPr lang="en-US" dirty="0"/>
                  <a:t>.</a:t>
                </a:r>
              </a:p>
              <a:p>
                <a:r>
                  <a:rPr lang="en-US" dirty="0"/>
                  <a:t>Using Table D in Appendix A,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𝑡</m:t>
                        </m:r>
                      </m:e>
                      <m:sub>
                        <m:r>
                          <a:rPr lang="en-US" b="0" i="1" dirty="0" smtClean="0">
                            <a:latin typeface="Cambria Math" panose="02040503050406030204" pitchFamily="18" charset="0"/>
                          </a:rPr>
                          <m:t>0.01,19</m:t>
                        </m:r>
                      </m:sub>
                    </m:sSub>
                  </m:oMath>
                </a14:m>
                <a:r>
                  <a:rPr lang="en-US" dirty="0"/>
                  <a:t> = 2.539. If the observed </a:t>
                </a:r>
                <a14:m>
                  <m:oMath xmlns:m="http://schemas.openxmlformats.org/officeDocument/2006/math">
                    <m:r>
                      <a:rPr lang="en-US" i="1" dirty="0" smtClean="0">
                        <a:latin typeface="Cambria Math" panose="02040503050406030204" pitchFamily="18" charset="0"/>
                      </a:rPr>
                      <m:t>𝑡</m:t>
                    </m:r>
                  </m:oMath>
                </a14:m>
                <a:r>
                  <a:rPr lang="en-US" dirty="0"/>
                  <a:t>-value is greater than 2.539 then the observed mean is presumed to be too far from the hypothesized value to have occurred from ordinary sampling variation. If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&gt;2.539</m:t>
                    </m:r>
                  </m:oMath>
                </a14:m>
                <a:r>
                  <a:rPr lang="en-US" dirty="0"/>
                  <a:t>, the presumption will be that the mean tensile strength is greater than 700 MPa.</a:t>
                </a:r>
              </a:p>
            </p:txBody>
          </p:sp>
        </mc:Choice>
        <mc:Fallback xmlns="">
          <p:sp>
            <p:nvSpPr>
              <p:cNvPr id="3" name="Content Placeholder 2">
                <a:extLst>
                  <a:ext uri="{FF2B5EF4-FFF2-40B4-BE49-F238E27FC236}">
                    <a16:creationId xmlns:a16="http://schemas.microsoft.com/office/drawing/2014/main" id="{4024C702-4254-1441-C06D-9EAC0FE37922}"/>
                  </a:ext>
                </a:extLst>
              </p:cNvPr>
              <p:cNvSpPr>
                <a:spLocks noGrp="1" noRot="1" noChangeAspect="1" noMove="1" noResize="1" noEditPoints="1" noAdjustHandles="1" noChangeArrowheads="1" noChangeShapeType="1" noTextEdit="1"/>
              </p:cNvSpPr>
              <p:nvPr>
                <p:ph idx="1"/>
              </p:nvPr>
            </p:nvSpPr>
            <p:spPr>
              <a:blipFill>
                <a:blip r:embed="rId2"/>
                <a:stretch>
                  <a:fillRect l="-1481" t="-1200" r="-519" b="-3333"/>
                </a:stretch>
              </a:blipFill>
            </p:spPr>
            <p:txBody>
              <a:bodyPr/>
              <a:lstStyle/>
              <a:p>
                <a:r>
                  <a:rPr lang="en-IN">
                    <a:noFill/>
                  </a:rPr>
                  <a:t> </a:t>
                </a:r>
              </a:p>
            </p:txBody>
          </p:sp>
        </mc:Fallback>
      </mc:AlternateContent>
    </p:spTree>
    <p:extLst>
      <p:ext uri="{BB962C8B-B14F-4D97-AF65-F5344CB8AC3E}">
        <p14:creationId xmlns:p14="http://schemas.microsoft.com/office/powerpoint/2010/main" val="974327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194B2-BF27-90F5-1D8D-391DBE453D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7BF33A-CF02-8FE4-5902-86D0BC628818}"/>
              </a:ext>
            </a:extLst>
          </p:cNvPr>
          <p:cNvSpPr>
            <a:spLocks noGrp="1"/>
          </p:cNvSpPr>
          <p:nvPr>
            <p:ph type="title"/>
          </p:nvPr>
        </p:nvSpPr>
        <p:spPr/>
        <p:txBody>
          <a:bodyPr/>
          <a:lstStyle/>
          <a:p>
            <a:r>
              <a:rPr lang="en-US" dirty="0"/>
              <a:t>Example 11.3.2: Performing a Hypothesis Test for Mean Tensile Strength (cont.)</a:t>
            </a:r>
          </a:p>
        </p:txBody>
      </p:sp>
      <p:sp>
        <p:nvSpPr>
          <p:cNvPr id="3" name="Content Placeholder 2">
            <a:extLst>
              <a:ext uri="{FF2B5EF4-FFF2-40B4-BE49-F238E27FC236}">
                <a16:creationId xmlns:a16="http://schemas.microsoft.com/office/drawing/2014/main" id="{DEA4453C-788B-1053-8927-3676E28B9478}"/>
              </a:ext>
            </a:extLst>
          </p:cNvPr>
          <p:cNvSpPr>
            <a:spLocks noGrp="1"/>
          </p:cNvSpPr>
          <p:nvPr>
            <p:ph idx="1"/>
          </p:nvPr>
        </p:nvSpPr>
        <p:spPr/>
        <p:txBody>
          <a:bodyPr>
            <a:normAutofit/>
          </a:bodyPr>
          <a:lstStyle/>
          <a:p>
            <a:endParaRPr lang="en-US" dirty="0"/>
          </a:p>
          <a:p>
            <a:endParaRPr lang="en-US" dirty="0"/>
          </a:p>
          <a:p>
            <a:endParaRPr lang="en-US" dirty="0"/>
          </a:p>
          <a:p>
            <a:r>
              <a:rPr lang="en-US" dirty="0"/>
              <a:t> </a:t>
            </a:r>
          </a:p>
        </p:txBody>
      </p:sp>
      <p:pic>
        <p:nvPicPr>
          <p:cNvPr id="5" name="Picture 4">
            <a:extLst>
              <a:ext uri="{FF2B5EF4-FFF2-40B4-BE49-F238E27FC236}">
                <a16:creationId xmlns:a16="http://schemas.microsoft.com/office/drawing/2014/main" id="{59E11F67-162E-32BE-C431-3D3E883FEB5D}"/>
              </a:ext>
            </a:extLst>
          </p:cNvPr>
          <p:cNvPicPr>
            <a:picLocks noChangeAspect="1"/>
          </p:cNvPicPr>
          <p:nvPr/>
        </p:nvPicPr>
        <p:blipFill>
          <a:blip r:embed="rId2"/>
          <a:stretch>
            <a:fillRect/>
          </a:stretch>
        </p:blipFill>
        <p:spPr>
          <a:xfrm>
            <a:off x="1876048" y="1399892"/>
            <a:ext cx="5591551" cy="4208482"/>
          </a:xfrm>
          <a:prstGeom prst="rect">
            <a:avLst/>
          </a:prstGeom>
        </p:spPr>
      </p:pic>
    </p:spTree>
    <p:extLst>
      <p:ext uri="{BB962C8B-B14F-4D97-AF65-F5344CB8AC3E}">
        <p14:creationId xmlns:p14="http://schemas.microsoft.com/office/powerpoint/2010/main" val="3083041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37280-5D73-3E82-0782-5845E5E170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02AB97-2D8A-764A-43A1-14EDFB90F1CE}"/>
              </a:ext>
            </a:extLst>
          </p:cNvPr>
          <p:cNvSpPr>
            <a:spLocks noGrp="1"/>
          </p:cNvSpPr>
          <p:nvPr>
            <p:ph type="title"/>
          </p:nvPr>
        </p:nvSpPr>
        <p:spPr/>
        <p:txBody>
          <a:bodyPr/>
          <a:lstStyle/>
          <a:p>
            <a:r>
              <a:rPr lang="en-US" dirty="0"/>
              <a:t>Example 11.3.2: Performing a Hypothesis Test for Mean Tensile Strength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E84177-2923-5DD7-37F3-412813AF3700}"/>
                  </a:ext>
                </a:extLst>
              </p:cNvPr>
              <p:cNvSpPr>
                <a:spLocks noGrp="1"/>
              </p:cNvSpPr>
              <p:nvPr>
                <p:ph idx="1"/>
              </p:nvPr>
            </p:nvSpPr>
            <p:spPr/>
            <p:txBody>
              <a:bodyPr>
                <a:normAutofit/>
              </a:bodyPr>
              <a:lstStyle/>
              <a:p>
                <a:r>
                  <a:rPr lang="en-US" dirty="0"/>
                  <a:t>The </a:t>
                </a:r>
                <a14:m>
                  <m:oMath xmlns:m="http://schemas.openxmlformats.org/officeDocument/2006/math">
                    <m:r>
                      <a:rPr lang="en-US" i="1" dirty="0" smtClean="0">
                        <a:latin typeface="Cambria Math" panose="02040503050406030204" pitchFamily="18" charset="0"/>
                      </a:rPr>
                      <m:t>𝑃</m:t>
                    </m:r>
                  </m:oMath>
                </a14:m>
                <a:r>
                  <a:rPr lang="en-US" dirty="0"/>
                  <a:t>-value of the test statistic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=5.1</m:t>
                    </m:r>
                  </m:oMath>
                </a14:m>
                <a:r>
                  <a:rPr lang="en-US" dirty="0"/>
                  <a:t>) can be found using technology to be </a:t>
                </a:r>
                <a14:m>
                  <m:oMath xmlns:m="http://schemas.openxmlformats.org/officeDocument/2006/math">
                    <m:r>
                      <a:rPr lang="en-US" i="1" dirty="0" smtClean="0">
                        <a:latin typeface="Cambria Math" panose="02040503050406030204" pitchFamily="18" charset="0"/>
                      </a:rPr>
                      <m:t>𝑃</m:t>
                    </m:r>
                  </m:oMath>
                </a14:m>
                <a:r>
                  <a:rPr lang="en-US" dirty="0"/>
                  <a:t>(</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≥5.1</m:t>
                    </m:r>
                  </m:oMath>
                </a14:m>
                <a:r>
                  <a:rPr lang="en-US" dirty="0"/>
                  <a:t>) ≈ 0.00003, with degrees of freedom equal to 19. Alternatively, using Table D we observe that the test statistic is greater than the </a:t>
                </a:r>
                <a14:m>
                  <m:oMath xmlns:m="http://schemas.openxmlformats.org/officeDocument/2006/math">
                    <m:r>
                      <a:rPr lang="en-US" i="1" dirty="0" smtClean="0">
                        <a:latin typeface="Cambria Math" panose="02040503050406030204" pitchFamily="18" charset="0"/>
                      </a:rPr>
                      <m:t>𝑡</m:t>
                    </m:r>
                  </m:oMath>
                </a14:m>
                <a:r>
                  <a:rPr lang="en-US" dirty="0"/>
                  <a:t>-value of 2.861, which has a tail area of 0.005. This implies that the </a:t>
                </a:r>
                <a14:m>
                  <m:oMath xmlns:m="http://schemas.openxmlformats.org/officeDocument/2006/math">
                    <m:r>
                      <a:rPr lang="en-US" i="1" dirty="0" smtClean="0">
                        <a:latin typeface="Cambria Math" panose="02040503050406030204" pitchFamily="18" charset="0"/>
                      </a:rPr>
                      <m:t>𝑃</m:t>
                    </m:r>
                  </m:oMath>
                </a14:m>
                <a:r>
                  <a:rPr lang="en-US" dirty="0"/>
                  <a:t>-value is less than 0.005.</a:t>
                </a:r>
              </a:p>
              <a:p>
                <a:r>
                  <a:rPr lang="en-US" b="1" dirty="0"/>
                  <a:t>Step 5: Choose between the null and alternative hypotheses.</a:t>
                </a:r>
              </a:p>
            </p:txBody>
          </p:sp>
        </mc:Choice>
        <mc:Fallback xmlns="">
          <p:sp>
            <p:nvSpPr>
              <p:cNvPr id="3" name="Content Placeholder 2">
                <a:extLst>
                  <a:ext uri="{FF2B5EF4-FFF2-40B4-BE49-F238E27FC236}">
                    <a16:creationId xmlns:a16="http://schemas.microsoft.com/office/drawing/2014/main" id="{D2E84177-2923-5DD7-37F3-412813AF3700}"/>
                  </a:ext>
                </a:extLst>
              </p:cNvPr>
              <p:cNvSpPr>
                <a:spLocks noGrp="1" noRot="1" noChangeAspect="1" noMove="1" noResize="1" noEditPoints="1" noAdjustHandles="1" noChangeArrowheads="1" noChangeShapeType="1" noTextEdit="1"/>
              </p:cNvSpPr>
              <p:nvPr>
                <p:ph idx="1"/>
              </p:nvPr>
            </p:nvSpPr>
            <p:spPr>
              <a:blipFill>
                <a:blip r:embed="rId2"/>
                <a:stretch>
                  <a:fillRect l="-1481" t="-1200" r="-2074"/>
                </a:stretch>
              </a:blipFill>
            </p:spPr>
            <p:txBody>
              <a:bodyPr/>
              <a:lstStyle/>
              <a:p>
                <a:r>
                  <a:rPr lang="en-IN">
                    <a:noFill/>
                  </a:rPr>
                  <a:t> </a:t>
                </a:r>
              </a:p>
            </p:txBody>
          </p:sp>
        </mc:Fallback>
      </mc:AlternateContent>
    </p:spTree>
    <p:extLst>
      <p:ext uri="{BB962C8B-B14F-4D97-AF65-F5344CB8AC3E}">
        <p14:creationId xmlns:p14="http://schemas.microsoft.com/office/powerpoint/2010/main" val="3386152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53BB9-1DDE-DDD5-C104-40D2775415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C62A20-FACF-712B-2A0F-7367C7289F5C}"/>
              </a:ext>
            </a:extLst>
          </p:cNvPr>
          <p:cNvSpPr>
            <a:spLocks noGrp="1"/>
          </p:cNvSpPr>
          <p:nvPr>
            <p:ph type="title"/>
          </p:nvPr>
        </p:nvSpPr>
        <p:spPr/>
        <p:txBody>
          <a:bodyPr/>
          <a:lstStyle/>
          <a:p>
            <a:r>
              <a:rPr lang="en-US" dirty="0"/>
              <a:t>Example 11.3.2: Performing a Hypothesis Test for Mean Tensile Strength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8CC749-568E-DC79-15AC-2F876FDA4F11}"/>
                  </a:ext>
                </a:extLst>
              </p:cNvPr>
              <p:cNvSpPr>
                <a:spLocks noGrp="1"/>
              </p:cNvSpPr>
              <p:nvPr>
                <p:ph idx="1"/>
              </p:nvPr>
            </p:nvSpPr>
            <p:spPr/>
            <p:txBody>
              <a:bodyPr>
                <a:normAutofit/>
              </a:bodyPr>
              <a:lstStyle/>
              <a:p>
                <a:r>
                  <a:rPr lang="en-US" dirty="0"/>
                  <a:t>Since the value of the test statistic (5.1) falls in the rejection region, the sample mean is too far from the hypothesized value to believe it is due to ordinary sampling variation. (In other words,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𝑥</m:t>
                        </m:r>
                      </m:e>
                    </m:acc>
                    <m:r>
                      <a:rPr lang="en-US" i="1" dirty="0" smtClean="0">
                        <a:latin typeface="Cambria Math" panose="02040503050406030204" pitchFamily="18" charset="0"/>
                      </a:rPr>
                      <m:t>=</m:t>
                    </m:r>
                    <m:r>
                      <a:rPr lang="en-US" i="1" dirty="0">
                        <a:latin typeface="Cambria Math" panose="02040503050406030204" pitchFamily="18" charset="0"/>
                      </a:rPr>
                      <m:t>722.67 </m:t>
                    </m:r>
                  </m:oMath>
                </a14:m>
                <a:r>
                  <a:rPr lang="en-US" dirty="0"/>
                  <a:t>is a rare observation and has exceeded our tolerance for rareness.) The null hypothesis can be rejected in favor of the alternative hypothesis. </a:t>
                </a:r>
              </a:p>
              <a:p>
                <a:r>
                  <a:rPr lang="en-US" dirty="0"/>
                  <a:t>Alternatively, this decision is confirmed by our </a:t>
                </a:r>
                <a14:m>
                  <m:oMath xmlns:m="http://schemas.openxmlformats.org/officeDocument/2006/math">
                    <m:r>
                      <a:rPr lang="en-US" i="1" dirty="0" smtClean="0">
                        <a:latin typeface="Cambria Math" panose="02040503050406030204" pitchFamily="18" charset="0"/>
                      </a:rPr>
                      <m:t>𝑃</m:t>
                    </m:r>
                  </m:oMath>
                </a14:m>
                <a:r>
                  <a:rPr lang="en-US" dirty="0"/>
                  <a:t>-value; the </a:t>
                </a:r>
                <a14:m>
                  <m:oMath xmlns:m="http://schemas.openxmlformats.org/officeDocument/2006/math">
                    <m:r>
                      <a:rPr lang="en-US" i="1" dirty="0" smtClean="0">
                        <a:latin typeface="Cambria Math" panose="02040503050406030204" pitchFamily="18" charset="0"/>
                      </a:rPr>
                      <m:t>𝑃</m:t>
                    </m:r>
                  </m:oMath>
                </a14:m>
                <a:r>
                  <a:rPr lang="en-US" dirty="0"/>
                  <a:t>-value is 0.00003, which is less than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 = 0.01.</a:t>
                </a:r>
                <a:endParaRPr lang="en-US" b="1" dirty="0"/>
              </a:p>
            </p:txBody>
          </p:sp>
        </mc:Choice>
        <mc:Fallback xmlns="">
          <p:sp>
            <p:nvSpPr>
              <p:cNvPr id="3" name="Content Placeholder 2">
                <a:extLst>
                  <a:ext uri="{FF2B5EF4-FFF2-40B4-BE49-F238E27FC236}">
                    <a16:creationId xmlns:a16="http://schemas.microsoft.com/office/drawing/2014/main" id="{F88CC749-568E-DC79-15AC-2F876FDA4F11}"/>
                  </a:ext>
                </a:extLst>
              </p:cNvPr>
              <p:cNvSpPr>
                <a:spLocks noGrp="1" noRot="1" noChangeAspect="1" noMove="1" noResize="1" noEditPoints="1" noAdjustHandles="1" noChangeArrowheads="1" noChangeShapeType="1" noTextEdit="1"/>
              </p:cNvSpPr>
              <p:nvPr>
                <p:ph idx="1"/>
              </p:nvPr>
            </p:nvSpPr>
            <p:spPr>
              <a:blipFill>
                <a:blip r:embed="rId2"/>
                <a:stretch>
                  <a:fillRect l="-1481" t="-1200" r="-1037"/>
                </a:stretch>
              </a:blipFill>
            </p:spPr>
            <p:txBody>
              <a:bodyPr/>
              <a:lstStyle/>
              <a:p>
                <a:r>
                  <a:rPr lang="en-IN">
                    <a:noFill/>
                  </a:rPr>
                  <a:t> </a:t>
                </a:r>
              </a:p>
            </p:txBody>
          </p:sp>
        </mc:Fallback>
      </mc:AlternateContent>
    </p:spTree>
    <p:extLst>
      <p:ext uri="{BB962C8B-B14F-4D97-AF65-F5344CB8AC3E}">
        <p14:creationId xmlns:p14="http://schemas.microsoft.com/office/powerpoint/2010/main" val="324285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Procedure: Testing a Hypothesis About a Mean, </a:t>
                </a:r>
                <a14:m>
                  <m:oMath xmlns:m="http://schemas.openxmlformats.org/officeDocument/2006/math">
                    <m:r>
                      <a:rPr lang="en-US" i="1" dirty="0" smtClean="0">
                        <a:latin typeface="Cambria Math" panose="02040503050406030204" pitchFamily="18" charset="0"/>
                        <a:ea typeface="Cambria Math" panose="02040503050406030204" pitchFamily="18" charset="0"/>
                      </a:rPr>
                      <m:t>𝜎</m:t>
                    </m:r>
                  </m:oMath>
                </a14:m>
                <a:r>
                  <a:rPr lang="en-US" dirty="0"/>
                  <a:t> Unknown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444" t="-16000" r="-1556"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36714"/>
                <a:ext cx="8229600" cy="4573560"/>
              </a:xfrm>
              <a:solidFill>
                <a:srgbClr val="FFFFCC"/>
              </a:solidFill>
              <a:ln w="28575">
                <a:solidFill>
                  <a:srgbClr val="000000"/>
                </a:solidFill>
              </a:ln>
            </p:spPr>
            <p:txBody>
              <a:bodyPr>
                <a:spAutoFit/>
              </a:bodyPr>
              <a:lstStyle/>
              <a:p>
                <a:r>
                  <a:rPr lang="en-US" b="1" dirty="0">
                    <a:solidFill>
                      <a:srgbClr val="000000"/>
                    </a:solidFill>
                  </a:rPr>
                  <a:t>Assumptions: </a:t>
                </a:r>
              </a:p>
              <a:p>
                <a:pPr marL="514350" indent="-514350">
                  <a:buAutoNum type="arabicPeriod"/>
                </a:pPr>
                <a:r>
                  <a:rPr lang="en-US" dirty="0">
                    <a:solidFill>
                      <a:srgbClr val="000000"/>
                    </a:solidFill>
                  </a:rPr>
                  <a:t>The data is quantitative.</a:t>
                </a:r>
              </a:p>
              <a:p>
                <a:pPr marL="514350" indent="-514350">
                  <a:buAutoNum type="arabicPeriod"/>
                </a:pPr>
                <a:r>
                  <a:rPr lang="en-US" dirty="0">
                    <a:solidFill>
                      <a:srgbClr val="000000"/>
                    </a:solidFill>
                  </a:rPr>
                  <a:t>The data is obtained via a random sample of size </a:t>
                </a:r>
                <a14:m>
                  <m:oMath xmlns:m="http://schemas.openxmlformats.org/officeDocument/2006/math">
                    <m:r>
                      <a:rPr lang="en-US" i="1" dirty="0" smtClean="0">
                        <a:solidFill>
                          <a:srgbClr val="000000"/>
                        </a:solidFill>
                        <a:latin typeface="Cambria Math" panose="02040503050406030204" pitchFamily="18" charset="0"/>
                      </a:rPr>
                      <m:t>𝑛</m:t>
                    </m:r>
                  </m:oMath>
                </a14:m>
                <a:r>
                  <a:rPr lang="en-US" dirty="0">
                    <a:solidFill>
                      <a:srgbClr val="000000"/>
                    </a:solidFill>
                  </a:rPr>
                  <a:t>.</a:t>
                </a:r>
              </a:p>
              <a:p>
                <a:pPr marL="514350" indent="-514350">
                  <a:buAutoNum type="arabicPeriod"/>
                </a:pPr>
                <a:r>
                  <a:rPr lang="en-US" dirty="0">
                    <a:solidFill>
                      <a:srgbClr val="000000"/>
                    </a:solidFill>
                  </a:rPr>
                  <a:t>The population is normally distributed, or the sample size </a:t>
                </a:r>
                <a14:m>
                  <m:oMath xmlns:m="http://schemas.openxmlformats.org/officeDocument/2006/math">
                    <m:r>
                      <a:rPr lang="en-US" i="1" dirty="0" smtClean="0">
                        <a:solidFill>
                          <a:srgbClr val="000000"/>
                        </a:solidFill>
                        <a:latin typeface="Cambria Math" panose="02040503050406030204" pitchFamily="18" charset="0"/>
                      </a:rPr>
                      <m:t>𝑛</m:t>
                    </m:r>
                  </m:oMath>
                </a14:m>
                <a:r>
                  <a:rPr lang="en-US" dirty="0">
                    <a:solidFill>
                      <a:srgbClr val="000000"/>
                    </a:solidFill>
                  </a:rPr>
                  <a:t> is large, </a:t>
                </a:r>
                <a14:m>
                  <m:oMath xmlns:m="http://schemas.openxmlformats.org/officeDocument/2006/math">
                    <m:r>
                      <a:rPr lang="en-US" i="1" dirty="0" smtClean="0">
                        <a:solidFill>
                          <a:srgbClr val="000000"/>
                        </a:solidFill>
                        <a:latin typeface="Cambria Math" panose="02040503050406030204" pitchFamily="18" charset="0"/>
                      </a:rPr>
                      <m:t>𝑛</m:t>
                    </m:r>
                    <m:r>
                      <a:rPr lang="en-US" i="1" dirty="0" smtClean="0">
                        <a:solidFill>
                          <a:srgbClr val="000000"/>
                        </a:solidFill>
                        <a:latin typeface="Cambria Math" panose="02040503050406030204" pitchFamily="18" charset="0"/>
                      </a:rPr>
                      <m:t>&gt;30</m:t>
                    </m:r>
                  </m:oMath>
                </a14:m>
                <a:r>
                  <a:rPr lang="en-US" dirty="0">
                    <a:solidFill>
                      <a:srgbClr val="000000"/>
                    </a:solidFill>
                  </a:rPr>
                  <a:t>.</a:t>
                </a:r>
              </a:p>
              <a:p>
                <a:pPr marL="514350" indent="-514350">
                  <a:buAutoNum type="arabicPeriod"/>
                </a:pPr>
                <a:r>
                  <a:rPr lang="en-US" dirty="0">
                    <a:solidFill>
                      <a:srgbClr val="000000"/>
                    </a:solidFill>
                  </a:rPr>
                  <a:t>The population standard deviation </a:t>
                </a:r>
                <a14:m>
                  <m:oMath xmlns:m="http://schemas.openxmlformats.org/officeDocument/2006/math">
                    <m:r>
                      <a:rPr lang="en-US" i="1" dirty="0" smtClean="0">
                        <a:solidFill>
                          <a:srgbClr val="000000"/>
                        </a:solidFill>
                        <a:latin typeface="Cambria Math" panose="02040503050406030204" pitchFamily="18" charset="0"/>
                        <a:ea typeface="Cambria Math" panose="02040503050406030204" pitchFamily="18" charset="0"/>
                      </a:rPr>
                      <m:t>𝜎</m:t>
                    </m:r>
                  </m:oMath>
                </a14:m>
                <a:r>
                  <a:rPr lang="en-US" dirty="0">
                    <a:solidFill>
                      <a:srgbClr val="000000"/>
                    </a:solidFill>
                  </a:rPr>
                  <a:t> is unknown.</a:t>
                </a:r>
              </a:p>
              <a:p>
                <a:r>
                  <a:rPr lang="en-US" b="1" dirty="0">
                    <a:solidFill>
                      <a:srgbClr val="000000"/>
                    </a:solidFill>
                  </a:rPr>
                  <a:t>Test Statistic:</a:t>
                </a:r>
              </a:p>
              <a:p>
                <a:r>
                  <a:rPr lang="en-US" dirty="0">
                    <a:solidFill>
                      <a:srgbClr val="000000"/>
                    </a:solidFill>
                  </a:rPr>
                  <a:t>The test statistic is given by</a:t>
                </a:r>
              </a:p>
              <a:p>
                <a:r>
                  <a:rPr lang="en-US" dirty="0">
                    <a:solidFill>
                      <a:srgbClr val="000000"/>
                    </a:solidFill>
                  </a:rPr>
                  <a:t> </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36714"/>
                <a:ext cx="8229600" cy="4573560"/>
              </a:xfrm>
              <a:blipFill>
                <a:blip r:embed="rId3"/>
                <a:stretch>
                  <a:fillRect l="-1402" t="-1060"/>
                </a:stretch>
              </a:blipFill>
              <a:ln w="28575">
                <a:solidFill>
                  <a:srgbClr val="000000"/>
                </a:solidFill>
              </a:ln>
            </p:spPr>
            <p:txBody>
              <a:bodyPr/>
              <a:lstStyle/>
              <a:p>
                <a:r>
                  <a:rPr lang="en-IN">
                    <a:noFill/>
                  </a:rPr>
                  <a:t> </a:t>
                </a:r>
              </a:p>
            </p:txBody>
          </p:sp>
        </mc:Fallback>
      </mc:AlternateContent>
      <p:graphicFrame>
        <p:nvGraphicFramePr>
          <p:cNvPr id="3" name="Object 2">
            <a:extLst>
              <a:ext uri="{FF2B5EF4-FFF2-40B4-BE49-F238E27FC236}">
                <a16:creationId xmlns:a16="http://schemas.microsoft.com/office/drawing/2014/main" id="{99E98CDF-6AB1-3E09-216B-F7A61570CDEC}"/>
              </a:ext>
            </a:extLst>
          </p:cNvPr>
          <p:cNvGraphicFramePr>
            <a:graphicFrameLocks noChangeAspect="1"/>
          </p:cNvGraphicFramePr>
          <p:nvPr>
            <p:extLst>
              <p:ext uri="{D42A27DB-BD31-4B8C-83A1-F6EECF244321}">
                <p14:modId xmlns:p14="http://schemas.microsoft.com/office/powerpoint/2010/main" val="1923399465"/>
              </p:ext>
            </p:extLst>
          </p:nvPr>
        </p:nvGraphicFramePr>
        <p:xfrm>
          <a:off x="4724400" y="4572000"/>
          <a:ext cx="1397000" cy="1155700"/>
        </p:xfrm>
        <a:graphic>
          <a:graphicData uri="http://schemas.openxmlformats.org/presentationml/2006/ole">
            <mc:AlternateContent xmlns:mc="http://schemas.openxmlformats.org/markup-compatibility/2006">
              <mc:Choice xmlns:v="urn:schemas-microsoft-com:vml" Requires="v">
                <p:oleObj name="Equation" r:id="rId4" imgW="1396800" imgH="1155600" progId="Equation.DSMT4">
                  <p:embed/>
                </p:oleObj>
              </mc:Choice>
              <mc:Fallback>
                <p:oleObj name="Equation" r:id="rId4" imgW="1396800" imgH="1155600" progId="Equation.DSMT4">
                  <p:embed/>
                  <p:pic>
                    <p:nvPicPr>
                      <p:cNvPr id="0" name=""/>
                      <p:cNvPicPr/>
                      <p:nvPr/>
                    </p:nvPicPr>
                    <p:blipFill>
                      <a:blip r:embed="rId5"/>
                      <a:stretch>
                        <a:fillRect/>
                      </a:stretch>
                    </p:blipFill>
                    <p:spPr>
                      <a:xfrm>
                        <a:off x="4724400" y="4572000"/>
                        <a:ext cx="1397000" cy="1155700"/>
                      </a:xfrm>
                      <a:prstGeom prst="rect">
                        <a:avLst/>
                      </a:prstGeom>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B7EF5-0808-B021-C172-1C2B992180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980713-9645-D39B-7B39-A0687C20963E}"/>
              </a:ext>
            </a:extLst>
          </p:cNvPr>
          <p:cNvSpPr>
            <a:spLocks noGrp="1"/>
          </p:cNvSpPr>
          <p:nvPr>
            <p:ph type="title"/>
          </p:nvPr>
        </p:nvSpPr>
        <p:spPr/>
        <p:txBody>
          <a:bodyPr/>
          <a:lstStyle/>
          <a:p>
            <a:r>
              <a:rPr lang="en-US" dirty="0"/>
              <a:t>Example 11.3.2: Performing a Hypothesis Test for Mean Tensile Strength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409EFD-B39B-32E7-8149-4E31454BBAF6}"/>
                  </a:ext>
                </a:extLst>
              </p:cNvPr>
              <p:cNvSpPr>
                <a:spLocks noGrp="1"/>
              </p:cNvSpPr>
              <p:nvPr>
                <p:ph idx="1"/>
              </p:nvPr>
            </p:nvSpPr>
            <p:spPr/>
            <p:txBody>
              <a:bodyPr>
                <a:normAutofit/>
              </a:bodyPr>
              <a:lstStyle/>
              <a:p>
                <a:r>
                  <a:rPr lang="en-US" b="1" dirty="0"/>
                  <a:t>Step 6: State the conclusion in terms of the original question.</a:t>
                </a:r>
              </a:p>
              <a:p>
                <a:r>
                  <a:rPr lang="en-US" dirty="0"/>
                  <a:t>There is sufficient evidence to conclude that bolt tensile strength is above 700 MPa.</a:t>
                </a:r>
              </a:p>
              <a:p>
                <a:r>
                  <a:rPr lang="en-US" dirty="0"/>
                  <a:t>This conclusion is stated in a rather absolute manner. However, there is always a degree of subjectivity in any statistical conclusion. In this instance, we arbitrarily selected the value of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 and we assumed a random sample and that all other assumptions were met.</a:t>
                </a:r>
                <a:endParaRPr lang="en-US" b="1" dirty="0"/>
              </a:p>
            </p:txBody>
          </p:sp>
        </mc:Choice>
        <mc:Fallback xmlns="">
          <p:sp>
            <p:nvSpPr>
              <p:cNvPr id="3" name="Content Placeholder 2">
                <a:extLst>
                  <a:ext uri="{FF2B5EF4-FFF2-40B4-BE49-F238E27FC236}">
                    <a16:creationId xmlns:a16="http://schemas.microsoft.com/office/drawing/2014/main" id="{9C409EFD-B39B-32E7-8149-4E31454BBAF6}"/>
                  </a:ext>
                </a:extLst>
              </p:cNvPr>
              <p:cNvSpPr>
                <a:spLocks noGrp="1" noRot="1" noChangeAspect="1" noMove="1" noResize="1" noEditPoints="1" noAdjustHandles="1" noChangeArrowheads="1" noChangeShapeType="1" noTextEdit="1"/>
              </p:cNvSpPr>
              <p:nvPr>
                <p:ph idx="1"/>
              </p:nvPr>
            </p:nvSpPr>
            <p:spPr>
              <a:blipFill>
                <a:blip r:embed="rId2"/>
                <a:stretch>
                  <a:fillRect l="-1481" t="-1200" r="-1037"/>
                </a:stretch>
              </a:blipFill>
            </p:spPr>
            <p:txBody>
              <a:bodyPr/>
              <a:lstStyle/>
              <a:p>
                <a:r>
                  <a:rPr lang="en-IN">
                    <a:noFill/>
                  </a:rPr>
                  <a:t> </a:t>
                </a:r>
              </a:p>
            </p:txBody>
          </p:sp>
        </mc:Fallback>
      </mc:AlternateContent>
    </p:spTree>
    <p:extLst>
      <p:ext uri="{BB962C8B-B14F-4D97-AF65-F5344CB8AC3E}">
        <p14:creationId xmlns:p14="http://schemas.microsoft.com/office/powerpoint/2010/main" val="786635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69A98-709B-5316-AEB7-079AE91A3BF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E69A368-424D-E618-47B9-08B7BA540C79}"/>
                  </a:ext>
                </a:extLst>
              </p:cNvPr>
              <p:cNvSpPr>
                <a:spLocks noGrp="1"/>
              </p:cNvSpPr>
              <p:nvPr>
                <p:ph type="title"/>
              </p:nvPr>
            </p:nvSpPr>
            <p:spPr/>
            <p:txBody>
              <a:bodyPr/>
              <a:lstStyle/>
              <a:p>
                <a:r>
                  <a:rPr lang="en-US" dirty="0"/>
                  <a:t>Scientific Significance, Statistical Significance, and </a:t>
                </a:r>
                <a14:m>
                  <m:oMath xmlns:m="http://schemas.openxmlformats.org/officeDocument/2006/math">
                    <m:r>
                      <a:rPr lang="en-US" i="1" dirty="0" smtClean="0">
                        <a:latin typeface="Cambria Math" panose="02040503050406030204" pitchFamily="18" charset="0"/>
                      </a:rPr>
                      <m:t>𝑃</m:t>
                    </m:r>
                  </m:oMath>
                </a14:m>
                <a:r>
                  <a:rPr lang="en-US" dirty="0"/>
                  <a:t>-Values</a:t>
                </a:r>
              </a:p>
            </p:txBody>
          </p:sp>
        </mc:Choice>
        <mc:Fallback xmlns="">
          <p:sp>
            <p:nvSpPr>
              <p:cNvPr id="2" name="Title 1">
                <a:extLst>
                  <a:ext uri="{FF2B5EF4-FFF2-40B4-BE49-F238E27FC236}">
                    <a16:creationId xmlns:a16="http://schemas.microsoft.com/office/drawing/2014/main" id="{9E69A368-424D-E618-47B9-08B7BA540C79}"/>
                  </a:ext>
                </a:extLst>
              </p:cNvPr>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3" name="Content Placeholder 2">
            <a:extLst>
              <a:ext uri="{FF2B5EF4-FFF2-40B4-BE49-F238E27FC236}">
                <a16:creationId xmlns:a16="http://schemas.microsoft.com/office/drawing/2014/main" id="{EA22B570-ADC0-95B5-58E9-3C9455C53C52}"/>
              </a:ext>
            </a:extLst>
          </p:cNvPr>
          <p:cNvSpPr>
            <a:spLocks noGrp="1"/>
          </p:cNvSpPr>
          <p:nvPr>
            <p:ph idx="1"/>
          </p:nvPr>
        </p:nvSpPr>
        <p:spPr/>
        <p:txBody>
          <a:bodyPr>
            <a:normAutofit/>
          </a:bodyPr>
          <a:lstStyle/>
          <a:p>
            <a:r>
              <a:rPr lang="en-US" b="1" dirty="0"/>
              <a:t>Step 6: State the conclusion in terms of the original question.</a:t>
            </a:r>
          </a:p>
          <a:p>
            <a:r>
              <a:rPr lang="en-US" dirty="0"/>
              <a:t>The famous statistician Karl Pearson wrote, “The aim of science is nothing short of the complete interpretation of the universe.” If Pearson is correct, then any new piece of knowledge that furthers this aim would be “scientifically significant.” How do we know when a researcher is advocating some new piece of “truth” about the universe that it is actually true? </a:t>
            </a:r>
            <a:endParaRPr lang="en-US" b="1" dirty="0"/>
          </a:p>
        </p:txBody>
      </p:sp>
    </p:spTree>
    <p:extLst>
      <p:ext uri="{BB962C8B-B14F-4D97-AF65-F5344CB8AC3E}">
        <p14:creationId xmlns:p14="http://schemas.microsoft.com/office/powerpoint/2010/main" val="3236802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876AB-F18D-6AC9-45B5-183FCA541DC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631A66F-986C-E13F-9C99-B42066407387}"/>
                  </a:ext>
                </a:extLst>
              </p:cNvPr>
              <p:cNvSpPr>
                <a:spLocks noGrp="1"/>
              </p:cNvSpPr>
              <p:nvPr>
                <p:ph type="title"/>
              </p:nvPr>
            </p:nvSpPr>
            <p:spPr/>
            <p:txBody>
              <a:bodyPr/>
              <a:lstStyle/>
              <a:p>
                <a:r>
                  <a:rPr lang="en-US" dirty="0"/>
                  <a:t>Scientific Significance, Statistical Significance, and </a:t>
                </a:r>
                <a14:m>
                  <m:oMath xmlns:m="http://schemas.openxmlformats.org/officeDocument/2006/math">
                    <m:r>
                      <a:rPr lang="en-US" i="1" dirty="0" smtClean="0">
                        <a:latin typeface="Cambria Math" panose="02040503050406030204" pitchFamily="18" charset="0"/>
                      </a:rPr>
                      <m:t>𝑃</m:t>
                    </m:r>
                  </m:oMath>
                </a14:m>
                <a:r>
                  <a:rPr lang="en-US" dirty="0"/>
                  <a:t>-Values (cont.)</a:t>
                </a:r>
              </a:p>
            </p:txBody>
          </p:sp>
        </mc:Choice>
        <mc:Fallback xmlns="">
          <p:sp>
            <p:nvSpPr>
              <p:cNvPr id="2" name="Title 1">
                <a:extLst>
                  <a:ext uri="{FF2B5EF4-FFF2-40B4-BE49-F238E27FC236}">
                    <a16:creationId xmlns:a16="http://schemas.microsoft.com/office/drawing/2014/main" id="{1631A66F-986C-E13F-9C99-B42066407387}"/>
                  </a:ext>
                </a:extLst>
              </p:cNvPr>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3" name="Content Placeholder 2">
            <a:extLst>
              <a:ext uri="{FF2B5EF4-FFF2-40B4-BE49-F238E27FC236}">
                <a16:creationId xmlns:a16="http://schemas.microsoft.com/office/drawing/2014/main" id="{6A48FED8-8720-F232-B25E-F72A6654FB66}"/>
              </a:ext>
            </a:extLst>
          </p:cNvPr>
          <p:cNvSpPr>
            <a:spLocks noGrp="1"/>
          </p:cNvSpPr>
          <p:nvPr>
            <p:ph idx="1"/>
          </p:nvPr>
        </p:nvSpPr>
        <p:spPr/>
        <p:txBody>
          <a:bodyPr>
            <a:normAutofit lnSpcReduction="10000"/>
          </a:bodyPr>
          <a:lstStyle/>
          <a:p>
            <a:r>
              <a:rPr lang="en-US" dirty="0"/>
              <a:t>Peer reviewed scientific journals provide quality control for the scientific community and are the gatekeepers for new “truth” candidates to begin to attain the honor of “scientific significance.” How is this process connected to statistics?</a:t>
            </a:r>
          </a:p>
          <a:p>
            <a:r>
              <a:rPr lang="en-US" dirty="0"/>
              <a:t>For anyone using sampling and data in their research, statistical significance of their research results is the first step in the march toward scientific significance. Scientific significance moves forward when other scientists can reproduce the work of another scientist and thus confirm their results.</a:t>
            </a:r>
          </a:p>
        </p:txBody>
      </p:sp>
    </p:spTree>
    <p:extLst>
      <p:ext uri="{BB962C8B-B14F-4D97-AF65-F5344CB8AC3E}">
        <p14:creationId xmlns:p14="http://schemas.microsoft.com/office/powerpoint/2010/main" val="1207043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1750D-5DCA-22CE-D5BB-AF0776284C6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1C4108A-EA3D-25F7-7BC6-0090B81AA1F5}"/>
                  </a:ext>
                </a:extLst>
              </p:cNvPr>
              <p:cNvSpPr>
                <a:spLocks noGrp="1"/>
              </p:cNvSpPr>
              <p:nvPr>
                <p:ph type="title"/>
              </p:nvPr>
            </p:nvSpPr>
            <p:spPr/>
            <p:txBody>
              <a:bodyPr/>
              <a:lstStyle/>
              <a:p>
                <a:r>
                  <a:rPr lang="en-US" dirty="0"/>
                  <a:t>Scientific Significance, Statistical Significance, and </a:t>
                </a:r>
                <a14:m>
                  <m:oMath xmlns:m="http://schemas.openxmlformats.org/officeDocument/2006/math">
                    <m:r>
                      <a:rPr lang="en-US" i="1" dirty="0" smtClean="0">
                        <a:latin typeface="Cambria Math" panose="02040503050406030204" pitchFamily="18" charset="0"/>
                      </a:rPr>
                      <m:t>𝑃</m:t>
                    </m:r>
                  </m:oMath>
                </a14:m>
                <a:r>
                  <a:rPr lang="en-US" dirty="0"/>
                  <a:t>-Values (cont.)</a:t>
                </a:r>
              </a:p>
            </p:txBody>
          </p:sp>
        </mc:Choice>
        <mc:Fallback xmlns="">
          <p:sp>
            <p:nvSpPr>
              <p:cNvPr id="2" name="Title 1">
                <a:extLst>
                  <a:ext uri="{FF2B5EF4-FFF2-40B4-BE49-F238E27FC236}">
                    <a16:creationId xmlns:a16="http://schemas.microsoft.com/office/drawing/2014/main" id="{71C4108A-EA3D-25F7-7BC6-0090B81AA1F5}"/>
                  </a:ext>
                </a:extLst>
              </p:cNvPr>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3" name="Content Placeholder 2">
            <a:extLst>
              <a:ext uri="{FF2B5EF4-FFF2-40B4-BE49-F238E27FC236}">
                <a16:creationId xmlns:a16="http://schemas.microsoft.com/office/drawing/2014/main" id="{F0D6E379-9128-2D48-8F40-220AC81BE54F}"/>
              </a:ext>
            </a:extLst>
          </p:cNvPr>
          <p:cNvSpPr>
            <a:spLocks noGrp="1"/>
          </p:cNvSpPr>
          <p:nvPr>
            <p:ph idx="1"/>
          </p:nvPr>
        </p:nvSpPr>
        <p:spPr/>
        <p:txBody>
          <a:bodyPr>
            <a:normAutofit/>
          </a:bodyPr>
          <a:lstStyle/>
          <a:p>
            <a:r>
              <a:rPr lang="en-US" dirty="0"/>
              <a:t>That is why one of the hallmarks of good scientific research is the notion of </a:t>
            </a:r>
            <a:r>
              <a:rPr lang="en-US" b="1" dirty="0"/>
              <a:t>reproducibility</a:t>
            </a:r>
            <a:r>
              <a:rPr lang="en-US" dirty="0"/>
              <a:t>. That is, if two or more researchers performed the same experiment, they would likely reach similar conclusions, and with roughly the same level of uncertainty. Yet, in a survey of 1576 scientists in </a:t>
            </a:r>
            <a:r>
              <a:rPr lang="en-US" i="1" dirty="0"/>
              <a:t>Nature</a:t>
            </a:r>
            <a:r>
              <a:rPr lang="en-US" dirty="0"/>
              <a:t>, 70% of the researchers had tried and failed to reproduce another scientist’s experiments, and amazingly more than half have failed to reproduce their own experiments.</a:t>
            </a:r>
          </a:p>
        </p:txBody>
      </p:sp>
    </p:spTree>
    <p:extLst>
      <p:ext uri="{BB962C8B-B14F-4D97-AF65-F5344CB8AC3E}">
        <p14:creationId xmlns:p14="http://schemas.microsoft.com/office/powerpoint/2010/main" val="758408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E7839-8FC7-A1FC-BB76-0DEF9302267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AEAEE53-8012-CDBE-4215-326070778E8D}"/>
                  </a:ext>
                </a:extLst>
              </p:cNvPr>
              <p:cNvSpPr>
                <a:spLocks noGrp="1"/>
              </p:cNvSpPr>
              <p:nvPr>
                <p:ph type="title"/>
              </p:nvPr>
            </p:nvSpPr>
            <p:spPr/>
            <p:txBody>
              <a:bodyPr/>
              <a:lstStyle/>
              <a:p>
                <a:r>
                  <a:rPr lang="en-US" dirty="0"/>
                  <a:t>Scientific Significance, Statistical Significance, and </a:t>
                </a:r>
                <a14:m>
                  <m:oMath xmlns:m="http://schemas.openxmlformats.org/officeDocument/2006/math">
                    <m:r>
                      <a:rPr lang="en-US" i="1" dirty="0" smtClean="0">
                        <a:latin typeface="Cambria Math" panose="02040503050406030204" pitchFamily="18" charset="0"/>
                      </a:rPr>
                      <m:t>𝑃</m:t>
                    </m:r>
                  </m:oMath>
                </a14:m>
                <a:r>
                  <a:rPr lang="en-US" dirty="0"/>
                  <a:t>-Values (cont.)</a:t>
                </a:r>
              </a:p>
            </p:txBody>
          </p:sp>
        </mc:Choice>
        <mc:Fallback xmlns="">
          <p:sp>
            <p:nvSpPr>
              <p:cNvPr id="2" name="Title 1">
                <a:extLst>
                  <a:ext uri="{FF2B5EF4-FFF2-40B4-BE49-F238E27FC236}">
                    <a16:creationId xmlns:a16="http://schemas.microsoft.com/office/drawing/2014/main" id="{EAEAEE53-8012-CDBE-4215-326070778E8D}"/>
                  </a:ext>
                </a:extLst>
              </p:cNvPr>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3" name="Content Placeholder 2">
            <a:extLst>
              <a:ext uri="{FF2B5EF4-FFF2-40B4-BE49-F238E27FC236}">
                <a16:creationId xmlns:a16="http://schemas.microsoft.com/office/drawing/2014/main" id="{EF24C5C1-3B42-FD34-5B55-8B208E2A183E}"/>
              </a:ext>
            </a:extLst>
          </p:cNvPr>
          <p:cNvSpPr>
            <a:spLocks noGrp="1"/>
          </p:cNvSpPr>
          <p:nvPr>
            <p:ph idx="1"/>
          </p:nvPr>
        </p:nvSpPr>
        <p:spPr/>
        <p:txBody>
          <a:bodyPr>
            <a:normAutofit/>
          </a:bodyPr>
          <a:lstStyle/>
          <a:p>
            <a:r>
              <a:rPr lang="en-US" dirty="0"/>
              <a:t>In the opinion of the survey participants the number one reason for the lack of reproducibility was the selective reporting “cherry picking” of data that supports a favorite (or publishable) hypothesis. Data from a complex research experiment can produce many measures of the phenomena under consideration. When a researcher with some overarching research thesis looks at this data there will be many potential choices of hypotheses.</a:t>
            </a:r>
          </a:p>
        </p:txBody>
      </p:sp>
    </p:spTree>
    <p:extLst>
      <p:ext uri="{BB962C8B-B14F-4D97-AF65-F5344CB8AC3E}">
        <p14:creationId xmlns:p14="http://schemas.microsoft.com/office/powerpoint/2010/main" val="4269540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0F7DB-A0D5-BCD3-816E-55025D68145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A56270D-2EB2-B256-12E6-37CE0B99F881}"/>
                  </a:ext>
                </a:extLst>
              </p:cNvPr>
              <p:cNvSpPr>
                <a:spLocks noGrp="1"/>
              </p:cNvSpPr>
              <p:nvPr>
                <p:ph type="title"/>
              </p:nvPr>
            </p:nvSpPr>
            <p:spPr/>
            <p:txBody>
              <a:bodyPr/>
              <a:lstStyle/>
              <a:p>
                <a:r>
                  <a:rPr lang="en-US" dirty="0"/>
                  <a:t>Scientific Significance, Statistical Significance, and </a:t>
                </a:r>
                <a14:m>
                  <m:oMath xmlns:m="http://schemas.openxmlformats.org/officeDocument/2006/math">
                    <m:r>
                      <a:rPr lang="en-US" i="1" dirty="0" smtClean="0">
                        <a:latin typeface="Cambria Math" panose="02040503050406030204" pitchFamily="18" charset="0"/>
                      </a:rPr>
                      <m:t>𝑃</m:t>
                    </m:r>
                  </m:oMath>
                </a14:m>
                <a:r>
                  <a:rPr lang="en-US" dirty="0"/>
                  <a:t>-Values (cont.)</a:t>
                </a:r>
              </a:p>
            </p:txBody>
          </p:sp>
        </mc:Choice>
        <mc:Fallback xmlns="">
          <p:sp>
            <p:nvSpPr>
              <p:cNvPr id="2" name="Title 1">
                <a:extLst>
                  <a:ext uri="{FF2B5EF4-FFF2-40B4-BE49-F238E27FC236}">
                    <a16:creationId xmlns:a16="http://schemas.microsoft.com/office/drawing/2014/main" id="{1A56270D-2EB2-B256-12E6-37CE0B99F881}"/>
                  </a:ext>
                </a:extLst>
              </p:cNvPr>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FB19DB-6819-BD46-C8D0-9E50FDCB51E6}"/>
                  </a:ext>
                </a:extLst>
              </p:cNvPr>
              <p:cNvSpPr>
                <a:spLocks noGrp="1"/>
              </p:cNvSpPr>
              <p:nvPr>
                <p:ph idx="1"/>
              </p:nvPr>
            </p:nvSpPr>
            <p:spPr/>
            <p:txBody>
              <a:bodyPr>
                <a:normAutofit lnSpcReduction="10000"/>
              </a:bodyPr>
              <a:lstStyle/>
              <a:p>
                <a:r>
                  <a:rPr lang="en-US" dirty="0"/>
                  <a:t>Going through data (particularly observational data) looking for summary measures that can produce hypotheses that have “significant </a:t>
                </a:r>
                <a14:m>
                  <m:oMath xmlns:m="http://schemas.openxmlformats.org/officeDocument/2006/math">
                    <m:r>
                      <a:rPr lang="en-US" i="1" dirty="0" smtClean="0">
                        <a:latin typeface="Cambria Math" panose="02040503050406030204" pitchFamily="18" charset="0"/>
                      </a:rPr>
                      <m:t>𝑃</m:t>
                    </m:r>
                  </m:oMath>
                </a14:m>
                <a:r>
                  <a:rPr lang="en-US" dirty="0"/>
                  <a:t>-values is called      </a:t>
                </a:r>
                <a14:m>
                  <m:oMath xmlns:m="http://schemas.openxmlformats.org/officeDocument/2006/math">
                    <m:r>
                      <a:rPr lang="en-US" b="1" i="1" dirty="0" smtClean="0">
                        <a:latin typeface="Cambria Math" panose="02040503050406030204" pitchFamily="18" charset="0"/>
                      </a:rPr>
                      <m:t>𝑷</m:t>
                    </m:r>
                  </m:oMath>
                </a14:m>
                <a:r>
                  <a:rPr lang="en-US" b="1" dirty="0"/>
                  <a:t>-hacking </a:t>
                </a:r>
                <a:r>
                  <a:rPr lang="en-US" dirty="0"/>
                  <a:t>or </a:t>
                </a:r>
                <a14:m>
                  <m:oMath xmlns:m="http://schemas.openxmlformats.org/officeDocument/2006/math">
                    <m:r>
                      <a:rPr lang="en-US" b="1" i="1" dirty="0" smtClean="0">
                        <a:latin typeface="Cambria Math" panose="02040503050406030204" pitchFamily="18" charset="0"/>
                      </a:rPr>
                      <m:t>𝑷</m:t>
                    </m:r>
                  </m:oMath>
                </a14:m>
                <a:r>
                  <a:rPr lang="en-US" b="1" dirty="0"/>
                  <a:t>-fishing</a:t>
                </a:r>
                <a:r>
                  <a:rPr lang="en-US" dirty="0"/>
                  <a:t>. In statistical literature this problem is referred to as the </a:t>
                </a:r>
                <a:r>
                  <a:rPr lang="en-US" b="1" dirty="0"/>
                  <a:t>multiple comparisons </a:t>
                </a:r>
                <a:r>
                  <a:rPr lang="en-US" dirty="0"/>
                  <a:t>problem and leads to data-dependent conclusions and unreproducible results.</a:t>
                </a:r>
              </a:p>
              <a:p>
                <a:r>
                  <a:rPr lang="en-US" dirty="0"/>
                  <a:t>The reproducibility problem and its relationship to the misinterpretation and abuse of statistical tests, especially P-values, has been a concern of statisticians for decades.</a:t>
                </a:r>
              </a:p>
            </p:txBody>
          </p:sp>
        </mc:Choice>
        <mc:Fallback xmlns="">
          <p:sp>
            <p:nvSpPr>
              <p:cNvPr id="3" name="Content Placeholder 2">
                <a:extLst>
                  <a:ext uri="{FF2B5EF4-FFF2-40B4-BE49-F238E27FC236}">
                    <a16:creationId xmlns:a16="http://schemas.microsoft.com/office/drawing/2014/main" id="{F1FB19DB-6819-BD46-C8D0-9E50FDCB51E6}"/>
                  </a:ext>
                </a:extLst>
              </p:cNvPr>
              <p:cNvSpPr>
                <a:spLocks noGrp="1" noRot="1" noChangeAspect="1" noMove="1" noResize="1" noEditPoints="1" noAdjustHandles="1" noChangeArrowheads="1" noChangeShapeType="1" noTextEdit="1"/>
              </p:cNvSpPr>
              <p:nvPr>
                <p:ph idx="1"/>
              </p:nvPr>
            </p:nvSpPr>
            <p:spPr>
              <a:blipFill>
                <a:blip r:embed="rId3"/>
                <a:stretch>
                  <a:fillRect l="-1481" t="-2133" r="-148" b="-133"/>
                </a:stretch>
              </a:blipFill>
            </p:spPr>
            <p:txBody>
              <a:bodyPr/>
              <a:lstStyle/>
              <a:p>
                <a:r>
                  <a:rPr lang="en-IN">
                    <a:noFill/>
                  </a:rPr>
                  <a:t> </a:t>
                </a:r>
              </a:p>
            </p:txBody>
          </p:sp>
        </mc:Fallback>
      </mc:AlternateContent>
    </p:spTree>
    <p:extLst>
      <p:ext uri="{BB962C8B-B14F-4D97-AF65-F5344CB8AC3E}">
        <p14:creationId xmlns:p14="http://schemas.microsoft.com/office/powerpoint/2010/main" val="34016212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80886-A9EB-115F-B221-8C3A2B737FC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EA95D5C-51E7-838A-B538-584CC858F4CB}"/>
                  </a:ext>
                </a:extLst>
              </p:cNvPr>
              <p:cNvSpPr>
                <a:spLocks noGrp="1"/>
              </p:cNvSpPr>
              <p:nvPr>
                <p:ph type="title"/>
              </p:nvPr>
            </p:nvSpPr>
            <p:spPr/>
            <p:txBody>
              <a:bodyPr/>
              <a:lstStyle/>
              <a:p>
                <a:r>
                  <a:rPr lang="en-US" dirty="0"/>
                  <a:t>Scientific Significance, Statistical Significance, and </a:t>
                </a:r>
                <a14:m>
                  <m:oMath xmlns:m="http://schemas.openxmlformats.org/officeDocument/2006/math">
                    <m:r>
                      <a:rPr lang="en-US" i="1" dirty="0" smtClean="0">
                        <a:latin typeface="Cambria Math" panose="02040503050406030204" pitchFamily="18" charset="0"/>
                      </a:rPr>
                      <m:t>𝑃</m:t>
                    </m:r>
                  </m:oMath>
                </a14:m>
                <a:r>
                  <a:rPr lang="en-US" dirty="0"/>
                  <a:t>-Values (cont.)</a:t>
                </a:r>
              </a:p>
            </p:txBody>
          </p:sp>
        </mc:Choice>
        <mc:Fallback xmlns="">
          <p:sp>
            <p:nvSpPr>
              <p:cNvPr id="2" name="Title 1">
                <a:extLst>
                  <a:ext uri="{FF2B5EF4-FFF2-40B4-BE49-F238E27FC236}">
                    <a16:creationId xmlns:a16="http://schemas.microsoft.com/office/drawing/2014/main" id="{5EA95D5C-51E7-838A-B538-584CC858F4CB}"/>
                  </a:ext>
                </a:extLst>
              </p:cNvPr>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90B549-F772-1244-96FB-95884F8D3C08}"/>
                  </a:ext>
                </a:extLst>
              </p:cNvPr>
              <p:cNvSpPr>
                <a:spLocks noGrp="1"/>
              </p:cNvSpPr>
              <p:nvPr>
                <p:ph idx="1"/>
              </p:nvPr>
            </p:nvSpPr>
            <p:spPr/>
            <p:txBody>
              <a:bodyPr>
                <a:normAutofit/>
              </a:bodyPr>
              <a:lstStyle/>
              <a:p>
                <a:r>
                  <a:rPr lang="en-US" dirty="0"/>
                  <a:t>In 2015 the board of the American Statistical Association (ASA) tasked 20 of its members to produce an ASA statement on </a:t>
                </a:r>
                <a14:m>
                  <m:oMath xmlns:m="http://schemas.openxmlformats.org/officeDocument/2006/math">
                    <m:r>
                      <a:rPr lang="en-US" i="1" dirty="0" smtClean="0">
                        <a:latin typeface="Cambria Math" panose="02040503050406030204" pitchFamily="18" charset="0"/>
                      </a:rPr>
                      <m:t>𝑃</m:t>
                    </m:r>
                  </m:oMath>
                </a14:m>
                <a:r>
                  <a:rPr lang="en-US" dirty="0"/>
                  <a:t>-values and significance testing which was published in 2016. The statement provided guidelines with regard to some common errors and misinterpretations that are reported in research publications. You should be aware of these pitfalls and follow the guidelines to avoid such mistakes when interpreting and publishing study results.</a:t>
                </a:r>
              </a:p>
            </p:txBody>
          </p:sp>
        </mc:Choice>
        <mc:Fallback xmlns="">
          <p:sp>
            <p:nvSpPr>
              <p:cNvPr id="3" name="Content Placeholder 2">
                <a:extLst>
                  <a:ext uri="{FF2B5EF4-FFF2-40B4-BE49-F238E27FC236}">
                    <a16:creationId xmlns:a16="http://schemas.microsoft.com/office/drawing/2014/main" id="{2290B549-F772-1244-96FB-95884F8D3C08}"/>
                  </a:ext>
                </a:extLst>
              </p:cNvPr>
              <p:cNvSpPr>
                <a:spLocks noGrp="1" noRot="1" noChangeAspect="1" noMove="1" noResize="1" noEditPoints="1" noAdjustHandles="1" noChangeArrowheads="1" noChangeShapeType="1" noTextEdit="1"/>
              </p:cNvSpPr>
              <p:nvPr>
                <p:ph idx="1"/>
              </p:nvPr>
            </p:nvSpPr>
            <p:spPr>
              <a:blipFill>
                <a:blip r:embed="rId3"/>
                <a:stretch>
                  <a:fillRect l="-1481" t="-1200" r="-444"/>
                </a:stretch>
              </a:blipFill>
            </p:spPr>
            <p:txBody>
              <a:bodyPr/>
              <a:lstStyle/>
              <a:p>
                <a:r>
                  <a:rPr lang="en-IN">
                    <a:noFill/>
                  </a:rPr>
                  <a:t> </a:t>
                </a:r>
              </a:p>
            </p:txBody>
          </p:sp>
        </mc:Fallback>
      </mc:AlternateContent>
    </p:spTree>
    <p:extLst>
      <p:ext uri="{BB962C8B-B14F-4D97-AF65-F5344CB8AC3E}">
        <p14:creationId xmlns:p14="http://schemas.microsoft.com/office/powerpoint/2010/main" val="3679015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American Statistical Association Guidelines Regarding </a:t>
                </a:r>
                <a14:m>
                  <m:oMath xmlns:m="http://schemas.openxmlformats.org/officeDocument/2006/math">
                    <m:r>
                      <a:rPr lang="en-US" i="1" dirty="0" smtClean="0">
                        <a:latin typeface="Cambria Math" panose="02040503050406030204" pitchFamily="18" charset="0"/>
                      </a:rPr>
                      <m:t>𝑃</m:t>
                    </m:r>
                  </m:oMath>
                </a14:m>
                <a:r>
                  <a:rPr lang="en-US" dirty="0"/>
                  <a:t>-Values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4" name="Content Placeholder 2"/>
          <p:cNvSpPr>
            <a:spLocks noGrp="1"/>
          </p:cNvSpPr>
          <p:nvPr>
            <p:ph idx="1"/>
          </p:nvPr>
        </p:nvSpPr>
        <p:spPr>
          <a:xfrm>
            <a:off x="457200" y="1236714"/>
            <a:ext cx="8229600" cy="4659737"/>
          </a:xfrm>
          <a:solidFill>
            <a:srgbClr val="FFFFCC"/>
          </a:solidFill>
          <a:ln w="28575">
            <a:solidFill>
              <a:srgbClr val="000000"/>
            </a:solidFill>
          </a:ln>
        </p:spPr>
        <p:txBody>
          <a:bodyPr>
            <a:spAutoFit/>
          </a:bodyPr>
          <a:lstStyle/>
          <a:p>
            <a:pPr marL="514350" indent="-514350">
              <a:buFont typeface="+mj-lt"/>
              <a:buAutoNum type="arabicPeriod"/>
            </a:pPr>
            <a:r>
              <a:rPr lang="en-US" dirty="0">
                <a:solidFill>
                  <a:srgbClr val="000000"/>
                </a:solidFill>
              </a:rPr>
              <a:t>P-values can indicate how incompatible the data are with a specified statistical model.</a:t>
            </a:r>
          </a:p>
          <a:p>
            <a:pPr marL="514350" indent="-514350">
              <a:buFont typeface="+mj-lt"/>
              <a:buAutoNum type="arabicPeriod"/>
            </a:pPr>
            <a:r>
              <a:rPr lang="en-US" dirty="0">
                <a:solidFill>
                  <a:srgbClr val="000000"/>
                </a:solidFill>
              </a:rPr>
              <a:t>P-values do not measure the probability that the studied hypothesis is true, or the probability that the data were produced by random chance alone.</a:t>
            </a:r>
          </a:p>
          <a:p>
            <a:pPr marL="514350" indent="-514350">
              <a:buFont typeface="+mj-lt"/>
              <a:buAutoNum type="arabicPeriod"/>
            </a:pPr>
            <a:r>
              <a:rPr lang="en-US" dirty="0">
                <a:solidFill>
                  <a:srgbClr val="000000"/>
                </a:solidFill>
              </a:rPr>
              <a:t>Scientific conclusions and business or policy decisions should not be based only on whether a P-value passes a specific threshold.</a:t>
            </a:r>
          </a:p>
          <a:p>
            <a:pPr marL="514350" indent="-514350">
              <a:buFont typeface="+mj-lt"/>
              <a:buAutoNum type="arabicPeriod"/>
            </a:pPr>
            <a:r>
              <a:rPr lang="en-US" dirty="0">
                <a:solidFill>
                  <a:srgbClr val="000000"/>
                </a:solidFill>
              </a:rPr>
              <a:t>Proper inference requires full reporting and transparency.</a:t>
            </a:r>
          </a:p>
        </p:txBody>
      </p:sp>
    </p:spTree>
    <p:extLst>
      <p:ext uri="{BB962C8B-B14F-4D97-AF65-F5344CB8AC3E}">
        <p14:creationId xmlns:p14="http://schemas.microsoft.com/office/powerpoint/2010/main" val="1664663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DB492-67F5-3B2E-D0A3-593F48E6B07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7A8204E-FEE4-C945-3C3C-2DB5406DE9D9}"/>
                  </a:ext>
                </a:extLst>
              </p:cNvPr>
              <p:cNvSpPr>
                <a:spLocks noGrp="1"/>
              </p:cNvSpPr>
              <p:nvPr>
                <p:ph type="title"/>
              </p:nvPr>
            </p:nvSpPr>
            <p:spPr/>
            <p:txBody>
              <a:bodyPr/>
              <a:lstStyle/>
              <a:p>
                <a:r>
                  <a:rPr lang="en-US" dirty="0"/>
                  <a:t>American Statistical Association Guidelines Regarding </a:t>
                </a:r>
                <a14:m>
                  <m:oMath xmlns:m="http://schemas.openxmlformats.org/officeDocument/2006/math">
                    <m:r>
                      <a:rPr lang="en-US" i="1" dirty="0" smtClean="0">
                        <a:latin typeface="Cambria Math" panose="02040503050406030204" pitchFamily="18" charset="0"/>
                      </a:rPr>
                      <m:t>𝑃</m:t>
                    </m:r>
                  </m:oMath>
                </a14:m>
                <a:r>
                  <a:rPr lang="en-US" dirty="0"/>
                  <a:t>-Values (cont.)</a:t>
                </a:r>
              </a:p>
            </p:txBody>
          </p:sp>
        </mc:Choice>
        <mc:Fallback xmlns="">
          <p:sp>
            <p:nvSpPr>
              <p:cNvPr id="2" name="Title 1">
                <a:extLst>
                  <a:ext uri="{FF2B5EF4-FFF2-40B4-BE49-F238E27FC236}">
                    <a16:creationId xmlns:a16="http://schemas.microsoft.com/office/drawing/2014/main" id="{A7A8204E-FEE4-C945-3C3C-2DB5406DE9D9}"/>
                  </a:ext>
                </a:extLst>
              </p:cNvPr>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4" name="Content Placeholder 2">
            <a:extLst>
              <a:ext uri="{FF2B5EF4-FFF2-40B4-BE49-F238E27FC236}">
                <a16:creationId xmlns:a16="http://schemas.microsoft.com/office/drawing/2014/main" id="{A45F5FBC-79A6-B623-8ACC-5238748C8849}"/>
              </a:ext>
            </a:extLst>
          </p:cNvPr>
          <p:cNvSpPr>
            <a:spLocks noGrp="1"/>
          </p:cNvSpPr>
          <p:nvPr>
            <p:ph idx="1"/>
          </p:nvPr>
        </p:nvSpPr>
        <p:spPr>
          <a:xfrm>
            <a:off x="457200" y="1236714"/>
            <a:ext cx="8229600" cy="2332946"/>
          </a:xfrm>
          <a:solidFill>
            <a:srgbClr val="FFFFCC"/>
          </a:solidFill>
          <a:ln w="28575">
            <a:solidFill>
              <a:srgbClr val="000000"/>
            </a:solidFill>
          </a:ln>
        </p:spPr>
        <p:txBody>
          <a:bodyPr>
            <a:spAutoFit/>
          </a:bodyPr>
          <a:lstStyle/>
          <a:p>
            <a:pPr marL="514350" indent="-514350">
              <a:buFont typeface="+mj-lt"/>
              <a:buAutoNum type="arabicPeriod" startAt="5"/>
            </a:pPr>
            <a:r>
              <a:rPr lang="en-US" dirty="0">
                <a:solidFill>
                  <a:srgbClr val="000000"/>
                </a:solidFill>
              </a:rPr>
              <a:t>A P-value, or statistical significance, does not measure the size of an effect or the importance of a result.</a:t>
            </a:r>
          </a:p>
          <a:p>
            <a:pPr marL="514350" indent="-514350">
              <a:buFont typeface="+mj-lt"/>
              <a:buAutoNum type="arabicPeriod" startAt="5"/>
            </a:pPr>
            <a:r>
              <a:rPr lang="en-US" dirty="0">
                <a:solidFill>
                  <a:srgbClr val="000000"/>
                </a:solidFill>
              </a:rPr>
              <a:t>By itself, a P-value does not provide a good measure of evidence regarding a model or hypothesis.</a:t>
            </a:r>
          </a:p>
        </p:txBody>
      </p:sp>
    </p:spTree>
    <p:extLst>
      <p:ext uri="{BB962C8B-B14F-4D97-AF65-F5344CB8AC3E}">
        <p14:creationId xmlns:p14="http://schemas.microsoft.com/office/powerpoint/2010/main" val="26331599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B166D-F905-4012-E2D4-CA48AB525DE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BA2809A-8B7F-9CC5-0C46-F6BE739EAC30}"/>
                  </a:ext>
                </a:extLst>
              </p:cNvPr>
              <p:cNvSpPr>
                <a:spLocks noGrp="1"/>
              </p:cNvSpPr>
              <p:nvPr>
                <p:ph type="title"/>
              </p:nvPr>
            </p:nvSpPr>
            <p:spPr/>
            <p:txBody>
              <a:bodyPr/>
              <a:lstStyle/>
              <a:p>
                <a:r>
                  <a:rPr lang="en-US" dirty="0"/>
                  <a:t>Scientific Significance, Statistical Significance, and </a:t>
                </a:r>
                <a14:m>
                  <m:oMath xmlns:m="http://schemas.openxmlformats.org/officeDocument/2006/math">
                    <m:r>
                      <a:rPr lang="en-US" i="1" dirty="0" smtClean="0">
                        <a:latin typeface="Cambria Math" panose="02040503050406030204" pitchFamily="18" charset="0"/>
                      </a:rPr>
                      <m:t>𝑃</m:t>
                    </m:r>
                  </m:oMath>
                </a14:m>
                <a:r>
                  <a:rPr lang="en-US" dirty="0"/>
                  <a:t>-Values (cont.)</a:t>
                </a:r>
              </a:p>
            </p:txBody>
          </p:sp>
        </mc:Choice>
        <mc:Fallback xmlns="">
          <p:sp>
            <p:nvSpPr>
              <p:cNvPr id="2" name="Title 1">
                <a:extLst>
                  <a:ext uri="{FF2B5EF4-FFF2-40B4-BE49-F238E27FC236}">
                    <a16:creationId xmlns:a16="http://schemas.microsoft.com/office/drawing/2014/main" id="{DBA2809A-8B7F-9CC5-0C46-F6BE739EAC30}"/>
                  </a:ext>
                </a:extLst>
              </p:cNvPr>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3" name="Content Placeholder 2">
            <a:extLst>
              <a:ext uri="{FF2B5EF4-FFF2-40B4-BE49-F238E27FC236}">
                <a16:creationId xmlns:a16="http://schemas.microsoft.com/office/drawing/2014/main" id="{003F6C67-8ED0-2204-E608-EE3405BBE311}"/>
              </a:ext>
            </a:extLst>
          </p:cNvPr>
          <p:cNvSpPr>
            <a:spLocks noGrp="1"/>
          </p:cNvSpPr>
          <p:nvPr>
            <p:ph idx="1"/>
          </p:nvPr>
        </p:nvSpPr>
        <p:spPr/>
        <p:txBody>
          <a:bodyPr>
            <a:normAutofit lnSpcReduction="10000"/>
          </a:bodyPr>
          <a:lstStyle/>
          <a:p>
            <a:r>
              <a:rPr lang="en-US" dirty="0"/>
              <a:t>There are a complex set of assumptions in any test of hypothesis. In addition to the variability of the underlying data and the test statistic there are other assumptions concerning how the data was collected, analyzed, and reported. Essentially, hypothesis testing requires a disciplined attention to the details of the process. It starts with a definition of the null and alternative hypothesis before we begin examining the data.</a:t>
            </a:r>
          </a:p>
          <a:p>
            <a:r>
              <a:rPr lang="en-US" dirty="0"/>
              <a:t>You can help eliminate these issues by being a responsible researcher. </a:t>
            </a:r>
          </a:p>
        </p:txBody>
      </p:sp>
    </p:spTree>
    <p:extLst>
      <p:ext uri="{BB962C8B-B14F-4D97-AF65-F5344CB8AC3E}">
        <p14:creationId xmlns:p14="http://schemas.microsoft.com/office/powerpoint/2010/main" val="4091788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FC8D8-58F4-35C9-079F-806F1459ABF1}"/>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0B77954-DE94-DF46-1D86-3CFDB1B2715F}"/>
                  </a:ext>
                </a:extLst>
              </p:cNvPr>
              <p:cNvSpPr>
                <a:spLocks noGrp="1"/>
              </p:cNvSpPr>
              <p:nvPr>
                <p:ph type="title"/>
              </p:nvPr>
            </p:nvSpPr>
            <p:spPr/>
            <p:txBody>
              <a:bodyPr/>
              <a:lstStyle/>
              <a:p>
                <a:r>
                  <a:rPr lang="en-US" dirty="0"/>
                  <a:t>Procedure: Testing a Hypothesis About a Mean, </a:t>
                </a:r>
                <a14:m>
                  <m:oMath xmlns:m="http://schemas.openxmlformats.org/officeDocument/2006/math">
                    <m:r>
                      <a:rPr lang="en-US" i="1" dirty="0" smtClean="0">
                        <a:latin typeface="Cambria Math" panose="02040503050406030204" pitchFamily="18" charset="0"/>
                        <a:ea typeface="Cambria Math" panose="02040503050406030204" pitchFamily="18" charset="0"/>
                      </a:rPr>
                      <m:t>𝜎</m:t>
                    </m:r>
                  </m:oMath>
                </a14:m>
                <a:r>
                  <a:rPr lang="en-US" dirty="0"/>
                  <a:t> Unknown (cont.)</a:t>
                </a:r>
              </a:p>
            </p:txBody>
          </p:sp>
        </mc:Choice>
        <mc:Fallback xmlns="">
          <p:sp>
            <p:nvSpPr>
              <p:cNvPr id="2" name="Title 1">
                <a:extLst>
                  <a:ext uri="{FF2B5EF4-FFF2-40B4-BE49-F238E27FC236}">
                    <a16:creationId xmlns:a16="http://schemas.microsoft.com/office/drawing/2014/main" id="{B0B77954-DE94-DF46-1D86-3CFDB1B2715F}"/>
                  </a:ext>
                </a:extLst>
              </p:cNvPr>
              <p:cNvSpPr>
                <a:spLocks noGrp="1" noRot="1" noChangeAspect="1" noMove="1" noResize="1" noEditPoints="1" noAdjustHandles="1" noChangeArrowheads="1" noChangeShapeType="1" noTextEdit="1"/>
              </p:cNvSpPr>
              <p:nvPr>
                <p:ph type="title"/>
              </p:nvPr>
            </p:nvSpPr>
            <p:spPr>
              <a:blipFill>
                <a:blip r:embed="rId2"/>
                <a:stretch>
                  <a:fillRect l="-444" t="-16000" r="-1556"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1B2C8EDA-011C-836E-C2E3-8C731EA2B492}"/>
                  </a:ext>
                </a:extLst>
              </p:cNvPr>
              <p:cNvSpPr>
                <a:spLocks noGrp="1"/>
              </p:cNvSpPr>
              <p:nvPr>
                <p:ph idx="1"/>
              </p:nvPr>
            </p:nvSpPr>
            <p:spPr>
              <a:xfrm>
                <a:off x="457200" y="1236714"/>
                <a:ext cx="8229600" cy="3970318"/>
              </a:xfrm>
              <a:solidFill>
                <a:srgbClr val="FFFFCC"/>
              </a:solidFill>
              <a:ln w="28575">
                <a:solidFill>
                  <a:srgbClr val="000000"/>
                </a:solidFill>
              </a:ln>
            </p:spPr>
            <p:txBody>
              <a:bodyPr>
                <a:spAutoFit/>
              </a:bodyPr>
              <a:lstStyle/>
              <a:p>
                <a:r>
                  <a:rPr lang="en-US" dirty="0">
                    <a:solidFill>
                      <a:srgbClr val="000000"/>
                    </a:solidFill>
                  </a:rPr>
                  <a:t>where,</a:t>
                </a:r>
              </a:p>
              <a:p>
                <a14:m>
                  <m:oMath xmlns:m="http://schemas.openxmlformats.org/officeDocument/2006/math">
                    <m:r>
                      <a:rPr lang="en-US" i="1" dirty="0" smtClean="0">
                        <a:solidFill>
                          <a:srgbClr val="000000"/>
                        </a:solidFill>
                        <a:latin typeface="Cambria Math" panose="02040503050406030204" pitchFamily="18" charset="0"/>
                      </a:rPr>
                      <m:t>𝑛</m:t>
                    </m:r>
                  </m:oMath>
                </a14:m>
                <a:r>
                  <a:rPr lang="en-US" dirty="0">
                    <a:solidFill>
                      <a:srgbClr val="000000"/>
                    </a:solidFill>
                  </a:rPr>
                  <a:t>  = the sample size,</a:t>
                </a:r>
              </a:p>
              <a:p>
                <a14:m>
                  <m:oMath xmlns:m="http://schemas.openxmlformats.org/officeDocument/2006/math">
                    <m:acc>
                      <m:accPr>
                        <m:chr m:val="̅"/>
                        <m:ctrlPr>
                          <a:rPr lang="en-US"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𝑥</m:t>
                        </m:r>
                      </m:e>
                    </m:acc>
                  </m:oMath>
                </a14:m>
                <a:r>
                  <a:rPr lang="en-US" dirty="0">
                    <a:solidFill>
                      <a:srgbClr val="000000"/>
                    </a:solidFill>
                  </a:rPr>
                  <a:t>  = the sample mean,</a:t>
                </a:r>
              </a:p>
              <a:p>
                <a14:m>
                  <m:oMath xmlns:m="http://schemas.openxmlformats.org/officeDocument/2006/math">
                    <m:r>
                      <a:rPr lang="en-US" i="1" smtClean="0">
                        <a:solidFill>
                          <a:srgbClr val="000000"/>
                        </a:solidFill>
                        <a:latin typeface="Cambria Math" panose="02040503050406030204" pitchFamily="18" charset="0"/>
                        <a:ea typeface="Cambria Math" panose="02040503050406030204" pitchFamily="18" charset="0"/>
                      </a:rPr>
                      <m:t>𝜇</m:t>
                    </m:r>
                    <m:r>
                      <a:rPr lang="en-US" b="0" i="1" baseline="-25000" smtClean="0">
                        <a:solidFill>
                          <a:srgbClr val="000000"/>
                        </a:solidFill>
                        <a:latin typeface="Cambria Math" panose="02040503050406030204" pitchFamily="18" charset="0"/>
                        <a:ea typeface="Cambria Math" panose="02040503050406030204" pitchFamily="18" charset="0"/>
                      </a:rPr>
                      <m:t>0</m:t>
                    </m:r>
                  </m:oMath>
                </a14:m>
                <a:r>
                  <a:rPr lang="en-US" dirty="0">
                    <a:solidFill>
                      <a:srgbClr val="000000"/>
                    </a:solidFill>
                  </a:rPr>
                  <a:t> = the population mean (from the null hypothesis), 	and</a:t>
                </a:r>
              </a:p>
              <a:p>
                <a14:m>
                  <m:oMath xmlns:m="http://schemas.openxmlformats.org/officeDocument/2006/math">
                    <m:r>
                      <a:rPr lang="en-US" i="1" dirty="0" smtClean="0">
                        <a:solidFill>
                          <a:srgbClr val="000000"/>
                        </a:solidFill>
                        <a:latin typeface="Cambria Math" panose="02040503050406030204" pitchFamily="18" charset="0"/>
                      </a:rPr>
                      <m:t>𝑠</m:t>
                    </m:r>
                  </m:oMath>
                </a14:m>
                <a:r>
                  <a:rPr lang="en-US" dirty="0">
                    <a:solidFill>
                      <a:srgbClr val="000000"/>
                    </a:solidFill>
                  </a:rPr>
                  <a:t> = the sample standard deviation.</a:t>
                </a:r>
              </a:p>
              <a:p>
                <a:r>
                  <a:rPr lang="en-US" dirty="0">
                    <a:solidFill>
                      <a:srgbClr val="000000"/>
                    </a:solidFill>
                  </a:rPr>
                  <a:t>The test statistic has a </a:t>
                </a:r>
                <a:r>
                  <a:rPr lang="en-US" i="1" dirty="0">
                    <a:solidFill>
                      <a:srgbClr val="000000"/>
                    </a:solidFill>
                  </a:rPr>
                  <a:t>t</a:t>
                </a:r>
                <a:r>
                  <a:rPr lang="en-US" dirty="0">
                    <a:solidFill>
                      <a:srgbClr val="000000"/>
                    </a:solidFill>
                  </a:rPr>
                  <a:t>-distribution with </a:t>
                </a:r>
                <a14:m>
                  <m:oMath xmlns:m="http://schemas.openxmlformats.org/officeDocument/2006/math">
                    <m:r>
                      <a:rPr lang="en-US" i="1" dirty="0" smtClean="0">
                        <a:solidFill>
                          <a:srgbClr val="000000"/>
                        </a:solidFill>
                        <a:latin typeface="Cambria Math" panose="02040503050406030204" pitchFamily="18" charset="0"/>
                      </a:rPr>
                      <m:t>𝑛</m:t>
                    </m:r>
                    <m:r>
                      <a:rPr lang="en-US" i="1" dirty="0" smtClean="0">
                        <a:solidFill>
                          <a:srgbClr val="000000"/>
                        </a:solidFill>
                        <a:latin typeface="Cambria Math" panose="02040503050406030204" pitchFamily="18" charset="0"/>
                      </a:rPr>
                      <m:t>−1 </m:t>
                    </m:r>
                  </m:oMath>
                </a14:m>
                <a:r>
                  <a:rPr lang="en-US" dirty="0">
                    <a:solidFill>
                      <a:srgbClr val="000000"/>
                    </a:solidFill>
                  </a:rPr>
                  <a:t> degrees of freedom.</a:t>
                </a:r>
              </a:p>
            </p:txBody>
          </p:sp>
        </mc:Choice>
        <mc:Fallback xmlns="">
          <p:sp>
            <p:nvSpPr>
              <p:cNvPr id="4" name="Content Placeholder 2">
                <a:extLst>
                  <a:ext uri="{FF2B5EF4-FFF2-40B4-BE49-F238E27FC236}">
                    <a16:creationId xmlns:a16="http://schemas.microsoft.com/office/drawing/2014/main" id="{1B2C8EDA-011C-836E-C2E3-8C731EA2B492}"/>
                  </a:ext>
                </a:extLst>
              </p:cNvPr>
              <p:cNvSpPr>
                <a:spLocks noGrp="1" noRot="1" noChangeAspect="1" noMove="1" noResize="1" noEditPoints="1" noAdjustHandles="1" noChangeArrowheads="1" noChangeShapeType="1" noTextEdit="1"/>
              </p:cNvSpPr>
              <p:nvPr>
                <p:ph idx="1"/>
              </p:nvPr>
            </p:nvSpPr>
            <p:spPr>
              <a:xfrm>
                <a:off x="457200" y="1236714"/>
                <a:ext cx="8229600" cy="3970318"/>
              </a:xfrm>
              <a:blipFill>
                <a:blip r:embed="rId3"/>
                <a:stretch>
                  <a:fillRect l="-1328" t="-1220" b="-3049"/>
                </a:stretch>
              </a:blipFill>
              <a:ln w="28575">
                <a:solidFill>
                  <a:srgbClr val="000000"/>
                </a:solidFill>
              </a:ln>
            </p:spPr>
            <p:txBody>
              <a:bodyPr/>
              <a:lstStyle/>
              <a:p>
                <a:r>
                  <a:rPr lang="en-IN">
                    <a:noFill/>
                  </a:rPr>
                  <a:t> </a:t>
                </a:r>
              </a:p>
            </p:txBody>
          </p:sp>
        </mc:Fallback>
      </mc:AlternateContent>
    </p:spTree>
    <p:extLst>
      <p:ext uri="{BB962C8B-B14F-4D97-AF65-F5344CB8AC3E}">
        <p14:creationId xmlns:p14="http://schemas.microsoft.com/office/powerpoint/2010/main" val="18871692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74F32-326E-B7B2-321B-3ACEC157857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AE4A21B-2B3D-F77E-D2D1-D372AEDE8A4F}"/>
                  </a:ext>
                </a:extLst>
              </p:cNvPr>
              <p:cNvSpPr>
                <a:spLocks noGrp="1"/>
              </p:cNvSpPr>
              <p:nvPr>
                <p:ph type="title"/>
              </p:nvPr>
            </p:nvSpPr>
            <p:spPr/>
            <p:txBody>
              <a:bodyPr/>
              <a:lstStyle/>
              <a:p>
                <a:r>
                  <a:rPr lang="en-US" dirty="0"/>
                  <a:t>Scientific Significance, Statistical Significance, and </a:t>
                </a:r>
                <a14:m>
                  <m:oMath xmlns:m="http://schemas.openxmlformats.org/officeDocument/2006/math">
                    <m:r>
                      <a:rPr lang="en-US" i="1" dirty="0" smtClean="0">
                        <a:latin typeface="Cambria Math" panose="02040503050406030204" pitchFamily="18" charset="0"/>
                      </a:rPr>
                      <m:t>𝑃</m:t>
                    </m:r>
                  </m:oMath>
                </a14:m>
                <a:r>
                  <a:rPr lang="en-US" dirty="0"/>
                  <a:t>-Values (cont.)</a:t>
                </a:r>
              </a:p>
            </p:txBody>
          </p:sp>
        </mc:Choice>
        <mc:Fallback xmlns="">
          <p:sp>
            <p:nvSpPr>
              <p:cNvPr id="2" name="Title 1">
                <a:extLst>
                  <a:ext uri="{FF2B5EF4-FFF2-40B4-BE49-F238E27FC236}">
                    <a16:creationId xmlns:a16="http://schemas.microsoft.com/office/drawing/2014/main" id="{7AE4A21B-2B3D-F77E-D2D1-D372AEDE8A4F}"/>
                  </a:ext>
                </a:extLst>
              </p:cNvPr>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3" name="Content Placeholder 2">
            <a:extLst>
              <a:ext uri="{FF2B5EF4-FFF2-40B4-BE49-F238E27FC236}">
                <a16:creationId xmlns:a16="http://schemas.microsoft.com/office/drawing/2014/main" id="{30C28EB7-B48F-5124-3283-E5D6AB6F4AD3}"/>
              </a:ext>
            </a:extLst>
          </p:cNvPr>
          <p:cNvSpPr>
            <a:spLocks noGrp="1"/>
          </p:cNvSpPr>
          <p:nvPr>
            <p:ph idx="1"/>
          </p:nvPr>
        </p:nvSpPr>
        <p:spPr/>
        <p:txBody>
          <a:bodyPr>
            <a:normAutofit lnSpcReduction="10000"/>
          </a:bodyPr>
          <a:lstStyle/>
          <a:p>
            <a:r>
              <a:rPr lang="en-US" dirty="0"/>
              <a:t>When making conclusions for important decisions, you should thoroughly consider the results of the hypothesis test. Ask yourself some of the following questions:</a:t>
            </a:r>
          </a:p>
          <a:p>
            <a:pPr marL="457200" indent="-457200">
              <a:buFont typeface="Arial" panose="020B0604020202020204" pitchFamily="34" charset="0"/>
              <a:buChar char="•"/>
            </a:pPr>
            <a:r>
              <a:rPr lang="en-US" i="1" dirty="0"/>
              <a:t>Is my result practically significant? </a:t>
            </a:r>
            <a:r>
              <a:rPr lang="en-US" dirty="0"/>
              <a:t>With very large samples, it’s easy to get a small P-value (large test statistic) even though the sample value may not be practically different than the hypothesized value.</a:t>
            </a:r>
          </a:p>
          <a:p>
            <a:pPr marL="457200" indent="-457200">
              <a:buFont typeface="Arial" panose="020B0604020202020204" pitchFamily="34" charset="0"/>
              <a:buChar char="•"/>
            </a:pPr>
            <a:r>
              <a:rPr lang="en-US" i="1" dirty="0"/>
              <a:t>Are the assumptions I made to perform the test justifiable?</a:t>
            </a:r>
          </a:p>
          <a:p>
            <a:pPr marL="457200" indent="-457200">
              <a:buFont typeface="Arial" panose="020B0604020202020204" pitchFamily="34" charset="0"/>
              <a:buChar char="•"/>
            </a:pPr>
            <a:r>
              <a:rPr lang="en-US" i="1" dirty="0"/>
              <a:t>Can I reproduce my results?</a:t>
            </a:r>
          </a:p>
          <a:p>
            <a:endParaRPr lang="en-US" dirty="0"/>
          </a:p>
        </p:txBody>
      </p:sp>
    </p:spTree>
    <p:extLst>
      <p:ext uri="{BB962C8B-B14F-4D97-AF65-F5344CB8AC3E}">
        <p14:creationId xmlns:p14="http://schemas.microsoft.com/office/powerpoint/2010/main" val="2184604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200" y="1280160"/>
                <a:ext cx="8229600" cy="954107"/>
              </a:xfrm>
              <a:ln w="28575">
                <a:solidFill>
                  <a:srgbClr val="FF0000"/>
                </a:solidFill>
              </a:ln>
            </p:spPr>
            <p:txBody>
              <a:bodyPr>
                <a:spAutoFit/>
              </a:bodyPr>
              <a:lstStyle/>
              <a:p>
                <a:r>
                  <a:rPr lang="en-US" b="1" dirty="0">
                    <a:solidFill>
                      <a:srgbClr val="000000"/>
                    </a:solidFill>
                  </a:rPr>
                  <a:t>If technology is available to calculate </a:t>
                </a:r>
                <a14:m>
                  <m:oMath xmlns:m="http://schemas.openxmlformats.org/officeDocument/2006/math">
                    <m:r>
                      <a:rPr lang="en-US" b="1" i="1" dirty="0" smtClean="0">
                        <a:solidFill>
                          <a:srgbClr val="000000"/>
                        </a:solidFill>
                        <a:latin typeface="Cambria Math" panose="02040503050406030204" pitchFamily="18" charset="0"/>
                      </a:rPr>
                      <m:t>𝑷</m:t>
                    </m:r>
                  </m:oMath>
                </a14:m>
                <a:r>
                  <a:rPr lang="en-US" b="1" dirty="0">
                    <a:solidFill>
                      <a:srgbClr val="000000"/>
                    </a:solidFill>
                  </a:rPr>
                  <a:t>-values, please use it!</a:t>
                </a:r>
                <a:endParaRPr lang="en-US" b="1" dirty="0">
                  <a:solidFill>
                    <a:srgbClr val="000000"/>
                  </a:solidFill>
                  <a:latin typeface="Calibri" pitchFamily="34" charset="0"/>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200" y="1280160"/>
                <a:ext cx="8229600" cy="954107"/>
              </a:xfrm>
              <a:blipFill>
                <a:blip r:embed="rId2"/>
                <a:stretch>
                  <a:fillRect l="-1328" t="-4321" r="-590" b="-14815"/>
                </a:stretch>
              </a:blipFill>
              <a:ln w="28575">
                <a:solidFill>
                  <a:srgbClr val="FF0000"/>
                </a:solidFill>
              </a:ln>
            </p:spPr>
            <p:txBody>
              <a:bodyPr/>
              <a:lstStyle/>
              <a:p>
                <a:r>
                  <a:rPr lang="en-IN">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0634C-B21C-A195-61EE-D7627FDE179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1E9B544-7DD4-AD49-9A4B-115EF86D4A02}"/>
                  </a:ext>
                </a:extLst>
              </p:cNvPr>
              <p:cNvSpPr>
                <a:spLocks noGrp="1"/>
              </p:cNvSpPr>
              <p:nvPr>
                <p:ph type="title"/>
              </p:nvPr>
            </p:nvSpPr>
            <p:spPr/>
            <p:txBody>
              <a:bodyPr>
                <a:normAutofit/>
              </a:bodyPr>
              <a:lstStyle/>
              <a:p>
                <a14:m>
                  <m:oMath xmlns:m="http://schemas.openxmlformats.org/officeDocument/2006/math">
                    <m:r>
                      <a:rPr lang="en-US" i="1" dirty="0" smtClean="0">
                        <a:latin typeface="Cambria Math" panose="02040503050406030204" pitchFamily="18" charset="0"/>
                      </a:rPr>
                      <m:t>𝑃</m:t>
                    </m:r>
                  </m:oMath>
                </a14:m>
                <a:r>
                  <a:rPr lang="en-US" dirty="0"/>
                  <a:t>-Values for </a:t>
                </a:r>
                <a14:m>
                  <m:oMath xmlns:m="http://schemas.openxmlformats.org/officeDocument/2006/math">
                    <m:r>
                      <a:rPr lang="en-US" i="1" dirty="0" smtClean="0">
                        <a:latin typeface="Cambria Math" panose="02040503050406030204" pitchFamily="18" charset="0"/>
                      </a:rPr>
                      <m:t>𝑡</m:t>
                    </m:r>
                  </m:oMath>
                </a14:m>
                <a:r>
                  <a:rPr lang="en-US" dirty="0"/>
                  <a:t>-Test Statistics</a:t>
                </a:r>
              </a:p>
            </p:txBody>
          </p:sp>
        </mc:Choice>
        <mc:Fallback xmlns="">
          <p:sp>
            <p:nvSpPr>
              <p:cNvPr id="2" name="Title 1">
                <a:extLst>
                  <a:ext uri="{FF2B5EF4-FFF2-40B4-BE49-F238E27FC236}">
                    <a16:creationId xmlns:a16="http://schemas.microsoft.com/office/drawing/2014/main" id="{E1E9B544-7DD4-AD49-9A4B-115EF86D4A02}"/>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304D988-3693-D16B-828C-A87891A85E92}"/>
                  </a:ext>
                </a:extLst>
              </p:cNvPr>
              <p:cNvSpPr>
                <a:spLocks noGrp="1"/>
              </p:cNvSpPr>
              <p:nvPr>
                <p:ph idx="1"/>
              </p:nvPr>
            </p:nvSpPr>
            <p:spPr/>
            <p:txBody>
              <a:bodyPr>
                <a:normAutofit lnSpcReduction="10000"/>
              </a:bodyPr>
              <a:lstStyle/>
              <a:p>
                <a:r>
                  <a:rPr lang="en-US" dirty="0"/>
                  <a:t>If technology is not available to calculate </a:t>
                </a:r>
                <a14:m>
                  <m:oMath xmlns:m="http://schemas.openxmlformats.org/officeDocument/2006/math">
                    <m:r>
                      <a:rPr lang="en-US" i="1" dirty="0" smtClean="0">
                        <a:latin typeface="Cambria Math" panose="02040503050406030204" pitchFamily="18" charset="0"/>
                      </a:rPr>
                      <m:t>𝑃</m:t>
                    </m:r>
                  </m:oMath>
                </a14:m>
                <a:r>
                  <a:rPr lang="en-US" dirty="0"/>
                  <a:t>-values, we will need to use the </a:t>
                </a:r>
                <a14:m>
                  <m:oMath xmlns:m="http://schemas.openxmlformats.org/officeDocument/2006/math">
                    <m:r>
                      <a:rPr lang="en-US" i="1" dirty="0" smtClean="0">
                        <a:latin typeface="Cambria Math" panose="02040503050406030204" pitchFamily="18" charset="0"/>
                      </a:rPr>
                      <m:t>𝑡</m:t>
                    </m:r>
                  </m:oMath>
                </a14:m>
                <a:r>
                  <a:rPr lang="en-US" dirty="0"/>
                  <a:t>-tables. Because there are numerous </a:t>
                </a:r>
                <a14:m>
                  <m:oMath xmlns:m="http://schemas.openxmlformats.org/officeDocument/2006/math">
                    <m:r>
                      <a:rPr lang="en-US" i="1" dirty="0" smtClean="0">
                        <a:latin typeface="Cambria Math" panose="02040503050406030204" pitchFamily="18" charset="0"/>
                      </a:rPr>
                      <m:t>𝑡</m:t>
                    </m:r>
                  </m:oMath>
                </a14:m>
                <a:r>
                  <a:rPr lang="en-US" dirty="0"/>
                  <a:t>-distributions, one for each different degree of freedom, the </a:t>
                </a:r>
                <a14:m>
                  <m:oMath xmlns:m="http://schemas.openxmlformats.org/officeDocument/2006/math">
                    <m:r>
                      <a:rPr lang="en-US" i="1" dirty="0" smtClean="0">
                        <a:latin typeface="Cambria Math" panose="02040503050406030204" pitchFamily="18" charset="0"/>
                      </a:rPr>
                      <m:t>𝑡</m:t>
                    </m:r>
                  </m:oMath>
                </a14:m>
                <a:r>
                  <a:rPr lang="en-US" dirty="0"/>
                  <a:t>-tables are constructed differently from the </a:t>
                </a:r>
                <a14:m>
                  <m:oMath xmlns:m="http://schemas.openxmlformats.org/officeDocument/2006/math">
                    <m:r>
                      <a:rPr lang="en-US" i="1" dirty="0" smtClean="0">
                        <a:latin typeface="Cambria Math" panose="02040503050406030204" pitchFamily="18" charset="0"/>
                      </a:rPr>
                      <m:t>𝑧</m:t>
                    </m:r>
                  </m:oMath>
                </a14:m>
                <a:r>
                  <a:rPr lang="en-US" dirty="0"/>
                  <a:t>-table. The </a:t>
                </a:r>
                <a14:m>
                  <m:oMath xmlns:m="http://schemas.openxmlformats.org/officeDocument/2006/math">
                    <m:r>
                      <a:rPr lang="en-US" i="1" dirty="0" smtClean="0">
                        <a:latin typeface="Cambria Math" panose="02040503050406030204" pitchFamily="18" charset="0"/>
                      </a:rPr>
                      <m:t>𝑡</m:t>
                    </m:r>
                  </m:oMath>
                </a14:m>
                <a:r>
                  <a:rPr lang="en-US" dirty="0"/>
                  <a:t>-table only provides </a:t>
                </a:r>
                <a14:m>
                  <m:oMath xmlns:m="http://schemas.openxmlformats.org/officeDocument/2006/math">
                    <m:r>
                      <a:rPr lang="en-US" i="1" dirty="0" smtClean="0">
                        <a:latin typeface="Cambria Math" panose="02040503050406030204" pitchFamily="18" charset="0"/>
                      </a:rPr>
                      <m:t>𝑡</m:t>
                    </m:r>
                  </m:oMath>
                </a14:m>
                <a:r>
                  <a:rPr lang="en-US" dirty="0"/>
                  <a:t>-values for frequently used tail probabilities. Because of this limitation, in most instances the exact value of the       </a:t>
                </a:r>
                <a14:m>
                  <m:oMath xmlns:m="http://schemas.openxmlformats.org/officeDocument/2006/math">
                    <m:r>
                      <a:rPr lang="en-US" i="1" dirty="0" smtClean="0">
                        <a:latin typeface="Cambria Math" panose="02040503050406030204" pitchFamily="18" charset="0"/>
                      </a:rPr>
                      <m:t>𝑡</m:t>
                    </m:r>
                  </m:oMath>
                </a14:m>
                <a:r>
                  <a:rPr lang="en-US" dirty="0"/>
                  <a:t>-test statistic will not be in the table. When this circumstance arises, find the closest </a:t>
                </a:r>
                <a14:m>
                  <m:oMath xmlns:m="http://schemas.openxmlformats.org/officeDocument/2006/math">
                    <m:r>
                      <a:rPr lang="en-US" i="1" dirty="0" smtClean="0">
                        <a:latin typeface="Cambria Math" panose="02040503050406030204" pitchFamily="18" charset="0"/>
                      </a:rPr>
                      <m:t>𝑡</m:t>
                    </m:r>
                  </m:oMath>
                </a14:m>
                <a:r>
                  <a:rPr lang="en-US" dirty="0"/>
                  <a:t>-values, with the appropriate degrees of freedom which surround the test statistic. </a:t>
                </a:r>
              </a:p>
            </p:txBody>
          </p:sp>
        </mc:Choice>
        <mc:Fallback xmlns="">
          <p:sp>
            <p:nvSpPr>
              <p:cNvPr id="3" name="Content Placeholder 2">
                <a:extLst>
                  <a:ext uri="{FF2B5EF4-FFF2-40B4-BE49-F238E27FC236}">
                    <a16:creationId xmlns:a16="http://schemas.microsoft.com/office/drawing/2014/main" id="{0304D988-3693-D16B-828C-A87891A85E92}"/>
                  </a:ext>
                </a:extLst>
              </p:cNvPr>
              <p:cNvSpPr>
                <a:spLocks noGrp="1" noRot="1" noChangeAspect="1" noMove="1" noResize="1" noEditPoints="1" noAdjustHandles="1" noChangeArrowheads="1" noChangeShapeType="1" noTextEdit="1"/>
              </p:cNvSpPr>
              <p:nvPr>
                <p:ph idx="1"/>
              </p:nvPr>
            </p:nvSpPr>
            <p:spPr>
              <a:blipFill>
                <a:blip r:embed="rId3"/>
                <a:stretch>
                  <a:fillRect l="-1481" t="-2133" r="-2000"/>
                </a:stretch>
              </a:blipFill>
            </p:spPr>
            <p:txBody>
              <a:bodyPr/>
              <a:lstStyle/>
              <a:p>
                <a:r>
                  <a:rPr lang="en-IN">
                    <a:noFill/>
                  </a:rPr>
                  <a:t> </a:t>
                </a:r>
              </a:p>
            </p:txBody>
          </p:sp>
        </mc:Fallback>
      </mc:AlternateContent>
    </p:spTree>
    <p:extLst>
      <p:ext uri="{BB962C8B-B14F-4D97-AF65-F5344CB8AC3E}">
        <p14:creationId xmlns:p14="http://schemas.microsoft.com/office/powerpoint/2010/main" val="2248140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14:m>
                  <m:oMath xmlns:m="http://schemas.openxmlformats.org/officeDocument/2006/math">
                    <m:r>
                      <a:rPr lang="en-US" i="1" dirty="0">
                        <a:latin typeface="Cambria Math" panose="02040503050406030204" pitchFamily="18" charset="0"/>
                      </a:rPr>
                      <m:t>𝑃</m:t>
                    </m:r>
                  </m:oMath>
                </a14:m>
                <a:r>
                  <a:rPr lang="en-US" dirty="0"/>
                  <a:t>-Values for </a:t>
                </a:r>
                <a14:m>
                  <m:oMath xmlns:m="http://schemas.openxmlformats.org/officeDocument/2006/math">
                    <m:r>
                      <a:rPr lang="en-US" i="1" dirty="0">
                        <a:latin typeface="Cambria Math" panose="02040503050406030204" pitchFamily="18" charset="0"/>
                      </a:rPr>
                      <m:t>𝑡</m:t>
                    </m:r>
                  </m:oMath>
                </a14:m>
                <a:r>
                  <a:rPr lang="en-US" dirty="0"/>
                  <a:t>-Test Statistics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Content Placeholder 2"/>
          <p:cNvSpPr>
            <a:spLocks noGrp="1"/>
          </p:cNvSpPr>
          <p:nvPr>
            <p:ph idx="1"/>
          </p:nvPr>
        </p:nvSpPr>
        <p:spPr/>
        <p:txBody>
          <a:bodyPr>
            <a:normAutofit/>
          </a:bodyPr>
          <a:lstStyle/>
          <a:p>
            <a:r>
              <a:rPr lang="en-US" dirty="0"/>
              <a:t>For example, suppose the value of the test statistic was 2.40 with 17 degrees of freedom.</a:t>
            </a:r>
          </a:p>
        </p:txBody>
      </p:sp>
      <p:pic>
        <p:nvPicPr>
          <p:cNvPr id="5" name="Picture 4">
            <a:extLst>
              <a:ext uri="{FF2B5EF4-FFF2-40B4-BE49-F238E27FC236}">
                <a16:creationId xmlns:a16="http://schemas.microsoft.com/office/drawing/2014/main" id="{2F0DDFE1-D4AB-2510-3226-1DD117729B64}"/>
              </a:ext>
            </a:extLst>
          </p:cNvPr>
          <p:cNvPicPr>
            <a:picLocks noChangeAspect="1"/>
          </p:cNvPicPr>
          <p:nvPr/>
        </p:nvPicPr>
        <p:blipFill>
          <a:blip r:embed="rId3"/>
          <a:stretch>
            <a:fillRect/>
          </a:stretch>
        </p:blipFill>
        <p:spPr>
          <a:xfrm>
            <a:off x="2438400" y="2362199"/>
            <a:ext cx="4724400" cy="341701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F4CB6-7B75-FE74-0EE4-D398B3665E9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D1A9370-B527-A391-1E6F-CFAD80A17C84}"/>
                  </a:ext>
                </a:extLst>
              </p:cNvPr>
              <p:cNvSpPr>
                <a:spLocks noGrp="1"/>
              </p:cNvSpPr>
              <p:nvPr>
                <p:ph type="title"/>
              </p:nvPr>
            </p:nvSpPr>
            <p:spPr/>
            <p:txBody>
              <a:bodyPr>
                <a:normAutofit/>
              </a:bodyPr>
              <a:lstStyle/>
              <a:p>
                <a14:m>
                  <m:oMath xmlns:m="http://schemas.openxmlformats.org/officeDocument/2006/math">
                    <m:r>
                      <a:rPr lang="en-US" i="1" dirty="0">
                        <a:latin typeface="Cambria Math" panose="02040503050406030204" pitchFamily="18" charset="0"/>
                      </a:rPr>
                      <m:t>𝑃</m:t>
                    </m:r>
                  </m:oMath>
                </a14:m>
                <a:r>
                  <a:rPr lang="en-US" dirty="0"/>
                  <a:t>-Values for </a:t>
                </a:r>
                <a14:m>
                  <m:oMath xmlns:m="http://schemas.openxmlformats.org/officeDocument/2006/math">
                    <m:r>
                      <a:rPr lang="en-US" i="1" dirty="0">
                        <a:latin typeface="Cambria Math" panose="02040503050406030204" pitchFamily="18" charset="0"/>
                      </a:rPr>
                      <m:t>𝑡</m:t>
                    </m:r>
                  </m:oMath>
                </a14:m>
                <a:r>
                  <a:rPr lang="en-US" dirty="0"/>
                  <a:t>-Test Statistics (cont.)</a:t>
                </a:r>
              </a:p>
            </p:txBody>
          </p:sp>
        </mc:Choice>
        <mc:Fallback xmlns="">
          <p:sp>
            <p:nvSpPr>
              <p:cNvPr id="2" name="Title 1">
                <a:extLst>
                  <a:ext uri="{FF2B5EF4-FFF2-40B4-BE49-F238E27FC236}">
                    <a16:creationId xmlns:a16="http://schemas.microsoft.com/office/drawing/2014/main" id="{ED1A9370-B527-A391-1E6F-CFAD80A17C84}"/>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CE69FA-0BF7-317C-805B-E45B90E792C3}"/>
                  </a:ext>
                </a:extLst>
              </p:cNvPr>
              <p:cNvSpPr>
                <a:spLocks noGrp="1"/>
              </p:cNvSpPr>
              <p:nvPr>
                <p:ph idx="1"/>
              </p:nvPr>
            </p:nvSpPr>
            <p:spPr/>
            <p:txBody>
              <a:bodyPr>
                <a:normAutofit/>
              </a:bodyPr>
              <a:lstStyle/>
              <a:p>
                <a:r>
                  <a:rPr lang="en-US" dirty="0"/>
                  <a:t>The value of the test statistic falls between 2.110 (which corresponds to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 = 0.025) and 2.567, which corresponds to </a:t>
                </a:r>
                <a14:m>
                  <m:oMath xmlns:m="http://schemas.openxmlformats.org/officeDocument/2006/math">
                    <m:r>
                      <a:rPr lang="en-US" i="1" dirty="0">
                        <a:latin typeface="Cambria Math" panose="02040503050406030204" pitchFamily="18" charset="0"/>
                        <a:ea typeface="Cambria Math" panose="02040503050406030204" pitchFamily="18" charset="0"/>
                      </a:rPr>
                      <m:t>𝛼</m:t>
                    </m:r>
                    <m:r>
                      <a:rPr lang="en-US" i="1" dirty="0">
                        <a:latin typeface="Cambria Math" panose="02040503050406030204" pitchFamily="18" charset="0"/>
                        <a:ea typeface="Cambria Math" panose="02040503050406030204" pitchFamily="18" charset="0"/>
                      </a:rPr>
                      <m:t> </m:t>
                    </m:r>
                  </m:oMath>
                </a14:m>
                <a:r>
                  <a:rPr lang="en-US" dirty="0"/>
                  <a:t>= 0.01.</a:t>
                </a:r>
              </a:p>
              <a:p>
                <a:endParaRPr lang="en-US" dirty="0"/>
              </a:p>
            </p:txBody>
          </p:sp>
        </mc:Choice>
        <mc:Fallback xmlns="">
          <p:sp>
            <p:nvSpPr>
              <p:cNvPr id="3" name="Content Placeholder 2">
                <a:extLst>
                  <a:ext uri="{FF2B5EF4-FFF2-40B4-BE49-F238E27FC236}">
                    <a16:creationId xmlns:a16="http://schemas.microsoft.com/office/drawing/2014/main" id="{06CE69FA-0BF7-317C-805B-E45B90E792C3}"/>
                  </a:ext>
                </a:extLst>
              </p:cNvPr>
              <p:cNvSpPr>
                <a:spLocks noGrp="1" noRot="1" noChangeAspect="1" noMove="1" noResize="1" noEditPoints="1" noAdjustHandles="1" noChangeArrowheads="1" noChangeShapeType="1" noTextEdit="1"/>
              </p:cNvSpPr>
              <p:nvPr>
                <p:ph idx="1"/>
              </p:nvPr>
            </p:nvSpPr>
            <p:spPr>
              <a:blipFill>
                <a:blip r:embed="rId3"/>
                <a:stretch>
                  <a:fillRect l="-1481" t="-12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082E3A2B-1E13-A260-92BB-2CFCF79CFE5C}"/>
                  </a:ext>
                </a:extLst>
              </p:cNvPr>
              <p:cNvGraphicFramePr>
                <a:graphicFrameLocks noGrp="1"/>
              </p:cNvGraphicFramePr>
              <p:nvPr>
                <p:extLst>
                  <p:ext uri="{D42A27DB-BD31-4B8C-83A1-F6EECF244321}">
                    <p14:modId xmlns:p14="http://schemas.microsoft.com/office/powerpoint/2010/main" val="3727064037"/>
                  </p:ext>
                </p:extLst>
              </p:nvPr>
            </p:nvGraphicFramePr>
            <p:xfrm>
              <a:off x="1524000" y="2631564"/>
              <a:ext cx="6096000" cy="296672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049550432"/>
                        </a:ext>
                      </a:extLst>
                    </a:gridCol>
                    <a:gridCol w="1371600">
                      <a:extLst>
                        <a:ext uri="{9D8B030D-6E8A-4147-A177-3AD203B41FA5}">
                          <a16:colId xmlns:a16="http://schemas.microsoft.com/office/drawing/2014/main" val="464053053"/>
                        </a:ext>
                      </a:extLst>
                    </a:gridCol>
                    <a:gridCol w="1295400">
                      <a:extLst>
                        <a:ext uri="{9D8B030D-6E8A-4147-A177-3AD203B41FA5}">
                          <a16:colId xmlns:a16="http://schemas.microsoft.com/office/drawing/2014/main" val="1855528715"/>
                        </a:ext>
                      </a:extLst>
                    </a:gridCol>
                    <a:gridCol w="1219200">
                      <a:extLst>
                        <a:ext uri="{9D8B030D-6E8A-4147-A177-3AD203B41FA5}">
                          <a16:colId xmlns:a16="http://schemas.microsoft.com/office/drawing/2014/main" val="1077972565"/>
                        </a:ext>
                      </a:extLst>
                    </a:gridCol>
                    <a:gridCol w="1371600">
                      <a:extLst>
                        <a:ext uri="{9D8B030D-6E8A-4147-A177-3AD203B41FA5}">
                          <a16:colId xmlns:a16="http://schemas.microsoft.com/office/drawing/2014/main" val="3521204383"/>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𝒅𝒇</m:t>
                                </m:r>
                              </m:oMath>
                            </m:oMathPara>
                          </a14:m>
                          <a:endParaRPr lang="en-IN" b="1"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1" i="1" dirty="0" smtClean="0">
                                        <a:latin typeface="Cambria Math" panose="02040503050406030204" pitchFamily="18" charset="0"/>
                                      </a:rPr>
                                      <m:t>𝒕</m:t>
                                    </m:r>
                                  </m:e>
                                  <m:sub>
                                    <m:r>
                                      <a:rPr lang="en-US" b="1" i="1" dirty="0" smtClean="0">
                                        <a:latin typeface="Cambria Math" panose="02040503050406030204" pitchFamily="18" charset="0"/>
                                      </a:rPr>
                                      <m:t>𝟎</m:t>
                                    </m:r>
                                    <m:r>
                                      <a:rPr lang="en-US" b="1" i="1" dirty="0" smtClean="0">
                                        <a:latin typeface="Cambria Math" panose="02040503050406030204" pitchFamily="18" charset="0"/>
                                      </a:rPr>
                                      <m:t>.</m:t>
                                    </m:r>
                                    <m:r>
                                      <a:rPr lang="en-US" b="1" i="1" dirty="0" smtClean="0">
                                        <a:latin typeface="Cambria Math" panose="02040503050406030204" pitchFamily="18" charset="0"/>
                                      </a:rPr>
                                      <m:t>𝟏𝟎𝟎</m:t>
                                    </m:r>
                                  </m:sub>
                                </m:sSub>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1" i="1" dirty="0" smtClean="0">
                                        <a:latin typeface="Cambria Math" panose="02040503050406030204" pitchFamily="18" charset="0"/>
                                      </a:rPr>
                                      <m:t>𝒕</m:t>
                                    </m:r>
                                  </m:e>
                                  <m:sub>
                                    <m:r>
                                      <a:rPr lang="en-US" b="1" i="1" dirty="0" smtClean="0">
                                        <a:latin typeface="Cambria Math" panose="02040503050406030204" pitchFamily="18" charset="0"/>
                                      </a:rPr>
                                      <m:t>𝟎</m:t>
                                    </m:r>
                                    <m:r>
                                      <a:rPr lang="en-US" b="1" i="1" dirty="0" smtClean="0">
                                        <a:latin typeface="Cambria Math" panose="02040503050406030204" pitchFamily="18" charset="0"/>
                                      </a:rPr>
                                      <m:t>.</m:t>
                                    </m:r>
                                    <m:r>
                                      <a:rPr lang="en-US" b="1" i="1" dirty="0" smtClean="0">
                                        <a:latin typeface="Cambria Math" panose="02040503050406030204" pitchFamily="18" charset="0"/>
                                      </a:rPr>
                                      <m:t>𝟎𝟓𝟎</m:t>
                                    </m:r>
                                  </m:sub>
                                </m:sSub>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1" i="1" dirty="0" smtClean="0">
                                        <a:latin typeface="Cambria Math" panose="02040503050406030204" pitchFamily="18" charset="0"/>
                                      </a:rPr>
                                      <m:t>𝒕</m:t>
                                    </m:r>
                                  </m:e>
                                  <m:sub>
                                    <m:r>
                                      <a:rPr lang="en-US" b="1" i="1" dirty="0" smtClean="0">
                                        <a:latin typeface="Cambria Math" panose="02040503050406030204" pitchFamily="18" charset="0"/>
                                      </a:rPr>
                                      <m:t>𝟎</m:t>
                                    </m:r>
                                    <m:r>
                                      <a:rPr lang="en-US" b="1" i="1" dirty="0" smtClean="0">
                                        <a:latin typeface="Cambria Math" panose="02040503050406030204" pitchFamily="18" charset="0"/>
                                      </a:rPr>
                                      <m:t>.</m:t>
                                    </m:r>
                                    <m:r>
                                      <a:rPr lang="en-US" b="1" i="1" dirty="0" smtClean="0">
                                        <a:latin typeface="Cambria Math" panose="02040503050406030204" pitchFamily="18" charset="0"/>
                                      </a:rPr>
                                      <m:t>𝟎𝟐𝟓</m:t>
                                    </m:r>
                                  </m:sub>
                                </m:sSub>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1" i="1" dirty="0" smtClean="0">
                                        <a:latin typeface="Cambria Math" panose="02040503050406030204" pitchFamily="18" charset="0"/>
                                      </a:rPr>
                                      <m:t>𝒕</m:t>
                                    </m:r>
                                  </m:e>
                                  <m:sub>
                                    <m:r>
                                      <a:rPr lang="en-US" b="1" i="1" dirty="0" smtClean="0">
                                        <a:latin typeface="Cambria Math" panose="02040503050406030204" pitchFamily="18" charset="0"/>
                                      </a:rPr>
                                      <m:t>𝟎</m:t>
                                    </m:r>
                                    <m:r>
                                      <a:rPr lang="en-US" b="1" i="1" dirty="0" smtClean="0">
                                        <a:latin typeface="Cambria Math" panose="02040503050406030204" pitchFamily="18" charset="0"/>
                                      </a:rPr>
                                      <m:t>.</m:t>
                                    </m:r>
                                    <m:r>
                                      <a:rPr lang="en-US" b="1" i="1" dirty="0" smtClean="0">
                                        <a:latin typeface="Cambria Math" panose="02040503050406030204" pitchFamily="18" charset="0"/>
                                      </a:rPr>
                                      <m:t>𝟎𝟏𝟎</m:t>
                                    </m:r>
                                  </m:sub>
                                </m:sSub>
                              </m:oMath>
                            </m:oMathPara>
                          </a14:m>
                          <a:endParaRPr lang="en-IN" dirty="0"/>
                        </a:p>
                      </a:txBody>
                      <a:tcPr/>
                    </a:tc>
                    <a:extLst>
                      <a:ext uri="{0D108BD9-81ED-4DB2-BD59-A6C34878D82A}">
                        <a16:rowId xmlns:a16="http://schemas.microsoft.com/office/drawing/2014/main" val="1881999899"/>
                      </a:ext>
                    </a:extLst>
                  </a:tr>
                  <a:tr h="370840">
                    <a:tc>
                      <a:txBody>
                        <a:bodyPr/>
                        <a:lstStyle/>
                        <a:p>
                          <a:pPr algn="ctr"/>
                          <a:r>
                            <a:rPr lang="en-US" dirty="0"/>
                            <a:t>1</a:t>
                          </a:r>
                          <a:endParaRPr lang="en-IN" dirty="0"/>
                        </a:p>
                      </a:txBody>
                      <a:tcPr/>
                    </a:tc>
                    <a:tc>
                      <a:txBody>
                        <a:bodyPr/>
                        <a:lstStyle/>
                        <a:p>
                          <a:pPr algn="ctr"/>
                          <a:r>
                            <a:rPr lang="en-IN" dirty="0"/>
                            <a:t>3.078</a:t>
                          </a:r>
                        </a:p>
                      </a:txBody>
                      <a:tcPr/>
                    </a:tc>
                    <a:tc>
                      <a:txBody>
                        <a:bodyPr/>
                        <a:lstStyle/>
                        <a:p>
                          <a:pPr algn="ctr"/>
                          <a:r>
                            <a:rPr lang="en-IN" dirty="0"/>
                            <a:t>6.314</a:t>
                          </a:r>
                        </a:p>
                      </a:txBody>
                      <a:tcPr/>
                    </a:tc>
                    <a:tc>
                      <a:txBody>
                        <a:bodyPr/>
                        <a:lstStyle/>
                        <a:p>
                          <a:pPr algn="ctr"/>
                          <a:r>
                            <a:rPr lang="en-IN" dirty="0"/>
                            <a:t>12.706</a:t>
                          </a:r>
                        </a:p>
                      </a:txBody>
                      <a:tcPr>
                        <a:solidFill>
                          <a:schemeClr val="bg2">
                            <a:lumMod val="75000"/>
                          </a:schemeClr>
                        </a:solidFill>
                      </a:tcPr>
                    </a:tc>
                    <a:tc>
                      <a:txBody>
                        <a:bodyPr/>
                        <a:lstStyle/>
                        <a:p>
                          <a:pPr algn="ctr"/>
                          <a:r>
                            <a:rPr lang="en-IN" dirty="0"/>
                            <a:t>31.821</a:t>
                          </a:r>
                        </a:p>
                      </a:txBody>
                      <a:tcPr>
                        <a:solidFill>
                          <a:schemeClr val="bg2">
                            <a:lumMod val="75000"/>
                          </a:schemeClr>
                        </a:solidFill>
                      </a:tcPr>
                    </a:tc>
                    <a:extLst>
                      <a:ext uri="{0D108BD9-81ED-4DB2-BD59-A6C34878D82A}">
                        <a16:rowId xmlns:a16="http://schemas.microsoft.com/office/drawing/2014/main" val="1056029994"/>
                      </a:ext>
                    </a:extLst>
                  </a:tr>
                  <a:tr h="370840">
                    <a:tc>
                      <a:txBody>
                        <a:bodyPr/>
                        <a:lstStyle/>
                        <a:p>
                          <a:pPr algn="ctr"/>
                          <a:r>
                            <a:rPr lang="en-US" dirty="0"/>
                            <a:t>2</a:t>
                          </a:r>
                          <a:endParaRPr lang="en-IN" dirty="0"/>
                        </a:p>
                      </a:txBody>
                      <a:tcPr/>
                    </a:tc>
                    <a:tc>
                      <a:txBody>
                        <a:bodyPr/>
                        <a:lstStyle/>
                        <a:p>
                          <a:pPr algn="ctr"/>
                          <a:r>
                            <a:rPr lang="en-IN" dirty="0"/>
                            <a:t>1.886</a:t>
                          </a:r>
                        </a:p>
                      </a:txBody>
                      <a:tcPr/>
                    </a:tc>
                    <a:tc>
                      <a:txBody>
                        <a:bodyPr/>
                        <a:lstStyle/>
                        <a:p>
                          <a:pPr algn="ctr"/>
                          <a:r>
                            <a:rPr lang="en-IN" dirty="0"/>
                            <a:t>2.920</a:t>
                          </a:r>
                        </a:p>
                      </a:txBody>
                      <a:tcPr/>
                    </a:tc>
                    <a:tc>
                      <a:txBody>
                        <a:bodyPr/>
                        <a:lstStyle/>
                        <a:p>
                          <a:pPr algn="ctr"/>
                          <a:r>
                            <a:rPr lang="en-IN" dirty="0"/>
                            <a:t>4.303</a:t>
                          </a:r>
                        </a:p>
                      </a:txBody>
                      <a:tcPr>
                        <a:solidFill>
                          <a:schemeClr val="bg2">
                            <a:lumMod val="75000"/>
                          </a:schemeClr>
                        </a:solidFill>
                      </a:tcPr>
                    </a:tc>
                    <a:tc>
                      <a:txBody>
                        <a:bodyPr/>
                        <a:lstStyle/>
                        <a:p>
                          <a:pPr algn="ctr"/>
                          <a:r>
                            <a:rPr lang="en-IN" dirty="0"/>
                            <a:t>6.965</a:t>
                          </a:r>
                        </a:p>
                      </a:txBody>
                      <a:tcPr>
                        <a:solidFill>
                          <a:schemeClr val="bg2">
                            <a:lumMod val="75000"/>
                          </a:schemeClr>
                        </a:solidFill>
                      </a:tcPr>
                    </a:tc>
                    <a:extLst>
                      <a:ext uri="{0D108BD9-81ED-4DB2-BD59-A6C34878D82A}">
                        <a16:rowId xmlns:a16="http://schemas.microsoft.com/office/drawing/2014/main" val="101797463"/>
                      </a:ext>
                    </a:extLst>
                  </a:tr>
                  <a:tr h="370840">
                    <a:tc>
                      <a:txBody>
                        <a:bodyPr/>
                        <a:lstStyle/>
                        <a:p>
                          <a:pPr algn="ctr"/>
                          <a:r>
                            <a:rPr lang="en-US" dirty="0"/>
                            <a:t>3</a:t>
                          </a:r>
                          <a:endParaRPr lang="en-IN" dirty="0"/>
                        </a:p>
                      </a:txBody>
                      <a:tcPr/>
                    </a:tc>
                    <a:tc>
                      <a:txBody>
                        <a:bodyPr/>
                        <a:lstStyle/>
                        <a:p>
                          <a:pPr algn="ctr"/>
                          <a:r>
                            <a:rPr lang="en-IN" dirty="0"/>
                            <a:t>1.638</a:t>
                          </a:r>
                        </a:p>
                      </a:txBody>
                      <a:tcPr/>
                    </a:tc>
                    <a:tc>
                      <a:txBody>
                        <a:bodyPr/>
                        <a:lstStyle/>
                        <a:p>
                          <a:pPr algn="ctr"/>
                          <a:r>
                            <a:rPr lang="en-IN" dirty="0"/>
                            <a:t>2.353</a:t>
                          </a:r>
                        </a:p>
                      </a:txBody>
                      <a:tcPr/>
                    </a:tc>
                    <a:tc>
                      <a:txBody>
                        <a:bodyPr/>
                        <a:lstStyle/>
                        <a:p>
                          <a:pPr algn="ctr"/>
                          <a:r>
                            <a:rPr lang="en-IN" dirty="0"/>
                            <a:t>3.182</a:t>
                          </a:r>
                        </a:p>
                      </a:txBody>
                      <a:tcPr>
                        <a:solidFill>
                          <a:schemeClr val="bg2">
                            <a:lumMod val="75000"/>
                          </a:schemeClr>
                        </a:solidFill>
                      </a:tcPr>
                    </a:tc>
                    <a:tc>
                      <a:txBody>
                        <a:bodyPr/>
                        <a:lstStyle/>
                        <a:p>
                          <a:pPr algn="ctr"/>
                          <a:r>
                            <a:rPr lang="en-IN" dirty="0"/>
                            <a:t>4.541</a:t>
                          </a:r>
                        </a:p>
                      </a:txBody>
                      <a:tcPr>
                        <a:solidFill>
                          <a:schemeClr val="bg2">
                            <a:lumMod val="75000"/>
                          </a:schemeClr>
                        </a:solidFill>
                      </a:tcPr>
                    </a:tc>
                    <a:extLst>
                      <a:ext uri="{0D108BD9-81ED-4DB2-BD59-A6C34878D82A}">
                        <a16:rowId xmlns:a16="http://schemas.microsoft.com/office/drawing/2014/main" val="1517369660"/>
                      </a:ext>
                    </a:extLst>
                  </a:tr>
                  <a:tr h="370840">
                    <a:tc>
                      <a:txBody>
                        <a:bodyPr/>
                        <a:lstStyle/>
                        <a:p>
                          <a:pPr algn="ctr"/>
                          <a:r>
                            <a:rPr lang="en-IN" dirty="0">
                              <a:latin typeface="MS Mincho" panose="02020609040205080304" pitchFamily="49" charset="-128"/>
                              <a:ea typeface="MS Mincho" panose="02020609040205080304" pitchFamily="49" charset="-128"/>
                            </a:rPr>
                            <a:t>⋮</a:t>
                          </a:r>
                          <a:endParaRPr lang="en-IN" dirty="0"/>
                        </a:p>
                      </a:txBody>
                      <a:tcPr/>
                    </a:tc>
                    <a:tc>
                      <a:txBody>
                        <a:bodyPr/>
                        <a:lstStyle/>
                        <a:p>
                          <a:pPr algn="ctr"/>
                          <a:endParaRPr lang="en-IN"/>
                        </a:p>
                      </a:txBody>
                      <a:tcPr/>
                    </a:tc>
                    <a:tc>
                      <a:txBody>
                        <a:bodyPr/>
                        <a:lstStyle/>
                        <a:p>
                          <a:pPr algn="ctr"/>
                          <a:endParaRPr lang="en-IN"/>
                        </a:p>
                      </a:txBody>
                      <a:tcPr/>
                    </a:tc>
                    <a:tc>
                      <a:txBody>
                        <a:bodyPr/>
                        <a:lstStyle/>
                        <a:p>
                          <a:pPr algn="ctr"/>
                          <a:endParaRPr lang="en-IN"/>
                        </a:p>
                      </a:txBody>
                      <a:tcPr>
                        <a:solidFill>
                          <a:schemeClr val="bg2">
                            <a:lumMod val="75000"/>
                          </a:schemeClr>
                        </a:solidFill>
                      </a:tcPr>
                    </a:tc>
                    <a:tc>
                      <a:txBody>
                        <a:bodyPr/>
                        <a:lstStyle/>
                        <a:p>
                          <a:pPr algn="ctr"/>
                          <a:endParaRPr lang="en-IN" dirty="0"/>
                        </a:p>
                      </a:txBody>
                      <a:tcPr>
                        <a:solidFill>
                          <a:schemeClr val="bg2">
                            <a:lumMod val="75000"/>
                          </a:schemeClr>
                        </a:solidFill>
                      </a:tcPr>
                    </a:tc>
                    <a:extLst>
                      <a:ext uri="{0D108BD9-81ED-4DB2-BD59-A6C34878D82A}">
                        <a16:rowId xmlns:a16="http://schemas.microsoft.com/office/drawing/2014/main" val="1978622055"/>
                      </a:ext>
                    </a:extLst>
                  </a:tr>
                  <a:tr h="370840">
                    <a:tc>
                      <a:txBody>
                        <a:bodyPr/>
                        <a:lstStyle/>
                        <a:p>
                          <a:pPr algn="ctr"/>
                          <a:r>
                            <a:rPr lang="en-US" dirty="0"/>
                            <a:t>17</a:t>
                          </a:r>
                          <a:endParaRPr lang="en-IN" dirty="0"/>
                        </a:p>
                      </a:txBody>
                      <a:tcPr>
                        <a:solidFill>
                          <a:schemeClr val="bg2">
                            <a:lumMod val="75000"/>
                          </a:schemeClr>
                        </a:solidFill>
                      </a:tcPr>
                    </a:tc>
                    <a:tc>
                      <a:txBody>
                        <a:bodyPr/>
                        <a:lstStyle/>
                        <a:p>
                          <a:pPr algn="ctr"/>
                          <a:r>
                            <a:rPr lang="en-IN" dirty="0"/>
                            <a:t>1.333</a:t>
                          </a:r>
                        </a:p>
                      </a:txBody>
                      <a:tcPr>
                        <a:solidFill>
                          <a:schemeClr val="bg2">
                            <a:lumMod val="75000"/>
                          </a:schemeClr>
                        </a:solidFill>
                      </a:tcPr>
                    </a:tc>
                    <a:tc>
                      <a:txBody>
                        <a:bodyPr/>
                        <a:lstStyle/>
                        <a:p>
                          <a:pPr algn="ctr"/>
                          <a:r>
                            <a:rPr lang="en-IN" dirty="0"/>
                            <a:t>1.740</a:t>
                          </a:r>
                        </a:p>
                      </a:txBody>
                      <a:tcPr>
                        <a:solidFill>
                          <a:schemeClr val="bg2">
                            <a:lumMod val="75000"/>
                          </a:schemeClr>
                        </a:solidFill>
                      </a:tcPr>
                    </a:tc>
                    <a:tc>
                      <a:txBody>
                        <a:bodyPr/>
                        <a:lstStyle/>
                        <a:p>
                          <a:pPr algn="ctr"/>
                          <a:r>
                            <a:rPr lang="en-IN" dirty="0"/>
                            <a:t>2.110</a:t>
                          </a:r>
                        </a:p>
                      </a:txBody>
                      <a:tcPr>
                        <a:solidFill>
                          <a:srgbClr val="FFFFCC"/>
                        </a:solidFill>
                      </a:tcPr>
                    </a:tc>
                    <a:tc>
                      <a:txBody>
                        <a:bodyPr/>
                        <a:lstStyle/>
                        <a:p>
                          <a:pPr algn="ctr"/>
                          <a:r>
                            <a:rPr lang="en-IN" dirty="0"/>
                            <a:t>2.567</a:t>
                          </a:r>
                        </a:p>
                      </a:txBody>
                      <a:tcPr>
                        <a:solidFill>
                          <a:srgbClr val="FFFFCC"/>
                        </a:solidFill>
                      </a:tcPr>
                    </a:tc>
                    <a:extLst>
                      <a:ext uri="{0D108BD9-81ED-4DB2-BD59-A6C34878D82A}">
                        <a16:rowId xmlns:a16="http://schemas.microsoft.com/office/drawing/2014/main" val="2605625948"/>
                      </a:ext>
                    </a:extLst>
                  </a:tr>
                  <a:tr h="370840">
                    <a:tc>
                      <a:txBody>
                        <a:bodyPr/>
                        <a:lstStyle/>
                        <a:p>
                          <a:pPr algn="ctr"/>
                          <a:r>
                            <a:rPr lang="en-US" dirty="0"/>
                            <a:t>18</a:t>
                          </a:r>
                          <a:endParaRPr lang="en-IN" dirty="0"/>
                        </a:p>
                      </a:txBody>
                      <a:tcPr/>
                    </a:tc>
                    <a:tc>
                      <a:txBody>
                        <a:bodyPr/>
                        <a:lstStyle/>
                        <a:p>
                          <a:pPr algn="ctr"/>
                          <a:r>
                            <a:rPr lang="en-IN" dirty="0"/>
                            <a:t>1.330</a:t>
                          </a:r>
                        </a:p>
                      </a:txBody>
                      <a:tcPr/>
                    </a:tc>
                    <a:tc>
                      <a:txBody>
                        <a:bodyPr/>
                        <a:lstStyle/>
                        <a:p>
                          <a:pPr algn="ctr"/>
                          <a:r>
                            <a:rPr lang="en-IN" dirty="0"/>
                            <a:t>1.734</a:t>
                          </a:r>
                        </a:p>
                      </a:txBody>
                      <a:tcPr/>
                    </a:tc>
                    <a:tc>
                      <a:txBody>
                        <a:bodyPr/>
                        <a:lstStyle/>
                        <a:p>
                          <a:pPr algn="ctr"/>
                          <a:r>
                            <a:rPr lang="en-IN" dirty="0"/>
                            <a:t>2.101</a:t>
                          </a:r>
                        </a:p>
                      </a:txBody>
                      <a:tcPr>
                        <a:solidFill>
                          <a:schemeClr val="bg2">
                            <a:lumMod val="75000"/>
                          </a:schemeClr>
                        </a:solidFill>
                      </a:tcPr>
                    </a:tc>
                    <a:tc>
                      <a:txBody>
                        <a:bodyPr/>
                        <a:lstStyle/>
                        <a:p>
                          <a:pPr algn="ctr"/>
                          <a:r>
                            <a:rPr lang="en-IN" dirty="0"/>
                            <a:t>2.552</a:t>
                          </a:r>
                        </a:p>
                      </a:txBody>
                      <a:tcPr>
                        <a:solidFill>
                          <a:schemeClr val="bg2">
                            <a:lumMod val="75000"/>
                          </a:schemeClr>
                        </a:solidFill>
                      </a:tcPr>
                    </a:tc>
                    <a:extLst>
                      <a:ext uri="{0D108BD9-81ED-4DB2-BD59-A6C34878D82A}">
                        <a16:rowId xmlns:a16="http://schemas.microsoft.com/office/drawing/2014/main" val="346480790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latin typeface="MS Mincho" panose="02020609040205080304" pitchFamily="49" charset="-128"/>
                              <a:ea typeface="MS Mincho" panose="02020609040205080304" pitchFamily="49" charset="-128"/>
                            </a:rPr>
                            <a:t>⋮</a:t>
                          </a:r>
                          <a:endParaRPr lang="en-IN" dirty="0"/>
                        </a:p>
                      </a:txBody>
                      <a:tcPr/>
                    </a:tc>
                    <a:tc>
                      <a:txBody>
                        <a:bodyPr/>
                        <a:lstStyle/>
                        <a:p>
                          <a:pPr algn="ctr"/>
                          <a:endParaRPr lang="en-IN"/>
                        </a:p>
                      </a:txBody>
                      <a:tcPr/>
                    </a:tc>
                    <a:tc>
                      <a:txBody>
                        <a:bodyPr/>
                        <a:lstStyle/>
                        <a:p>
                          <a:pPr algn="ctr"/>
                          <a:endParaRPr lang="en-IN"/>
                        </a:p>
                      </a:txBody>
                      <a:tcPr/>
                    </a:tc>
                    <a:tc>
                      <a:txBody>
                        <a:bodyPr/>
                        <a:lstStyle/>
                        <a:p>
                          <a:pPr algn="ctr"/>
                          <a:endParaRPr lang="en-IN"/>
                        </a:p>
                      </a:txBody>
                      <a:tcPr>
                        <a:solidFill>
                          <a:schemeClr val="bg2">
                            <a:lumMod val="75000"/>
                          </a:schemeClr>
                        </a:solidFill>
                      </a:tcPr>
                    </a:tc>
                    <a:tc>
                      <a:txBody>
                        <a:bodyPr/>
                        <a:lstStyle/>
                        <a:p>
                          <a:pPr algn="ctr"/>
                          <a:endParaRPr lang="en-IN" dirty="0"/>
                        </a:p>
                      </a:txBody>
                      <a:tcPr>
                        <a:solidFill>
                          <a:schemeClr val="bg2">
                            <a:lumMod val="75000"/>
                          </a:schemeClr>
                        </a:solidFill>
                      </a:tcPr>
                    </a:tc>
                    <a:extLst>
                      <a:ext uri="{0D108BD9-81ED-4DB2-BD59-A6C34878D82A}">
                        <a16:rowId xmlns:a16="http://schemas.microsoft.com/office/drawing/2014/main" val="3398380856"/>
                      </a:ext>
                    </a:extLst>
                  </a:tr>
                </a:tbl>
              </a:graphicData>
            </a:graphic>
          </p:graphicFrame>
        </mc:Choice>
        <mc:Fallback xmlns="">
          <p:graphicFrame>
            <p:nvGraphicFramePr>
              <p:cNvPr id="4" name="Table 3">
                <a:extLst>
                  <a:ext uri="{FF2B5EF4-FFF2-40B4-BE49-F238E27FC236}">
                    <a16:creationId xmlns:a16="http://schemas.microsoft.com/office/drawing/2014/main" id="{082E3A2B-1E13-A260-92BB-2CFCF79CFE5C}"/>
                  </a:ext>
                </a:extLst>
              </p:cNvPr>
              <p:cNvGraphicFramePr>
                <a:graphicFrameLocks noGrp="1"/>
              </p:cNvGraphicFramePr>
              <p:nvPr>
                <p:extLst>
                  <p:ext uri="{D42A27DB-BD31-4B8C-83A1-F6EECF244321}">
                    <p14:modId xmlns:p14="http://schemas.microsoft.com/office/powerpoint/2010/main" val="3727064037"/>
                  </p:ext>
                </p:extLst>
              </p:nvPr>
            </p:nvGraphicFramePr>
            <p:xfrm>
              <a:off x="1524000" y="2631564"/>
              <a:ext cx="6096000" cy="296672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049550432"/>
                        </a:ext>
                      </a:extLst>
                    </a:gridCol>
                    <a:gridCol w="1371600">
                      <a:extLst>
                        <a:ext uri="{9D8B030D-6E8A-4147-A177-3AD203B41FA5}">
                          <a16:colId xmlns:a16="http://schemas.microsoft.com/office/drawing/2014/main" val="464053053"/>
                        </a:ext>
                      </a:extLst>
                    </a:gridCol>
                    <a:gridCol w="1295400">
                      <a:extLst>
                        <a:ext uri="{9D8B030D-6E8A-4147-A177-3AD203B41FA5}">
                          <a16:colId xmlns:a16="http://schemas.microsoft.com/office/drawing/2014/main" val="1855528715"/>
                        </a:ext>
                      </a:extLst>
                    </a:gridCol>
                    <a:gridCol w="1219200">
                      <a:extLst>
                        <a:ext uri="{9D8B030D-6E8A-4147-A177-3AD203B41FA5}">
                          <a16:colId xmlns:a16="http://schemas.microsoft.com/office/drawing/2014/main" val="1077972565"/>
                        </a:ext>
                      </a:extLst>
                    </a:gridCol>
                    <a:gridCol w="1371600">
                      <a:extLst>
                        <a:ext uri="{9D8B030D-6E8A-4147-A177-3AD203B41FA5}">
                          <a16:colId xmlns:a16="http://schemas.microsoft.com/office/drawing/2014/main" val="3521204383"/>
                        </a:ext>
                      </a:extLst>
                    </a:gridCol>
                  </a:tblGrid>
                  <a:tr h="370840">
                    <a:tc>
                      <a:txBody>
                        <a:bodyPr/>
                        <a:lstStyle/>
                        <a:p>
                          <a:endParaRPr lang="en-US"/>
                        </a:p>
                      </a:txBody>
                      <a:tcPr>
                        <a:blipFill>
                          <a:blip r:embed="rId4"/>
                          <a:stretch>
                            <a:fillRect l="-1449" t="-1639" r="-628261" b="-719672"/>
                          </a:stretch>
                        </a:blipFill>
                      </a:tcPr>
                    </a:tc>
                    <a:tc>
                      <a:txBody>
                        <a:bodyPr/>
                        <a:lstStyle/>
                        <a:p>
                          <a:endParaRPr lang="en-US"/>
                        </a:p>
                      </a:txBody>
                      <a:tcPr>
                        <a:blipFill>
                          <a:blip r:embed="rId4"/>
                          <a:stretch>
                            <a:fillRect l="-62222" t="-1639" r="-285333" b="-719672"/>
                          </a:stretch>
                        </a:blipFill>
                      </a:tcPr>
                    </a:tc>
                    <a:tc>
                      <a:txBody>
                        <a:bodyPr/>
                        <a:lstStyle/>
                        <a:p>
                          <a:endParaRPr lang="en-US"/>
                        </a:p>
                      </a:txBody>
                      <a:tcPr>
                        <a:blipFill>
                          <a:blip r:embed="rId4"/>
                          <a:stretch>
                            <a:fillRect l="-172170" t="-1639" r="-202830" b="-719672"/>
                          </a:stretch>
                        </a:blipFill>
                      </a:tcPr>
                    </a:tc>
                    <a:tc>
                      <a:txBody>
                        <a:bodyPr/>
                        <a:lstStyle/>
                        <a:p>
                          <a:endParaRPr lang="en-US"/>
                        </a:p>
                      </a:txBody>
                      <a:tcPr>
                        <a:blipFill>
                          <a:blip r:embed="rId4"/>
                          <a:stretch>
                            <a:fillRect l="-288500" t="-1639" r="-115000" b="-719672"/>
                          </a:stretch>
                        </a:blipFill>
                      </a:tcPr>
                    </a:tc>
                    <a:tc>
                      <a:txBody>
                        <a:bodyPr/>
                        <a:lstStyle/>
                        <a:p>
                          <a:endParaRPr lang="en-US"/>
                        </a:p>
                      </a:txBody>
                      <a:tcPr>
                        <a:blipFill>
                          <a:blip r:embed="rId4"/>
                          <a:stretch>
                            <a:fillRect l="-345333" t="-1639" r="-2222" b="-719672"/>
                          </a:stretch>
                        </a:blipFill>
                      </a:tcPr>
                    </a:tc>
                    <a:extLst>
                      <a:ext uri="{0D108BD9-81ED-4DB2-BD59-A6C34878D82A}">
                        <a16:rowId xmlns:a16="http://schemas.microsoft.com/office/drawing/2014/main" val="1881999899"/>
                      </a:ext>
                    </a:extLst>
                  </a:tr>
                  <a:tr h="370840">
                    <a:tc>
                      <a:txBody>
                        <a:bodyPr/>
                        <a:lstStyle/>
                        <a:p>
                          <a:pPr algn="ctr"/>
                          <a:r>
                            <a:rPr lang="en-US" dirty="0"/>
                            <a:t>1</a:t>
                          </a:r>
                          <a:endParaRPr lang="en-IN" dirty="0"/>
                        </a:p>
                      </a:txBody>
                      <a:tcPr/>
                    </a:tc>
                    <a:tc>
                      <a:txBody>
                        <a:bodyPr/>
                        <a:lstStyle/>
                        <a:p>
                          <a:pPr algn="ctr"/>
                          <a:r>
                            <a:rPr lang="en-IN" dirty="0"/>
                            <a:t>3.078</a:t>
                          </a:r>
                        </a:p>
                      </a:txBody>
                      <a:tcPr/>
                    </a:tc>
                    <a:tc>
                      <a:txBody>
                        <a:bodyPr/>
                        <a:lstStyle/>
                        <a:p>
                          <a:pPr algn="ctr"/>
                          <a:r>
                            <a:rPr lang="en-IN" dirty="0"/>
                            <a:t>6.314</a:t>
                          </a:r>
                        </a:p>
                      </a:txBody>
                      <a:tcPr/>
                    </a:tc>
                    <a:tc>
                      <a:txBody>
                        <a:bodyPr/>
                        <a:lstStyle/>
                        <a:p>
                          <a:pPr algn="ctr"/>
                          <a:r>
                            <a:rPr lang="en-IN" dirty="0"/>
                            <a:t>12.706</a:t>
                          </a:r>
                        </a:p>
                      </a:txBody>
                      <a:tcPr>
                        <a:solidFill>
                          <a:schemeClr val="bg2">
                            <a:lumMod val="75000"/>
                          </a:schemeClr>
                        </a:solidFill>
                      </a:tcPr>
                    </a:tc>
                    <a:tc>
                      <a:txBody>
                        <a:bodyPr/>
                        <a:lstStyle/>
                        <a:p>
                          <a:pPr algn="ctr"/>
                          <a:r>
                            <a:rPr lang="en-IN" dirty="0"/>
                            <a:t>31.821</a:t>
                          </a:r>
                        </a:p>
                      </a:txBody>
                      <a:tcPr>
                        <a:solidFill>
                          <a:schemeClr val="bg2">
                            <a:lumMod val="75000"/>
                          </a:schemeClr>
                        </a:solidFill>
                      </a:tcPr>
                    </a:tc>
                    <a:extLst>
                      <a:ext uri="{0D108BD9-81ED-4DB2-BD59-A6C34878D82A}">
                        <a16:rowId xmlns:a16="http://schemas.microsoft.com/office/drawing/2014/main" val="1056029994"/>
                      </a:ext>
                    </a:extLst>
                  </a:tr>
                  <a:tr h="370840">
                    <a:tc>
                      <a:txBody>
                        <a:bodyPr/>
                        <a:lstStyle/>
                        <a:p>
                          <a:pPr algn="ctr"/>
                          <a:r>
                            <a:rPr lang="en-US" dirty="0"/>
                            <a:t>2</a:t>
                          </a:r>
                          <a:endParaRPr lang="en-IN" dirty="0"/>
                        </a:p>
                      </a:txBody>
                      <a:tcPr/>
                    </a:tc>
                    <a:tc>
                      <a:txBody>
                        <a:bodyPr/>
                        <a:lstStyle/>
                        <a:p>
                          <a:pPr algn="ctr"/>
                          <a:r>
                            <a:rPr lang="en-IN" dirty="0"/>
                            <a:t>1.886</a:t>
                          </a:r>
                        </a:p>
                      </a:txBody>
                      <a:tcPr/>
                    </a:tc>
                    <a:tc>
                      <a:txBody>
                        <a:bodyPr/>
                        <a:lstStyle/>
                        <a:p>
                          <a:pPr algn="ctr"/>
                          <a:r>
                            <a:rPr lang="en-IN" dirty="0"/>
                            <a:t>2.920</a:t>
                          </a:r>
                        </a:p>
                      </a:txBody>
                      <a:tcPr/>
                    </a:tc>
                    <a:tc>
                      <a:txBody>
                        <a:bodyPr/>
                        <a:lstStyle/>
                        <a:p>
                          <a:pPr algn="ctr"/>
                          <a:r>
                            <a:rPr lang="en-IN" dirty="0"/>
                            <a:t>4.303</a:t>
                          </a:r>
                        </a:p>
                      </a:txBody>
                      <a:tcPr>
                        <a:solidFill>
                          <a:schemeClr val="bg2">
                            <a:lumMod val="75000"/>
                          </a:schemeClr>
                        </a:solidFill>
                      </a:tcPr>
                    </a:tc>
                    <a:tc>
                      <a:txBody>
                        <a:bodyPr/>
                        <a:lstStyle/>
                        <a:p>
                          <a:pPr algn="ctr"/>
                          <a:r>
                            <a:rPr lang="en-IN" dirty="0"/>
                            <a:t>6.965</a:t>
                          </a:r>
                        </a:p>
                      </a:txBody>
                      <a:tcPr>
                        <a:solidFill>
                          <a:schemeClr val="bg2">
                            <a:lumMod val="75000"/>
                          </a:schemeClr>
                        </a:solidFill>
                      </a:tcPr>
                    </a:tc>
                    <a:extLst>
                      <a:ext uri="{0D108BD9-81ED-4DB2-BD59-A6C34878D82A}">
                        <a16:rowId xmlns:a16="http://schemas.microsoft.com/office/drawing/2014/main" val="101797463"/>
                      </a:ext>
                    </a:extLst>
                  </a:tr>
                  <a:tr h="370840">
                    <a:tc>
                      <a:txBody>
                        <a:bodyPr/>
                        <a:lstStyle/>
                        <a:p>
                          <a:pPr algn="ctr"/>
                          <a:r>
                            <a:rPr lang="en-US" dirty="0"/>
                            <a:t>3</a:t>
                          </a:r>
                          <a:endParaRPr lang="en-IN" dirty="0"/>
                        </a:p>
                      </a:txBody>
                      <a:tcPr/>
                    </a:tc>
                    <a:tc>
                      <a:txBody>
                        <a:bodyPr/>
                        <a:lstStyle/>
                        <a:p>
                          <a:pPr algn="ctr"/>
                          <a:r>
                            <a:rPr lang="en-IN" dirty="0"/>
                            <a:t>1.638</a:t>
                          </a:r>
                        </a:p>
                      </a:txBody>
                      <a:tcPr/>
                    </a:tc>
                    <a:tc>
                      <a:txBody>
                        <a:bodyPr/>
                        <a:lstStyle/>
                        <a:p>
                          <a:pPr algn="ctr"/>
                          <a:r>
                            <a:rPr lang="en-IN" dirty="0"/>
                            <a:t>2.353</a:t>
                          </a:r>
                        </a:p>
                      </a:txBody>
                      <a:tcPr/>
                    </a:tc>
                    <a:tc>
                      <a:txBody>
                        <a:bodyPr/>
                        <a:lstStyle/>
                        <a:p>
                          <a:pPr algn="ctr"/>
                          <a:r>
                            <a:rPr lang="en-IN" dirty="0"/>
                            <a:t>3.182</a:t>
                          </a:r>
                        </a:p>
                      </a:txBody>
                      <a:tcPr>
                        <a:solidFill>
                          <a:schemeClr val="bg2">
                            <a:lumMod val="75000"/>
                          </a:schemeClr>
                        </a:solidFill>
                      </a:tcPr>
                    </a:tc>
                    <a:tc>
                      <a:txBody>
                        <a:bodyPr/>
                        <a:lstStyle/>
                        <a:p>
                          <a:pPr algn="ctr"/>
                          <a:r>
                            <a:rPr lang="en-IN" dirty="0"/>
                            <a:t>4.541</a:t>
                          </a:r>
                        </a:p>
                      </a:txBody>
                      <a:tcPr>
                        <a:solidFill>
                          <a:schemeClr val="bg2">
                            <a:lumMod val="75000"/>
                          </a:schemeClr>
                        </a:solidFill>
                      </a:tcPr>
                    </a:tc>
                    <a:extLst>
                      <a:ext uri="{0D108BD9-81ED-4DB2-BD59-A6C34878D82A}">
                        <a16:rowId xmlns:a16="http://schemas.microsoft.com/office/drawing/2014/main" val="1517369660"/>
                      </a:ext>
                    </a:extLst>
                  </a:tr>
                  <a:tr h="370840">
                    <a:tc>
                      <a:txBody>
                        <a:bodyPr/>
                        <a:lstStyle/>
                        <a:p>
                          <a:pPr algn="ctr"/>
                          <a:r>
                            <a:rPr lang="en-IN" dirty="0">
                              <a:latin typeface="MS Mincho" panose="02020609040205080304" pitchFamily="49" charset="-128"/>
                              <a:ea typeface="MS Mincho" panose="02020609040205080304" pitchFamily="49" charset="-128"/>
                            </a:rPr>
                            <a:t>⋮</a:t>
                          </a:r>
                          <a:endParaRPr lang="en-IN" dirty="0"/>
                        </a:p>
                      </a:txBody>
                      <a:tcPr/>
                    </a:tc>
                    <a:tc>
                      <a:txBody>
                        <a:bodyPr/>
                        <a:lstStyle/>
                        <a:p>
                          <a:pPr algn="ctr"/>
                          <a:endParaRPr lang="en-IN"/>
                        </a:p>
                      </a:txBody>
                      <a:tcPr/>
                    </a:tc>
                    <a:tc>
                      <a:txBody>
                        <a:bodyPr/>
                        <a:lstStyle/>
                        <a:p>
                          <a:pPr algn="ctr"/>
                          <a:endParaRPr lang="en-IN"/>
                        </a:p>
                      </a:txBody>
                      <a:tcPr/>
                    </a:tc>
                    <a:tc>
                      <a:txBody>
                        <a:bodyPr/>
                        <a:lstStyle/>
                        <a:p>
                          <a:pPr algn="ctr"/>
                          <a:endParaRPr lang="en-IN"/>
                        </a:p>
                      </a:txBody>
                      <a:tcPr>
                        <a:solidFill>
                          <a:schemeClr val="bg2">
                            <a:lumMod val="75000"/>
                          </a:schemeClr>
                        </a:solidFill>
                      </a:tcPr>
                    </a:tc>
                    <a:tc>
                      <a:txBody>
                        <a:bodyPr/>
                        <a:lstStyle/>
                        <a:p>
                          <a:pPr algn="ctr"/>
                          <a:endParaRPr lang="en-IN" dirty="0"/>
                        </a:p>
                      </a:txBody>
                      <a:tcPr>
                        <a:solidFill>
                          <a:schemeClr val="bg2">
                            <a:lumMod val="75000"/>
                          </a:schemeClr>
                        </a:solidFill>
                      </a:tcPr>
                    </a:tc>
                    <a:extLst>
                      <a:ext uri="{0D108BD9-81ED-4DB2-BD59-A6C34878D82A}">
                        <a16:rowId xmlns:a16="http://schemas.microsoft.com/office/drawing/2014/main" val="1978622055"/>
                      </a:ext>
                    </a:extLst>
                  </a:tr>
                  <a:tr h="370840">
                    <a:tc>
                      <a:txBody>
                        <a:bodyPr/>
                        <a:lstStyle/>
                        <a:p>
                          <a:pPr algn="ctr"/>
                          <a:r>
                            <a:rPr lang="en-US" dirty="0"/>
                            <a:t>17</a:t>
                          </a:r>
                          <a:endParaRPr lang="en-IN" dirty="0"/>
                        </a:p>
                      </a:txBody>
                      <a:tcPr>
                        <a:solidFill>
                          <a:schemeClr val="bg2">
                            <a:lumMod val="75000"/>
                          </a:schemeClr>
                        </a:solidFill>
                      </a:tcPr>
                    </a:tc>
                    <a:tc>
                      <a:txBody>
                        <a:bodyPr/>
                        <a:lstStyle/>
                        <a:p>
                          <a:pPr algn="ctr"/>
                          <a:r>
                            <a:rPr lang="en-IN" dirty="0"/>
                            <a:t>1.333</a:t>
                          </a:r>
                        </a:p>
                      </a:txBody>
                      <a:tcPr>
                        <a:solidFill>
                          <a:schemeClr val="bg2">
                            <a:lumMod val="75000"/>
                          </a:schemeClr>
                        </a:solidFill>
                      </a:tcPr>
                    </a:tc>
                    <a:tc>
                      <a:txBody>
                        <a:bodyPr/>
                        <a:lstStyle/>
                        <a:p>
                          <a:pPr algn="ctr"/>
                          <a:r>
                            <a:rPr lang="en-IN" dirty="0"/>
                            <a:t>1.740</a:t>
                          </a:r>
                        </a:p>
                      </a:txBody>
                      <a:tcPr>
                        <a:solidFill>
                          <a:schemeClr val="bg2">
                            <a:lumMod val="75000"/>
                          </a:schemeClr>
                        </a:solidFill>
                      </a:tcPr>
                    </a:tc>
                    <a:tc>
                      <a:txBody>
                        <a:bodyPr/>
                        <a:lstStyle/>
                        <a:p>
                          <a:pPr algn="ctr"/>
                          <a:r>
                            <a:rPr lang="en-IN" dirty="0"/>
                            <a:t>2.110</a:t>
                          </a:r>
                        </a:p>
                      </a:txBody>
                      <a:tcPr>
                        <a:solidFill>
                          <a:srgbClr val="FFFFCC"/>
                        </a:solidFill>
                      </a:tcPr>
                    </a:tc>
                    <a:tc>
                      <a:txBody>
                        <a:bodyPr/>
                        <a:lstStyle/>
                        <a:p>
                          <a:pPr algn="ctr"/>
                          <a:r>
                            <a:rPr lang="en-IN" dirty="0"/>
                            <a:t>2.567</a:t>
                          </a:r>
                        </a:p>
                      </a:txBody>
                      <a:tcPr>
                        <a:solidFill>
                          <a:srgbClr val="FFFFCC"/>
                        </a:solidFill>
                      </a:tcPr>
                    </a:tc>
                    <a:extLst>
                      <a:ext uri="{0D108BD9-81ED-4DB2-BD59-A6C34878D82A}">
                        <a16:rowId xmlns:a16="http://schemas.microsoft.com/office/drawing/2014/main" val="2605625948"/>
                      </a:ext>
                    </a:extLst>
                  </a:tr>
                  <a:tr h="370840">
                    <a:tc>
                      <a:txBody>
                        <a:bodyPr/>
                        <a:lstStyle/>
                        <a:p>
                          <a:pPr algn="ctr"/>
                          <a:r>
                            <a:rPr lang="en-US" dirty="0"/>
                            <a:t>18</a:t>
                          </a:r>
                          <a:endParaRPr lang="en-IN" dirty="0"/>
                        </a:p>
                      </a:txBody>
                      <a:tcPr/>
                    </a:tc>
                    <a:tc>
                      <a:txBody>
                        <a:bodyPr/>
                        <a:lstStyle/>
                        <a:p>
                          <a:pPr algn="ctr"/>
                          <a:r>
                            <a:rPr lang="en-IN" dirty="0"/>
                            <a:t>1.330</a:t>
                          </a:r>
                        </a:p>
                      </a:txBody>
                      <a:tcPr/>
                    </a:tc>
                    <a:tc>
                      <a:txBody>
                        <a:bodyPr/>
                        <a:lstStyle/>
                        <a:p>
                          <a:pPr algn="ctr"/>
                          <a:r>
                            <a:rPr lang="en-IN" dirty="0"/>
                            <a:t>1.734</a:t>
                          </a:r>
                        </a:p>
                      </a:txBody>
                      <a:tcPr/>
                    </a:tc>
                    <a:tc>
                      <a:txBody>
                        <a:bodyPr/>
                        <a:lstStyle/>
                        <a:p>
                          <a:pPr algn="ctr"/>
                          <a:r>
                            <a:rPr lang="en-IN" dirty="0"/>
                            <a:t>2.101</a:t>
                          </a:r>
                        </a:p>
                      </a:txBody>
                      <a:tcPr>
                        <a:solidFill>
                          <a:schemeClr val="bg2">
                            <a:lumMod val="75000"/>
                          </a:schemeClr>
                        </a:solidFill>
                      </a:tcPr>
                    </a:tc>
                    <a:tc>
                      <a:txBody>
                        <a:bodyPr/>
                        <a:lstStyle/>
                        <a:p>
                          <a:pPr algn="ctr"/>
                          <a:r>
                            <a:rPr lang="en-IN" dirty="0"/>
                            <a:t>2.552</a:t>
                          </a:r>
                        </a:p>
                      </a:txBody>
                      <a:tcPr>
                        <a:solidFill>
                          <a:schemeClr val="bg2">
                            <a:lumMod val="75000"/>
                          </a:schemeClr>
                        </a:solidFill>
                      </a:tcPr>
                    </a:tc>
                    <a:extLst>
                      <a:ext uri="{0D108BD9-81ED-4DB2-BD59-A6C34878D82A}">
                        <a16:rowId xmlns:a16="http://schemas.microsoft.com/office/drawing/2014/main" val="346480790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latin typeface="MS Mincho" panose="02020609040205080304" pitchFamily="49" charset="-128"/>
                              <a:ea typeface="MS Mincho" panose="02020609040205080304" pitchFamily="49" charset="-128"/>
                            </a:rPr>
                            <a:t>⋮</a:t>
                          </a:r>
                          <a:endParaRPr lang="en-IN" dirty="0"/>
                        </a:p>
                      </a:txBody>
                      <a:tcPr/>
                    </a:tc>
                    <a:tc>
                      <a:txBody>
                        <a:bodyPr/>
                        <a:lstStyle/>
                        <a:p>
                          <a:pPr algn="ctr"/>
                          <a:endParaRPr lang="en-IN"/>
                        </a:p>
                      </a:txBody>
                      <a:tcPr/>
                    </a:tc>
                    <a:tc>
                      <a:txBody>
                        <a:bodyPr/>
                        <a:lstStyle/>
                        <a:p>
                          <a:pPr algn="ctr"/>
                          <a:endParaRPr lang="en-IN"/>
                        </a:p>
                      </a:txBody>
                      <a:tcPr/>
                    </a:tc>
                    <a:tc>
                      <a:txBody>
                        <a:bodyPr/>
                        <a:lstStyle/>
                        <a:p>
                          <a:pPr algn="ctr"/>
                          <a:endParaRPr lang="en-IN"/>
                        </a:p>
                      </a:txBody>
                      <a:tcPr>
                        <a:solidFill>
                          <a:schemeClr val="bg2">
                            <a:lumMod val="75000"/>
                          </a:schemeClr>
                        </a:solidFill>
                      </a:tcPr>
                    </a:tc>
                    <a:tc>
                      <a:txBody>
                        <a:bodyPr/>
                        <a:lstStyle/>
                        <a:p>
                          <a:pPr algn="ctr"/>
                          <a:endParaRPr lang="en-IN" dirty="0"/>
                        </a:p>
                      </a:txBody>
                      <a:tcPr>
                        <a:solidFill>
                          <a:schemeClr val="bg2">
                            <a:lumMod val="75000"/>
                          </a:schemeClr>
                        </a:solidFill>
                      </a:tcPr>
                    </a:tc>
                    <a:extLst>
                      <a:ext uri="{0D108BD9-81ED-4DB2-BD59-A6C34878D82A}">
                        <a16:rowId xmlns:a16="http://schemas.microsoft.com/office/drawing/2014/main" val="3398380856"/>
                      </a:ext>
                    </a:extLst>
                  </a:tr>
                </a:tbl>
              </a:graphicData>
            </a:graphic>
          </p:graphicFrame>
        </mc:Fallback>
      </mc:AlternateContent>
    </p:spTree>
    <p:extLst>
      <p:ext uri="{BB962C8B-B14F-4D97-AF65-F5344CB8AC3E}">
        <p14:creationId xmlns:p14="http://schemas.microsoft.com/office/powerpoint/2010/main" val="1884689513"/>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1865</TotalTime>
  <Words>4115</Words>
  <Application>Microsoft Office PowerPoint</Application>
  <PresentationFormat>On-screen Show (4:3)</PresentationFormat>
  <Paragraphs>257</Paragraphs>
  <Slides>50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8" baseType="lpstr">
      <vt:lpstr>Calibri</vt:lpstr>
      <vt:lpstr>Wingdings</vt:lpstr>
      <vt:lpstr>Arial</vt:lpstr>
      <vt:lpstr>Symbol</vt:lpstr>
      <vt:lpstr>MS Mincho</vt:lpstr>
      <vt:lpstr>Cambria Math</vt:lpstr>
      <vt:lpstr>Office Theme</vt:lpstr>
      <vt:lpstr>Equation</vt:lpstr>
      <vt:lpstr>Section 11.3</vt:lpstr>
      <vt:lpstr>Testing a Hypothesis about a Population Mean, σ Unknown</vt:lpstr>
      <vt:lpstr>Testing a Hypothesis about a Population Mean, σ Unknown</vt:lpstr>
      <vt:lpstr>Procedure: Testing a Hypothesis About a Mean, σ Unknown</vt:lpstr>
      <vt:lpstr>Procedure: Testing a Hypothesis About a Mean, σ Unknown (cont.)</vt:lpstr>
      <vt:lpstr>Note</vt:lpstr>
      <vt:lpstr>P-Values for t-Test Statistics</vt:lpstr>
      <vt:lpstr>P-Values for t-Test Statistics (cont.)</vt:lpstr>
      <vt:lpstr>P-Values for t-Test Statistics (cont.)</vt:lpstr>
      <vt:lpstr>P-Values for t-Test Statistics (cont.)</vt:lpstr>
      <vt:lpstr>Example 11.3.1: Performing a Hypothesis Test for Time to Complete a Questionnaire</vt:lpstr>
      <vt:lpstr>Example 11.3.1: Performing a Hypothesis Test for Time to Complete a Questionnaire (cont.)</vt:lpstr>
      <vt:lpstr>Example 11.3.1: Performing a Hypothesis Test for Time to Complete a Questionnaire (cont.)</vt:lpstr>
      <vt:lpstr>Example 11.3.1: Performing a Hypothesis Test for Time to Complete a Questionnaire (cont.)</vt:lpstr>
      <vt:lpstr>Example 11.3.1: Performing a Hypothesis Test for Time to Complete a Questionnaire (cont.)</vt:lpstr>
      <vt:lpstr>Example 11.3.1: Performing a Hypothesis Test for Time to Complete a Questionnaire (cont.)</vt:lpstr>
      <vt:lpstr>Example 11.3.1: Performing a Hypothesis Test for Time to Complete a Questionnaire (cont.)</vt:lpstr>
      <vt:lpstr>Example 11.3.1: Performing a Hypothesis Test for Time to Complete a Questionnaire (cont.)</vt:lpstr>
      <vt:lpstr>Example 11.3.1: Performing a Hypothesis Test for Time to Complete a Questionnaire (cont.)</vt:lpstr>
      <vt:lpstr>Example 11.3.1: Performing a Hypothesis Test for Time to Complete a Questionnaire (cont.)</vt:lpstr>
      <vt:lpstr>Example 11.3.1: Performing a Hypothesis Test for Time to Complete a Questionnaire (cont.)</vt:lpstr>
      <vt:lpstr>Example 11.3.1: Performing a Hypothesis Test for Time to Complete a Questionnaire (cont.)</vt:lpstr>
      <vt:lpstr>Example 11.3.1: Performing a Hypothesis Test for Time to Complete a Questionnaire (cont.)</vt:lpstr>
      <vt:lpstr>Example 11.3.2: Performing a Hypothesis Test for Mean Tensile Strength</vt:lpstr>
      <vt:lpstr>Example 11.3.2: Performing a Hypothesis Test for Mean Tensile Strength (cont.)</vt:lpstr>
      <vt:lpstr>Example 11.3.2: Performing a Hypothesis Test for Mean Tensile Strength (cont.)</vt:lpstr>
      <vt:lpstr>Example 11.3.2: Performing a Hypothesis Test for Mean Tensile Strength (cont.)</vt:lpstr>
      <vt:lpstr>Example 11.3.2: Performing a Hypothesis Test for Mean Tensile Strength (cont.)</vt:lpstr>
      <vt:lpstr>Example 11.3.2: Performing a Hypothesis Test for Mean Tensile Strength (cont.)</vt:lpstr>
      <vt:lpstr>Example 11.3.2: Performing a Hypothesis Test for Mean Tensile Strength (cont.)</vt:lpstr>
      <vt:lpstr>Example 11.3.2: Performing a Hypothesis Test for Mean Tensile Strength (cont.)</vt:lpstr>
      <vt:lpstr>Example 11.3.2: Performing a Hypothesis Test for Mean Tensile Strength (cont.)</vt:lpstr>
      <vt:lpstr>Example 11.3.2: Performing a Hypothesis Test for Mean Tensile Strength (cont.)</vt:lpstr>
      <vt:lpstr>Example 11.3.2: Performing a Hypothesis Test for Mean Tensile Strength (cont.)</vt:lpstr>
      <vt:lpstr>Example 11.3.2: Performing a Hypothesis Test for Mean Tensile Strength (cont.)</vt:lpstr>
      <vt:lpstr>Example 11.3.2: Performing a Hypothesis Test for Mean Tensile Strength (cont.)</vt:lpstr>
      <vt:lpstr>Example 11.3.2: Performing a Hypothesis Test for Mean Tensile Strength (cont.)</vt:lpstr>
      <vt:lpstr>Example 11.3.2: Performing a Hypothesis Test for Mean Tensile Strength (cont.)</vt:lpstr>
      <vt:lpstr>Example 11.3.2: Performing a Hypothesis Test for Mean Tensile Strength (cont.)</vt:lpstr>
      <vt:lpstr>Example 11.3.2: Performing a Hypothesis Test for Mean Tensile Strength (cont.)</vt:lpstr>
      <vt:lpstr>Scientific Significance, Statistical Significance, and P-Values</vt:lpstr>
      <vt:lpstr>Scientific Significance, Statistical Significance, and P-Values (cont.)</vt:lpstr>
      <vt:lpstr>Scientific Significance, Statistical Significance, and P-Values (cont.)</vt:lpstr>
      <vt:lpstr>Scientific Significance, Statistical Significance, and P-Values (cont.)</vt:lpstr>
      <vt:lpstr>Scientific Significance, Statistical Significance, and P-Values (cont.)</vt:lpstr>
      <vt:lpstr>Scientific Significance, Statistical Significance, and P-Values (cont.)</vt:lpstr>
      <vt:lpstr>American Statistical Association Guidelines Regarding P-Values</vt:lpstr>
      <vt:lpstr>American Statistical Association Guidelines Regarding P-Values (cont.)</vt:lpstr>
      <vt:lpstr>Scientific Significance, Statistical Significance, and P-Values (cont.)</vt:lpstr>
      <vt:lpstr>Scientific Significance, Statistical Significance, and P-Values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sujana</cp:lastModifiedBy>
  <cp:revision>255</cp:revision>
  <dcterms:created xsi:type="dcterms:W3CDTF">2013-04-26T14:43:13Z</dcterms:created>
  <dcterms:modified xsi:type="dcterms:W3CDTF">2024-03-20T06:15:38Z</dcterms:modified>
</cp:coreProperties>
</file>