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7"/>
  </p:notesMasterIdLst>
  <p:handoutMasterIdLst>
    <p:handoutMasterId r:id="rId78"/>
  </p:handoutMasterIdLst>
  <p:sldIdLst>
    <p:sldId id="256" r:id="rId2"/>
    <p:sldId id="300" r:id="rId3"/>
    <p:sldId id="381" r:id="rId4"/>
    <p:sldId id="382" r:id="rId5"/>
    <p:sldId id="383" r:id="rId6"/>
    <p:sldId id="384" r:id="rId7"/>
    <p:sldId id="305" r:id="rId8"/>
    <p:sldId id="385" r:id="rId9"/>
    <p:sldId id="307" r:id="rId10"/>
    <p:sldId id="308" r:id="rId11"/>
    <p:sldId id="416" r:id="rId12"/>
    <p:sldId id="417" r:id="rId13"/>
    <p:sldId id="418" r:id="rId14"/>
    <p:sldId id="386" r:id="rId15"/>
    <p:sldId id="387" r:id="rId16"/>
    <p:sldId id="388"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311" r:id="rId33"/>
    <p:sldId id="312" r:id="rId34"/>
    <p:sldId id="313" r:id="rId35"/>
    <p:sldId id="314" r:id="rId36"/>
    <p:sldId id="405" r:id="rId37"/>
    <p:sldId id="315" r:id="rId38"/>
    <p:sldId id="406" r:id="rId39"/>
    <p:sldId id="407" r:id="rId40"/>
    <p:sldId id="318" r:id="rId41"/>
    <p:sldId id="319" r:id="rId42"/>
    <p:sldId id="320" r:id="rId43"/>
    <p:sldId id="321" r:id="rId44"/>
    <p:sldId id="408" r:id="rId45"/>
    <p:sldId id="322" r:id="rId46"/>
    <p:sldId id="409" r:id="rId47"/>
    <p:sldId id="410" r:id="rId48"/>
    <p:sldId id="411" r:id="rId49"/>
    <p:sldId id="412" r:id="rId50"/>
    <p:sldId id="413" r:id="rId51"/>
    <p:sldId id="323" r:id="rId52"/>
    <p:sldId id="414" r:id="rId53"/>
    <p:sldId id="324" r:id="rId54"/>
    <p:sldId id="325" r:id="rId55"/>
    <p:sldId id="326" r:id="rId56"/>
    <p:sldId id="327" r:id="rId57"/>
    <p:sldId id="328" r:id="rId58"/>
    <p:sldId id="329" r:id="rId59"/>
    <p:sldId id="330" r:id="rId60"/>
    <p:sldId id="331" r:id="rId61"/>
    <p:sldId id="332" r:id="rId62"/>
    <p:sldId id="333" r:id="rId63"/>
    <p:sldId id="334" r:id="rId64"/>
    <p:sldId id="415" r:id="rId65"/>
    <p:sldId id="335" r:id="rId66"/>
    <p:sldId id="336" r:id="rId67"/>
    <p:sldId id="337" r:id="rId68"/>
    <p:sldId id="338" r:id="rId69"/>
    <p:sldId id="339" r:id="rId70"/>
    <p:sldId id="340" r:id="rId71"/>
    <p:sldId id="341" r:id="rId72"/>
    <p:sldId id="342" r:id="rId73"/>
    <p:sldId id="343" r:id="rId74"/>
    <p:sldId id="344" r:id="rId75"/>
    <p:sldId id="345" r:id="rId76"/>
  </p:sldIdLst>
  <p:sldSz cx="9144000" cy="6858000" type="screen4x3"/>
  <p:notesSz cx="6858000" cy="9144000"/>
  <p:embeddedFontLst>
    <p:embeddedFont>
      <p:font typeface="Cambria Math" panose="02040503050406030204" pitchFamily="18" charset="0"/>
      <p:regular r:id="rId79"/>
    </p:embeddedFont>
    <p:embeddedFont>
      <p:font typeface="Roboto Condensed" panose="02000000000000000000" pitchFamily="2"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1F497D"/>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8" d="100"/>
          <a:sy n="108" d="100"/>
        </p:scale>
        <p:origin x="108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5.wmf"/><Relationship Id="rId4" Type="http://schemas.openxmlformats.org/officeDocument/2006/relationships/oleObject" Target="../embeddings/oleObject6.bin"/><Relationship Id="rId9" Type="http://schemas.openxmlformats.org/officeDocument/2006/relationships/image" Target="../media/image2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Testing a Hypothesis about a Population Mean, σ 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Testing a Hypothesis About a Mean, </a:t>
            </a:r>
            <a:r>
              <a:rPr lang="el-GR" i="1" dirty="0">
                <a:latin typeface="Cambria Math" panose="02040503050406030204" pitchFamily="18" charset="0"/>
                <a:ea typeface="Cambria Math" panose="02040503050406030204" pitchFamily="18" charset="0"/>
              </a:rPr>
              <a:t>σ</a:t>
            </a:r>
            <a:r>
              <a:rPr lang="en-US" dirty="0"/>
              <a:t> Known (cont.)</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36714"/>
            <a:ext cx="8229600" cy="2677656"/>
          </a:xfrm>
          <a:prstGeom prst="rect">
            <a:avLst/>
          </a:prstGeom>
          <a:solidFill>
            <a:srgbClr val="FFFFCC"/>
          </a:solidFill>
          <a:ln w="28575">
            <a:solidFill>
              <a:srgbClr val="000000"/>
            </a:solidFill>
          </a:ln>
        </p:spPr>
        <p:txBody>
          <a:bodyPr>
            <a:spAutoFit/>
          </a:bodyPr>
          <a:lstStyle/>
          <a:p>
            <a:r>
              <a:rPr lang="en-US" sz="2800" dirty="0">
                <a:solidFill>
                  <a:srgbClr val="000000"/>
                </a:solidFill>
              </a:rPr>
              <a:t>where, </a:t>
            </a:r>
          </a:p>
          <a:p>
            <a:r>
              <a:rPr lang="en-US" sz="2800" i="1" dirty="0">
                <a:solidFill>
                  <a:srgbClr val="000000"/>
                </a:solidFill>
              </a:rPr>
              <a:t>n</a:t>
            </a:r>
            <a:r>
              <a:rPr lang="en-US" sz="2800" dirty="0">
                <a:solidFill>
                  <a:srgbClr val="000000"/>
                </a:solidFill>
              </a:rPr>
              <a:t>   = the sample size, </a:t>
            </a:r>
          </a:p>
          <a:p>
            <a:r>
              <a:rPr lang="en-US" sz="2800" dirty="0">
                <a:solidFill>
                  <a:srgbClr val="000000"/>
                </a:solidFill>
              </a:rPr>
              <a:t>     = the sample mean, </a:t>
            </a:r>
          </a:p>
          <a:p>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0</a:t>
            </a:r>
            <a:r>
              <a:rPr lang="en-US" sz="2800" dirty="0">
                <a:solidFill>
                  <a:srgbClr val="000000"/>
                </a:solidFill>
              </a:rPr>
              <a:t> = the population mean (from the null hypothesis),          	and </a:t>
            </a:r>
          </a:p>
          <a:p>
            <a:r>
              <a:rPr lang="el-GR" sz="2800" i="1" dirty="0">
                <a:solidFill>
                  <a:srgbClr val="000000"/>
                </a:solidFill>
                <a:latin typeface="Cambria Math" panose="02040503050406030204" pitchFamily="18" charset="0"/>
                <a:ea typeface="Cambria Math" panose="02040503050406030204" pitchFamily="18" charset="0"/>
              </a:rPr>
              <a:t>σ</a:t>
            </a:r>
            <a:r>
              <a:rPr lang="en-US" sz="2800" dirty="0">
                <a:solidFill>
                  <a:srgbClr val="000000"/>
                </a:solidFill>
              </a:rPr>
              <a:t>  = the known population standard deviation. </a:t>
            </a:r>
          </a:p>
        </p:txBody>
      </p:sp>
      <p:graphicFrame>
        <p:nvGraphicFramePr>
          <p:cNvPr id="71683" name="Object 3"/>
          <p:cNvGraphicFramePr>
            <a:graphicFrameLocks noChangeAspect="1"/>
          </p:cNvGraphicFramePr>
          <p:nvPr>
            <p:extLst>
              <p:ext uri="{D42A27DB-BD31-4B8C-83A1-F6EECF244321}">
                <p14:modId xmlns:p14="http://schemas.microsoft.com/office/powerpoint/2010/main" val="525485829"/>
              </p:ext>
            </p:extLst>
          </p:nvPr>
        </p:nvGraphicFramePr>
        <p:xfrm>
          <a:off x="528419" y="2208227"/>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19" y="2208227"/>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r>
              <a:rPr lang="en-US" dirty="0"/>
              <a:t>Before proceeding with the test, we must check our assumptions. </a:t>
            </a:r>
          </a:p>
          <a:p>
            <a:pPr marL="457200" indent="-457200">
              <a:buFont typeface="Wingdings" panose="05000000000000000000" pitchFamily="2" charset="2"/>
              <a:buChar char="þ"/>
            </a:pPr>
            <a:r>
              <a:rPr lang="en-US" dirty="0"/>
              <a:t>Quantitative data</a:t>
            </a:r>
          </a:p>
          <a:p>
            <a:pPr marL="457200" indent="-457200">
              <a:buFont typeface="Wingdings" panose="05000000000000000000" pitchFamily="2" charset="2"/>
              <a:buChar char="þ"/>
            </a:pPr>
            <a:r>
              <a:rPr lang="en-US" dirty="0"/>
              <a:t>Random sample used to obtain data</a:t>
            </a:r>
          </a:p>
          <a:p>
            <a:pPr marL="457200" indent="-457200">
              <a:buFont typeface="Wingdings" panose="05000000000000000000" pitchFamily="2" charset="2"/>
              <a:buChar char="þ"/>
            </a:pPr>
            <a:r>
              <a:rPr lang="en-US" i="1" dirty="0"/>
              <a:t>n</a:t>
            </a:r>
            <a:r>
              <a:rPr lang="en-US" dirty="0"/>
              <a:t> &gt; 30 or population is normally distributed</a:t>
            </a:r>
          </a:p>
          <a:p>
            <a:pPr marL="457200" indent="-457200">
              <a:buFont typeface="Wingdings" panose="05000000000000000000" pitchFamily="2" charset="2"/>
              <a:buChar char="þ"/>
            </a:pPr>
            <a:r>
              <a:rPr lang="el-GR" i="1" dirty="0">
                <a:latin typeface="Cambria Math" panose="02040503050406030204" pitchFamily="18" charset="0"/>
                <a:ea typeface="Cambria Math" panose="02040503050406030204" pitchFamily="18" charset="0"/>
              </a:rPr>
              <a:t>σ</a:t>
            </a:r>
            <a:r>
              <a:rPr lang="en-US" dirty="0"/>
              <a:t>  known 	or	</a:t>
            </a:r>
            <a:r>
              <a:rPr lang="el-GR" i="1"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sym typeface="Wingdings" panose="05000000000000000000" pitchFamily="2" charset="2"/>
              </a:rPr>
              <a:t></a:t>
            </a:r>
            <a:r>
              <a:rPr lang="el-GR" i="1" dirty="0">
                <a:latin typeface="Cambria Math" panose="02040503050406030204" pitchFamily="18" charset="0"/>
                <a:ea typeface="Cambria Math" panose="02040503050406030204" pitchFamily="18" charset="0"/>
              </a:rPr>
              <a:t> σ</a:t>
            </a:r>
            <a:r>
              <a:rPr lang="en-US" dirty="0"/>
              <a:t>  unknown </a:t>
            </a:r>
          </a:p>
          <a:p>
            <a:pPr marL="457200" indent="-457200">
              <a:buFont typeface="Wingdings" panose="05000000000000000000" pitchFamily="2" charset="2"/>
              <a:buChar char="þ"/>
            </a:pPr>
            <a:endParaRPr lang="en-US" dirty="0"/>
          </a:p>
          <a:p>
            <a:pPr marL="461963" indent="-461963"/>
            <a:r>
              <a:rPr lang="en-US" dirty="0"/>
              <a:t>	</a:t>
            </a:r>
            <a:r>
              <a:rPr lang="en-US" i="1" dirty="0"/>
              <a:t>	</a:t>
            </a:r>
            <a:endParaRPr lang="en-US" dirty="0"/>
          </a:p>
        </p:txBody>
      </p:sp>
    </p:spTree>
    <p:extLst>
      <p:ext uri="{BB962C8B-B14F-4D97-AF65-F5344CB8AC3E}">
        <p14:creationId xmlns:p14="http://schemas.microsoft.com/office/powerpoint/2010/main" val="133146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D145-BE43-A178-A9D1-E2D052EFF8E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A5542-364C-C784-330B-D8A083DD0C0E}"/>
                  </a:ext>
                </a:extLst>
              </p:cNvPr>
              <p:cNvSpPr>
                <a:spLocks noGrp="1"/>
              </p:cNvSpPr>
              <p:nvPr>
                <p:ph type="title"/>
              </p:nvPr>
            </p:nvSpPr>
            <p:spPr/>
            <p:txBody>
              <a:bodyPr/>
              <a:lstStyle/>
              <a:p>
                <a:r>
                  <a:rPr lang="en-US" dirty="0"/>
                  <a:t>Testing a Hypothesis about a Population Mean, </a:t>
                </a:r>
                <a14:m>
                  <m:oMath xmlns:m="http://schemas.openxmlformats.org/officeDocument/2006/math">
                    <m:r>
                      <a:rPr lang="en-US" i="1" dirty="0" smtClean="0">
                        <a:latin typeface="Cambria Math" panose="02040503050406030204" pitchFamily="18" charset="0"/>
                      </a:rPr>
                      <m:t>𝜎</m:t>
                    </m:r>
                  </m:oMath>
                </a14:m>
                <a:r>
                  <a:rPr lang="en-US" dirty="0"/>
                  <a:t> Known</a:t>
                </a:r>
              </a:p>
            </p:txBody>
          </p:sp>
        </mc:Choice>
        <mc:Fallback xmlns="">
          <p:sp>
            <p:nvSpPr>
              <p:cNvPr id="2" name="Title 1">
                <a:extLst>
                  <a:ext uri="{FF2B5EF4-FFF2-40B4-BE49-F238E27FC236}">
                    <a16:creationId xmlns:a16="http://schemas.microsoft.com/office/drawing/2014/main" id="{50AA5542-364C-C784-330B-D8A083DD0C0E}"/>
                  </a:ext>
                </a:extLst>
              </p:cNvPr>
              <p:cNvSpPr>
                <a:spLocks noGrp="1" noRot="1" noChangeAspect="1" noMove="1" noResize="1" noEditPoints="1" noAdjustHandles="1" noChangeArrowheads="1" noChangeShapeType="1" noTextEdit="1"/>
              </p:cNvSpPr>
              <p:nvPr>
                <p:ph type="title"/>
              </p:nvPr>
            </p:nvSpPr>
            <p:spPr>
              <a:blipFill>
                <a:blip r:embed="rId2"/>
                <a:stretch>
                  <a:fillRect l="-74" t="-16000" r="-1259"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1F6A75-8520-AAE3-800E-41DF58DFCD3F}"/>
                  </a:ext>
                </a:extLst>
              </p:cNvPr>
              <p:cNvSpPr>
                <a:spLocks noGrp="1"/>
              </p:cNvSpPr>
              <p:nvPr>
                <p:ph idx="1"/>
              </p:nvPr>
            </p:nvSpPr>
            <p:spPr/>
            <p:txBody>
              <a:bodyPr>
                <a:normAutofit/>
              </a:bodyPr>
              <a:lstStyle/>
              <a:p>
                <a:r>
                  <a:rPr lang="en-US" dirty="0"/>
                  <a:t>The symbol for the hypothesized mean is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a:latin typeface="Cambria Math" panose="02040503050406030204" pitchFamily="18" charset="0"/>
                      </a:rPr>
                      <m:t>0</m:t>
                    </m:r>
                  </m:oMath>
                </a14:m>
                <a:r>
                  <a:rPr lang="en-US" dirty="0"/>
                  <a:t>. In this example,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0</m:t>
                    </m:r>
                    <m:r>
                      <a:rPr lang="en-US" i="1" dirty="0" smtClean="0">
                        <a:latin typeface="Cambria Math" panose="02040503050406030204" pitchFamily="18" charset="0"/>
                      </a:rPr>
                      <m:t>=150</m:t>
                    </m:r>
                  </m:oMath>
                </a14:m>
                <a:r>
                  <a:rPr lang="en-US" dirty="0"/>
                  <a:t>. The difference between the symbols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is that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is a specific claim about the value of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The actual value of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is unknown since it is a population parameter.</a:t>
                </a:r>
              </a:p>
              <a:p>
                <a:r>
                  <a:rPr lang="en-US" dirty="0"/>
                  <a:t>In this example, the symbol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refers to the mean number of words read per minute for the population of Lincoln High sophomores. If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were known, then it would be easy to decide which of the two claims</a:t>
                </a:r>
              </a:p>
            </p:txBody>
          </p:sp>
        </mc:Choice>
        <mc:Fallback xmlns="">
          <p:sp>
            <p:nvSpPr>
              <p:cNvPr id="3" name="Content Placeholder 2">
                <a:extLst>
                  <a:ext uri="{FF2B5EF4-FFF2-40B4-BE49-F238E27FC236}">
                    <a16:creationId xmlns:a16="http://schemas.microsoft.com/office/drawing/2014/main" id="{381F6A75-8520-AAE3-800E-41DF58DFCD3F}"/>
                  </a:ext>
                </a:extLst>
              </p:cNvPr>
              <p:cNvSpPr>
                <a:spLocks noGrp="1" noRot="1" noChangeAspect="1" noMove="1" noResize="1" noEditPoints="1" noAdjustHandles="1" noChangeArrowheads="1" noChangeShapeType="1" noTextEdit="1"/>
              </p:cNvSpPr>
              <p:nvPr>
                <p:ph idx="1"/>
              </p:nvPr>
            </p:nvSpPr>
            <p:spPr>
              <a:blipFill>
                <a:blip r:embed="rId3"/>
                <a:stretch>
                  <a:fillRect l="-1481" t="-1200" r="-1852"/>
                </a:stretch>
              </a:blipFill>
            </p:spPr>
            <p:txBody>
              <a:bodyPr/>
              <a:lstStyle/>
              <a:p>
                <a:r>
                  <a:rPr lang="en-IN">
                    <a:noFill/>
                  </a:rPr>
                  <a:t> </a:t>
                </a:r>
              </a:p>
            </p:txBody>
          </p:sp>
        </mc:Fallback>
      </mc:AlternateContent>
    </p:spTree>
    <p:extLst>
      <p:ext uri="{BB962C8B-B14F-4D97-AF65-F5344CB8AC3E}">
        <p14:creationId xmlns:p14="http://schemas.microsoft.com/office/powerpoint/2010/main" val="373288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D145-BE43-A178-A9D1-E2D052EFF8E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A5542-364C-C784-330B-D8A083DD0C0E}"/>
                  </a:ext>
                </a:extLst>
              </p:cNvPr>
              <p:cNvSpPr>
                <a:spLocks noGrp="1"/>
              </p:cNvSpPr>
              <p:nvPr>
                <p:ph type="title"/>
              </p:nvPr>
            </p:nvSpPr>
            <p:spPr/>
            <p:txBody>
              <a:bodyPr/>
              <a:lstStyle/>
              <a:p>
                <a:r>
                  <a:rPr lang="en-US" dirty="0"/>
                  <a:t>Testing a Hypothesis about a Population Mean, </a:t>
                </a:r>
                <a14:m>
                  <m:oMath xmlns:m="http://schemas.openxmlformats.org/officeDocument/2006/math">
                    <m:r>
                      <a:rPr lang="en-US" i="1" dirty="0" smtClean="0">
                        <a:latin typeface="Cambria Math" panose="02040503050406030204" pitchFamily="18" charset="0"/>
                      </a:rPr>
                      <m:t>𝜎</m:t>
                    </m:r>
                  </m:oMath>
                </a14:m>
                <a:r>
                  <a:rPr lang="en-US" dirty="0"/>
                  <a:t> Known (cont.)</a:t>
                </a:r>
              </a:p>
            </p:txBody>
          </p:sp>
        </mc:Choice>
        <mc:Fallback xmlns="">
          <p:sp>
            <p:nvSpPr>
              <p:cNvPr id="2" name="Title 1">
                <a:extLst>
                  <a:ext uri="{FF2B5EF4-FFF2-40B4-BE49-F238E27FC236}">
                    <a16:creationId xmlns:a16="http://schemas.microsoft.com/office/drawing/2014/main" id="{50AA5542-364C-C784-330B-D8A083DD0C0E}"/>
                  </a:ext>
                </a:extLst>
              </p:cNvPr>
              <p:cNvSpPr>
                <a:spLocks noGrp="1" noRot="1" noChangeAspect="1" noMove="1" noResize="1" noEditPoints="1" noAdjustHandles="1" noChangeArrowheads="1" noChangeShapeType="1" noTextEdit="1"/>
              </p:cNvSpPr>
              <p:nvPr>
                <p:ph type="title"/>
              </p:nvPr>
            </p:nvSpPr>
            <p:spPr>
              <a:blipFill>
                <a:blip r:embed="rId2"/>
                <a:stretch>
                  <a:fillRect l="-74" t="-16000" r="-1259"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1F6A75-8520-AAE3-800E-41DF58DFCD3F}"/>
                  </a:ext>
                </a:extLst>
              </p:cNvPr>
              <p:cNvSpPr>
                <a:spLocks noGrp="1"/>
              </p:cNvSpPr>
              <p:nvPr>
                <p:ph idx="1"/>
              </p:nvPr>
            </p:nvSpPr>
            <p:spPr/>
            <p:txBody>
              <a:bodyPr>
                <a:normAutofit/>
              </a:bodyPr>
              <a:lstStyle/>
              <a:p>
                <a:r>
                  <a:rPr lang="en-US" dirty="0"/>
                  <a:t>	</a:t>
                </a:r>
                <a14:m>
                  <m:oMath xmlns:m="http://schemas.openxmlformats.org/officeDocument/2006/math">
                    <m:r>
                      <a:rPr lang="en-US" i="1">
                        <a:latin typeface="Cambria Math" panose="02040503050406030204" pitchFamily="18" charset="0"/>
                      </a:rPr>
                      <m:t>𝐻</m:t>
                    </m:r>
                    <m:r>
                      <a:rPr lang="en-US" i="1" baseline="-2500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=150</m:t>
                    </m:r>
                  </m:oMath>
                </a14:m>
                <a:r>
                  <a:rPr lang="en-US" dirty="0"/>
                  <a:t>		(null hypothesis)</a:t>
                </a:r>
              </a:p>
              <a:p>
                <a:r>
                  <a:rPr lang="en-US" dirty="0"/>
                  <a:t>	</a:t>
                </a:r>
                <a14:m>
                  <m:oMath xmlns:m="http://schemas.openxmlformats.org/officeDocument/2006/math">
                    <m:r>
                      <a:rPr lang="en-US" i="1">
                        <a:latin typeface="Cambria Math" panose="02040503050406030204" pitchFamily="18" charset="0"/>
                      </a:rPr>
                      <m:t>𝐻</m:t>
                    </m:r>
                    <m:r>
                      <a:rPr lang="en-US" i="1" baseline="-25000">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ea typeface="Cambria Math" panose="02040503050406030204" pitchFamily="18" charset="0"/>
                      </a:rPr>
                      <m:t>≠150</m:t>
                    </m:r>
                  </m:oMath>
                </a14:m>
                <a:r>
                  <a:rPr lang="en-US" dirty="0"/>
                  <a:t>		(alternative hypothesis)</a:t>
                </a:r>
              </a:p>
              <a:p>
                <a:r>
                  <a:rPr lang="en-US" dirty="0"/>
                  <a:t>is correct. But, since it is not we will rely on hypothesis testing methods to make the decision.</a:t>
                </a:r>
              </a:p>
            </p:txBody>
          </p:sp>
        </mc:Choice>
        <mc:Fallback xmlns="">
          <p:sp>
            <p:nvSpPr>
              <p:cNvPr id="3" name="Content Placeholder 2">
                <a:extLst>
                  <a:ext uri="{FF2B5EF4-FFF2-40B4-BE49-F238E27FC236}">
                    <a16:creationId xmlns:a16="http://schemas.microsoft.com/office/drawing/2014/main" id="{381F6A75-8520-AAE3-800E-41DF58DFCD3F}"/>
                  </a:ext>
                </a:extLst>
              </p:cNvPr>
              <p:cNvSpPr>
                <a:spLocks noGrp="1" noRot="1" noChangeAspect="1" noMove="1" noResize="1" noEditPoints="1" noAdjustHandles="1" noChangeArrowheads="1" noChangeShapeType="1" noTextEdit="1"/>
              </p:cNvSpPr>
              <p:nvPr>
                <p:ph idx="1"/>
              </p:nvPr>
            </p:nvSpPr>
            <p:spPr>
              <a:blipFill>
                <a:blip r:embed="rId3"/>
                <a:stretch>
                  <a:fillRect l="-1481" t="-1200" r="-148"/>
                </a:stretch>
              </a:blipFill>
            </p:spPr>
            <p:txBody>
              <a:bodyPr/>
              <a:lstStyle/>
              <a:p>
                <a:r>
                  <a:rPr lang="en-IN">
                    <a:noFill/>
                  </a:rPr>
                  <a:t> </a:t>
                </a:r>
              </a:p>
            </p:txBody>
          </p:sp>
        </mc:Fallback>
      </mc:AlternateContent>
    </p:spTree>
    <p:extLst>
      <p:ext uri="{BB962C8B-B14F-4D97-AF65-F5344CB8AC3E}">
        <p14:creationId xmlns:p14="http://schemas.microsoft.com/office/powerpoint/2010/main" val="15755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D145-BE43-A178-A9D1-E2D052EFF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A5542-364C-C784-330B-D8A083DD0C0E}"/>
              </a:ext>
            </a:extLst>
          </p:cNvPr>
          <p:cNvSpPr>
            <a:spLocks noGrp="1"/>
          </p:cNvSpPr>
          <p:nvPr>
            <p:ph type="title"/>
          </p:nvPr>
        </p:nvSpPr>
        <p:spPr/>
        <p:txBody>
          <a:bodyPr/>
          <a:lstStyle/>
          <a:p>
            <a:r>
              <a:rPr lang="en-US" dirty="0"/>
              <a:t>What is the Rationale for the Test Statistic?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1F6A75-8520-AAE3-800E-41DF58DFCD3F}"/>
                  </a:ext>
                </a:extLst>
              </p:cNvPr>
              <p:cNvSpPr>
                <a:spLocks noGrp="1"/>
              </p:cNvSpPr>
              <p:nvPr>
                <p:ph idx="1"/>
              </p:nvPr>
            </p:nvSpPr>
            <p:spPr/>
            <p:txBody>
              <a:bodyPr>
                <a:normAutofit/>
              </a:bodyPr>
              <a:lstStyle/>
              <a:p>
                <a:r>
                  <a:rPr lang="en-US" dirty="0"/>
                  <a:t>Although the true population mean is unknown, the Central Limit Theorem implies that the sample mean,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is usually close to the population mean,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if the sample data is representative of the population. </a:t>
                </a:r>
                <a:r>
                  <a:rPr lang="en-US" b="1" dirty="0"/>
                  <a:t>If the null hypothesis is true</a:t>
                </a:r>
                <a:r>
                  <a:rPr lang="en-US" dirty="0"/>
                  <a:t>, the value of the population mean is specified in the null hypothesis,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r>
                      <a:rPr lang="en-US" i="1" dirty="0"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dirty="0" smtClean="0">
                        <a:latin typeface="Cambria Math" panose="02040503050406030204" pitchFamily="18" charset="0"/>
                      </a:rPr>
                      <m:t>=</m:t>
                    </m:r>
                    <m:r>
                      <a:rPr lang="en-US" i="1" dirty="0">
                        <a:latin typeface="Cambria Math" panose="02040503050406030204" pitchFamily="18" charset="0"/>
                      </a:rPr>
                      <m:t>150</m:t>
                    </m:r>
                  </m:oMath>
                </a14:m>
                <a:r>
                  <a:rPr lang="en-US" dirty="0"/>
                  <a:t>. The sample mean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should be close to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in this case 150, when the null hypothesis is true.</a:t>
                </a:r>
              </a:p>
            </p:txBody>
          </p:sp>
        </mc:Choice>
        <mc:Fallback xmlns="">
          <p:sp>
            <p:nvSpPr>
              <p:cNvPr id="3" name="Content Placeholder 2">
                <a:extLst>
                  <a:ext uri="{FF2B5EF4-FFF2-40B4-BE49-F238E27FC236}">
                    <a16:creationId xmlns:a16="http://schemas.microsoft.com/office/drawing/2014/main" id="{381F6A75-8520-AAE3-800E-41DF58DFCD3F}"/>
                  </a:ext>
                </a:extLst>
              </p:cNvPr>
              <p:cNvSpPr>
                <a:spLocks noGrp="1" noRot="1" noChangeAspect="1" noMove="1" noResize="1" noEditPoints="1" noAdjustHandles="1" noChangeArrowheads="1" noChangeShapeType="1" noTextEdit="1"/>
              </p:cNvSpPr>
              <p:nvPr>
                <p:ph idx="1"/>
              </p:nvPr>
            </p:nvSpPr>
            <p:spPr>
              <a:blipFill>
                <a:blip r:embed="rId2"/>
                <a:stretch>
                  <a:fillRect l="-1481" t="-1200" r="-237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35F5517C-1010-9BE3-5FDD-1AF26E5DE1AE}"/>
              </a:ext>
            </a:extLst>
          </p:cNvPr>
          <p:cNvPicPr>
            <a:picLocks noChangeAspect="1"/>
          </p:cNvPicPr>
          <p:nvPr/>
        </p:nvPicPr>
        <p:blipFill>
          <a:blip r:embed="rId3"/>
          <a:stretch>
            <a:fillRect/>
          </a:stretch>
        </p:blipFill>
        <p:spPr>
          <a:xfrm>
            <a:off x="2438400" y="4876800"/>
            <a:ext cx="3829584" cy="857370"/>
          </a:xfrm>
          <a:prstGeom prst="rect">
            <a:avLst/>
          </a:prstGeom>
        </p:spPr>
      </p:pic>
    </p:spTree>
    <p:extLst>
      <p:ext uri="{BB962C8B-B14F-4D97-AF65-F5344CB8AC3E}">
        <p14:creationId xmlns:p14="http://schemas.microsoft.com/office/powerpoint/2010/main" val="117571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DE6D2-763B-C8DA-B6BD-EA54DF664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48BEA9-74E4-0E44-B68D-AFA26565F7AC}"/>
              </a:ext>
            </a:extLst>
          </p:cNvPr>
          <p:cNvSpPr>
            <a:spLocks noGrp="1"/>
          </p:cNvSpPr>
          <p:nvPr>
            <p:ph type="title"/>
          </p:nvPr>
        </p:nvSpPr>
        <p:spPr/>
        <p:txBody>
          <a:bodyPr/>
          <a:lstStyle/>
          <a:p>
            <a:r>
              <a:rPr lang="en-US" dirty="0"/>
              <a:t>What is the Rationale for the Test Statistic?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78A13A-AD9F-8D7C-15D5-E0AC7D05E5C8}"/>
                  </a:ext>
                </a:extLst>
              </p:cNvPr>
              <p:cNvSpPr>
                <a:spLocks noGrp="1"/>
              </p:cNvSpPr>
              <p:nvPr>
                <p:ph idx="1"/>
              </p:nvPr>
            </p:nvSpPr>
            <p:spPr/>
            <p:txBody>
              <a:bodyPr>
                <a:normAutofit/>
              </a:bodyPr>
              <a:lstStyle/>
              <a:p>
                <a:r>
                  <a:rPr lang="en-US" dirty="0"/>
                  <a:t>Another way of expressing this idea of closeness is to measure the difference between the sample mean and the hypothesized mean,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The difference should be reasonably close to zero, </a:t>
                </a:r>
                <a:r>
                  <a:rPr lang="en-US" b="1" i="1" dirty="0"/>
                  <a:t>if the null hypothesis is true</a:t>
                </a:r>
                <a:r>
                  <a:rPr lang="en-US" dirty="0"/>
                  <a:t>.</a:t>
                </a:r>
              </a:p>
              <a:p>
                <a:r>
                  <a:rPr lang="en-US" dirty="0"/>
                  <a:t>Conversely, a large distance between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978A13A-AD9F-8D7C-15D5-E0AC7D05E5C8}"/>
                  </a:ext>
                </a:extLst>
              </p:cNvPr>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B4F3BBC1-5B83-BD93-0927-3555F1BC0763}"/>
              </a:ext>
            </a:extLst>
          </p:cNvPr>
          <p:cNvPicPr>
            <a:picLocks noChangeAspect="1"/>
          </p:cNvPicPr>
          <p:nvPr/>
        </p:nvPicPr>
        <p:blipFill>
          <a:blip r:embed="rId3"/>
          <a:stretch>
            <a:fillRect/>
          </a:stretch>
        </p:blipFill>
        <p:spPr>
          <a:xfrm>
            <a:off x="2514600" y="4114800"/>
            <a:ext cx="3858163" cy="905001"/>
          </a:xfrm>
          <a:prstGeom prst="rect">
            <a:avLst/>
          </a:prstGeom>
        </p:spPr>
      </p:pic>
    </p:spTree>
    <p:extLst>
      <p:ext uri="{BB962C8B-B14F-4D97-AF65-F5344CB8AC3E}">
        <p14:creationId xmlns:p14="http://schemas.microsoft.com/office/powerpoint/2010/main" val="290609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81DC7-B61F-7BE8-ED9C-3B3968150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A0B1B-7935-1861-76E1-A0EE732A778B}"/>
              </a:ext>
            </a:extLst>
          </p:cNvPr>
          <p:cNvSpPr>
            <a:spLocks noGrp="1"/>
          </p:cNvSpPr>
          <p:nvPr>
            <p:ph type="title"/>
          </p:nvPr>
        </p:nvSpPr>
        <p:spPr/>
        <p:txBody>
          <a:bodyPr/>
          <a:lstStyle/>
          <a:p>
            <a:r>
              <a:rPr lang="en-US" dirty="0"/>
              <a:t>What is the Rationale for the Test Statistic?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1658EE-77A4-0575-32CF-CD365C195756}"/>
                  </a:ext>
                </a:extLst>
              </p:cNvPr>
              <p:cNvSpPr>
                <a:spLocks noGrp="1"/>
              </p:cNvSpPr>
              <p:nvPr>
                <p:ph idx="1"/>
              </p:nvPr>
            </p:nvSpPr>
            <p:spPr/>
            <p:txBody>
              <a:bodyPr>
                <a:normAutofit/>
              </a:bodyPr>
              <a:lstStyle/>
              <a:p>
                <a:r>
                  <a:rPr lang="en-US" dirty="0"/>
                  <a:t>would indicate either an improbable value of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has been observed given the null hypothesis is true; or that the null hypothesis is false and 𝜇0 is not the actual value of the population mean. Although this approach has intuitive appeal, the notion of </a:t>
                </a:r>
                <a:r>
                  <a:rPr lang="en-US" i="1" dirty="0"/>
                  <a:t>close</a:t>
                </a:r>
                <a:r>
                  <a:rPr lang="en-US" dirty="0"/>
                  <a:t> is too ambiguous to have practical value. Changing the unit of measure from inches to miles may affect one’s perception of closeness. What is needed is a metric that will be the same regardless of the scale of measurement the sample data possesses.</a:t>
                </a:r>
              </a:p>
            </p:txBody>
          </p:sp>
        </mc:Choice>
        <mc:Fallback xmlns="">
          <p:sp>
            <p:nvSpPr>
              <p:cNvPr id="3" name="Content Placeholder 2">
                <a:extLst>
                  <a:ext uri="{FF2B5EF4-FFF2-40B4-BE49-F238E27FC236}">
                    <a16:creationId xmlns:a16="http://schemas.microsoft.com/office/drawing/2014/main" id="{CF1658EE-77A4-0575-32CF-CD365C195756}"/>
                  </a:ext>
                </a:extLst>
              </p:cNvPr>
              <p:cNvSpPr>
                <a:spLocks noGrp="1" noRot="1" noChangeAspect="1" noMove="1" noResize="1" noEditPoints="1" noAdjustHandles="1" noChangeArrowheads="1" noChangeShapeType="1" noTextEdit="1"/>
              </p:cNvSpPr>
              <p:nvPr>
                <p:ph idx="1"/>
              </p:nvPr>
            </p:nvSpPr>
            <p:spPr>
              <a:blipFill>
                <a:blip r:embed="rId2"/>
                <a:stretch>
                  <a:fillRect l="-1481" t="-1200" r="-1852"/>
                </a:stretch>
              </a:blipFill>
            </p:spPr>
            <p:txBody>
              <a:bodyPr/>
              <a:lstStyle/>
              <a:p>
                <a:r>
                  <a:rPr lang="en-IN">
                    <a:noFill/>
                  </a:rPr>
                  <a:t> </a:t>
                </a:r>
              </a:p>
            </p:txBody>
          </p:sp>
        </mc:Fallback>
      </mc:AlternateContent>
    </p:spTree>
    <p:extLst>
      <p:ext uri="{BB962C8B-B14F-4D97-AF65-F5344CB8AC3E}">
        <p14:creationId xmlns:p14="http://schemas.microsoft.com/office/powerpoint/2010/main" val="35931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6D6B-AC8B-CEA2-F7EC-5AE0039D6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919A8-5A05-B30A-B918-3877E95A88E3}"/>
              </a:ext>
            </a:extLst>
          </p:cNvPr>
          <p:cNvSpPr>
            <a:spLocks noGrp="1"/>
          </p:cNvSpPr>
          <p:nvPr>
            <p:ph type="title"/>
          </p:nvPr>
        </p:nvSpPr>
        <p:spPr/>
        <p:txBody>
          <a:bodyPr/>
          <a:lstStyle/>
          <a:p>
            <a:r>
              <a:rPr lang="en-US" dirty="0"/>
              <a:t>Measuring Closeness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ADC0AC-7E28-AAB6-8F52-1741DEAEDB48}"/>
                  </a:ext>
                </a:extLst>
              </p:cNvPr>
              <p:cNvSpPr>
                <a:spLocks noGrp="1"/>
              </p:cNvSpPr>
              <p:nvPr>
                <p:ph idx="1"/>
              </p:nvPr>
            </p:nvSpPr>
            <p:spPr/>
            <p:txBody>
              <a:bodyPr>
                <a:normAutofit lnSpcReduction="10000"/>
              </a:bodyPr>
              <a:lstStyle/>
              <a:p>
                <a:r>
                  <a:rPr lang="en-US" dirty="0"/>
                  <a:t>Converting the distance,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into standard deviation units using the </a:t>
                </a:r>
                <a:r>
                  <a:rPr lang="en-US" i="1" dirty="0"/>
                  <a:t>z</a:t>
                </a:r>
                <a:r>
                  <a:rPr lang="en-US" dirty="0"/>
                  <a:t>-transformation eliminates the problems caused by differing measurement scales, since the value of the </a:t>
                </a:r>
                <a:r>
                  <a:rPr lang="en-US" i="1" dirty="0"/>
                  <a:t>z</a:t>
                </a:r>
                <a:r>
                  <a:rPr lang="en-US" dirty="0"/>
                  <a:t>-transformation will be the same regardless of the unit of measure.</a:t>
                </a:r>
              </a:p>
              <a:p>
                <a:r>
                  <a:rPr lang="en-US" dirty="0"/>
                  <a:t>Recall that the </a:t>
                </a:r>
                <a:r>
                  <a:rPr lang="en-US" i="1" dirty="0"/>
                  <a:t>z</a:t>
                </a:r>
                <a:r>
                  <a:rPr lang="en-US" dirty="0"/>
                  <a:t>-transformation is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oMath>
                </a14:m>
                <a:r>
                  <a:rPr lang="en-US" dirty="0"/>
                  <a:t> . The variable </a:t>
                </a:r>
                <a14:m>
                  <m:oMath xmlns:m="http://schemas.openxmlformats.org/officeDocument/2006/math">
                    <m:r>
                      <a:rPr lang="en-US" i="1" dirty="0" smtClean="0">
                        <a:latin typeface="Cambria Math" panose="02040503050406030204" pitchFamily="18" charset="0"/>
                      </a:rPr>
                      <m:t>𝑥</m:t>
                    </m:r>
                  </m:oMath>
                </a14:m>
                <a:r>
                  <a:rPr lang="en-US" dirty="0"/>
                  <a:t> represents the random variable that will be transformed. In this case, the random variable to be transformed is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 The symbol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in the </a:t>
                </a:r>
                <a:r>
                  <a:rPr lang="en-US" i="1" dirty="0"/>
                  <a:t>z</a:t>
                </a:r>
                <a:r>
                  <a:rPr lang="en-US" dirty="0"/>
                  <a:t>-transformation stands for the mean of the random variable being transformed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a:t>
                </a:r>
              </a:p>
            </p:txBody>
          </p:sp>
        </mc:Choice>
        <mc:Fallback xmlns="">
          <p:sp>
            <p:nvSpPr>
              <p:cNvPr id="3" name="Content Placeholder 2">
                <a:extLst>
                  <a:ext uri="{FF2B5EF4-FFF2-40B4-BE49-F238E27FC236}">
                    <a16:creationId xmlns:a16="http://schemas.microsoft.com/office/drawing/2014/main" id="{45ADC0AC-7E28-AAB6-8F52-1741DEAEDB48}"/>
                  </a:ext>
                </a:extLst>
              </p:cNvPr>
              <p:cNvSpPr>
                <a:spLocks noGrp="1" noRot="1" noChangeAspect="1" noMove="1" noResize="1" noEditPoints="1" noAdjustHandles="1" noChangeArrowheads="1" noChangeShapeType="1" noTextEdit="1"/>
              </p:cNvSpPr>
              <p:nvPr>
                <p:ph idx="1"/>
              </p:nvPr>
            </p:nvSpPr>
            <p:spPr>
              <a:blipFill>
                <a:blip r:embed="rId2"/>
                <a:stretch>
                  <a:fillRect l="-1481" t="-2133" r="-2148" b="-3600"/>
                </a:stretch>
              </a:blipFill>
            </p:spPr>
            <p:txBody>
              <a:bodyPr/>
              <a:lstStyle/>
              <a:p>
                <a:r>
                  <a:rPr lang="en-IN">
                    <a:noFill/>
                  </a:rPr>
                  <a:t> </a:t>
                </a:r>
              </a:p>
            </p:txBody>
          </p:sp>
        </mc:Fallback>
      </mc:AlternateContent>
    </p:spTree>
    <p:extLst>
      <p:ext uri="{BB962C8B-B14F-4D97-AF65-F5344CB8AC3E}">
        <p14:creationId xmlns:p14="http://schemas.microsoft.com/office/powerpoint/2010/main" val="35850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207B-379D-5265-CB77-BCA244E79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63B65-57AB-5B9E-2A0F-70572457D341}"/>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E9A363-38CB-5CEF-2E5C-97012AAA931D}"/>
                  </a:ext>
                </a:extLst>
              </p:cNvPr>
              <p:cNvSpPr>
                <a:spLocks noGrp="1"/>
              </p:cNvSpPr>
              <p:nvPr>
                <p:ph idx="1"/>
              </p:nvPr>
            </p:nvSpPr>
            <p:spPr>
              <a:xfrm>
                <a:off x="457200" y="1389380"/>
                <a:ext cx="8229600" cy="4572000"/>
              </a:xfrm>
            </p:spPr>
            <p:txBody>
              <a:bodyPr>
                <a:normAutofit/>
              </a:bodyPr>
              <a:lstStyle/>
              <a:p>
                <a:r>
                  <a:rPr lang="en-US" dirty="0"/>
                  <a:t>In the example above the null hypothesis states that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dirty="0" smtClean="0">
                        <a:latin typeface="Cambria Math" panose="02040503050406030204" pitchFamily="18" charset="0"/>
                      </a:rPr>
                      <m:t>=150</m:t>
                    </m:r>
                  </m:oMath>
                </a14:m>
                <a:r>
                  <a:rPr lang="en-US" dirty="0"/>
                  <a:t>. </a:t>
                </a:r>
                <a:r>
                  <a:rPr lang="en-US" b="1" dirty="0"/>
                  <a:t>If the null hypothesis is true</a:t>
                </a:r>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is the mean of the population and thus the mean of the sample means.</a:t>
                </a:r>
              </a:p>
              <a:p>
                <a:r>
                  <a:rPr lang="en-US" dirty="0"/>
                  <a:t>Using the data provided in Example 11.2.1 and substituting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into the formula for the </a:t>
                </a:r>
                <a:r>
                  <a:rPr lang="en-US" i="1" dirty="0"/>
                  <a:t>z</a:t>
                </a:r>
                <a:r>
                  <a:rPr lang="en-US" dirty="0"/>
                  <a:t>-transformation yields</a:t>
                </a:r>
              </a:p>
              <a:p>
                <a:endParaRPr lang="en-US" dirty="0"/>
              </a:p>
            </p:txBody>
          </p:sp>
        </mc:Choice>
        <mc:Fallback xmlns="">
          <p:sp>
            <p:nvSpPr>
              <p:cNvPr id="3" name="Content Placeholder 2">
                <a:extLst>
                  <a:ext uri="{FF2B5EF4-FFF2-40B4-BE49-F238E27FC236}">
                    <a16:creationId xmlns:a16="http://schemas.microsoft.com/office/drawing/2014/main" id="{7AE9A363-38CB-5CEF-2E5C-97012AAA931D}"/>
                  </a:ext>
                </a:extLst>
              </p:cNvPr>
              <p:cNvSpPr>
                <a:spLocks noGrp="1" noRot="1" noChangeAspect="1" noMove="1" noResize="1" noEditPoints="1" noAdjustHandles="1" noChangeArrowheads="1" noChangeShapeType="1" noTextEdit="1"/>
              </p:cNvSpPr>
              <p:nvPr>
                <p:ph idx="1"/>
              </p:nvPr>
            </p:nvSpPr>
            <p:spPr>
              <a:xfrm>
                <a:off x="457200" y="1389380"/>
                <a:ext cx="8229600" cy="4572000"/>
              </a:xfrm>
              <a:blipFill>
                <a:blip r:embed="rId2"/>
                <a:stretch>
                  <a:fillRect l="-1481" t="-13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E0A600E1-1C91-91B8-78CB-FF9EC6153A9C}"/>
              </a:ext>
            </a:extLst>
          </p:cNvPr>
          <p:cNvGraphicFramePr>
            <a:graphicFrameLocks noChangeAspect="1"/>
          </p:cNvGraphicFramePr>
          <p:nvPr>
            <p:extLst>
              <p:ext uri="{D42A27DB-BD31-4B8C-83A1-F6EECF244321}">
                <p14:modId xmlns:p14="http://schemas.microsoft.com/office/powerpoint/2010/main" val="1550190453"/>
              </p:ext>
            </p:extLst>
          </p:nvPr>
        </p:nvGraphicFramePr>
        <p:xfrm>
          <a:off x="2286000" y="4724400"/>
          <a:ext cx="4978400" cy="914400"/>
        </p:xfrm>
        <a:graphic>
          <a:graphicData uri="http://schemas.openxmlformats.org/presentationml/2006/ole">
            <mc:AlternateContent xmlns:mc="http://schemas.openxmlformats.org/markup-compatibility/2006">
              <mc:Choice xmlns:v="urn:schemas-microsoft-com:vml" Requires="v">
                <p:oleObj name="Equation" r:id="rId3" imgW="4978080" imgH="914400" progId="Equation.DSMT4">
                  <p:embed/>
                </p:oleObj>
              </mc:Choice>
              <mc:Fallback>
                <p:oleObj name="Equation" r:id="rId3" imgW="4978080" imgH="914400" progId="Equation.DSMT4">
                  <p:embed/>
                  <p:pic>
                    <p:nvPicPr>
                      <p:cNvPr id="0" name=""/>
                      <p:cNvPicPr/>
                      <p:nvPr/>
                    </p:nvPicPr>
                    <p:blipFill>
                      <a:blip r:embed="rId4"/>
                      <a:stretch>
                        <a:fillRect/>
                      </a:stretch>
                    </p:blipFill>
                    <p:spPr>
                      <a:xfrm>
                        <a:off x="2286000" y="4724400"/>
                        <a:ext cx="4978400" cy="914400"/>
                      </a:xfrm>
                      <a:prstGeom prst="rect">
                        <a:avLst/>
                      </a:prstGeom>
                    </p:spPr>
                  </p:pic>
                </p:oleObj>
              </mc:Fallback>
            </mc:AlternateContent>
          </a:graphicData>
        </a:graphic>
      </p:graphicFrame>
    </p:spTree>
    <p:extLst>
      <p:ext uri="{BB962C8B-B14F-4D97-AF65-F5344CB8AC3E}">
        <p14:creationId xmlns:p14="http://schemas.microsoft.com/office/powerpoint/2010/main" val="7640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04100-F77A-D4F6-65A6-F0C368FA8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DF5B2-1E08-083B-6CCD-5BE5CB911982}"/>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1326CD-917E-0420-5DA2-629534EE30E6}"/>
                  </a:ext>
                </a:extLst>
              </p:cNvPr>
              <p:cNvSpPr>
                <a:spLocks noGrp="1"/>
              </p:cNvSpPr>
              <p:nvPr>
                <p:ph idx="1"/>
              </p:nvPr>
            </p:nvSpPr>
            <p:spPr>
              <a:xfrm>
                <a:off x="457200" y="1389380"/>
                <a:ext cx="8229600" cy="4572000"/>
              </a:xfrm>
            </p:spPr>
            <p:txBody>
              <a:bodyPr>
                <a:normAutofit/>
              </a:bodyPr>
              <a:lstStyle/>
              <a:p>
                <a:endParaRPr lang="en-US" dirty="0"/>
              </a:p>
              <a:p>
                <a:endParaRPr lang="en-US" dirty="0"/>
              </a:p>
              <a:p>
                <a:r>
                  <a:rPr lang="en-US" dirty="0"/>
                  <a:t>The resulting </a:t>
                </a:r>
                <a:r>
                  <a:rPr lang="en-US" i="1" dirty="0"/>
                  <a:t>z</a:t>
                </a:r>
                <a:r>
                  <a:rPr lang="en-US" dirty="0"/>
                  <a:t>-value, 2.67, is the number of standard deviations that the sample mean (154) is from the hypothesized value of the mean, 150(</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is close to the hypothesized value, then the </a:t>
                </a:r>
                <a:r>
                  <a:rPr lang="en-US" i="1" dirty="0"/>
                  <a:t>z</a:t>
                </a:r>
                <a:r>
                  <a:rPr lang="en-US" dirty="0"/>
                  <a:t>-value is close to zero. 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is far away from the hypothesized value, the </a:t>
                </a:r>
                <a:r>
                  <a:rPr lang="en-US" i="1" dirty="0"/>
                  <a:t>z</a:t>
                </a:r>
                <a:r>
                  <a:rPr lang="en-US" dirty="0"/>
                  <a:t>-value becomes large in absolute value. The larger </a:t>
                </a:r>
                <a:r>
                  <a:rPr lang="en-US" i="1" dirty="0"/>
                  <a:t>z</a:t>
                </a:r>
                <a:r>
                  <a:rPr lang="en-US" dirty="0"/>
                  <a:t> grows, the more difficult it becomes to believe </a:t>
                </a:r>
                <a14:m>
                  <m:oMath xmlns:m="http://schemas.openxmlformats.org/officeDocument/2006/math">
                    <m:r>
                      <a:rPr lang="en-US" b="0" i="1" smtClean="0">
                        <a:latin typeface="Cambria Math" panose="02040503050406030204" pitchFamily="18" charset="0"/>
                      </a:rPr>
                      <m:t>𝐻</m:t>
                    </m:r>
                    <m:r>
                      <a:rPr lang="en-US" i="1" baseline="-25000" dirty="0">
                        <a:latin typeface="Cambria Math" panose="02040503050406030204" pitchFamily="18" charset="0"/>
                      </a:rPr>
                      <m:t>0</m:t>
                    </m:r>
                  </m:oMath>
                </a14:m>
                <a:r>
                  <a:rPr lang="en-US" dirty="0"/>
                  <a:t> is true.</a:t>
                </a:r>
              </a:p>
            </p:txBody>
          </p:sp>
        </mc:Choice>
        <mc:Fallback xmlns="">
          <p:sp>
            <p:nvSpPr>
              <p:cNvPr id="3" name="Content Placeholder 2">
                <a:extLst>
                  <a:ext uri="{FF2B5EF4-FFF2-40B4-BE49-F238E27FC236}">
                    <a16:creationId xmlns:a16="http://schemas.microsoft.com/office/drawing/2014/main" id="{0B1326CD-917E-0420-5DA2-629534EE30E6}"/>
                  </a:ext>
                </a:extLst>
              </p:cNvPr>
              <p:cNvSpPr>
                <a:spLocks noGrp="1" noRot="1" noChangeAspect="1" noMove="1" noResize="1" noEditPoints="1" noAdjustHandles="1" noChangeArrowheads="1" noChangeShapeType="1" noTextEdit="1"/>
              </p:cNvSpPr>
              <p:nvPr>
                <p:ph idx="1"/>
              </p:nvPr>
            </p:nvSpPr>
            <p:spPr>
              <a:xfrm>
                <a:off x="457200" y="1389380"/>
                <a:ext cx="8229600" cy="4572000"/>
              </a:xfrm>
              <a:blipFill>
                <a:blip r:embed="rId2"/>
                <a:stretch>
                  <a:fillRect l="-1481" r="-2074" b="-29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8A4B112A-C992-65D5-36E3-9BAEE0EC2307}"/>
              </a:ext>
            </a:extLst>
          </p:cNvPr>
          <p:cNvGraphicFramePr>
            <a:graphicFrameLocks noChangeAspect="1"/>
          </p:cNvGraphicFramePr>
          <p:nvPr>
            <p:extLst>
              <p:ext uri="{D42A27DB-BD31-4B8C-83A1-F6EECF244321}">
                <p14:modId xmlns:p14="http://schemas.microsoft.com/office/powerpoint/2010/main" val="4159150189"/>
              </p:ext>
            </p:extLst>
          </p:nvPr>
        </p:nvGraphicFramePr>
        <p:xfrm>
          <a:off x="1905000" y="1389380"/>
          <a:ext cx="4229100" cy="889000"/>
        </p:xfrm>
        <a:graphic>
          <a:graphicData uri="http://schemas.openxmlformats.org/presentationml/2006/ole">
            <mc:AlternateContent xmlns:mc="http://schemas.openxmlformats.org/markup-compatibility/2006">
              <mc:Choice xmlns:v="urn:schemas-microsoft-com:vml" Requires="v">
                <p:oleObj name="Equation" r:id="rId3" imgW="4228920" imgH="888840" progId="Equation.DSMT4">
                  <p:embed/>
                </p:oleObj>
              </mc:Choice>
              <mc:Fallback>
                <p:oleObj name="Equation" r:id="rId3" imgW="4228920" imgH="888840" progId="Equation.DSMT4">
                  <p:embed/>
                  <p:pic>
                    <p:nvPicPr>
                      <p:cNvPr id="4" name="Object 3">
                        <a:extLst>
                          <a:ext uri="{FF2B5EF4-FFF2-40B4-BE49-F238E27FC236}">
                            <a16:creationId xmlns:a16="http://schemas.microsoft.com/office/drawing/2014/main" id="{E0A600E1-1C91-91B8-78CB-FF9EC6153A9C}"/>
                          </a:ext>
                        </a:extLst>
                      </p:cNvPr>
                      <p:cNvPicPr/>
                      <p:nvPr/>
                    </p:nvPicPr>
                    <p:blipFill>
                      <a:blip r:embed="rId4"/>
                      <a:stretch>
                        <a:fillRect/>
                      </a:stretch>
                    </p:blipFill>
                    <p:spPr>
                      <a:xfrm>
                        <a:off x="1905000" y="1389380"/>
                        <a:ext cx="4229100" cy="889000"/>
                      </a:xfrm>
                      <a:prstGeom prst="rect">
                        <a:avLst/>
                      </a:prstGeom>
                    </p:spPr>
                  </p:pic>
                </p:oleObj>
              </mc:Fallback>
            </mc:AlternateContent>
          </a:graphicData>
        </a:graphic>
      </p:graphicFrame>
    </p:spTree>
    <p:extLst>
      <p:ext uri="{BB962C8B-B14F-4D97-AF65-F5344CB8AC3E}">
        <p14:creationId xmlns:p14="http://schemas.microsoft.com/office/powerpoint/2010/main" val="303123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a:t>
            </a:r>
          </a:p>
        </p:txBody>
      </p:sp>
      <p:sp>
        <p:nvSpPr>
          <p:cNvPr id="3" name="Content Placeholder 2"/>
          <p:cNvSpPr>
            <a:spLocks noGrp="1"/>
          </p:cNvSpPr>
          <p:nvPr>
            <p:ph idx="1"/>
          </p:nvPr>
        </p:nvSpPr>
        <p:spPr/>
        <p:txBody>
          <a:bodyPr/>
          <a:lstStyle/>
          <a:p>
            <a:r>
              <a:rPr lang="en-US" dirty="0"/>
              <a:t>Suppose the average national reading level for high school sophomores is 150 words per minute with a standard deviation of 15. A local school board member wants to know if sophomore students at Lincoln High School read at a level different from the national average for tenth graders. The level of the test is to be set at 0.05. A random sample size of 100 tenth graders from Lincoln High School has been drawn, and the resulting average is 154 words per minute.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EBAB4-1F0E-DB21-DDA8-8734ED7B1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B8E5F-B602-7E47-6CA7-39CB16BC4F38}"/>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7E45F2-ED3B-C0F9-BDC3-FA3DAA70C804}"/>
                  </a:ext>
                </a:extLst>
              </p:cNvPr>
              <p:cNvSpPr>
                <a:spLocks noGrp="1"/>
              </p:cNvSpPr>
              <p:nvPr>
                <p:ph idx="1"/>
              </p:nvPr>
            </p:nvSpPr>
            <p:spPr>
              <a:xfrm>
                <a:off x="457200" y="1389380"/>
                <a:ext cx="8229600" cy="4572000"/>
              </a:xfrm>
            </p:spPr>
            <p:txBody>
              <a:bodyPr>
                <a:normAutofit/>
              </a:bodyPr>
              <a:lstStyle/>
              <a:p>
                <a:r>
                  <a:rPr lang="en-US" dirty="0"/>
                  <a:t>In this example,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oMath>
                </a14:m>
                <a:r>
                  <a:rPr lang="en-US" dirty="0"/>
                  <a:t> is 2.67 standard deviation units from the hypothesized mean. How far does the hypothesized value of the null hypothesis,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need to be from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before we would be willing to believe that the deviation was not caused by ordinary sampling variability? 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is an improbable event given </a:t>
                </a:r>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r>
                      <a:rPr lang="en-US" i="1" baseline="-25000" dirty="0">
                        <a:latin typeface="Cambria Math" panose="02040503050406030204" pitchFamily="18" charset="0"/>
                      </a:rPr>
                      <m:t>0</m:t>
                    </m:r>
                  </m:oMath>
                </a14:m>
                <a:r>
                  <a:rPr lang="en-US" dirty="0"/>
                  <a:t> is true, then we have two choices. We could believe </a:t>
                </a:r>
                <a14:m>
                  <m:oMath xmlns:m="http://schemas.openxmlformats.org/officeDocument/2006/math">
                    <m:r>
                      <a:rPr lang="en-US" i="1" dirty="0">
                        <a:latin typeface="Cambria Math" panose="02040503050406030204" pitchFamily="18" charset="0"/>
                        <a:ea typeface="Cambria Math" panose="02040503050406030204" pitchFamily="18" charset="0"/>
                      </a:rPr>
                      <m:t>𝐻</m:t>
                    </m:r>
                    <m:r>
                      <a:rPr lang="en-US" i="1" baseline="-25000" dirty="0">
                        <a:latin typeface="Cambria Math" panose="02040503050406030204" pitchFamily="18" charset="0"/>
                      </a:rPr>
                      <m:t>0</m:t>
                    </m:r>
                  </m:oMath>
                </a14:m>
                <a:r>
                  <a:rPr lang="en-US" dirty="0"/>
                  <a:t> is true, and we have witnessed a rare event caused by sampling variability, or we say that we doubt that we have witnessed a rare event and believe </a:t>
                </a:r>
                <a14:m>
                  <m:oMath xmlns:m="http://schemas.openxmlformats.org/officeDocument/2006/math">
                    <m:r>
                      <a:rPr lang="en-US" i="1" dirty="0" smtClean="0">
                        <a:latin typeface="Cambria Math" panose="02040503050406030204" pitchFamily="18" charset="0"/>
                        <a:ea typeface="Cambria Math" panose="02040503050406030204" pitchFamily="18" charset="0"/>
                      </a:rPr>
                      <m:t>𝐻</m:t>
                    </m:r>
                    <m:r>
                      <a:rPr lang="en-US" i="1" baseline="-25000" dirty="0">
                        <a:latin typeface="Cambria Math" panose="02040503050406030204" pitchFamily="18" charset="0"/>
                      </a:rPr>
                      <m:t>0</m:t>
                    </m:r>
                  </m:oMath>
                </a14:m>
                <a:r>
                  <a:rPr lang="en-US" dirty="0"/>
                  <a:t> is not true.</a:t>
                </a:r>
              </a:p>
            </p:txBody>
          </p:sp>
        </mc:Choice>
        <mc:Fallback xmlns="">
          <p:sp>
            <p:nvSpPr>
              <p:cNvPr id="3" name="Content Placeholder 2">
                <a:extLst>
                  <a:ext uri="{FF2B5EF4-FFF2-40B4-BE49-F238E27FC236}">
                    <a16:creationId xmlns:a16="http://schemas.microsoft.com/office/drawing/2014/main" id="{807E45F2-ED3B-C0F9-BDC3-FA3DAA70C804}"/>
                  </a:ext>
                </a:extLst>
              </p:cNvPr>
              <p:cNvSpPr>
                <a:spLocks noGrp="1" noRot="1" noChangeAspect="1" noMove="1" noResize="1" noEditPoints="1" noAdjustHandles="1" noChangeArrowheads="1" noChangeShapeType="1" noTextEdit="1"/>
              </p:cNvSpPr>
              <p:nvPr>
                <p:ph idx="1"/>
              </p:nvPr>
            </p:nvSpPr>
            <p:spPr>
              <a:xfrm>
                <a:off x="457200" y="1389380"/>
                <a:ext cx="8229600" cy="4572000"/>
              </a:xfrm>
              <a:blipFill>
                <a:blip r:embed="rId2"/>
                <a:stretch>
                  <a:fillRect l="-1481" t="-1333" r="-2444"/>
                </a:stretch>
              </a:blipFill>
            </p:spPr>
            <p:txBody>
              <a:bodyPr/>
              <a:lstStyle/>
              <a:p>
                <a:r>
                  <a:rPr lang="en-IN">
                    <a:noFill/>
                  </a:rPr>
                  <a:t> </a:t>
                </a:r>
              </a:p>
            </p:txBody>
          </p:sp>
        </mc:Fallback>
      </mc:AlternateContent>
    </p:spTree>
    <p:extLst>
      <p:ext uri="{BB962C8B-B14F-4D97-AF65-F5344CB8AC3E}">
        <p14:creationId xmlns:p14="http://schemas.microsoft.com/office/powerpoint/2010/main" val="4293367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8E63-8B2F-E1D9-BBA6-82ACC8539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DE3DA-B6B2-8827-141B-E55750F36277}"/>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12D6C7-4337-9805-35F6-95BA8978AD97}"/>
                  </a:ext>
                </a:extLst>
              </p:cNvPr>
              <p:cNvSpPr>
                <a:spLocks noGrp="1"/>
              </p:cNvSpPr>
              <p:nvPr>
                <p:ph idx="1"/>
              </p:nvPr>
            </p:nvSpPr>
            <p:spPr>
              <a:xfrm>
                <a:off x="457200" y="1389380"/>
                <a:ext cx="8229600" cy="4572000"/>
              </a:xfrm>
            </p:spPr>
            <p:txBody>
              <a:bodyPr>
                <a:normAutofit lnSpcReduction="10000"/>
              </a:bodyPr>
              <a:lstStyle/>
              <a:p>
                <a:r>
                  <a:rPr lang="en-US" dirty="0"/>
                  <a:t>Is an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oMath>
                </a14:m>
                <a:r>
                  <a:rPr lang="en-US" dirty="0"/>
                  <a:t> that is 2.67 standard deviation units from the mean a rare occurrence? When we study </a:t>
                </a:r>
                <a:r>
                  <a:rPr lang="en-US" i="1" dirty="0"/>
                  <a:t>P</a:t>
                </a:r>
                <a:r>
                  <a:rPr lang="en-US" dirty="0"/>
                  <a:t>-values later in this chapter we will shed more light on this topic. But to answer that question, an understanding of the sampling variability of the </a:t>
                </a:r>
                <a:r>
                  <a:rPr lang="en-US" i="1" dirty="0"/>
                  <a:t>z</a:t>
                </a:r>
                <a:r>
                  <a:rPr lang="en-US" dirty="0"/>
                  <a:t>-value will be essential in judging the likelihood that any difference between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is due to ordinary sampling variability.</a:t>
                </a:r>
              </a:p>
              <a:p>
                <a:r>
                  <a:rPr lang="en-US" dirty="0"/>
                  <a:t>The original motivation for using the z-transformation was that it provided a reasonable method of measuring how close the sample mean was to the hypothesized mean.</a:t>
                </a:r>
              </a:p>
            </p:txBody>
          </p:sp>
        </mc:Choice>
        <mc:Fallback xmlns="">
          <p:sp>
            <p:nvSpPr>
              <p:cNvPr id="3" name="Content Placeholder 2">
                <a:extLst>
                  <a:ext uri="{FF2B5EF4-FFF2-40B4-BE49-F238E27FC236}">
                    <a16:creationId xmlns:a16="http://schemas.microsoft.com/office/drawing/2014/main" id="{5212D6C7-4337-9805-35F6-95BA8978AD97}"/>
                  </a:ext>
                </a:extLst>
              </p:cNvPr>
              <p:cNvSpPr>
                <a:spLocks noGrp="1" noRot="1" noChangeAspect="1" noMove="1" noResize="1" noEditPoints="1" noAdjustHandles="1" noChangeArrowheads="1" noChangeShapeType="1" noTextEdit="1"/>
              </p:cNvSpPr>
              <p:nvPr>
                <p:ph idx="1"/>
              </p:nvPr>
            </p:nvSpPr>
            <p:spPr>
              <a:xfrm>
                <a:off x="457200" y="1389380"/>
                <a:ext cx="8229600" cy="4572000"/>
              </a:xfrm>
              <a:blipFill>
                <a:blip r:embed="rId2"/>
                <a:stretch>
                  <a:fillRect l="-1481" t="-2267" r="-2148" b="-133"/>
                </a:stretch>
              </a:blipFill>
            </p:spPr>
            <p:txBody>
              <a:bodyPr/>
              <a:lstStyle/>
              <a:p>
                <a:r>
                  <a:rPr lang="en-IN">
                    <a:noFill/>
                  </a:rPr>
                  <a:t> </a:t>
                </a:r>
              </a:p>
            </p:txBody>
          </p:sp>
        </mc:Fallback>
      </mc:AlternateContent>
    </p:spTree>
    <p:extLst>
      <p:ext uri="{BB962C8B-B14F-4D97-AF65-F5344CB8AC3E}">
        <p14:creationId xmlns:p14="http://schemas.microsoft.com/office/powerpoint/2010/main" val="1806055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C3FB1-DB08-516B-D5AA-498537125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5261D-E1F0-4A4B-3C4E-26AE78AD7A55}"/>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5B8ADA-F7D8-B605-1AF6-1B9D8339BC1B}"/>
                  </a:ext>
                </a:extLst>
              </p:cNvPr>
              <p:cNvSpPr>
                <a:spLocks noGrp="1"/>
              </p:cNvSpPr>
              <p:nvPr>
                <p:ph idx="1"/>
              </p:nvPr>
            </p:nvSpPr>
            <p:spPr>
              <a:xfrm>
                <a:off x="457200" y="1389380"/>
                <a:ext cx="8229600" cy="4572000"/>
              </a:xfrm>
            </p:spPr>
            <p:txBody>
              <a:bodyPr>
                <a:normAutofit/>
              </a:bodyPr>
              <a:lstStyle/>
              <a:p>
                <a:r>
                  <a:rPr lang="en-US" dirty="0"/>
                  <a:t>While this is true, it suggests concern only with the results of one sample. However, to develop a theory which can be applied to all possible samples, we must broaden the discussion to all potential values of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and </a:t>
                </a:r>
                <a14:m>
                  <m:oMath xmlns:m="http://schemas.openxmlformats.org/officeDocument/2006/math">
                    <m:r>
                      <a:rPr lang="en-US" i="1" dirty="0" smtClean="0">
                        <a:latin typeface="Cambria Math" panose="02040503050406030204" pitchFamily="18" charset="0"/>
                      </a:rPr>
                      <m:t>𝑧</m:t>
                    </m:r>
                  </m:oMath>
                </a14:m>
                <a:r>
                  <a:rPr lang="en-US" dirty="0"/>
                  <a:t>. In other words, we must concern ourselves with the sampling distribution of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r>
                      <a:rPr lang="en-US" b="0" i="0" dirty="0" smtClean="0">
                        <a:latin typeface="Cambria Math" panose="02040503050406030204" pitchFamily="18" charset="0"/>
                      </a:rPr>
                      <m:t>.</m:t>
                    </m:r>
                  </m:oMath>
                </a14:m>
                <a:endParaRPr lang="en-US" dirty="0"/>
              </a:p>
              <a:p>
                <a:r>
                  <a:rPr lang="en-US" dirty="0"/>
                  <a:t>Fortunately, the Central Limit Theorem provides a great deal of information about the variability of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oMath>
                </a14:m>
                <a:r>
                  <a:rPr lang="en-US" dirty="0"/>
                  <a:t>. Namely, that it is normally distributed and has the same mean as the population from which the sample is drawn.</a:t>
                </a:r>
              </a:p>
            </p:txBody>
          </p:sp>
        </mc:Choice>
        <mc:Fallback xmlns="">
          <p:sp>
            <p:nvSpPr>
              <p:cNvPr id="3" name="Content Placeholder 2">
                <a:extLst>
                  <a:ext uri="{FF2B5EF4-FFF2-40B4-BE49-F238E27FC236}">
                    <a16:creationId xmlns:a16="http://schemas.microsoft.com/office/drawing/2014/main" id="{605B8ADA-F7D8-B605-1AF6-1B9D8339BC1B}"/>
                  </a:ext>
                </a:extLst>
              </p:cNvPr>
              <p:cNvSpPr>
                <a:spLocks noGrp="1" noRot="1" noChangeAspect="1" noMove="1" noResize="1" noEditPoints="1" noAdjustHandles="1" noChangeArrowheads="1" noChangeShapeType="1" noTextEdit="1"/>
              </p:cNvSpPr>
              <p:nvPr>
                <p:ph idx="1"/>
              </p:nvPr>
            </p:nvSpPr>
            <p:spPr>
              <a:xfrm>
                <a:off x="457200" y="1389380"/>
                <a:ext cx="8229600" cy="4572000"/>
              </a:xfrm>
              <a:blipFill>
                <a:blip r:embed="rId2"/>
                <a:stretch>
                  <a:fillRect l="-1481" t="-1333" r="-1704" b="-1067"/>
                </a:stretch>
              </a:blipFill>
            </p:spPr>
            <p:txBody>
              <a:bodyPr/>
              <a:lstStyle/>
              <a:p>
                <a:r>
                  <a:rPr lang="en-IN">
                    <a:noFill/>
                  </a:rPr>
                  <a:t> </a:t>
                </a:r>
              </a:p>
            </p:txBody>
          </p:sp>
        </mc:Fallback>
      </mc:AlternateContent>
    </p:spTree>
    <p:extLst>
      <p:ext uri="{BB962C8B-B14F-4D97-AF65-F5344CB8AC3E}">
        <p14:creationId xmlns:p14="http://schemas.microsoft.com/office/powerpoint/2010/main" val="435630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4E0E-65FD-6190-0BDA-D77A6A18B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84E01-501C-3167-6ED0-015740DE5A08}"/>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056A04-1980-6404-8160-7CF677F1DFD6}"/>
                  </a:ext>
                </a:extLst>
              </p:cNvPr>
              <p:cNvSpPr>
                <a:spLocks noGrp="1"/>
              </p:cNvSpPr>
              <p:nvPr>
                <p:ph idx="1"/>
              </p:nvPr>
            </p:nvSpPr>
            <p:spPr>
              <a:xfrm>
                <a:off x="457200" y="1295400"/>
                <a:ext cx="8229600" cy="4572000"/>
              </a:xfrm>
            </p:spPr>
            <p:txBody>
              <a:bodyPr>
                <a:normAutofit lnSpcReduction="10000"/>
              </a:bodyPr>
              <a:lstStyle/>
              <a:p>
                <a:r>
                  <a:rPr lang="en-US" dirty="0"/>
                  <a:t>The standard deviation of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oMath>
                </a14:m>
                <a:r>
                  <a:rPr lang="en-US" dirty="0"/>
                  <a:t> is known to be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the standard deviation of the population being sampled divided by the square root of the sample size.</a:t>
                </a:r>
              </a:p>
              <a:p>
                <a:r>
                  <a:rPr lang="en-US" dirty="0"/>
                  <a:t>The test statistic, </a:t>
                </a:r>
                <a:r>
                  <a:rPr lang="en-US" i="1" dirty="0"/>
                  <a:t>z</a:t>
                </a:r>
                <a:r>
                  <a:rPr lang="en-US" dirty="0"/>
                  <a:t>, is a random variable because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oMath>
                </a14:m>
                <a:r>
                  <a:rPr lang="en-US" dirty="0"/>
                  <a:t> is a random variable. It will be normally distributed because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has a normal distribution.</a:t>
                </a:r>
              </a:p>
              <a:p>
                <a:r>
                  <a:rPr lang="en-US" dirty="0"/>
                  <a:t>In addition to measuring the distance between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the numerator of the </a:t>
                </a:r>
                <a:r>
                  <a:rPr lang="en-US" i="1" dirty="0"/>
                  <a:t>z</a:t>
                </a:r>
                <a:r>
                  <a:rPr lang="en-US" dirty="0"/>
                  <a:t>-transformation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r>
                      <a:rPr lang="en-US" b="0" i="1" dirty="0" smtClean="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i="1" baseline="-25000" dirty="0">
                        <a:latin typeface="Cambria Math" panose="02040503050406030204" pitchFamily="18" charset="0"/>
                      </a:rPr>
                      <m:t>0</m:t>
                    </m:r>
                  </m:oMath>
                </a14:m>
                <a:r>
                  <a:rPr lang="en-US" dirty="0"/>
                  <a:t>) also centers the distribution of the transformed random</a:t>
                </a:r>
              </a:p>
              <a:p>
                <a:r>
                  <a:rPr lang="en-US" dirty="0"/>
                  <a:t>variable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oMath>
                </a14:m>
                <a:r>
                  <a:rPr lang="en-US" dirty="0"/>
                  <a:t> around 0.</a:t>
                </a:r>
              </a:p>
            </p:txBody>
          </p:sp>
        </mc:Choice>
        <mc:Fallback xmlns="">
          <p:sp>
            <p:nvSpPr>
              <p:cNvPr id="3" name="Content Placeholder 2">
                <a:extLst>
                  <a:ext uri="{FF2B5EF4-FFF2-40B4-BE49-F238E27FC236}">
                    <a16:creationId xmlns:a16="http://schemas.microsoft.com/office/drawing/2014/main" id="{BD056A04-1980-6404-8160-7CF677F1DFD6}"/>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200" r="-2444"/>
                </a:stretch>
              </a:blipFill>
            </p:spPr>
            <p:txBody>
              <a:bodyPr/>
              <a:lstStyle/>
              <a:p>
                <a:r>
                  <a:rPr lang="en-IN">
                    <a:noFill/>
                  </a:rPr>
                  <a:t> </a:t>
                </a:r>
              </a:p>
            </p:txBody>
          </p:sp>
        </mc:Fallback>
      </mc:AlternateContent>
    </p:spTree>
    <p:extLst>
      <p:ext uri="{BB962C8B-B14F-4D97-AF65-F5344CB8AC3E}">
        <p14:creationId xmlns:p14="http://schemas.microsoft.com/office/powerpoint/2010/main" val="24517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0C4DC-5EBD-DF93-77D2-F83189396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0C485-9EAF-FC78-D6A8-17582A2D9366}"/>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B6363-9676-7FDB-FB10-C79496074C2D}"/>
                  </a:ext>
                </a:extLst>
              </p:cNvPr>
              <p:cNvSpPr>
                <a:spLocks noGrp="1"/>
              </p:cNvSpPr>
              <p:nvPr>
                <p:ph idx="1"/>
              </p:nvPr>
            </p:nvSpPr>
            <p:spPr>
              <a:xfrm>
                <a:off x="457200" y="1295400"/>
                <a:ext cx="8229600" cy="4572000"/>
              </a:xfrm>
            </p:spPr>
            <p:txBody>
              <a:bodyPr>
                <a:normAutofit/>
              </a:bodyPr>
              <a:lstStyle/>
              <a:p>
                <a:r>
                  <a:rPr lang="en-US" dirty="0"/>
                  <a:t>If the null hypothesis is true, then the mean of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𝑥</m:t>
                        </m:r>
                      </m:e>
                    </m:acc>
                  </m:oMath>
                </a14:m>
                <a:r>
                  <a:rPr lang="en-US" dirty="0"/>
                  <a:t> will be correctly specified in the null hypothesis, and the centering will work. If the null hypothesis is false, the mean of </a:t>
                </a:r>
                <a14:m>
                  <m:oMath xmlns:m="http://schemas.openxmlformats.org/officeDocument/2006/math">
                    <m:r>
                      <a:rPr lang="en-US" i="1" dirty="0" smtClean="0">
                        <a:latin typeface="Cambria Math" panose="02040503050406030204" pitchFamily="18" charset="0"/>
                      </a:rPr>
                      <m:t>𝑧</m:t>
                    </m:r>
                  </m:oMath>
                </a14:m>
                <a:r>
                  <a:rPr lang="en-US" dirty="0"/>
                  <a:t> will not be centered at 0. By using the </a:t>
                </a:r>
                <a14:m>
                  <m:oMath xmlns:m="http://schemas.openxmlformats.org/officeDocument/2006/math">
                    <m:r>
                      <a:rPr lang="en-US" i="1" dirty="0" smtClean="0">
                        <a:latin typeface="Cambria Math" panose="02040503050406030204" pitchFamily="18" charset="0"/>
                      </a:rPr>
                      <m:t>𝑧</m:t>
                    </m:r>
                  </m:oMath>
                </a14:m>
                <a:r>
                  <a:rPr lang="en-US" dirty="0"/>
                  <a:t>-transformation, we have shifted the focus of the problem. Instead of focusing our attention directly on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and its relation to the hypothesized value of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the crux of the hypothesis test will be to decide whether the </a:t>
                </a:r>
                <a14:m>
                  <m:oMath xmlns:m="http://schemas.openxmlformats.org/officeDocument/2006/math">
                    <m:r>
                      <a:rPr lang="en-US" i="1" dirty="0" smtClean="0">
                        <a:latin typeface="Cambria Math" panose="02040503050406030204" pitchFamily="18" charset="0"/>
                      </a:rPr>
                      <m:t>𝑧</m:t>
                    </m:r>
                  </m:oMath>
                </a14:m>
                <a:r>
                  <a:rPr lang="en-US" dirty="0"/>
                  <a:t>-value is near zero, or not. In our case the question is whether 2.67 is </a:t>
                </a:r>
                <a:r>
                  <a:rPr lang="en-US" i="1" dirty="0"/>
                  <a:t>close</a:t>
                </a:r>
                <a:r>
                  <a:rPr lang="en-US" dirty="0"/>
                  <a:t> to 0 or not?</a:t>
                </a:r>
              </a:p>
            </p:txBody>
          </p:sp>
        </mc:Choice>
        <mc:Fallback xmlns="">
          <p:sp>
            <p:nvSpPr>
              <p:cNvPr id="3" name="Content Placeholder 2">
                <a:extLst>
                  <a:ext uri="{FF2B5EF4-FFF2-40B4-BE49-F238E27FC236}">
                    <a16:creationId xmlns:a16="http://schemas.microsoft.com/office/drawing/2014/main" id="{495B6363-9676-7FDB-FB10-C79496074C2D}"/>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1778"/>
                </a:stretch>
              </a:blipFill>
            </p:spPr>
            <p:txBody>
              <a:bodyPr/>
              <a:lstStyle/>
              <a:p>
                <a:r>
                  <a:rPr lang="en-IN">
                    <a:noFill/>
                  </a:rPr>
                  <a:t> </a:t>
                </a:r>
              </a:p>
            </p:txBody>
          </p:sp>
        </mc:Fallback>
      </mc:AlternateContent>
    </p:spTree>
    <p:extLst>
      <p:ext uri="{BB962C8B-B14F-4D97-AF65-F5344CB8AC3E}">
        <p14:creationId xmlns:p14="http://schemas.microsoft.com/office/powerpoint/2010/main" val="335535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7436-90BB-937C-1C35-C7ED1BB56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5E07D-8643-BE7B-B718-03E2CE4A99C9}"/>
              </a:ext>
            </a:extLst>
          </p:cNvPr>
          <p:cNvSpPr>
            <a:spLocks noGrp="1"/>
          </p:cNvSpPr>
          <p:nvPr>
            <p:ph type="title"/>
          </p:nvPr>
        </p:nvSpPr>
        <p:spPr/>
        <p:txBody>
          <a:bodyPr/>
          <a:lstStyle/>
          <a:p>
            <a:r>
              <a:rPr lang="en-US" dirty="0"/>
              <a:t>Measuring Closeness (cont.)</a:t>
            </a:r>
          </a:p>
        </p:txBody>
      </p:sp>
      <p:sp>
        <p:nvSpPr>
          <p:cNvPr id="3" name="Content Placeholder 2">
            <a:extLst>
              <a:ext uri="{FF2B5EF4-FFF2-40B4-BE49-F238E27FC236}">
                <a16:creationId xmlns:a16="http://schemas.microsoft.com/office/drawing/2014/main" id="{FB2283A8-5B37-5643-213A-BE3A9F194884}"/>
              </a:ext>
            </a:extLst>
          </p:cNvPr>
          <p:cNvSpPr>
            <a:spLocks noGrp="1"/>
          </p:cNvSpPr>
          <p:nvPr>
            <p:ph idx="1"/>
          </p:nvPr>
        </p:nvSpPr>
        <p:spPr>
          <a:xfrm>
            <a:off x="457200" y="1295400"/>
            <a:ext cx="8229600" cy="4572000"/>
          </a:xfrm>
        </p:spPr>
        <p:txBody>
          <a:bodyPr>
            <a:normAutofit/>
          </a:bodyPr>
          <a:lstStyle/>
          <a:p>
            <a:r>
              <a:rPr lang="en-US" dirty="0"/>
              <a:t>This question will be addressed when the decision rule is constructed.</a:t>
            </a:r>
          </a:p>
          <a:p>
            <a:endParaRPr lang="en-US" dirty="0"/>
          </a:p>
        </p:txBody>
      </p:sp>
      <p:pic>
        <p:nvPicPr>
          <p:cNvPr id="5" name="Picture 4">
            <a:extLst>
              <a:ext uri="{FF2B5EF4-FFF2-40B4-BE49-F238E27FC236}">
                <a16:creationId xmlns:a16="http://schemas.microsoft.com/office/drawing/2014/main" id="{C399AC73-E4F7-A7D5-F7B1-74006A81E892}"/>
              </a:ext>
            </a:extLst>
          </p:cNvPr>
          <p:cNvPicPr>
            <a:picLocks noChangeAspect="1"/>
          </p:cNvPicPr>
          <p:nvPr/>
        </p:nvPicPr>
        <p:blipFill>
          <a:blip r:embed="rId2"/>
          <a:stretch>
            <a:fillRect/>
          </a:stretch>
        </p:blipFill>
        <p:spPr>
          <a:xfrm>
            <a:off x="990600" y="2590800"/>
            <a:ext cx="6735115" cy="1295581"/>
          </a:xfrm>
          <a:prstGeom prst="rect">
            <a:avLst/>
          </a:prstGeom>
        </p:spPr>
      </p:pic>
    </p:spTree>
    <p:extLst>
      <p:ext uri="{BB962C8B-B14F-4D97-AF65-F5344CB8AC3E}">
        <p14:creationId xmlns:p14="http://schemas.microsoft.com/office/powerpoint/2010/main" val="2322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D25D7-FFAF-2249-22DE-7EBE9DA91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99D69-E4D0-45EF-2A40-60CE28B30222}"/>
              </a:ext>
            </a:extLst>
          </p:cNvPr>
          <p:cNvSpPr>
            <a:spLocks noGrp="1"/>
          </p:cNvSpPr>
          <p:nvPr>
            <p:ph type="title"/>
          </p:nvPr>
        </p:nvSpPr>
        <p:spPr/>
        <p:txBody>
          <a:bodyPr/>
          <a:lstStyle/>
          <a:p>
            <a:r>
              <a:rPr lang="en-US" dirty="0"/>
              <a:t>Measuring Closeness (cont.)</a:t>
            </a:r>
          </a:p>
        </p:txBody>
      </p:sp>
      <p:sp>
        <p:nvSpPr>
          <p:cNvPr id="3" name="Content Placeholder 2">
            <a:extLst>
              <a:ext uri="{FF2B5EF4-FFF2-40B4-BE49-F238E27FC236}">
                <a16:creationId xmlns:a16="http://schemas.microsoft.com/office/drawing/2014/main" id="{4C20922D-2638-05B0-610B-1924AAA9CA38}"/>
              </a:ext>
            </a:extLst>
          </p:cNvPr>
          <p:cNvSpPr>
            <a:spLocks noGrp="1"/>
          </p:cNvSpPr>
          <p:nvPr>
            <p:ph idx="1"/>
          </p:nvPr>
        </p:nvSpPr>
        <p:spPr>
          <a:xfrm>
            <a:off x="457200" y="1295400"/>
            <a:ext cx="8229600" cy="4572000"/>
          </a:xfrm>
        </p:spPr>
        <p:txBody>
          <a:bodyPr>
            <a:normAutofit/>
          </a:bodyPr>
          <a:lstStyle/>
          <a:p>
            <a:endParaRPr lang="en-US" dirty="0"/>
          </a:p>
          <a:p>
            <a:endParaRPr lang="en-US" dirty="0"/>
          </a:p>
          <a:p>
            <a:endParaRPr lang="en-US" dirty="0"/>
          </a:p>
          <a:p>
            <a:r>
              <a:rPr lang="en-US" dirty="0"/>
              <a:t> </a:t>
            </a:r>
          </a:p>
        </p:txBody>
      </p:sp>
      <p:pic>
        <p:nvPicPr>
          <p:cNvPr id="6" name="Picture 5">
            <a:extLst>
              <a:ext uri="{FF2B5EF4-FFF2-40B4-BE49-F238E27FC236}">
                <a16:creationId xmlns:a16="http://schemas.microsoft.com/office/drawing/2014/main" id="{3006A597-94F6-4298-49DD-79008F988301}"/>
              </a:ext>
            </a:extLst>
          </p:cNvPr>
          <p:cNvPicPr>
            <a:picLocks noChangeAspect="1"/>
          </p:cNvPicPr>
          <p:nvPr/>
        </p:nvPicPr>
        <p:blipFill>
          <a:blip r:embed="rId2"/>
          <a:stretch>
            <a:fillRect/>
          </a:stretch>
        </p:blipFill>
        <p:spPr>
          <a:xfrm>
            <a:off x="1752600" y="1444408"/>
            <a:ext cx="5943600" cy="3969184"/>
          </a:xfrm>
          <a:prstGeom prst="rect">
            <a:avLst/>
          </a:prstGeom>
        </p:spPr>
      </p:pic>
    </p:spTree>
    <p:extLst>
      <p:ext uri="{BB962C8B-B14F-4D97-AF65-F5344CB8AC3E}">
        <p14:creationId xmlns:p14="http://schemas.microsoft.com/office/powerpoint/2010/main" val="318098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EC70-90DA-47BE-68B0-51C7C08DA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EAE73-5D94-1575-07B8-A5A5DD3BEABF}"/>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183251-4655-8ECE-A659-4EC1779F1EE2}"/>
                  </a:ext>
                </a:extLst>
              </p:cNvPr>
              <p:cNvSpPr>
                <a:spLocks noGrp="1"/>
              </p:cNvSpPr>
              <p:nvPr>
                <p:ph idx="1"/>
              </p:nvPr>
            </p:nvSpPr>
            <p:spPr>
              <a:xfrm>
                <a:off x="457200" y="1295400"/>
                <a:ext cx="8229600" cy="4572000"/>
              </a:xfrm>
            </p:spPr>
            <p:txBody>
              <a:bodyPr>
                <a:normAutofit/>
              </a:bodyPr>
              <a:lstStyle/>
              <a:p>
                <a:r>
                  <a:rPr lang="en-US" dirty="0"/>
                  <a:t>If the null hypothesis is true and the assumptions of the hypothesis testing model are valid, the distribution of the </a:t>
                </a:r>
                <a14:m>
                  <m:oMath xmlns:m="http://schemas.openxmlformats.org/officeDocument/2006/math">
                    <m:r>
                      <a:rPr lang="en-US" i="1" dirty="0" smtClean="0">
                        <a:latin typeface="Cambria Math" panose="02040503050406030204" pitchFamily="18" charset="0"/>
                      </a:rPr>
                      <m:t>𝑧</m:t>
                    </m:r>
                  </m:oMath>
                </a14:m>
                <a:r>
                  <a:rPr lang="en-US" dirty="0"/>
                  <a:t>-test statistic is known (normal with mean 0 and standard deviation 1), and a plan can be developed for defining ordinary sampling variability of the test statistic. Since the test statistic has a </a:t>
                </a:r>
                <a14:m>
                  <m:oMath xmlns:m="http://schemas.openxmlformats.org/officeDocument/2006/math">
                    <m:r>
                      <a:rPr lang="en-US" i="1" dirty="0" smtClean="0">
                        <a:latin typeface="Cambria Math" panose="02040503050406030204" pitchFamily="18" charset="0"/>
                      </a:rPr>
                      <m:t>𝑧</m:t>
                    </m:r>
                  </m:oMath>
                </a14:m>
                <a:r>
                  <a:rPr lang="en-US" dirty="0"/>
                  <a:t>-distribution, we know that 95% of the time the value of </a:t>
                </a:r>
                <a14:m>
                  <m:oMath xmlns:m="http://schemas.openxmlformats.org/officeDocument/2006/math">
                    <m:r>
                      <a:rPr lang="en-US" i="1" dirty="0" smtClean="0">
                        <a:latin typeface="Cambria Math" panose="02040503050406030204" pitchFamily="18" charset="0"/>
                      </a:rPr>
                      <m:t>𝑧</m:t>
                    </m:r>
                  </m:oMath>
                </a14:m>
                <a:r>
                  <a:rPr lang="en-US" dirty="0"/>
                  <a:t> should</a:t>
                </a:r>
                <a:r>
                  <a:rPr lang="en-US" b="1" dirty="0"/>
                  <a:t> </a:t>
                </a:r>
                <a:r>
                  <a:rPr lang="en-US" dirty="0"/>
                  <a:t>be within ±1.96 standard deviations of the mean.</a:t>
                </a:r>
              </a:p>
            </p:txBody>
          </p:sp>
        </mc:Choice>
        <mc:Fallback xmlns="">
          <p:sp>
            <p:nvSpPr>
              <p:cNvPr id="3" name="Content Placeholder 2">
                <a:extLst>
                  <a:ext uri="{FF2B5EF4-FFF2-40B4-BE49-F238E27FC236}">
                    <a16:creationId xmlns:a16="http://schemas.microsoft.com/office/drawing/2014/main" id="{91183251-4655-8ECE-A659-4EC1779F1EE2}"/>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2370"/>
                </a:stretch>
              </a:blipFill>
            </p:spPr>
            <p:txBody>
              <a:bodyPr/>
              <a:lstStyle/>
              <a:p>
                <a:r>
                  <a:rPr lang="en-IN">
                    <a:noFill/>
                  </a:rPr>
                  <a:t> </a:t>
                </a:r>
              </a:p>
            </p:txBody>
          </p:sp>
        </mc:Fallback>
      </mc:AlternateContent>
    </p:spTree>
    <p:extLst>
      <p:ext uri="{BB962C8B-B14F-4D97-AF65-F5344CB8AC3E}">
        <p14:creationId xmlns:p14="http://schemas.microsoft.com/office/powerpoint/2010/main" val="2417458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43838-8EC0-2C80-AC2F-0E1B74DD5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03AEA-B705-8593-1254-687EECEE1572}"/>
              </a:ext>
            </a:extLst>
          </p:cNvPr>
          <p:cNvSpPr>
            <a:spLocks noGrp="1"/>
          </p:cNvSpPr>
          <p:nvPr>
            <p:ph type="title"/>
          </p:nvPr>
        </p:nvSpPr>
        <p:spPr/>
        <p:txBody>
          <a:bodyPr/>
          <a:lstStyle/>
          <a:p>
            <a:r>
              <a:rPr lang="en-US" dirty="0"/>
              <a:t>Measuring Closeness (cont.)</a:t>
            </a:r>
          </a:p>
        </p:txBody>
      </p:sp>
      <p:sp>
        <p:nvSpPr>
          <p:cNvPr id="3" name="Content Placeholder 2">
            <a:extLst>
              <a:ext uri="{FF2B5EF4-FFF2-40B4-BE49-F238E27FC236}">
                <a16:creationId xmlns:a16="http://schemas.microsoft.com/office/drawing/2014/main" id="{043BFFE9-442A-9EC2-3F3B-510E826EA089}"/>
              </a:ext>
            </a:extLst>
          </p:cNvPr>
          <p:cNvSpPr>
            <a:spLocks noGrp="1"/>
          </p:cNvSpPr>
          <p:nvPr>
            <p:ph idx="1"/>
          </p:nvPr>
        </p:nvSpPr>
        <p:spPr>
          <a:xfrm>
            <a:off x="457200" y="1295400"/>
            <a:ext cx="8229600" cy="4572000"/>
          </a:xfrm>
        </p:spPr>
        <p:txBody>
          <a:bodyPr>
            <a:normAutofit/>
          </a:bodyPr>
          <a:lstStyle/>
          <a:p>
            <a:r>
              <a:rPr lang="en-US" dirty="0"/>
              <a:t> </a:t>
            </a:r>
          </a:p>
        </p:txBody>
      </p:sp>
      <p:pic>
        <p:nvPicPr>
          <p:cNvPr id="5" name="Picture 4">
            <a:extLst>
              <a:ext uri="{FF2B5EF4-FFF2-40B4-BE49-F238E27FC236}">
                <a16:creationId xmlns:a16="http://schemas.microsoft.com/office/drawing/2014/main" id="{1690886C-1097-20EB-B4B2-2FB0180854E3}"/>
              </a:ext>
            </a:extLst>
          </p:cNvPr>
          <p:cNvPicPr>
            <a:picLocks noChangeAspect="1"/>
          </p:cNvPicPr>
          <p:nvPr/>
        </p:nvPicPr>
        <p:blipFill>
          <a:blip r:embed="rId2"/>
          <a:stretch>
            <a:fillRect/>
          </a:stretch>
        </p:blipFill>
        <p:spPr>
          <a:xfrm>
            <a:off x="1752600" y="1295400"/>
            <a:ext cx="5430008" cy="4353533"/>
          </a:xfrm>
          <a:prstGeom prst="rect">
            <a:avLst/>
          </a:prstGeom>
        </p:spPr>
      </p:pic>
    </p:spTree>
    <p:extLst>
      <p:ext uri="{BB962C8B-B14F-4D97-AF65-F5344CB8AC3E}">
        <p14:creationId xmlns:p14="http://schemas.microsoft.com/office/powerpoint/2010/main" val="98486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32A1-2148-33EE-7723-6C50AEB22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209B1-AB30-786C-1DDF-3965F8934FEA}"/>
              </a:ext>
            </a:extLst>
          </p:cNvPr>
          <p:cNvSpPr>
            <a:spLocks noGrp="1"/>
          </p:cNvSpPr>
          <p:nvPr>
            <p:ph type="title"/>
          </p:nvPr>
        </p:nvSpPr>
        <p:spPr/>
        <p:txBody>
          <a:bodyPr/>
          <a:lstStyle/>
          <a:p>
            <a:r>
              <a:rPr lang="en-US" dirty="0"/>
              <a:t>Measuring Closeness (cont.)</a:t>
            </a:r>
          </a:p>
        </p:txBody>
      </p:sp>
      <p:sp>
        <p:nvSpPr>
          <p:cNvPr id="3" name="Content Placeholder 2">
            <a:extLst>
              <a:ext uri="{FF2B5EF4-FFF2-40B4-BE49-F238E27FC236}">
                <a16:creationId xmlns:a16="http://schemas.microsoft.com/office/drawing/2014/main" id="{7BE6B5E7-8817-A775-224A-591D7587FB01}"/>
              </a:ext>
            </a:extLst>
          </p:cNvPr>
          <p:cNvSpPr>
            <a:spLocks noGrp="1"/>
          </p:cNvSpPr>
          <p:nvPr>
            <p:ph idx="1"/>
          </p:nvPr>
        </p:nvSpPr>
        <p:spPr>
          <a:xfrm>
            <a:off x="457200" y="1295400"/>
            <a:ext cx="8229600" cy="4572000"/>
          </a:xfrm>
        </p:spPr>
        <p:txBody>
          <a:bodyPr>
            <a:normAutofit/>
          </a:bodyPr>
          <a:lstStyle/>
          <a:p>
            <a:r>
              <a:rPr lang="en-US" dirty="0"/>
              <a:t>Figure 11.2.2 presents the distribution that represents the statistical model being tested under the assumption that the null hypothesis is true. In this problem using α = 0.05, if the sample mean is within 1.96 standard deviation units of the hypothesized value of the mean, we choose to not reject the null hypothesis because a sample mean in this range is close enough to the hypothesized value of the mean to occur as result of typical sampling variation, assuming the null hypothesis is true. </a:t>
            </a:r>
          </a:p>
        </p:txBody>
      </p:sp>
    </p:spTree>
    <p:extLst>
      <p:ext uri="{BB962C8B-B14F-4D97-AF65-F5344CB8AC3E}">
        <p14:creationId xmlns:p14="http://schemas.microsoft.com/office/powerpoint/2010/main" val="252773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A519-3CD4-A181-AF1C-72D606294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F6BA3-E4BD-019B-2A9D-A440A2460CA7}"/>
              </a:ext>
            </a:extLst>
          </p:cNvPr>
          <p:cNvSpPr>
            <a:spLocks noGrp="1"/>
          </p:cNvSpPr>
          <p:nvPr>
            <p:ph type="title"/>
          </p:nvPr>
        </p:nvSpPr>
        <p:spPr/>
        <p:txBody>
          <a:bodyPr/>
          <a:lstStyle/>
          <a:p>
            <a:r>
              <a:rPr lang="en-US" dirty="0"/>
              <a:t>Example 11.2.1: Performing a Hypothesis Test for Reading Level (cont.)</a:t>
            </a:r>
          </a:p>
        </p:txBody>
      </p:sp>
      <p:sp>
        <p:nvSpPr>
          <p:cNvPr id="3" name="Content Placeholder 2">
            <a:extLst>
              <a:ext uri="{FF2B5EF4-FFF2-40B4-BE49-F238E27FC236}">
                <a16:creationId xmlns:a16="http://schemas.microsoft.com/office/drawing/2014/main" id="{610447C1-CA1B-7206-DB62-0F5A54465A33}"/>
              </a:ext>
            </a:extLst>
          </p:cNvPr>
          <p:cNvSpPr>
            <a:spLocks noGrp="1"/>
          </p:cNvSpPr>
          <p:nvPr>
            <p:ph idx="1"/>
          </p:nvPr>
        </p:nvSpPr>
        <p:spPr/>
        <p:txBody>
          <a:bodyPr/>
          <a:lstStyle/>
          <a:p>
            <a:r>
              <a:rPr lang="en-US" b="1" dirty="0"/>
              <a:t>Solution</a:t>
            </a:r>
          </a:p>
          <a:p>
            <a:r>
              <a:rPr lang="en-US" b="1" dirty="0"/>
              <a:t>Step 1: Determine the population parameter to be used and develop the null and alternative hypotheses.</a:t>
            </a:r>
          </a:p>
          <a:p>
            <a:r>
              <a:rPr lang="en-US" dirty="0"/>
              <a:t>We will first define the hypotheses in plain English and then using symbols.</a:t>
            </a:r>
          </a:p>
          <a:p>
            <a:r>
              <a:rPr lang="en-US" dirty="0"/>
              <a:t>The hypotheses are fairly straightforward:</a:t>
            </a:r>
          </a:p>
          <a:p>
            <a:r>
              <a:rPr lang="en-US" b="1" dirty="0"/>
              <a:t>Null Hypothesis</a:t>
            </a:r>
            <a:r>
              <a:rPr lang="en-US" dirty="0"/>
              <a:t>: Lincoln High School tenth graders are 		        reading at the national average. </a:t>
            </a:r>
          </a:p>
          <a:p>
            <a:r>
              <a:rPr lang="en-US" b="1" dirty="0"/>
              <a:t>Alternative Hypothesis</a:t>
            </a:r>
            <a:r>
              <a:rPr lang="en-US" dirty="0"/>
              <a:t>: They are not.</a:t>
            </a:r>
          </a:p>
        </p:txBody>
      </p:sp>
    </p:spTree>
    <p:extLst>
      <p:ext uri="{BB962C8B-B14F-4D97-AF65-F5344CB8AC3E}">
        <p14:creationId xmlns:p14="http://schemas.microsoft.com/office/powerpoint/2010/main" val="273673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98678-44A7-9E18-717F-DB1CBF1A6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B963B-E653-5ADC-A4DE-2EA28D05D643}"/>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BD2AC1-2F5F-9B64-C2DC-9029B48DDEA6}"/>
                  </a:ext>
                </a:extLst>
              </p:cNvPr>
              <p:cNvSpPr>
                <a:spLocks noGrp="1"/>
              </p:cNvSpPr>
              <p:nvPr>
                <p:ph idx="1"/>
              </p:nvPr>
            </p:nvSpPr>
            <p:spPr>
              <a:xfrm>
                <a:off x="457200" y="1295400"/>
                <a:ext cx="8229600" cy="4572000"/>
              </a:xfrm>
            </p:spPr>
            <p:txBody>
              <a:bodyPr>
                <a:normAutofit lnSpcReduction="10000"/>
              </a:bodyPr>
              <a:lstStyle/>
              <a:p>
                <a:r>
                  <a:rPr lang="en-US" dirty="0"/>
                  <a:t>However, if the </a:t>
                </a:r>
                <a14:m>
                  <m:oMath xmlns:m="http://schemas.openxmlformats.org/officeDocument/2006/math">
                    <m:r>
                      <a:rPr lang="en-US" i="1" dirty="0" smtClean="0">
                        <a:latin typeface="Cambria Math" panose="02040503050406030204" pitchFamily="18" charset="0"/>
                      </a:rPr>
                      <m:t>𝑧</m:t>
                    </m:r>
                  </m:oMath>
                </a14:m>
                <a:r>
                  <a:rPr lang="en-US" dirty="0"/>
                  <a:t>-test statistic is greater than 1.96 in absolute value, we attribute it to a false null hypothesis. It’s important to note that the true value of the population mean is unknown and could be any value. The data (summarized in the sample mean) will guide our decision making. If the actual value of the population mean is significantly larger than the hypothesized value, then the sample mean of our data will also tend to be significantly larger than the hypothesized value which supports the idea of rejecting the null hypothesis.</a:t>
                </a:r>
              </a:p>
            </p:txBody>
          </p:sp>
        </mc:Choice>
        <mc:Fallback xmlns="">
          <p:sp>
            <p:nvSpPr>
              <p:cNvPr id="3" name="Content Placeholder 2">
                <a:extLst>
                  <a:ext uri="{FF2B5EF4-FFF2-40B4-BE49-F238E27FC236}">
                    <a16:creationId xmlns:a16="http://schemas.microsoft.com/office/drawing/2014/main" id="{7FBD2AC1-2F5F-9B64-C2DC-9029B48DDEA6}"/>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2267" r="-2370"/>
                </a:stretch>
              </a:blipFill>
            </p:spPr>
            <p:txBody>
              <a:bodyPr/>
              <a:lstStyle/>
              <a:p>
                <a:r>
                  <a:rPr lang="en-IN">
                    <a:noFill/>
                  </a:rPr>
                  <a:t> </a:t>
                </a:r>
              </a:p>
            </p:txBody>
          </p:sp>
        </mc:Fallback>
      </mc:AlternateContent>
    </p:spTree>
    <p:extLst>
      <p:ext uri="{BB962C8B-B14F-4D97-AF65-F5344CB8AC3E}">
        <p14:creationId xmlns:p14="http://schemas.microsoft.com/office/powerpoint/2010/main" val="281488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5590F-6888-975A-B698-1CB039C4B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C5FB7-F873-A026-1887-829886F3549D}"/>
              </a:ext>
            </a:extLst>
          </p:cNvPr>
          <p:cNvSpPr>
            <a:spLocks noGrp="1"/>
          </p:cNvSpPr>
          <p:nvPr>
            <p:ph type="title"/>
          </p:nvPr>
        </p:nvSpPr>
        <p:spPr/>
        <p:txBody>
          <a:bodyPr/>
          <a:lstStyle/>
          <a:p>
            <a:r>
              <a:rPr lang="en-US" dirty="0"/>
              <a:t>Measuring Closeness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2ED9F3-F56B-86BB-A27B-DE7014F12B2F}"/>
                  </a:ext>
                </a:extLst>
              </p:cNvPr>
              <p:cNvSpPr>
                <a:spLocks noGrp="1"/>
              </p:cNvSpPr>
              <p:nvPr>
                <p:ph idx="1"/>
              </p:nvPr>
            </p:nvSpPr>
            <p:spPr>
              <a:xfrm>
                <a:off x="457200" y="1295400"/>
                <a:ext cx="8229600" cy="4572000"/>
              </a:xfrm>
            </p:spPr>
            <p:txBody>
              <a:bodyPr>
                <a:normAutofit/>
              </a:bodyPr>
              <a:lstStyle/>
              <a:p>
                <a:r>
                  <a:rPr lang="en-US" dirty="0"/>
                  <a:t>Conversely, if the actual value of the population mean is significantly smaller than the hypothesized value, the sample mean of our data will tend to significantly smaller than the hypothesized value and supports the idea of rejecting the null hypothesis.</a:t>
                </a:r>
                <a:br>
                  <a:rPr lang="en-US" dirty="0"/>
                </a:br>
                <a:r>
                  <a:rPr lang="en-US" dirty="0"/>
                  <a:t>It is important to recognize that this strategy attempts to define the notion of </a:t>
                </a:r>
                <a:r>
                  <a:rPr lang="en-US" i="1" dirty="0"/>
                  <a:t>close</a:t>
                </a:r>
                <a:r>
                  <a:rPr lang="en-US" dirty="0"/>
                  <a:t> (for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as being within 1.96 standard deviation units. Different levels of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dirty="0"/>
                  <a:t> will change the degree of “closeness” required to not reject the null hypothesis.</a:t>
                </a:r>
              </a:p>
            </p:txBody>
          </p:sp>
        </mc:Choice>
        <mc:Fallback xmlns="">
          <p:sp>
            <p:nvSpPr>
              <p:cNvPr id="3" name="Content Placeholder 2">
                <a:extLst>
                  <a:ext uri="{FF2B5EF4-FFF2-40B4-BE49-F238E27FC236}">
                    <a16:creationId xmlns:a16="http://schemas.microsoft.com/office/drawing/2014/main" id="{CF2ED9F3-F56B-86BB-A27B-DE7014F12B2F}"/>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1333"/>
                </a:stretch>
              </a:blipFill>
            </p:spPr>
            <p:txBody>
              <a:bodyPr/>
              <a:lstStyle/>
              <a:p>
                <a:r>
                  <a:rPr lang="en-IN">
                    <a:noFill/>
                  </a:rPr>
                  <a:t> </a:t>
                </a:r>
              </a:p>
            </p:txBody>
          </p:sp>
        </mc:Fallback>
      </mc:AlternateContent>
    </p:spTree>
    <p:extLst>
      <p:ext uri="{BB962C8B-B14F-4D97-AF65-F5344CB8AC3E}">
        <p14:creationId xmlns:p14="http://schemas.microsoft.com/office/powerpoint/2010/main" val="3276893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r>
              <a:rPr lang="en-US" b="1" dirty="0"/>
              <a:t>Step 3 (continued.): Validate the assumptions of the hypothesis testing model, identify the appropriate test statistic, and compute its value</a:t>
            </a:r>
            <a:r>
              <a:rPr lang="en-US" dirty="0"/>
              <a:t>.</a:t>
            </a:r>
          </a:p>
          <a:p>
            <a:r>
              <a:rPr lang="en-US" dirty="0"/>
              <a:t>The random sample of 100 tenth graders revealed a mean reading rate of 154 words per minute with a standard deviation of 15 words per minute. As discussed earlier, the </a:t>
            </a:r>
            <a:r>
              <a:rPr lang="en-US" i="1" dirty="0"/>
              <a:t>z-</a:t>
            </a:r>
            <a:r>
              <a:rPr lang="en-US" dirty="0"/>
              <a:t>test statistic is given by </a:t>
            </a:r>
          </a:p>
        </p:txBody>
      </p:sp>
      <p:graphicFrame>
        <p:nvGraphicFramePr>
          <p:cNvPr id="73732" name="Object 4"/>
          <p:cNvGraphicFramePr>
            <a:graphicFrameLocks noChangeAspect="1"/>
          </p:cNvGraphicFramePr>
          <p:nvPr>
            <p:extLst>
              <p:ext uri="{D42A27DB-BD31-4B8C-83A1-F6EECF244321}">
                <p14:modId xmlns:p14="http://schemas.microsoft.com/office/powerpoint/2010/main" val="3015745686"/>
              </p:ext>
            </p:extLst>
          </p:nvPr>
        </p:nvGraphicFramePr>
        <p:xfrm>
          <a:off x="1870075" y="4546600"/>
          <a:ext cx="1460500" cy="927100"/>
        </p:xfrm>
        <a:graphic>
          <a:graphicData uri="http://schemas.openxmlformats.org/presentationml/2006/ole">
            <mc:AlternateContent xmlns:mc="http://schemas.openxmlformats.org/markup-compatibility/2006">
              <mc:Choice xmlns:v="urn:schemas-microsoft-com:vml" Requires="v">
                <p:oleObj name="Equation" r:id="rId2" imgW="1460160" imgH="927000" progId="Equation.DSMT4">
                  <p:embed/>
                </p:oleObj>
              </mc:Choice>
              <mc:Fallback>
                <p:oleObj name="Equation" r:id="rId2" imgW="1460160" imgH="927000" progId="Equation.DSMT4">
                  <p:embed/>
                  <p:pic>
                    <p:nvPicPr>
                      <p:cNvPr id="0" name="Picture 4"/>
                      <p:cNvPicPr>
                        <a:picLocks noChangeAspect="1" noChangeArrowheads="1"/>
                      </p:cNvPicPr>
                      <p:nvPr/>
                    </p:nvPicPr>
                    <p:blipFill>
                      <a:blip r:embed="rId3"/>
                      <a:srcRect/>
                      <a:stretch>
                        <a:fillRect/>
                      </a:stretch>
                    </p:blipFill>
                    <p:spPr bwMode="auto">
                      <a:xfrm>
                        <a:off x="1870075" y="4546600"/>
                        <a:ext cx="1460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3" name="Object 5"/>
          <p:cNvGraphicFramePr>
            <a:graphicFrameLocks noChangeAspect="1"/>
          </p:cNvGraphicFramePr>
          <p:nvPr>
            <p:extLst>
              <p:ext uri="{D42A27DB-BD31-4B8C-83A1-F6EECF244321}">
                <p14:modId xmlns:p14="http://schemas.microsoft.com/office/powerpoint/2010/main" val="1140416537"/>
              </p:ext>
            </p:extLst>
          </p:nvPr>
        </p:nvGraphicFramePr>
        <p:xfrm>
          <a:off x="3422650" y="4594225"/>
          <a:ext cx="1689100" cy="1320800"/>
        </p:xfrm>
        <a:graphic>
          <a:graphicData uri="http://schemas.openxmlformats.org/presentationml/2006/ole">
            <mc:AlternateContent xmlns:mc="http://schemas.openxmlformats.org/markup-compatibility/2006">
              <mc:Choice xmlns:v="urn:schemas-microsoft-com:vml" Requires="v">
                <p:oleObj name="Equation" r:id="rId4" imgW="1688760" imgH="1320480" progId="Equation.DSMT4">
                  <p:embed/>
                </p:oleObj>
              </mc:Choice>
              <mc:Fallback>
                <p:oleObj name="Equation" r:id="rId4" imgW="1688760" imgH="1320480" progId="Equation.DSMT4">
                  <p:embed/>
                  <p:pic>
                    <p:nvPicPr>
                      <p:cNvPr id="0" name="Picture 5"/>
                      <p:cNvPicPr>
                        <a:picLocks noChangeAspect="1" noChangeArrowheads="1"/>
                      </p:cNvPicPr>
                      <p:nvPr/>
                    </p:nvPicPr>
                    <p:blipFill>
                      <a:blip r:embed="rId5"/>
                      <a:srcRect/>
                      <a:stretch>
                        <a:fillRect/>
                      </a:stretch>
                    </p:blipFill>
                    <p:spPr bwMode="auto">
                      <a:xfrm>
                        <a:off x="3422650" y="4594225"/>
                        <a:ext cx="16891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4" name="Object 6"/>
          <p:cNvGraphicFramePr>
            <a:graphicFrameLocks noChangeAspect="1"/>
          </p:cNvGraphicFramePr>
          <p:nvPr/>
        </p:nvGraphicFramePr>
        <p:xfrm>
          <a:off x="5164822" y="4546833"/>
          <a:ext cx="787400" cy="838200"/>
        </p:xfrm>
        <a:graphic>
          <a:graphicData uri="http://schemas.openxmlformats.org/presentationml/2006/ole">
            <mc:AlternateContent xmlns:mc="http://schemas.openxmlformats.org/markup-compatibility/2006">
              <mc:Choice xmlns:v="urn:schemas-microsoft-com:vml" Requires="v">
                <p:oleObj name="Equation" r:id="rId6" imgW="787320" imgH="838080" progId="Equation.DSMT4">
                  <p:embed/>
                </p:oleObj>
              </mc:Choice>
              <mc:Fallback>
                <p:oleObj name="Equation" r:id="rId6" imgW="78732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4822" y="4546833"/>
                        <a:ext cx="78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p:cNvGraphicFramePr>
            <a:graphicFrameLocks noChangeAspect="1"/>
          </p:cNvGraphicFramePr>
          <p:nvPr/>
        </p:nvGraphicFramePr>
        <p:xfrm>
          <a:off x="5968767" y="4843244"/>
          <a:ext cx="990600" cy="292100"/>
        </p:xfrm>
        <a:graphic>
          <a:graphicData uri="http://schemas.openxmlformats.org/presentationml/2006/ole">
            <mc:AlternateContent xmlns:mc="http://schemas.openxmlformats.org/markup-compatibility/2006">
              <mc:Choice xmlns:v="urn:schemas-microsoft-com:vml" Requires="v">
                <p:oleObj name="Equation" r:id="rId8" imgW="990360" imgH="291960" progId="Equation.DSMT4">
                  <p:embed/>
                </p:oleObj>
              </mc:Choice>
              <mc:Fallback>
                <p:oleObj name="Equation" r:id="rId8" imgW="990360" imgH="291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8767" y="4843244"/>
                        <a:ext cx="99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r>
              <a:rPr lang="en-US" dirty="0"/>
              <a:t>The sample mean is 2.67 standard deviations from the hypothesized value. Is the sample mean too far away from the value of the mean specified in the null hypothesis for us to believe the null is true? </a:t>
            </a:r>
          </a:p>
          <a:p>
            <a:r>
              <a:rPr lang="en-US" b="1" dirty="0"/>
              <a:t>Step 4: Determine the critical value(s).</a:t>
            </a:r>
          </a:p>
          <a:p>
            <a:r>
              <a:rPr lang="en-US" dirty="0"/>
              <a:t>In determining the critical value(s) of the test statistic, we must take into account whether the alternative hypothesis is one-sided or two-sided, the level of the test, and the distribution of the test statistic.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object 3"/>
              <p:cNvGraphicFramePr>
                <a:graphicFrameLocks noGrp="1"/>
              </p:cNvGraphicFramePr>
              <p:nvPr>
                <p:extLst>
                  <p:ext uri="{D42A27DB-BD31-4B8C-83A1-F6EECF244321}">
                    <p14:modId xmlns:p14="http://schemas.microsoft.com/office/powerpoint/2010/main" val="692948410"/>
                  </p:ext>
                </p:extLst>
              </p:nvPr>
            </p:nvGraphicFramePr>
            <p:xfrm>
              <a:off x="623539" y="1447800"/>
              <a:ext cx="7896921" cy="2819399"/>
            </p:xfrm>
            <a:graphic>
              <a:graphicData uri="http://schemas.openxmlformats.org/drawingml/2006/table">
                <a:tbl>
                  <a:tblPr firstRow="1" bandRow="1">
                    <a:tableStyleId>{5C22544A-7EE6-4342-B048-85BDC9FD1C3A}</a:tableStyleId>
                  </a:tblPr>
                  <a:tblGrid>
                    <a:gridCol w="1968373">
                      <a:extLst>
                        <a:ext uri="{9D8B030D-6E8A-4147-A177-3AD203B41FA5}">
                          <a16:colId xmlns:a16="http://schemas.microsoft.com/office/drawing/2014/main" val="20000"/>
                        </a:ext>
                      </a:extLst>
                    </a:gridCol>
                    <a:gridCol w="4671370">
                      <a:extLst>
                        <a:ext uri="{9D8B030D-6E8A-4147-A177-3AD203B41FA5}">
                          <a16:colId xmlns:a16="http://schemas.microsoft.com/office/drawing/2014/main" val="20001"/>
                        </a:ext>
                      </a:extLst>
                    </a:gridCol>
                    <a:gridCol w="1257178">
                      <a:extLst>
                        <a:ext uri="{9D8B030D-6E8A-4147-A177-3AD203B41FA5}">
                          <a16:colId xmlns:a16="http://schemas.microsoft.com/office/drawing/2014/main" val="20002"/>
                        </a:ext>
                      </a:extLst>
                    </a:gridCol>
                  </a:tblGrid>
                  <a:tr h="769272">
                    <a:tc gridSpan="3">
                      <a:txBody>
                        <a:bodyPr/>
                        <a:lstStyle/>
                        <a:p>
                          <a:pPr algn="ctr"/>
                          <a:r>
                            <a:rPr lang="en-US" sz="2000" b="1" i="0" kern="1200" baseline="0" dirty="0">
                              <a:solidFill>
                                <a:schemeClr val="lt1"/>
                              </a:solidFill>
                              <a:latin typeface="+mn-lt"/>
                              <a:ea typeface="+mn-ea"/>
                              <a:cs typeface="+mn-cs"/>
                            </a:rPr>
                            <a:t>Table 11.2.2 – Critical Values of the </a:t>
                          </a:r>
                          <a:r>
                            <a:rPr lang="en-US" sz="2000" b="1" i="1" kern="1200" baseline="0" dirty="0">
                              <a:solidFill>
                                <a:schemeClr val="lt1"/>
                              </a:solidFill>
                              <a:latin typeface="+mn-lt"/>
                              <a:ea typeface="+mn-ea"/>
                              <a:cs typeface="+mn-cs"/>
                            </a:rPr>
                            <a:t>z</a:t>
                          </a:r>
                          <a:r>
                            <a:rPr lang="en-US" sz="2000" b="1" i="0" kern="1200" baseline="0" dirty="0">
                              <a:solidFill>
                                <a:schemeClr val="lt1"/>
                              </a:solidFill>
                              <a:latin typeface="+mn-lt"/>
                              <a:ea typeface="+mn-ea"/>
                              <a:cs typeface="+mn-cs"/>
                            </a:rPr>
                            <a:t>-Test Statistic for Two‑</a:t>
                          </a:r>
                          <a:r>
                            <a:rPr lang="en-US" sz="2000" b="1" i="0" kern="1200" baseline="0" dirty="0" err="1">
                              <a:solidFill>
                                <a:schemeClr val="lt1"/>
                              </a:solidFill>
                              <a:latin typeface="+mn-lt"/>
                              <a:ea typeface="+mn-ea"/>
                              <a:cs typeface="+mn-cs"/>
                            </a:rPr>
                            <a:t>Sided</a:t>
                          </a:r>
                          <a:r>
                            <a:rPr lang="en-US" sz="2000" b="1" i="0" kern="1200" baseline="0" dirty="0">
                              <a:solidFill>
                                <a:schemeClr val="lt1"/>
                              </a:solidFill>
                              <a:latin typeface="+mn-lt"/>
                              <a:ea typeface="+mn-ea"/>
                              <a:cs typeface="+mn-cs"/>
                            </a:rPr>
                            <a:t> Alternatives </a:t>
                          </a: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0216">
                    <a:tc>
                      <a:txBody>
                        <a:bodyPr/>
                        <a:lstStyle/>
                        <a:p>
                          <a:pPr marL="12065" algn="ctr">
                            <a:lnSpc>
                              <a:spcPct val="100000"/>
                            </a:lnSpc>
                            <a:spcBef>
                              <a:spcPts val="900"/>
                            </a:spcBef>
                          </a:pPr>
                          <a:r>
                            <a:rPr sz="2000" b="1" spc="-10" dirty="0">
                              <a:solidFill>
                                <a:srgbClr val="000000"/>
                              </a:solidFill>
                            </a:rPr>
                            <a:t>Significance</a:t>
                          </a:r>
                          <a:r>
                            <a:rPr sz="2000" b="1" spc="-25" dirty="0">
                              <a:solidFill>
                                <a:srgbClr val="000000"/>
                              </a:solidFill>
                            </a:rPr>
                            <a:t> </a:t>
                          </a:r>
                          <a:r>
                            <a:rPr sz="2000" b="1" spc="-5" dirty="0">
                              <a:solidFill>
                                <a:srgbClr val="000000"/>
                              </a:solidFill>
                            </a:rPr>
                            <a:t>Level</a:t>
                          </a:r>
                          <a:endParaRPr sz="2000" b="1" dirty="0">
                            <a:solidFill>
                              <a:srgbClr val="000000"/>
                            </a:solidFill>
                            <a:latin typeface="Roboto Condensed"/>
                            <a:cs typeface="Roboto Condensed"/>
                          </a:endParaRPr>
                        </a:p>
                      </a:txBody>
                      <a:tcPr marL="0" marR="0" marT="114300" marB="0"/>
                    </a:tc>
                    <a:tc>
                      <a:txBody>
                        <a:bodyPr/>
                        <a:lstStyle/>
                        <a:p>
                          <a:pPr marL="12700" algn="ctr">
                            <a:lnSpc>
                              <a:spcPct val="100000"/>
                            </a:lnSpc>
                            <a:spcBef>
                              <a:spcPts val="900"/>
                            </a:spcBef>
                          </a:pPr>
                          <a:r>
                            <a:rPr sz="2000" b="1" spc="-5" dirty="0">
                              <a:solidFill>
                                <a:srgbClr val="000000"/>
                              </a:solidFill>
                            </a:rPr>
                            <a:t>Definition </a:t>
                          </a:r>
                          <a:r>
                            <a:rPr sz="2000" b="1" dirty="0">
                              <a:solidFill>
                                <a:srgbClr val="000000"/>
                              </a:solidFill>
                            </a:rPr>
                            <a:t>of </a:t>
                          </a:r>
                          <a:r>
                            <a:rPr sz="2000" b="1" spc="-5" dirty="0">
                              <a:solidFill>
                                <a:srgbClr val="000000"/>
                              </a:solidFill>
                            </a:rPr>
                            <a:t>Ordinary</a:t>
                          </a:r>
                          <a:r>
                            <a:rPr sz="2000" b="1" spc="-10" dirty="0">
                              <a:solidFill>
                                <a:srgbClr val="000000"/>
                              </a:solidFill>
                            </a:rPr>
                            <a:t> </a:t>
                          </a:r>
                          <a:r>
                            <a:rPr sz="2000" b="1" spc="-5" dirty="0">
                              <a:solidFill>
                                <a:srgbClr val="000000"/>
                              </a:solidFill>
                            </a:rPr>
                            <a:t>Variability</a:t>
                          </a:r>
                          <a:endParaRPr sz="2000" b="1" dirty="0">
                            <a:solidFill>
                              <a:srgbClr val="000000"/>
                            </a:solidFill>
                            <a:latin typeface="Roboto Condensed"/>
                            <a:cs typeface="Roboto Condensed"/>
                          </a:endParaRPr>
                        </a:p>
                      </a:txBody>
                      <a:tcPr marL="0" marR="0" marT="114300" marB="0"/>
                    </a:tc>
                    <a:tc>
                      <a:txBody>
                        <a:bodyPr/>
                        <a:lstStyle/>
                        <a:p>
                          <a:pPr marL="330835">
                            <a:lnSpc>
                              <a:spcPts val="1050"/>
                            </a:lnSpc>
                            <a:spcBef>
                              <a:spcPts val="1150"/>
                            </a:spcBef>
                          </a:pPr>
                          <a:r>
                            <a:rPr lang="en-US" sz="2000" b="1" i="1" dirty="0">
                              <a:solidFill>
                                <a:srgbClr val="000000"/>
                              </a:solidFill>
                              <a:latin typeface="Roboto Condensed"/>
                              <a:cs typeface="Roboto Condensed"/>
                            </a:rPr>
                            <a:t>z</a:t>
                          </a:r>
                          <a14:m>
                            <m:oMath xmlns:m="http://schemas.openxmlformats.org/officeDocument/2006/math">
                              <m:f>
                                <m:fPr>
                                  <m:type m:val="skw"/>
                                  <m:ctrlPr>
                                    <a:rPr lang="el-GR" sz="2000" b="1" i="1" baseline="-25000" dirty="0" smtClean="0">
                                      <a:solidFill>
                                        <a:srgbClr val="000000"/>
                                      </a:solidFill>
                                      <a:latin typeface="Cambria Math" panose="02040503050406030204" pitchFamily="18" charset="0"/>
                                      <a:ea typeface="Cambria Math" panose="02040503050406030204" pitchFamily="18" charset="0"/>
                                      <a:sym typeface="Symbol"/>
                                    </a:rPr>
                                  </m:ctrlPr>
                                </m:fPr>
                                <m:num>
                                  <m:r>
                                    <a:rPr lang="el-GR" sz="2000" b="1" i="1" baseline="-25000" dirty="0">
                                      <a:solidFill>
                                        <a:srgbClr val="000000"/>
                                      </a:solidFill>
                                      <a:latin typeface="Cambria Math" panose="02040503050406030204" pitchFamily="18" charset="0"/>
                                      <a:ea typeface="Cambria Math" panose="02040503050406030204" pitchFamily="18" charset="0"/>
                                      <a:sym typeface="Symbol"/>
                                    </a:rPr>
                                    <m:t>𝛼</m:t>
                                  </m:r>
                                </m:num>
                                <m:den>
                                  <m:r>
                                    <a:rPr lang="el-GR" sz="2000" b="1" i="1" baseline="-25000" dirty="0">
                                      <a:solidFill>
                                        <a:srgbClr val="000000"/>
                                      </a:solidFill>
                                      <a:latin typeface="Cambria Math" panose="02040503050406030204" pitchFamily="18" charset="0"/>
                                      <a:ea typeface="Cambria Math" panose="02040503050406030204" pitchFamily="18" charset="0"/>
                                      <a:sym typeface="Symbol"/>
                                    </a:rPr>
                                    <m:t>2</m:t>
                                  </m:r>
                                </m:den>
                              </m:f>
                            </m:oMath>
                          </a14:m>
                          <a:endParaRPr sz="2000" b="1" baseline="-25000" dirty="0">
                            <a:solidFill>
                              <a:srgbClr val="000000"/>
                            </a:solidFill>
                            <a:latin typeface="Roboto Condensed"/>
                            <a:cs typeface="Roboto Condensed"/>
                          </a:endParaRPr>
                        </a:p>
                      </a:txBody>
                      <a:tcPr marL="0" marR="0" marT="146050" marB="0"/>
                    </a:tc>
                    <a:extLst>
                      <a:ext uri="{0D108BD9-81ED-4DB2-BD59-A6C34878D82A}">
                        <a16:rowId xmlns:a16="http://schemas.microsoft.com/office/drawing/2014/main" val="10001"/>
                      </a:ext>
                    </a:extLst>
                  </a:tr>
                  <a:tr h="388804">
                    <a:tc>
                      <a:txBody>
                        <a:bodyPr/>
                        <a:lstStyle/>
                        <a:p>
                          <a:pPr marL="12065" algn="ctr">
                            <a:lnSpc>
                              <a:spcPct val="100000"/>
                            </a:lnSpc>
                            <a:spcBef>
                              <a:spcPts val="165"/>
                            </a:spcBef>
                          </a:pPr>
                          <a:r>
                            <a:rPr sz="2000" dirty="0">
                              <a:solidFill>
                                <a:srgbClr val="000000"/>
                              </a:solidFill>
                            </a:rPr>
                            <a:t>0.20</a:t>
                          </a:r>
                          <a:endParaRPr sz="2000" dirty="0">
                            <a:solidFill>
                              <a:srgbClr val="000000"/>
                            </a:solidFill>
                            <a:latin typeface="Calibri" panose="020F0502020204030204" pitchFamily="34" charset="0"/>
                            <a:cs typeface="Calibri" panose="020F0502020204030204" pitchFamily="34" charset="0"/>
                          </a:endParaRPr>
                        </a:p>
                      </a:txBody>
                      <a:tcPr marL="0" marR="0" marT="20955" marB="0"/>
                    </a:tc>
                    <a:tc>
                      <a:txBody>
                        <a:bodyPr/>
                        <a:lstStyle/>
                        <a:p>
                          <a:pPr marL="12700" algn="ctr">
                            <a:lnSpc>
                              <a:spcPct val="100000"/>
                            </a:lnSpc>
                            <a:spcBef>
                              <a:spcPts val="165"/>
                            </a:spcBef>
                          </a:pPr>
                          <a:r>
                            <a:rPr sz="2000" dirty="0">
                              <a:solidFill>
                                <a:srgbClr val="000000"/>
                              </a:solidFill>
                            </a:rPr>
                            <a:t>80%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20955" marB="0"/>
                    </a:tc>
                    <a:tc>
                      <a:txBody>
                        <a:bodyPr/>
                        <a:lstStyle/>
                        <a:p>
                          <a:pPr marL="284480">
                            <a:lnSpc>
                              <a:spcPct val="100000"/>
                            </a:lnSpc>
                            <a:spcBef>
                              <a:spcPts val="165"/>
                            </a:spcBef>
                          </a:pPr>
                          <a:r>
                            <a:rPr sz="2000" dirty="0">
                              <a:solidFill>
                                <a:srgbClr val="000000"/>
                              </a:solidFill>
                            </a:rPr>
                            <a:t>1.28</a:t>
                          </a:r>
                          <a:endParaRPr sz="2000" dirty="0">
                            <a:solidFill>
                              <a:srgbClr val="000000"/>
                            </a:solidFill>
                            <a:latin typeface="Calibri" panose="020F0502020204030204" pitchFamily="34" charset="0"/>
                            <a:cs typeface="Calibri" panose="020F0502020204030204" pitchFamily="34" charset="0"/>
                          </a:endParaRPr>
                        </a:p>
                      </a:txBody>
                      <a:tcPr marL="0" marR="0" marT="20955" marB="0"/>
                    </a:tc>
                    <a:extLst>
                      <a:ext uri="{0D108BD9-81ED-4DB2-BD59-A6C34878D82A}">
                        <a16:rowId xmlns:a16="http://schemas.microsoft.com/office/drawing/2014/main" val="10002"/>
                      </a:ext>
                    </a:extLst>
                  </a:tr>
                  <a:tr h="382741">
                    <a:tc>
                      <a:txBody>
                        <a:bodyPr/>
                        <a:lstStyle/>
                        <a:p>
                          <a:pPr marL="12065" algn="ctr">
                            <a:lnSpc>
                              <a:spcPct val="100000"/>
                            </a:lnSpc>
                            <a:spcBef>
                              <a:spcPts val="125"/>
                            </a:spcBef>
                          </a:pPr>
                          <a:r>
                            <a:rPr sz="2000" dirty="0">
                              <a:solidFill>
                                <a:srgbClr val="000000"/>
                              </a:solidFill>
                            </a:rPr>
                            <a:t>0.10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700" algn="ctr">
                            <a:lnSpc>
                              <a:spcPct val="100000"/>
                            </a:lnSpc>
                            <a:spcBef>
                              <a:spcPts val="125"/>
                            </a:spcBef>
                          </a:pPr>
                          <a:r>
                            <a:rPr sz="2000" dirty="0">
                              <a:solidFill>
                                <a:srgbClr val="000000"/>
                              </a:solidFill>
                            </a:rPr>
                            <a:t>90%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84480">
                            <a:lnSpc>
                              <a:spcPct val="100000"/>
                            </a:lnSpc>
                            <a:spcBef>
                              <a:spcPts val="125"/>
                            </a:spcBef>
                          </a:pPr>
                          <a:r>
                            <a:rPr sz="2000" dirty="0">
                              <a:solidFill>
                                <a:srgbClr val="000000"/>
                              </a:solidFill>
                            </a:rPr>
                            <a:t>1.645</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382741">
                    <a:tc>
                      <a:txBody>
                        <a:bodyPr/>
                        <a:lstStyle/>
                        <a:p>
                          <a:pPr marL="12065" algn="ctr">
                            <a:lnSpc>
                              <a:spcPct val="100000"/>
                            </a:lnSpc>
                            <a:spcBef>
                              <a:spcPts val="125"/>
                            </a:spcBef>
                          </a:pPr>
                          <a:r>
                            <a:rPr sz="2000" dirty="0">
                              <a:solidFill>
                                <a:srgbClr val="000000"/>
                              </a:solidFill>
                            </a:rPr>
                            <a:t>0.05</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700" algn="ctr">
                            <a:lnSpc>
                              <a:spcPct val="100000"/>
                            </a:lnSpc>
                            <a:spcBef>
                              <a:spcPts val="125"/>
                            </a:spcBef>
                          </a:pPr>
                          <a:r>
                            <a:rPr sz="2000" dirty="0">
                              <a:solidFill>
                                <a:srgbClr val="000000"/>
                              </a:solidFill>
                            </a:rPr>
                            <a:t>95%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84480">
                            <a:lnSpc>
                              <a:spcPct val="100000"/>
                            </a:lnSpc>
                            <a:spcBef>
                              <a:spcPts val="125"/>
                            </a:spcBef>
                          </a:pPr>
                          <a:r>
                            <a:rPr sz="2000" dirty="0">
                              <a:solidFill>
                                <a:srgbClr val="000000"/>
                              </a:solidFill>
                            </a:rPr>
                            <a:t>1.96</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395625">
                    <a:tc>
                      <a:txBody>
                        <a:bodyPr/>
                        <a:lstStyle/>
                        <a:p>
                          <a:pPr marL="12065" algn="ctr">
                            <a:lnSpc>
                              <a:spcPct val="100000"/>
                            </a:lnSpc>
                            <a:spcBef>
                              <a:spcPts val="210"/>
                            </a:spcBef>
                          </a:pPr>
                          <a:r>
                            <a:rPr sz="2000" dirty="0">
                              <a:solidFill>
                                <a:srgbClr val="000000"/>
                              </a:solidFill>
                            </a:rPr>
                            <a:t>0.01</a:t>
                          </a:r>
                          <a:endParaRPr sz="2000" dirty="0">
                            <a:solidFill>
                              <a:srgbClr val="000000"/>
                            </a:solidFill>
                            <a:latin typeface="Calibri" panose="020F0502020204030204" pitchFamily="34" charset="0"/>
                            <a:cs typeface="Calibri" panose="020F0502020204030204" pitchFamily="34" charset="0"/>
                          </a:endParaRPr>
                        </a:p>
                      </a:txBody>
                      <a:tcPr marL="0" marR="0" marT="26670" marB="0"/>
                    </a:tc>
                    <a:tc>
                      <a:txBody>
                        <a:bodyPr/>
                        <a:lstStyle/>
                        <a:p>
                          <a:pPr marL="12700" algn="ctr">
                            <a:lnSpc>
                              <a:spcPct val="100000"/>
                            </a:lnSpc>
                            <a:spcBef>
                              <a:spcPts val="210"/>
                            </a:spcBef>
                          </a:pPr>
                          <a:r>
                            <a:rPr sz="2000" dirty="0">
                              <a:solidFill>
                                <a:srgbClr val="000000"/>
                              </a:solidFill>
                            </a:rPr>
                            <a:t>99%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26670" marB="0"/>
                    </a:tc>
                    <a:tc>
                      <a:txBody>
                        <a:bodyPr/>
                        <a:lstStyle/>
                        <a:p>
                          <a:pPr marL="284480">
                            <a:lnSpc>
                              <a:spcPct val="100000"/>
                            </a:lnSpc>
                            <a:spcBef>
                              <a:spcPts val="210"/>
                            </a:spcBef>
                          </a:pPr>
                          <a:r>
                            <a:rPr sz="2000" dirty="0">
                              <a:solidFill>
                                <a:srgbClr val="000000"/>
                              </a:solidFill>
                            </a:rPr>
                            <a:t>2.575</a:t>
                          </a:r>
                          <a:endParaRPr sz="2000" dirty="0">
                            <a:solidFill>
                              <a:srgbClr val="000000"/>
                            </a:solidFill>
                            <a:latin typeface="Calibri" panose="020F0502020204030204" pitchFamily="34" charset="0"/>
                            <a:cs typeface="Calibri" panose="020F0502020204030204" pitchFamily="34" charset="0"/>
                          </a:endParaRPr>
                        </a:p>
                      </a:txBody>
                      <a:tcPr marL="0" marR="0" marT="26670" marB="0"/>
                    </a:tc>
                    <a:extLst>
                      <a:ext uri="{0D108BD9-81ED-4DB2-BD59-A6C34878D82A}">
                        <a16:rowId xmlns:a16="http://schemas.microsoft.com/office/drawing/2014/main" val="10005"/>
                      </a:ext>
                    </a:extLst>
                  </a:tr>
                </a:tbl>
              </a:graphicData>
            </a:graphic>
          </p:graphicFrame>
        </mc:Choice>
        <mc:Fallback xmlns="">
          <p:graphicFrame>
            <p:nvGraphicFramePr>
              <p:cNvPr id="4" name="object 3"/>
              <p:cNvGraphicFramePr>
                <a:graphicFrameLocks noGrp="1"/>
              </p:cNvGraphicFramePr>
              <p:nvPr>
                <p:extLst>
                  <p:ext uri="{D42A27DB-BD31-4B8C-83A1-F6EECF244321}">
                    <p14:modId xmlns:p14="http://schemas.microsoft.com/office/powerpoint/2010/main" val="692948410"/>
                  </p:ext>
                </p:extLst>
              </p:nvPr>
            </p:nvGraphicFramePr>
            <p:xfrm>
              <a:off x="623539" y="1447800"/>
              <a:ext cx="7896921" cy="2819399"/>
            </p:xfrm>
            <a:graphic>
              <a:graphicData uri="http://schemas.openxmlformats.org/drawingml/2006/table">
                <a:tbl>
                  <a:tblPr firstRow="1" bandRow="1">
                    <a:tableStyleId>{5C22544A-7EE6-4342-B048-85BDC9FD1C3A}</a:tableStyleId>
                  </a:tblPr>
                  <a:tblGrid>
                    <a:gridCol w="1968373">
                      <a:extLst>
                        <a:ext uri="{9D8B030D-6E8A-4147-A177-3AD203B41FA5}">
                          <a16:colId xmlns:a16="http://schemas.microsoft.com/office/drawing/2014/main" val="20000"/>
                        </a:ext>
                      </a:extLst>
                    </a:gridCol>
                    <a:gridCol w="4671370">
                      <a:extLst>
                        <a:ext uri="{9D8B030D-6E8A-4147-A177-3AD203B41FA5}">
                          <a16:colId xmlns:a16="http://schemas.microsoft.com/office/drawing/2014/main" val="20001"/>
                        </a:ext>
                      </a:extLst>
                    </a:gridCol>
                    <a:gridCol w="1257178">
                      <a:extLst>
                        <a:ext uri="{9D8B030D-6E8A-4147-A177-3AD203B41FA5}">
                          <a16:colId xmlns:a16="http://schemas.microsoft.com/office/drawing/2014/main" val="20002"/>
                        </a:ext>
                      </a:extLst>
                    </a:gridCol>
                  </a:tblGrid>
                  <a:tr h="769272">
                    <a:tc gridSpan="3">
                      <a:txBody>
                        <a:bodyPr/>
                        <a:lstStyle/>
                        <a:p>
                          <a:pPr algn="ctr"/>
                          <a:r>
                            <a:rPr lang="en-US" sz="2000" b="1" i="0" kern="1200" baseline="0" dirty="0">
                              <a:solidFill>
                                <a:schemeClr val="lt1"/>
                              </a:solidFill>
                              <a:latin typeface="+mn-lt"/>
                              <a:ea typeface="+mn-ea"/>
                              <a:cs typeface="+mn-cs"/>
                            </a:rPr>
                            <a:t>Table 11.2.2 – Critical Values of the </a:t>
                          </a:r>
                          <a:r>
                            <a:rPr lang="en-US" sz="2000" b="1" i="1" kern="1200" baseline="0" dirty="0">
                              <a:solidFill>
                                <a:schemeClr val="lt1"/>
                              </a:solidFill>
                              <a:latin typeface="+mn-lt"/>
                              <a:ea typeface="+mn-ea"/>
                              <a:cs typeface="+mn-cs"/>
                            </a:rPr>
                            <a:t>z</a:t>
                          </a:r>
                          <a:r>
                            <a:rPr lang="en-US" sz="2000" b="1" i="0" kern="1200" baseline="0" dirty="0">
                              <a:solidFill>
                                <a:schemeClr val="lt1"/>
                              </a:solidFill>
                              <a:latin typeface="+mn-lt"/>
                              <a:ea typeface="+mn-ea"/>
                              <a:cs typeface="+mn-cs"/>
                            </a:rPr>
                            <a:t>-Test Statistic for Two‑</a:t>
                          </a:r>
                          <a:r>
                            <a:rPr lang="en-US" sz="2000" b="1" i="0" kern="1200" baseline="0" dirty="0" err="1">
                              <a:solidFill>
                                <a:schemeClr val="lt1"/>
                              </a:solidFill>
                              <a:latin typeface="+mn-lt"/>
                              <a:ea typeface="+mn-ea"/>
                              <a:cs typeface="+mn-cs"/>
                            </a:rPr>
                            <a:t>Sided</a:t>
                          </a:r>
                          <a:r>
                            <a:rPr lang="en-US" sz="2000" b="1" i="0" kern="1200" baseline="0" dirty="0">
                              <a:solidFill>
                                <a:schemeClr val="lt1"/>
                              </a:solidFill>
                              <a:latin typeface="+mn-lt"/>
                              <a:ea typeface="+mn-ea"/>
                              <a:cs typeface="+mn-cs"/>
                            </a:rPr>
                            <a:t> Alternatives </a:t>
                          </a: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0216">
                    <a:tc>
                      <a:txBody>
                        <a:bodyPr/>
                        <a:lstStyle/>
                        <a:p>
                          <a:pPr marL="12065" algn="ctr">
                            <a:lnSpc>
                              <a:spcPct val="100000"/>
                            </a:lnSpc>
                            <a:spcBef>
                              <a:spcPts val="900"/>
                            </a:spcBef>
                          </a:pPr>
                          <a:r>
                            <a:rPr sz="2000" b="1" spc="-10" dirty="0">
                              <a:solidFill>
                                <a:srgbClr val="000000"/>
                              </a:solidFill>
                            </a:rPr>
                            <a:t>Significance</a:t>
                          </a:r>
                          <a:r>
                            <a:rPr sz="2000" b="1" spc="-25" dirty="0">
                              <a:solidFill>
                                <a:srgbClr val="000000"/>
                              </a:solidFill>
                            </a:rPr>
                            <a:t> </a:t>
                          </a:r>
                          <a:r>
                            <a:rPr sz="2000" b="1" spc="-5" dirty="0">
                              <a:solidFill>
                                <a:srgbClr val="000000"/>
                              </a:solidFill>
                            </a:rPr>
                            <a:t>Level</a:t>
                          </a:r>
                          <a:endParaRPr sz="2000" b="1" dirty="0">
                            <a:solidFill>
                              <a:srgbClr val="000000"/>
                            </a:solidFill>
                            <a:latin typeface="Roboto Condensed"/>
                            <a:cs typeface="Roboto Condensed"/>
                          </a:endParaRPr>
                        </a:p>
                      </a:txBody>
                      <a:tcPr marL="0" marR="0" marT="114300" marB="0"/>
                    </a:tc>
                    <a:tc>
                      <a:txBody>
                        <a:bodyPr/>
                        <a:lstStyle/>
                        <a:p>
                          <a:pPr marL="12700" algn="ctr">
                            <a:lnSpc>
                              <a:spcPct val="100000"/>
                            </a:lnSpc>
                            <a:spcBef>
                              <a:spcPts val="900"/>
                            </a:spcBef>
                          </a:pPr>
                          <a:r>
                            <a:rPr sz="2000" b="1" spc="-5" dirty="0">
                              <a:solidFill>
                                <a:srgbClr val="000000"/>
                              </a:solidFill>
                            </a:rPr>
                            <a:t>Definition </a:t>
                          </a:r>
                          <a:r>
                            <a:rPr sz="2000" b="1" dirty="0">
                              <a:solidFill>
                                <a:srgbClr val="000000"/>
                              </a:solidFill>
                            </a:rPr>
                            <a:t>of </a:t>
                          </a:r>
                          <a:r>
                            <a:rPr sz="2000" b="1" spc="-5" dirty="0">
                              <a:solidFill>
                                <a:srgbClr val="000000"/>
                              </a:solidFill>
                            </a:rPr>
                            <a:t>Ordinary</a:t>
                          </a:r>
                          <a:r>
                            <a:rPr sz="2000" b="1" spc="-10" dirty="0">
                              <a:solidFill>
                                <a:srgbClr val="000000"/>
                              </a:solidFill>
                            </a:rPr>
                            <a:t> </a:t>
                          </a:r>
                          <a:r>
                            <a:rPr sz="2000" b="1" spc="-5" dirty="0">
                              <a:solidFill>
                                <a:srgbClr val="000000"/>
                              </a:solidFill>
                            </a:rPr>
                            <a:t>Variability</a:t>
                          </a:r>
                          <a:endParaRPr sz="2000" b="1" dirty="0">
                            <a:solidFill>
                              <a:srgbClr val="000000"/>
                            </a:solidFill>
                            <a:latin typeface="Roboto Condensed"/>
                            <a:cs typeface="Roboto Condensed"/>
                          </a:endParaRPr>
                        </a:p>
                      </a:txBody>
                      <a:tcPr marL="0" marR="0" marT="114300" marB="0"/>
                    </a:tc>
                    <a:tc>
                      <a:txBody>
                        <a:bodyPr/>
                        <a:lstStyle/>
                        <a:p>
                          <a:endParaRPr lang="en-US"/>
                        </a:p>
                      </a:txBody>
                      <a:tcPr marL="0" marR="0" marT="146050" marB="0">
                        <a:blipFill>
                          <a:blip r:embed="rId2"/>
                          <a:stretch>
                            <a:fillRect l="-529612" t="-162195" r="-1942" b="-329268"/>
                          </a:stretch>
                        </a:blipFill>
                      </a:tcPr>
                    </a:tc>
                    <a:extLst>
                      <a:ext uri="{0D108BD9-81ED-4DB2-BD59-A6C34878D82A}">
                        <a16:rowId xmlns:a16="http://schemas.microsoft.com/office/drawing/2014/main" val="10001"/>
                      </a:ext>
                    </a:extLst>
                  </a:tr>
                  <a:tr h="388804">
                    <a:tc>
                      <a:txBody>
                        <a:bodyPr/>
                        <a:lstStyle/>
                        <a:p>
                          <a:pPr marL="12065" algn="ctr">
                            <a:lnSpc>
                              <a:spcPct val="100000"/>
                            </a:lnSpc>
                            <a:spcBef>
                              <a:spcPts val="165"/>
                            </a:spcBef>
                          </a:pPr>
                          <a:r>
                            <a:rPr sz="2000" dirty="0">
                              <a:solidFill>
                                <a:srgbClr val="000000"/>
                              </a:solidFill>
                            </a:rPr>
                            <a:t>0.20</a:t>
                          </a:r>
                          <a:endParaRPr sz="2000" dirty="0">
                            <a:solidFill>
                              <a:srgbClr val="000000"/>
                            </a:solidFill>
                            <a:latin typeface="Calibri" panose="020F0502020204030204" pitchFamily="34" charset="0"/>
                            <a:cs typeface="Calibri" panose="020F0502020204030204" pitchFamily="34" charset="0"/>
                          </a:endParaRPr>
                        </a:p>
                      </a:txBody>
                      <a:tcPr marL="0" marR="0" marT="20955" marB="0"/>
                    </a:tc>
                    <a:tc>
                      <a:txBody>
                        <a:bodyPr/>
                        <a:lstStyle/>
                        <a:p>
                          <a:pPr marL="12700" algn="ctr">
                            <a:lnSpc>
                              <a:spcPct val="100000"/>
                            </a:lnSpc>
                            <a:spcBef>
                              <a:spcPts val="165"/>
                            </a:spcBef>
                          </a:pPr>
                          <a:r>
                            <a:rPr sz="2000" dirty="0">
                              <a:solidFill>
                                <a:srgbClr val="000000"/>
                              </a:solidFill>
                            </a:rPr>
                            <a:t>80%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20955" marB="0"/>
                    </a:tc>
                    <a:tc>
                      <a:txBody>
                        <a:bodyPr/>
                        <a:lstStyle/>
                        <a:p>
                          <a:pPr marL="284480">
                            <a:lnSpc>
                              <a:spcPct val="100000"/>
                            </a:lnSpc>
                            <a:spcBef>
                              <a:spcPts val="165"/>
                            </a:spcBef>
                          </a:pPr>
                          <a:r>
                            <a:rPr sz="2000" dirty="0">
                              <a:solidFill>
                                <a:srgbClr val="000000"/>
                              </a:solidFill>
                            </a:rPr>
                            <a:t>1.28</a:t>
                          </a:r>
                          <a:endParaRPr sz="2000" dirty="0">
                            <a:solidFill>
                              <a:srgbClr val="000000"/>
                            </a:solidFill>
                            <a:latin typeface="Calibri" panose="020F0502020204030204" pitchFamily="34" charset="0"/>
                            <a:cs typeface="Calibri" panose="020F0502020204030204" pitchFamily="34" charset="0"/>
                          </a:endParaRPr>
                        </a:p>
                      </a:txBody>
                      <a:tcPr marL="0" marR="0" marT="20955" marB="0"/>
                    </a:tc>
                    <a:extLst>
                      <a:ext uri="{0D108BD9-81ED-4DB2-BD59-A6C34878D82A}">
                        <a16:rowId xmlns:a16="http://schemas.microsoft.com/office/drawing/2014/main" val="10002"/>
                      </a:ext>
                    </a:extLst>
                  </a:tr>
                  <a:tr h="382741">
                    <a:tc>
                      <a:txBody>
                        <a:bodyPr/>
                        <a:lstStyle/>
                        <a:p>
                          <a:pPr marL="12065" algn="ctr">
                            <a:lnSpc>
                              <a:spcPct val="100000"/>
                            </a:lnSpc>
                            <a:spcBef>
                              <a:spcPts val="125"/>
                            </a:spcBef>
                          </a:pPr>
                          <a:r>
                            <a:rPr sz="2000" dirty="0">
                              <a:solidFill>
                                <a:srgbClr val="000000"/>
                              </a:solidFill>
                            </a:rPr>
                            <a:t>0.10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700" algn="ctr">
                            <a:lnSpc>
                              <a:spcPct val="100000"/>
                            </a:lnSpc>
                            <a:spcBef>
                              <a:spcPts val="125"/>
                            </a:spcBef>
                          </a:pPr>
                          <a:r>
                            <a:rPr sz="2000" dirty="0">
                              <a:solidFill>
                                <a:srgbClr val="000000"/>
                              </a:solidFill>
                            </a:rPr>
                            <a:t>90%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84480">
                            <a:lnSpc>
                              <a:spcPct val="100000"/>
                            </a:lnSpc>
                            <a:spcBef>
                              <a:spcPts val="125"/>
                            </a:spcBef>
                          </a:pPr>
                          <a:r>
                            <a:rPr sz="2000" dirty="0">
                              <a:solidFill>
                                <a:srgbClr val="000000"/>
                              </a:solidFill>
                            </a:rPr>
                            <a:t>1.645</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382741">
                    <a:tc>
                      <a:txBody>
                        <a:bodyPr/>
                        <a:lstStyle/>
                        <a:p>
                          <a:pPr marL="12065" algn="ctr">
                            <a:lnSpc>
                              <a:spcPct val="100000"/>
                            </a:lnSpc>
                            <a:spcBef>
                              <a:spcPts val="125"/>
                            </a:spcBef>
                          </a:pPr>
                          <a:r>
                            <a:rPr sz="2000" dirty="0">
                              <a:solidFill>
                                <a:srgbClr val="000000"/>
                              </a:solidFill>
                            </a:rPr>
                            <a:t>0.05</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700" algn="ctr">
                            <a:lnSpc>
                              <a:spcPct val="100000"/>
                            </a:lnSpc>
                            <a:spcBef>
                              <a:spcPts val="125"/>
                            </a:spcBef>
                          </a:pPr>
                          <a:r>
                            <a:rPr sz="2000" dirty="0">
                              <a:solidFill>
                                <a:srgbClr val="000000"/>
                              </a:solidFill>
                            </a:rPr>
                            <a:t>95%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84480">
                            <a:lnSpc>
                              <a:spcPct val="100000"/>
                            </a:lnSpc>
                            <a:spcBef>
                              <a:spcPts val="125"/>
                            </a:spcBef>
                          </a:pPr>
                          <a:r>
                            <a:rPr sz="2000" dirty="0">
                              <a:solidFill>
                                <a:srgbClr val="000000"/>
                              </a:solidFill>
                            </a:rPr>
                            <a:t>1.96</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395625">
                    <a:tc>
                      <a:txBody>
                        <a:bodyPr/>
                        <a:lstStyle/>
                        <a:p>
                          <a:pPr marL="12065" algn="ctr">
                            <a:lnSpc>
                              <a:spcPct val="100000"/>
                            </a:lnSpc>
                            <a:spcBef>
                              <a:spcPts val="210"/>
                            </a:spcBef>
                          </a:pPr>
                          <a:r>
                            <a:rPr sz="2000" dirty="0">
                              <a:solidFill>
                                <a:srgbClr val="000000"/>
                              </a:solidFill>
                            </a:rPr>
                            <a:t>0.01</a:t>
                          </a:r>
                          <a:endParaRPr sz="2000" dirty="0">
                            <a:solidFill>
                              <a:srgbClr val="000000"/>
                            </a:solidFill>
                            <a:latin typeface="Calibri" panose="020F0502020204030204" pitchFamily="34" charset="0"/>
                            <a:cs typeface="Calibri" panose="020F0502020204030204" pitchFamily="34" charset="0"/>
                          </a:endParaRPr>
                        </a:p>
                      </a:txBody>
                      <a:tcPr marL="0" marR="0" marT="26670" marB="0"/>
                    </a:tc>
                    <a:tc>
                      <a:txBody>
                        <a:bodyPr/>
                        <a:lstStyle/>
                        <a:p>
                          <a:pPr marL="12700" algn="ctr">
                            <a:lnSpc>
                              <a:spcPct val="100000"/>
                            </a:lnSpc>
                            <a:spcBef>
                              <a:spcPts val="210"/>
                            </a:spcBef>
                          </a:pPr>
                          <a:r>
                            <a:rPr sz="2000" dirty="0">
                              <a:solidFill>
                                <a:srgbClr val="000000"/>
                              </a:solidFill>
                            </a:rPr>
                            <a:t>99% </a:t>
                          </a:r>
                          <a:r>
                            <a:rPr sz="2000" spc="-5" dirty="0">
                              <a:solidFill>
                                <a:srgbClr val="000000"/>
                              </a:solidFill>
                            </a:rPr>
                            <a:t>interval around hypothesized</a:t>
                          </a:r>
                          <a:r>
                            <a:rPr sz="2000" dirty="0">
                              <a:solidFill>
                                <a:srgbClr val="000000"/>
                              </a:solidFill>
                            </a:rPr>
                            <a:t> mean</a:t>
                          </a:r>
                          <a:endParaRPr sz="2000" dirty="0">
                            <a:solidFill>
                              <a:srgbClr val="000000"/>
                            </a:solidFill>
                            <a:latin typeface="Calibri" panose="020F0502020204030204" pitchFamily="34" charset="0"/>
                            <a:cs typeface="Calibri" panose="020F0502020204030204" pitchFamily="34" charset="0"/>
                          </a:endParaRPr>
                        </a:p>
                      </a:txBody>
                      <a:tcPr marL="0" marR="0" marT="26670" marB="0"/>
                    </a:tc>
                    <a:tc>
                      <a:txBody>
                        <a:bodyPr/>
                        <a:lstStyle/>
                        <a:p>
                          <a:pPr marL="284480">
                            <a:lnSpc>
                              <a:spcPct val="100000"/>
                            </a:lnSpc>
                            <a:spcBef>
                              <a:spcPts val="210"/>
                            </a:spcBef>
                          </a:pPr>
                          <a:r>
                            <a:rPr sz="2000" dirty="0">
                              <a:solidFill>
                                <a:srgbClr val="000000"/>
                              </a:solidFill>
                            </a:rPr>
                            <a:t>2.575</a:t>
                          </a:r>
                          <a:endParaRPr sz="2000" dirty="0">
                            <a:solidFill>
                              <a:srgbClr val="000000"/>
                            </a:solidFill>
                            <a:latin typeface="Calibri" panose="020F0502020204030204" pitchFamily="34" charset="0"/>
                            <a:cs typeface="Calibri" panose="020F0502020204030204" pitchFamily="34" charset="0"/>
                          </a:endParaRPr>
                        </a:p>
                      </a:txBody>
                      <a:tcPr marL="0" marR="0" marT="26670" marB="0"/>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a:xfrm>
            <a:off x="457200" y="1246901"/>
            <a:ext cx="8229600" cy="4572000"/>
          </a:xfrm>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24BCD0DC-B426-D2DF-7513-70F1A53CBE4F}"/>
              </a:ext>
            </a:extLst>
          </p:cNvPr>
          <p:cNvPicPr>
            <a:picLocks noChangeAspect="1"/>
          </p:cNvPicPr>
          <p:nvPr/>
        </p:nvPicPr>
        <p:blipFill>
          <a:blip r:embed="rId2"/>
          <a:stretch>
            <a:fillRect/>
          </a:stretch>
        </p:blipFill>
        <p:spPr>
          <a:xfrm>
            <a:off x="2132798" y="1447800"/>
            <a:ext cx="5106457" cy="3200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BF71-83FE-63CC-CA68-C7CAABFB8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3E229-8345-A650-E142-94B78C6AA9EB}"/>
              </a:ext>
            </a:extLst>
          </p:cNvPr>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EBF42F-AC0E-E23D-0F51-65893D9802E1}"/>
                  </a:ext>
                </a:extLst>
              </p:cNvPr>
              <p:cNvSpPr>
                <a:spLocks noGrp="1"/>
              </p:cNvSpPr>
              <p:nvPr>
                <p:ph idx="1"/>
              </p:nvPr>
            </p:nvSpPr>
            <p:spPr>
              <a:xfrm>
                <a:off x="457200" y="1246901"/>
                <a:ext cx="8229600" cy="4572000"/>
              </a:xfrm>
            </p:spPr>
            <p:txBody>
              <a:bodyPr>
                <a:normAutofit/>
              </a:bodyPr>
              <a:lstStyle/>
              <a:p>
                <a:r>
                  <a:rPr lang="en-US" dirty="0"/>
                  <a:t>Notice that the </a:t>
                </a:r>
                <a:r>
                  <a:rPr lang="en-US" b="1" dirty="0"/>
                  <a:t>rejection region </a:t>
                </a:r>
                <a:r>
                  <a:rPr lang="en-US" dirty="0"/>
                  <a:t>is divided into two parts. The right-hand rejection region indicates unexpectedly high reading levels if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is true, and conversely the left-hand rejection region indicates unexpectedly low levels if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m:t>
                    </m:r>
                  </m:oMath>
                </a14:m>
                <a:r>
                  <a:rPr lang="en-US" dirty="0"/>
                  <a:t> is true. Also observe that the probability associated with the level of the test is divided equally between the two rejection regions, each region receiving 0.025. If the probabilities in these two regions are added together, 0.025 + 0.025 = 0.05, the sum equals the level of the test,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a:t>
                </a:r>
              </a:p>
            </p:txBody>
          </p:sp>
        </mc:Choice>
        <mc:Fallback xmlns="">
          <p:sp>
            <p:nvSpPr>
              <p:cNvPr id="3" name="Content Placeholder 2">
                <a:extLst>
                  <a:ext uri="{FF2B5EF4-FFF2-40B4-BE49-F238E27FC236}">
                    <a16:creationId xmlns:a16="http://schemas.microsoft.com/office/drawing/2014/main" id="{C3EBF42F-AC0E-E23D-0F51-65893D9802E1}"/>
                  </a:ext>
                </a:extLst>
              </p:cNvPr>
              <p:cNvSpPr>
                <a:spLocks noGrp="1" noRot="1" noChangeAspect="1" noMove="1" noResize="1" noEditPoints="1" noAdjustHandles="1" noChangeArrowheads="1" noChangeShapeType="1" noTextEdit="1"/>
              </p:cNvSpPr>
              <p:nvPr>
                <p:ph idx="1"/>
              </p:nvPr>
            </p:nvSpPr>
            <p:spPr>
              <a:xfrm>
                <a:off x="457200" y="1246901"/>
                <a:ext cx="8229600" cy="4572000"/>
              </a:xfrm>
              <a:blipFill>
                <a:blip r:embed="rId2"/>
                <a:stretch>
                  <a:fillRect l="-1481" t="-1333" r="-1852"/>
                </a:stretch>
              </a:blipFill>
            </p:spPr>
            <p:txBody>
              <a:bodyPr/>
              <a:lstStyle/>
              <a:p>
                <a:r>
                  <a:rPr lang="en-IN">
                    <a:noFill/>
                  </a:rPr>
                  <a:t> </a:t>
                </a:r>
              </a:p>
            </p:txBody>
          </p:sp>
        </mc:Fallback>
      </mc:AlternateContent>
    </p:spTree>
    <p:extLst>
      <p:ext uri="{BB962C8B-B14F-4D97-AF65-F5344CB8AC3E}">
        <p14:creationId xmlns:p14="http://schemas.microsoft.com/office/powerpoint/2010/main" val="37813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level of the test can be thought of as a tolerance for rareness. The level of the test defines a rejection region which can be thought of as an intolerance zone. If the test statistic falls in this “intolerance” region, then the data has produced a sample mean that has in turn produced a test statistic that is too rare (according to our level of significance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to have occurred by chance if the null were true and all the assumptions related to the hypothesis test are satisfied.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41D4-CDE9-A348-D9AE-E1D0778B6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CC781-3176-2005-C026-65D803FE92AC}"/>
              </a:ext>
            </a:extLst>
          </p:cNvPr>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EE7DCE-2A3C-7A31-FC52-1408A0072F05}"/>
                  </a:ext>
                </a:extLst>
              </p:cNvPr>
              <p:cNvSpPr>
                <a:spLocks noGrp="1"/>
              </p:cNvSpPr>
              <p:nvPr>
                <p:ph idx="1"/>
              </p:nvPr>
            </p:nvSpPr>
            <p:spPr/>
            <p:txBody>
              <a:bodyPr>
                <a:normAutofit/>
              </a:bodyPr>
              <a:lstStyle/>
              <a:p>
                <a:r>
                  <a:rPr lang="en-US" dirty="0"/>
                  <a:t>Essentially, we lose faith in the null hypothesis; the data has cast too much doubt. Consequently, the null hypothesis is rejected. The “fail to reject” zone can be interpreted as the zone of ordinary sampling variation given the null is true. For two-sided tests with the level of the test set to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 0.05, the investigator is stating that any  value of the test statistic which falls in a 95% interval around the hypothesized mean represents ordinary sampling variability. </a:t>
                </a:r>
              </a:p>
            </p:txBody>
          </p:sp>
        </mc:Choice>
        <mc:Fallback xmlns="">
          <p:sp>
            <p:nvSpPr>
              <p:cNvPr id="3" name="Content Placeholder 2">
                <a:extLst>
                  <a:ext uri="{FF2B5EF4-FFF2-40B4-BE49-F238E27FC236}">
                    <a16:creationId xmlns:a16="http://schemas.microsoft.com/office/drawing/2014/main" id="{74EE7DCE-2A3C-7A31-FC52-1408A0072F05}"/>
                  </a:ext>
                </a:extLst>
              </p:cNvPr>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extLst>
      <p:ext uri="{BB962C8B-B14F-4D97-AF65-F5344CB8AC3E}">
        <p14:creationId xmlns:p14="http://schemas.microsoft.com/office/powerpoint/2010/main" val="37075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621CB-189B-F4E3-F86C-952802756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73DB0-6B98-ED1C-4EC6-6B35AF243E38}"/>
              </a:ext>
            </a:extLst>
          </p:cNvPr>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38948E-AEB4-DFB0-299D-E5985AC4B4DE}"/>
                  </a:ext>
                </a:extLst>
              </p:cNvPr>
              <p:cNvSpPr>
                <a:spLocks noGrp="1"/>
              </p:cNvSpPr>
              <p:nvPr>
                <p:ph idx="1"/>
              </p:nvPr>
            </p:nvSpPr>
            <p:spPr/>
            <p:txBody>
              <a:bodyPr>
                <a:normAutofit/>
              </a:bodyPr>
              <a:lstStyle/>
              <a:p>
                <a:r>
                  <a:rPr lang="en-US" dirty="0"/>
                  <a:t>For the </a:t>
                </a:r>
                <a14:m>
                  <m:oMath xmlns:m="http://schemas.openxmlformats.org/officeDocument/2006/math">
                    <m:r>
                      <a:rPr lang="en-US" i="1" dirty="0" smtClean="0">
                        <a:latin typeface="Cambria Math" panose="02040503050406030204" pitchFamily="18" charset="0"/>
                      </a:rPr>
                      <m:t>𝑧</m:t>
                    </m:r>
                  </m:oMath>
                </a14:m>
                <a:r>
                  <a:rPr lang="en-US" dirty="0"/>
                  <a:t>-test statistic, this corresponds to a critical value of 1.96 standard deviation units (see Table 11.2.2). If the test statistic falls into the ordinary sampling variation zone, the null hypothesis will not be rejected. </a:t>
                </a:r>
              </a:p>
            </p:txBody>
          </p:sp>
        </mc:Choice>
        <mc:Fallback xmlns="">
          <p:sp>
            <p:nvSpPr>
              <p:cNvPr id="3" name="Content Placeholder 2">
                <a:extLst>
                  <a:ext uri="{FF2B5EF4-FFF2-40B4-BE49-F238E27FC236}">
                    <a16:creationId xmlns:a16="http://schemas.microsoft.com/office/drawing/2014/main" id="{CE38948E-AEB4-DFB0-299D-E5985AC4B4DE}"/>
                  </a:ext>
                </a:extLst>
              </p:cNvPr>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0CAEB105-5959-C7D8-5753-DFEF5B7F9506}"/>
              </a:ext>
            </a:extLst>
          </p:cNvPr>
          <p:cNvPicPr>
            <a:picLocks noChangeAspect="1"/>
          </p:cNvPicPr>
          <p:nvPr/>
        </p:nvPicPr>
        <p:blipFill>
          <a:blip r:embed="rId3"/>
          <a:stretch>
            <a:fillRect/>
          </a:stretch>
        </p:blipFill>
        <p:spPr>
          <a:xfrm>
            <a:off x="909360" y="3543858"/>
            <a:ext cx="7325280" cy="2406626"/>
          </a:xfrm>
          <a:prstGeom prst="rect">
            <a:avLst/>
          </a:prstGeom>
        </p:spPr>
      </p:pic>
    </p:spTree>
    <p:extLst>
      <p:ext uri="{BB962C8B-B14F-4D97-AF65-F5344CB8AC3E}">
        <p14:creationId xmlns:p14="http://schemas.microsoft.com/office/powerpoint/2010/main" val="30254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B43B-1D4D-0E2A-FAC7-9CA580796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6CD4E-3AA8-6ED7-E0E1-4E982B898370}"/>
              </a:ext>
            </a:extLst>
          </p:cNvPr>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60270-0792-2E20-06E4-07A82E7E3B69}"/>
                  </a:ext>
                </a:extLst>
              </p:cNvPr>
              <p:cNvSpPr>
                <a:spLocks noGrp="1"/>
              </p:cNvSpPr>
              <p:nvPr>
                <p:ph idx="1"/>
              </p:nvPr>
            </p:nvSpPr>
            <p:spPr/>
            <p:txBody>
              <a:bodyPr/>
              <a:lstStyle/>
              <a:p>
                <a:r>
                  <a:rPr lang="en-US" dirty="0"/>
                  <a:t>Since the problem explicitly states that the school board member wishes to compare reading levels to the national </a:t>
                </a:r>
                <a:r>
                  <a:rPr lang="en-US" b="1" dirty="0"/>
                  <a:t>average</a:t>
                </a:r>
                <a:r>
                  <a:rPr lang="en-US" dirty="0"/>
                  <a:t>, the hypotheses will concern the population mean. Let</a:t>
                </a:r>
              </a:p>
              <a:p>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 the average number of words read per minute by Lincoln High School sophomores.</a:t>
                </a:r>
              </a:p>
              <a:p>
                <a:r>
                  <a:rPr lang="en-US" dirty="0"/>
                  <a:t>There is nothing in the problem which suggests that the school board member is just interested in learning if there is evidence of reading levels above average.</a:t>
                </a:r>
              </a:p>
            </p:txBody>
          </p:sp>
        </mc:Choice>
        <mc:Fallback xmlns="">
          <p:sp>
            <p:nvSpPr>
              <p:cNvPr id="3" name="Content Placeholder 2">
                <a:extLst>
                  <a:ext uri="{FF2B5EF4-FFF2-40B4-BE49-F238E27FC236}">
                    <a16:creationId xmlns:a16="http://schemas.microsoft.com/office/drawing/2014/main" id="{1F160270-0792-2E20-06E4-07A82E7E3B69}"/>
                  </a:ext>
                </a:extLst>
              </p:cNvPr>
              <p:cNvSpPr>
                <a:spLocks noGrp="1" noRot="1" noChangeAspect="1" noMove="1" noResize="1" noEditPoints="1" noAdjustHandles="1" noChangeArrowheads="1" noChangeShapeType="1" noTextEdit="1"/>
              </p:cNvSpPr>
              <p:nvPr>
                <p:ph idx="1"/>
              </p:nvPr>
            </p:nvSpPr>
            <p:spPr>
              <a:blipFill>
                <a:blip r:embed="rId2"/>
                <a:stretch>
                  <a:fillRect l="-1481" t="-1200" r="-2370"/>
                </a:stretch>
              </a:blipFill>
            </p:spPr>
            <p:txBody>
              <a:bodyPr/>
              <a:lstStyle/>
              <a:p>
                <a:r>
                  <a:rPr lang="en-IN">
                    <a:noFill/>
                  </a:rPr>
                  <a:t> </a:t>
                </a:r>
              </a:p>
            </p:txBody>
          </p:sp>
        </mc:Fallback>
      </mc:AlternateContent>
    </p:spTree>
    <p:extLst>
      <p:ext uri="{BB962C8B-B14F-4D97-AF65-F5344CB8AC3E}">
        <p14:creationId xmlns:p14="http://schemas.microsoft.com/office/powerpoint/2010/main" val="3203128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r>
              <a:rPr lang="en-US" b="1" dirty="0"/>
              <a:t>Step 5: Choose between the null and alternative hypotheses.</a:t>
            </a:r>
          </a:p>
          <a:p>
            <a:r>
              <a:rPr lang="en-US" dirty="0"/>
              <a:t>The critical values of the test statistic are ±1.96. If the null were true, observing a value of </a:t>
            </a:r>
            <a:r>
              <a:rPr lang="en-US" i="1" dirty="0"/>
              <a:t>z</a:t>
            </a:r>
            <a:r>
              <a:rPr lang="en-US" dirty="0"/>
              <a:t> larger in absolute value than 1.96 would occur only 5% of the time. </a:t>
            </a:r>
          </a:p>
        </p:txBody>
      </p:sp>
      <p:pic>
        <p:nvPicPr>
          <p:cNvPr id="5" name="Picture 4">
            <a:extLst>
              <a:ext uri="{FF2B5EF4-FFF2-40B4-BE49-F238E27FC236}">
                <a16:creationId xmlns:a16="http://schemas.microsoft.com/office/drawing/2014/main" id="{46B18161-AC79-D5F1-EE13-CC840EBF8EF0}"/>
              </a:ext>
            </a:extLst>
          </p:cNvPr>
          <p:cNvPicPr>
            <a:picLocks noChangeAspect="1"/>
          </p:cNvPicPr>
          <p:nvPr/>
        </p:nvPicPr>
        <p:blipFill>
          <a:blip r:embed="rId2"/>
          <a:stretch>
            <a:fillRect/>
          </a:stretch>
        </p:blipFill>
        <p:spPr>
          <a:xfrm>
            <a:off x="601033" y="3637942"/>
            <a:ext cx="7897327" cy="20576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815840"/>
              </a:xfrm>
            </p:spPr>
            <p:txBody>
              <a:bodyPr>
                <a:normAutofit/>
              </a:bodyPr>
              <a:lstStyle/>
              <a:p>
                <a:r>
                  <a:rPr lang="en-US" dirty="0"/>
                  <a:t>The test statistic </a:t>
                </a:r>
                <a:r>
                  <a:rPr lang="en-US" i="1" dirty="0"/>
                  <a:t>z</a:t>
                </a:r>
                <a:r>
                  <a:rPr lang="en-US" dirty="0"/>
                  <a:t> = 2.67 implies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is 2.67 standard deviation units from the mean which is substantially more than 1.96 standard deviations from the hypothesized value. The decision must be to reject </a:t>
                </a:r>
                <a:r>
                  <a:rPr lang="en-US" i="1" dirty="0"/>
                  <a:t>H</a:t>
                </a:r>
                <a:r>
                  <a:rPr lang="en-US" baseline="-25000" dirty="0"/>
                  <a:t>0</a:t>
                </a:r>
                <a:r>
                  <a:rPr lang="en-US" dirty="0"/>
                  <a:t>. The sample mean is too far from the hypothesized value for us to believe the difference is caused by ordinary sampling variation. Essentially,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exceeds the tolerance for rareness that we have imposed by setting </a:t>
                </a:r>
                <a:r>
                  <a:rPr lang="el-GR" i="1" dirty="0">
                    <a:latin typeface="Cambria Math" panose="02040503050406030204" pitchFamily="18" charset="0"/>
                    <a:ea typeface="Cambria Math" panose="02040503050406030204" pitchFamily="18" charset="0"/>
                  </a:rPr>
                  <a:t>α</a:t>
                </a:r>
                <a:r>
                  <a:rPr lang="en-US" dirty="0"/>
                  <a:t> = 0.05.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815840"/>
              </a:xfrm>
              <a:blipFill>
                <a:blip r:embed="rId2"/>
                <a:stretch>
                  <a:fillRect l="-1481" t="-1139" r="-889"/>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r>
              <a:rPr lang="en-US" b="1" dirty="0"/>
              <a:t>Step 6: State the conclusion in terms of the original question</a:t>
            </a:r>
            <a:r>
              <a:rPr lang="en-US" dirty="0"/>
              <a:t>. </a:t>
            </a:r>
          </a:p>
          <a:p>
            <a:endParaRPr lang="en-US" b="1" dirty="0"/>
          </a:p>
          <a:p>
            <a:endParaRPr lang="en-US" b="1" dirty="0"/>
          </a:p>
          <a:p>
            <a:r>
              <a:rPr lang="en-US" dirty="0"/>
              <a:t>There is significant evidence at the 0.05 level that tenth graders at Lincoln High do not read at the national average. It would be tempting to conclude that they read above national levels, since the sample mean is considerably above the national average. </a:t>
            </a:r>
          </a:p>
        </p:txBody>
      </p:sp>
      <p:pic>
        <p:nvPicPr>
          <p:cNvPr id="5" name="Picture 4">
            <a:extLst>
              <a:ext uri="{FF2B5EF4-FFF2-40B4-BE49-F238E27FC236}">
                <a16:creationId xmlns:a16="http://schemas.microsoft.com/office/drawing/2014/main" id="{53DD3012-64AD-5EC9-E145-D47517DB3E7F}"/>
              </a:ext>
            </a:extLst>
          </p:cNvPr>
          <p:cNvPicPr>
            <a:picLocks noChangeAspect="1"/>
          </p:cNvPicPr>
          <p:nvPr/>
        </p:nvPicPr>
        <p:blipFill>
          <a:blip r:embed="rId2"/>
          <a:stretch>
            <a:fillRect/>
          </a:stretch>
        </p:blipFill>
        <p:spPr>
          <a:xfrm>
            <a:off x="543542" y="2312189"/>
            <a:ext cx="7811590" cy="895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r>
              <a:rPr lang="en-US" dirty="0"/>
              <a:t>However, we did not test the hypothesis for reading overachievement; we tested reading achievement either </a:t>
            </a:r>
            <a:r>
              <a:rPr lang="en-US" i="1" dirty="0"/>
              <a:t>over</a:t>
            </a:r>
            <a:r>
              <a:rPr lang="en-US" dirty="0"/>
              <a:t> or </a:t>
            </a:r>
            <a:r>
              <a:rPr lang="en-US" i="1" dirty="0"/>
              <a:t>under</a:t>
            </a:r>
            <a:r>
              <a:rPr lang="en-US" dirty="0"/>
              <a:t> the state average, and the conclusions must be consistent with the hypotheses tested.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B8CC0-78E0-68CA-9A02-55793F75D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ACD5F-DF84-CBB2-69E5-4E808AD14C37}"/>
              </a:ext>
            </a:extLst>
          </p:cNvPr>
          <p:cNvSpPr>
            <a:spLocks noGrp="1"/>
          </p:cNvSpPr>
          <p:nvPr>
            <p:ph type="title"/>
          </p:nvPr>
        </p:nvSpPr>
        <p:spPr/>
        <p:txBody>
          <a:bodyPr/>
          <a:lstStyle/>
          <a:p>
            <a:r>
              <a:rPr lang="en-US" dirty="0"/>
              <a:t>P-Values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0DB1CC-9D4E-B13C-3C88-1321D86364F5}"/>
                  </a:ext>
                </a:extLst>
              </p:cNvPr>
              <p:cNvSpPr>
                <a:spLocks noGrp="1"/>
              </p:cNvSpPr>
              <p:nvPr>
                <p:ph idx="1"/>
              </p:nvPr>
            </p:nvSpPr>
            <p:spPr/>
            <p:txBody>
              <a:bodyPr/>
              <a:lstStyle/>
              <a:p>
                <a:r>
                  <a:rPr lang="en-US" dirty="0"/>
                  <a:t>In the previous example we used a “critical value” approach for hypothesis testing. However, most researchers use the </a:t>
                </a:r>
                <a14:m>
                  <m:oMath xmlns:m="http://schemas.openxmlformats.org/officeDocument/2006/math">
                    <m:r>
                      <a:rPr lang="en-US" i="1" dirty="0" smtClean="0">
                        <a:latin typeface="Cambria Math" panose="02040503050406030204" pitchFamily="18" charset="0"/>
                      </a:rPr>
                      <m:t>𝑃</m:t>
                    </m:r>
                  </m:oMath>
                </a14:m>
                <a:r>
                  <a:rPr lang="en-US" dirty="0"/>
                  <a:t>-value method for hypothesis testing. While the decision making of these methods are equivalent, the conclusion phase of the </a:t>
                </a:r>
                <a14:m>
                  <m:oMath xmlns:m="http://schemas.openxmlformats.org/officeDocument/2006/math">
                    <m:r>
                      <a:rPr lang="en-US" i="1" dirty="0" smtClean="0">
                        <a:latin typeface="Cambria Math" panose="02040503050406030204" pitchFamily="18" charset="0"/>
                      </a:rPr>
                      <m:t>𝑃</m:t>
                    </m:r>
                  </m:oMath>
                </a14:m>
                <a:r>
                  <a:rPr lang="en-US" dirty="0"/>
                  <a:t>-value method is simpler. </a:t>
                </a:r>
              </a:p>
            </p:txBody>
          </p:sp>
        </mc:Choice>
        <mc:Fallback xmlns="">
          <p:sp>
            <p:nvSpPr>
              <p:cNvPr id="3" name="Content Placeholder 2">
                <a:extLst>
                  <a:ext uri="{FF2B5EF4-FFF2-40B4-BE49-F238E27FC236}">
                    <a16:creationId xmlns:a16="http://schemas.microsoft.com/office/drawing/2014/main" id="{A10DB1CC-9D4E-B13C-3C88-1321D86364F5}"/>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2372047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r>
              <a:rPr lang="en-US" i="1" dirty="0"/>
              <a:t>: P</a:t>
            </a:r>
            <a:r>
              <a:rPr lang="en-US" dirty="0"/>
              <a:t>-Value</a:t>
            </a:r>
          </a:p>
        </p:txBody>
      </p:sp>
      <p:sp>
        <p:nvSpPr>
          <p:cNvPr id="4" name="Content Placeholder 2"/>
          <p:cNvSpPr txBox="1">
            <a:spLocks/>
          </p:cNvSpPr>
          <p:nvPr/>
        </p:nvSpPr>
        <p:spPr>
          <a:xfrm>
            <a:off x="457200" y="1236714"/>
            <a:ext cx="8229600" cy="2246769"/>
          </a:xfrm>
          <a:prstGeom prst="rect">
            <a:avLst/>
          </a:prstGeom>
          <a:solidFill>
            <a:srgbClr val="FFFFCC"/>
          </a:solidFill>
          <a:ln w="28575">
            <a:solidFill>
              <a:srgbClr val="000000"/>
            </a:solidFill>
          </a:ln>
        </p:spPr>
        <p:txBody>
          <a:bodyPr>
            <a:spAutoFit/>
          </a:bodyPr>
          <a:lstStyle/>
          <a:p>
            <a:r>
              <a:rPr lang="en-US" sz="2800" dirty="0">
                <a:solidFill>
                  <a:srgbClr val="000000"/>
                </a:solidFill>
              </a:rPr>
              <a:t>A </a:t>
            </a:r>
            <a:r>
              <a:rPr lang="en-US" sz="2800" b="1" i="1" dirty="0">
                <a:solidFill>
                  <a:srgbClr val="C00000"/>
                </a:solidFill>
              </a:rPr>
              <a:t>P</a:t>
            </a:r>
            <a:r>
              <a:rPr lang="en-US" sz="2800" b="1" dirty="0">
                <a:solidFill>
                  <a:srgbClr val="C00000"/>
                </a:solidFill>
              </a:rPr>
              <a:t>-value</a:t>
            </a:r>
            <a:r>
              <a:rPr lang="en-US" sz="2800" dirty="0">
                <a:solidFill>
                  <a:srgbClr val="000000"/>
                </a:solidFill>
              </a:rPr>
              <a:t> is the probability of observing a value of the test statistic as extreme or more extreme than the observed one, assuming the null hypothesis is true and all the assumptions related to the hypothesis test are satisfied.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62C0D-BB5A-682D-6A02-D12284EF3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6378A-2CE5-21DD-9127-32F16C93FEC5}"/>
              </a:ext>
            </a:extLst>
          </p:cNvPr>
          <p:cNvSpPr>
            <a:spLocks noGrp="1"/>
          </p:cNvSpPr>
          <p:nvPr>
            <p:ph type="title"/>
          </p:nvPr>
        </p:nvSpPr>
        <p:spPr/>
        <p:txBody>
          <a:bodyPr/>
          <a:lstStyle/>
          <a:p>
            <a:r>
              <a:rPr lang="en-US" dirty="0"/>
              <a:t>P-Values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A2D35B-B76C-5881-36B1-F9AB44457228}"/>
                  </a:ext>
                </a:extLst>
              </p:cNvPr>
              <p:cNvSpPr>
                <a:spLocks noGrp="1"/>
              </p:cNvSpPr>
              <p:nvPr>
                <p:ph idx="1"/>
              </p:nvPr>
            </p:nvSpPr>
            <p:spPr/>
            <p:txBody>
              <a:bodyPr>
                <a:normAutofit/>
              </a:bodyPr>
              <a:lstStyle/>
              <a:p>
                <a:r>
                  <a:rPr lang="en-US" dirty="0"/>
                  <a:t>For a left-tailed (or lower-tailed) test, the </a:t>
                </a:r>
                <a14:m>
                  <m:oMath xmlns:m="http://schemas.openxmlformats.org/officeDocument/2006/math">
                    <m:r>
                      <a:rPr lang="en-US" i="1" dirty="0" smtClean="0">
                        <a:latin typeface="Cambria Math" panose="02040503050406030204" pitchFamily="18" charset="0"/>
                      </a:rPr>
                      <m:t>𝑃</m:t>
                    </m:r>
                  </m:oMath>
                </a14:m>
                <a:r>
                  <a:rPr lang="en-US" dirty="0"/>
                  <a:t>-value is given by </a:t>
                </a:r>
                <a14:m>
                  <m:oMath xmlns:m="http://schemas.openxmlformats.org/officeDocument/2006/math">
                    <m:r>
                      <a:rPr lang="en-US"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𝑧</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𝑧</m:t>
                    </m:r>
                    <m:r>
                      <a:rPr lang="en-US" b="0" i="1" baseline="-25000" dirty="0" smtClean="0">
                        <a:latin typeface="Cambria Math" panose="02040503050406030204" pitchFamily="18" charset="0"/>
                        <a:ea typeface="Cambria Math" panose="02040503050406030204" pitchFamily="18" charset="0"/>
                      </a:rPr>
                      <m:t>0</m:t>
                    </m:r>
                    <m:r>
                      <a:rPr lang="en-US" b="0" i="1" dirty="0" smtClean="0">
                        <a:latin typeface="Cambria Math" panose="02040503050406030204" pitchFamily="18" charset="0"/>
                      </a:rPr>
                      <m:t>)</m:t>
                    </m:r>
                  </m:oMath>
                </a14:m>
                <a:r>
                  <a:rPr lang="en-US" dirty="0"/>
                  <a:t>, where </a:t>
                </a:r>
                <a14:m>
                  <m:oMath xmlns:m="http://schemas.openxmlformats.org/officeDocument/2006/math">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0</m:t>
                    </m:r>
                  </m:oMath>
                </a14:m>
                <a:r>
                  <a:rPr lang="en-US" dirty="0"/>
                  <a:t> is the observed value of the test statistic. For a right-tailed (or upper-tailed) test, the </a:t>
                </a:r>
                <a14:m>
                  <m:oMath xmlns:m="http://schemas.openxmlformats.org/officeDocument/2006/math">
                    <m:r>
                      <a:rPr lang="en-US" i="1" dirty="0" smtClean="0">
                        <a:latin typeface="Cambria Math" panose="02040503050406030204" pitchFamily="18" charset="0"/>
                      </a:rPr>
                      <m:t>𝑃</m:t>
                    </m:r>
                  </m:oMath>
                </a14:m>
                <a:r>
                  <a:rPr lang="en-US" dirty="0"/>
                  <a:t>-value is given by </a:t>
                </a:r>
                <a14:m>
                  <m:oMath xmlns:m="http://schemas.openxmlformats.org/officeDocument/2006/math">
                    <m:r>
                      <a:rPr lang="en-US"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𝑧</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0</m:t>
                    </m:r>
                    <m:r>
                      <a:rPr lang="en-US" b="0" i="1" dirty="0" smtClean="0">
                        <a:latin typeface="Cambria Math" panose="02040503050406030204" pitchFamily="18" charset="0"/>
                      </a:rPr>
                      <m:t>)</m:t>
                    </m:r>
                  </m:oMath>
                </a14:m>
                <a:r>
                  <a:rPr lang="en-US" dirty="0"/>
                  <a:t>, where </a:t>
                </a:r>
                <a14:m>
                  <m:oMath xmlns:m="http://schemas.openxmlformats.org/officeDocument/2006/math">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0</m:t>
                    </m:r>
                  </m:oMath>
                </a14:m>
                <a:r>
                  <a:rPr lang="en-US" dirty="0"/>
                  <a:t> is the observed value of the test statistic. For two-tailed tests, the </a:t>
                </a:r>
                <a14:m>
                  <m:oMath xmlns:m="http://schemas.openxmlformats.org/officeDocument/2006/math">
                    <m:r>
                      <a:rPr lang="en-US" i="1" dirty="0" smtClean="0">
                        <a:latin typeface="Cambria Math" panose="02040503050406030204" pitchFamily="18" charset="0"/>
                      </a:rPr>
                      <m:t>𝑃</m:t>
                    </m:r>
                  </m:oMath>
                </a14:m>
                <a:r>
                  <a:rPr lang="en-US" dirty="0"/>
                  <a:t>-value is given by </a:t>
                </a:r>
                <a14:m>
                  <m:oMath xmlns:m="http://schemas.openxmlformats.org/officeDocument/2006/math">
                    <m:r>
                      <a:rPr lang="en-US" b="0" i="0" dirty="0" smtClean="0">
                        <a:latin typeface="Cambria Math" panose="02040503050406030204" pitchFamily="18" charset="0"/>
                      </a:rPr>
                      <m:t>2</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ea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rPr>
                      <m:t>)</m:t>
                    </m:r>
                  </m:oMath>
                </a14:m>
                <a:r>
                  <a:rPr lang="en-US" dirty="0"/>
                  <a:t>, where </a:t>
                </a:r>
                <a14:m>
                  <m:oMath xmlns:m="http://schemas.openxmlformats.org/officeDocument/2006/math">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0</m:t>
                    </m:r>
                  </m:oMath>
                </a14:m>
                <a:r>
                  <a:rPr lang="en-US" dirty="0"/>
                  <a:t> is the observed value of the test statistic. </a:t>
                </a:r>
                <a14:m>
                  <m:oMath xmlns:m="http://schemas.openxmlformats.org/officeDocument/2006/math">
                    <m:r>
                      <a:rPr lang="en-US" i="1" dirty="0" smtClean="0">
                        <a:latin typeface="Cambria Math" panose="02040503050406030204" pitchFamily="18" charset="0"/>
                      </a:rPr>
                      <m:t>𝑃</m:t>
                    </m:r>
                  </m:oMath>
                </a14:m>
                <a:r>
                  <a:rPr lang="en-US" dirty="0"/>
                  <a:t>-values can be determined using the tables in Appendix A or using technology such as a Microsoft Excel, or Minitab. </a:t>
                </a:r>
              </a:p>
            </p:txBody>
          </p:sp>
        </mc:Choice>
        <mc:Fallback xmlns="">
          <p:sp>
            <p:nvSpPr>
              <p:cNvPr id="3" name="Content Placeholder 2">
                <a:extLst>
                  <a:ext uri="{FF2B5EF4-FFF2-40B4-BE49-F238E27FC236}">
                    <a16:creationId xmlns:a16="http://schemas.microsoft.com/office/drawing/2014/main" id="{12A2D35B-B76C-5881-36B1-F9AB44457228}"/>
                  </a:ext>
                </a:extLst>
              </p:cNvPr>
              <p:cNvSpPr>
                <a:spLocks noGrp="1" noRot="1" noChangeAspect="1" noMove="1" noResize="1" noEditPoints="1" noAdjustHandles="1" noChangeArrowheads="1" noChangeShapeType="1" noTextEdit="1"/>
              </p:cNvSpPr>
              <p:nvPr>
                <p:ph idx="1"/>
              </p:nvPr>
            </p:nvSpPr>
            <p:spPr>
              <a:blipFill>
                <a:blip r:embed="rId2"/>
                <a:stretch>
                  <a:fillRect l="-1481" t="-1200" r="-1778"/>
                </a:stretch>
              </a:blipFill>
            </p:spPr>
            <p:txBody>
              <a:bodyPr/>
              <a:lstStyle/>
              <a:p>
                <a:r>
                  <a:rPr lang="en-IN">
                    <a:noFill/>
                  </a:rPr>
                  <a:t> </a:t>
                </a:r>
              </a:p>
            </p:txBody>
          </p:sp>
        </mc:Fallback>
      </mc:AlternateContent>
    </p:spTree>
    <p:extLst>
      <p:ext uri="{BB962C8B-B14F-4D97-AF65-F5344CB8AC3E}">
        <p14:creationId xmlns:p14="http://schemas.microsoft.com/office/powerpoint/2010/main" val="3460038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2DD63-56E5-BFA4-6F47-43ECB640D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01BC3-4142-DA26-6FF6-09152A70BCB6}"/>
              </a:ext>
            </a:extLst>
          </p:cNvPr>
          <p:cNvSpPr>
            <a:spLocks noGrp="1"/>
          </p:cNvSpPr>
          <p:nvPr>
            <p:ph type="title"/>
          </p:nvPr>
        </p:nvSpPr>
        <p:spPr/>
        <p:txBody>
          <a:bodyPr/>
          <a:lstStyle/>
          <a:p>
            <a:r>
              <a:rPr lang="en-US" dirty="0"/>
              <a:t>P-Values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F02372-6699-8A51-40A6-8F06FFDEDB18}"/>
                  </a:ext>
                </a:extLst>
              </p:cNvPr>
              <p:cNvSpPr>
                <a:spLocks noGrp="1"/>
              </p:cNvSpPr>
              <p:nvPr>
                <p:ph idx="1"/>
              </p:nvPr>
            </p:nvSpPr>
            <p:spPr/>
            <p:txBody>
              <a:bodyPr>
                <a:normAutofit/>
              </a:bodyPr>
              <a:lstStyle/>
              <a:p>
                <a:r>
                  <a:rPr lang="en-US" dirty="0"/>
                  <a:t>The following graph displays the application of the definition to the test statistic,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=2.03</m:t>
                    </m:r>
                  </m:oMath>
                </a14:m>
                <a:r>
                  <a:rPr lang="en-US" dirty="0"/>
                  <a:t>. </a:t>
                </a:r>
              </a:p>
            </p:txBody>
          </p:sp>
        </mc:Choice>
        <mc:Fallback xmlns="">
          <p:sp>
            <p:nvSpPr>
              <p:cNvPr id="3" name="Content Placeholder 2">
                <a:extLst>
                  <a:ext uri="{FF2B5EF4-FFF2-40B4-BE49-F238E27FC236}">
                    <a16:creationId xmlns:a16="http://schemas.microsoft.com/office/drawing/2014/main" id="{5EF02372-6699-8A51-40A6-8F06FFDEDB1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C81F7343-EFEE-C85B-40DC-3DA8284795D4}"/>
              </a:ext>
            </a:extLst>
          </p:cNvPr>
          <p:cNvPicPr>
            <a:picLocks noChangeAspect="1"/>
          </p:cNvPicPr>
          <p:nvPr/>
        </p:nvPicPr>
        <p:blipFill>
          <a:blip r:embed="rId3"/>
          <a:stretch>
            <a:fillRect/>
          </a:stretch>
        </p:blipFill>
        <p:spPr>
          <a:xfrm>
            <a:off x="1676400" y="2438400"/>
            <a:ext cx="5048625" cy="3320992"/>
          </a:xfrm>
          <a:prstGeom prst="rect">
            <a:avLst/>
          </a:prstGeom>
        </p:spPr>
      </p:pic>
    </p:spTree>
    <p:extLst>
      <p:ext uri="{BB962C8B-B14F-4D97-AF65-F5344CB8AC3E}">
        <p14:creationId xmlns:p14="http://schemas.microsoft.com/office/powerpoint/2010/main" val="2855363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56C5-357B-DEF1-29EE-5CA806DFF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7CF46-AEFD-C3DC-115A-3A72A49EFEED}"/>
              </a:ext>
            </a:extLst>
          </p:cNvPr>
          <p:cNvSpPr>
            <a:spLocks noGrp="1"/>
          </p:cNvSpPr>
          <p:nvPr>
            <p:ph type="title"/>
          </p:nvPr>
        </p:nvSpPr>
        <p:spPr/>
        <p:txBody>
          <a:bodyPr/>
          <a:lstStyle/>
          <a:p>
            <a:r>
              <a:rPr lang="en-US" dirty="0"/>
              <a:t>P-Values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3D27AE-7B83-8FB6-F8C1-1826C1D2F7C5}"/>
                  </a:ext>
                </a:extLst>
              </p:cNvPr>
              <p:cNvSpPr>
                <a:spLocks noGrp="1"/>
              </p:cNvSpPr>
              <p:nvPr>
                <p:ph idx="1"/>
              </p:nvPr>
            </p:nvSpPr>
            <p:spPr/>
            <p:txBody>
              <a:bodyPr>
                <a:normAutofit lnSpcReduction="10000"/>
              </a:bodyPr>
              <a:lstStyle/>
              <a:p>
                <a:r>
                  <a:rPr lang="en-US" dirty="0"/>
                  <a:t>If the null hypothesis is true and all the assumptions related to the hypothesis test are satisfied, the probability of observing a test statistic greater than or equal to 2.03 is 0.0212, which is the </a:t>
                </a:r>
                <a14:m>
                  <m:oMath xmlns:m="http://schemas.openxmlformats.org/officeDocument/2006/math">
                    <m:r>
                      <a:rPr lang="en-US" i="1" dirty="0" smtClean="0">
                        <a:latin typeface="Cambria Math" panose="02040503050406030204" pitchFamily="18" charset="0"/>
                      </a:rPr>
                      <m:t>𝑃</m:t>
                    </m:r>
                  </m:oMath>
                </a14:m>
                <a:r>
                  <a:rPr lang="en-US" dirty="0"/>
                  <a:t>-value. One interpretation of the P-value is that if 10,000 researchers were to draw similar size samples, assuming the null hypothesis is true and all assumptions are met, ordinary sampling variation would cause roughly 212 researchers to obtain samples that would produce test statistics as large or larger than 2.03. </a:t>
                </a:r>
              </a:p>
            </p:txBody>
          </p:sp>
        </mc:Choice>
        <mc:Fallback xmlns="">
          <p:sp>
            <p:nvSpPr>
              <p:cNvPr id="3" name="Content Placeholder 2">
                <a:extLst>
                  <a:ext uri="{FF2B5EF4-FFF2-40B4-BE49-F238E27FC236}">
                    <a16:creationId xmlns:a16="http://schemas.microsoft.com/office/drawing/2014/main" id="{643D27AE-7B83-8FB6-F8C1-1826C1D2F7C5}"/>
                  </a:ext>
                </a:extLst>
              </p:cNvPr>
              <p:cNvSpPr>
                <a:spLocks noGrp="1" noRot="1" noChangeAspect="1" noMove="1" noResize="1" noEditPoints="1" noAdjustHandles="1" noChangeArrowheads="1" noChangeShapeType="1" noTextEdit="1"/>
              </p:cNvSpPr>
              <p:nvPr>
                <p:ph idx="1"/>
              </p:nvPr>
            </p:nvSpPr>
            <p:spPr>
              <a:blipFill>
                <a:blip r:embed="rId2"/>
                <a:stretch>
                  <a:fillRect l="-1481" t="-2133" r="-2222"/>
                </a:stretch>
              </a:blipFill>
            </p:spPr>
            <p:txBody>
              <a:bodyPr/>
              <a:lstStyle/>
              <a:p>
                <a:r>
                  <a:rPr lang="en-IN">
                    <a:noFill/>
                  </a:rPr>
                  <a:t> </a:t>
                </a:r>
              </a:p>
            </p:txBody>
          </p:sp>
        </mc:Fallback>
      </mc:AlternateContent>
    </p:spTree>
    <p:extLst>
      <p:ext uri="{BB962C8B-B14F-4D97-AF65-F5344CB8AC3E}">
        <p14:creationId xmlns:p14="http://schemas.microsoft.com/office/powerpoint/2010/main" val="3350670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B1008-CC9B-B9BF-DF25-CA6AFB4A0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D5FCB-5736-1588-0904-B1AAFA0D171D}"/>
              </a:ext>
            </a:extLst>
          </p:cNvPr>
          <p:cNvSpPr>
            <a:spLocks noGrp="1"/>
          </p:cNvSpPr>
          <p:nvPr>
            <p:ph type="title"/>
          </p:nvPr>
        </p:nvSpPr>
        <p:spPr/>
        <p:txBody>
          <a:bodyPr/>
          <a:lstStyle/>
          <a:p>
            <a:r>
              <a:rPr lang="en-US" dirty="0"/>
              <a:t>P-Values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CA09A8-2358-5A5A-E743-8A60F05D30AC}"/>
                  </a:ext>
                </a:extLst>
              </p:cNvPr>
              <p:cNvSpPr>
                <a:spLocks noGrp="1"/>
              </p:cNvSpPr>
              <p:nvPr>
                <p:ph idx="1"/>
              </p:nvPr>
            </p:nvSpPr>
            <p:spPr/>
            <p:txBody>
              <a:bodyPr>
                <a:normAutofit/>
              </a:bodyPr>
              <a:lstStyle/>
              <a:p>
                <a:r>
                  <a:rPr lang="en-US" dirty="0"/>
                  <a:t>Compare this to the test statistic 3.90. If the null hypothesis is true and all assumptions are met, the chance of sampling variation causing a test statistic greater than or equal to 3.90 is 0.0001, which is the </a:t>
                </a:r>
                <a14:m>
                  <m:oMath xmlns:m="http://schemas.openxmlformats.org/officeDocument/2006/math">
                    <m:r>
                      <a:rPr lang="en-US" i="1" dirty="0" smtClean="0">
                        <a:latin typeface="Cambria Math" panose="02040503050406030204" pitchFamily="18" charset="0"/>
                      </a:rPr>
                      <m:t>𝑃</m:t>
                    </m:r>
                  </m:oMath>
                </a14:m>
                <a:r>
                  <a:rPr lang="en-US" dirty="0"/>
                  <a:t>-value. If 10,000 researchers drew similar size samples, ordinary sampling variation would cause only about 1 of the researchers to observe test statistics as large or larger than 3.90. </a:t>
                </a:r>
              </a:p>
            </p:txBody>
          </p:sp>
        </mc:Choice>
        <mc:Fallback xmlns="">
          <p:sp>
            <p:nvSpPr>
              <p:cNvPr id="3" name="Content Placeholder 2">
                <a:extLst>
                  <a:ext uri="{FF2B5EF4-FFF2-40B4-BE49-F238E27FC236}">
                    <a16:creationId xmlns:a16="http://schemas.microsoft.com/office/drawing/2014/main" id="{6FCA09A8-2358-5A5A-E743-8A60F05D30AC}"/>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4289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9B931-B1A5-3DC5-80E5-A34EFD7E6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2C24D-A6A9-A756-B346-4D2E0889E4F0}"/>
              </a:ext>
            </a:extLst>
          </p:cNvPr>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8BAF1F-080D-E0D8-6B1A-5092B22390FC}"/>
                  </a:ext>
                </a:extLst>
              </p:cNvPr>
              <p:cNvSpPr>
                <a:spLocks noGrp="1"/>
              </p:cNvSpPr>
              <p:nvPr>
                <p:ph idx="1"/>
              </p:nvPr>
            </p:nvSpPr>
            <p:spPr/>
            <p:txBody>
              <a:bodyPr/>
              <a:lstStyle/>
              <a:p>
                <a:r>
                  <a:rPr lang="en-US" dirty="0"/>
                  <a:t>Hence, it is assumed that the board member is interested in discovering any departure from average. Consequently, the problem needs to be formulated with a two-sided alternative. In symbolic form, the hypotheses are as follows.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=150</m:t>
                      </m:r>
                    </m:oMath>
                  </m:oMathPara>
                </a14:m>
                <a:endParaRPr lang="en-US" b="0"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r>
                        <a:rPr lang="en-US" b="0" i="1" baseline="-25000" smtClean="0">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𝜇</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150</m:t>
                      </m:r>
                    </m:oMath>
                  </m:oMathPara>
                </a14:m>
                <a:endParaRPr lang="en-US" dirty="0"/>
              </a:p>
              <a:p>
                <a:r>
                  <a:rPr lang="en-US" dirty="0"/>
                  <a:t>The null hypothesis states that the </a:t>
                </a:r>
                <a:r>
                  <a:rPr lang="en-US" b="1" dirty="0"/>
                  <a:t>average</a:t>
                </a:r>
                <a:r>
                  <a:rPr lang="en-US" dirty="0"/>
                  <a:t> words read per minute at Lincoln High by a sophomore is equal to the national average (the standard value).</a:t>
                </a:r>
              </a:p>
            </p:txBody>
          </p:sp>
        </mc:Choice>
        <mc:Fallback xmlns="">
          <p:sp>
            <p:nvSpPr>
              <p:cNvPr id="3" name="Content Placeholder 2">
                <a:extLst>
                  <a:ext uri="{FF2B5EF4-FFF2-40B4-BE49-F238E27FC236}">
                    <a16:creationId xmlns:a16="http://schemas.microsoft.com/office/drawing/2014/main" id="{D58BAF1F-080D-E0D8-6B1A-5092B22390FC}"/>
                  </a:ext>
                </a:extLst>
              </p:cNvPr>
              <p:cNvSpPr>
                <a:spLocks noGrp="1" noRot="1" noChangeAspect="1" noMove="1" noResize="1" noEditPoints="1" noAdjustHandles="1" noChangeArrowheads="1" noChangeShapeType="1" noTextEdit="1"/>
              </p:cNvSpPr>
              <p:nvPr>
                <p:ph idx="1"/>
              </p:nvPr>
            </p:nvSpPr>
            <p:spPr>
              <a:blipFill>
                <a:blip r:embed="rId2"/>
                <a:stretch>
                  <a:fillRect l="-1481" t="-1200" r="-593" b="-1067"/>
                </a:stretch>
              </a:blipFill>
            </p:spPr>
            <p:txBody>
              <a:bodyPr/>
              <a:lstStyle/>
              <a:p>
                <a:r>
                  <a:rPr lang="en-IN">
                    <a:noFill/>
                  </a:rPr>
                  <a:t> </a:t>
                </a:r>
              </a:p>
            </p:txBody>
          </p:sp>
        </mc:Fallback>
      </mc:AlternateContent>
    </p:spTree>
    <p:extLst>
      <p:ext uri="{BB962C8B-B14F-4D97-AF65-F5344CB8AC3E}">
        <p14:creationId xmlns:p14="http://schemas.microsoft.com/office/powerpoint/2010/main" val="1277733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DE7A1-3835-EEE3-7E9A-B826D8BA9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265F5-AA63-ED0A-F478-85E1CF53D8AC}"/>
              </a:ext>
            </a:extLst>
          </p:cNvPr>
          <p:cNvSpPr>
            <a:spLocks noGrp="1"/>
          </p:cNvSpPr>
          <p:nvPr>
            <p:ph type="title"/>
          </p:nvPr>
        </p:nvSpPr>
        <p:spPr/>
        <p:txBody>
          <a:bodyPr/>
          <a:lstStyle/>
          <a:p>
            <a:r>
              <a:rPr lang="en-US" dirty="0"/>
              <a:t>P-Values (cont.)</a:t>
            </a:r>
          </a:p>
        </p:txBody>
      </p:sp>
      <p:sp>
        <p:nvSpPr>
          <p:cNvPr id="3" name="Content Placeholder 2">
            <a:extLst>
              <a:ext uri="{FF2B5EF4-FFF2-40B4-BE49-F238E27FC236}">
                <a16:creationId xmlns:a16="http://schemas.microsoft.com/office/drawing/2014/main" id="{613A2F33-CE28-3758-3C50-66F3D3F7E0F4}"/>
              </a:ext>
            </a:extLst>
          </p:cNvPr>
          <p:cNvSpPr>
            <a:spLocks noGrp="1"/>
          </p:cNvSpPr>
          <p:nvPr>
            <p:ph idx="1"/>
          </p:nvPr>
        </p:nvSpPr>
        <p:spPr/>
        <p:txBody>
          <a:bodyPr>
            <a:normAutofit/>
          </a:bodyPr>
          <a:lstStyle/>
          <a:p>
            <a:r>
              <a:rPr lang="en-US" dirty="0"/>
              <a:t>Virtually all statistical computer programs provide P-values in their output when hypotheses are being tested. It is a fairly easy task to utilize these values to perform a classical hypothesis test.</a:t>
            </a:r>
          </a:p>
        </p:txBody>
      </p:sp>
    </p:spTree>
    <p:extLst>
      <p:ext uri="{BB962C8B-B14F-4D97-AF65-F5344CB8AC3E}">
        <p14:creationId xmlns:p14="http://schemas.microsoft.com/office/powerpoint/2010/main" val="314326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Performing a Hypothesis Test Using </a:t>
            </a:r>
            <a:r>
              <a:rPr lang="en-US" i="1" dirty="0"/>
              <a:t>P</a:t>
            </a:r>
            <a:r>
              <a:rPr lang="en-US" dirty="0"/>
              <a:t>-Values</a:t>
            </a:r>
          </a:p>
        </p:txBody>
      </p:sp>
      <p:sp>
        <p:nvSpPr>
          <p:cNvPr id="4" name="Content Placeholder 2"/>
          <p:cNvSpPr txBox="1">
            <a:spLocks/>
          </p:cNvSpPr>
          <p:nvPr/>
        </p:nvSpPr>
        <p:spPr>
          <a:xfrm>
            <a:off x="457200" y="1236714"/>
            <a:ext cx="8229600" cy="1815882"/>
          </a:xfrm>
          <a:prstGeom prst="rect">
            <a:avLst/>
          </a:prstGeom>
          <a:solidFill>
            <a:srgbClr val="FFFFCC"/>
          </a:solidFill>
          <a:ln w="28575">
            <a:solidFill>
              <a:srgbClr val="000000"/>
            </a:solidFill>
          </a:ln>
        </p:spPr>
        <p:txBody>
          <a:bodyPr>
            <a:spAutoFit/>
          </a:bodyPr>
          <a:lstStyle/>
          <a:p>
            <a:pPr marL="461963" indent="-461963">
              <a:buFont typeface="Arial" pitchFamily="34" charset="0"/>
              <a:buChar char="•"/>
            </a:pPr>
            <a:r>
              <a:rPr lang="en-US" sz="2800" dirty="0">
                <a:solidFill>
                  <a:srgbClr val="000000"/>
                </a:solidFill>
              </a:rPr>
              <a:t>If the computed </a:t>
            </a:r>
            <a:r>
              <a:rPr lang="en-US" sz="2800" i="1" dirty="0">
                <a:solidFill>
                  <a:srgbClr val="000000"/>
                </a:solidFill>
              </a:rPr>
              <a:t>P</a:t>
            </a:r>
            <a:r>
              <a:rPr lang="en-US" sz="2800" dirty="0">
                <a:solidFill>
                  <a:srgbClr val="000000"/>
                </a:solidFill>
              </a:rPr>
              <a:t>-value is less than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reject the null hypothesis in favor of the alternative. </a:t>
            </a:r>
          </a:p>
          <a:p>
            <a:pPr marL="461963" indent="-461963">
              <a:buFont typeface="Arial" pitchFamily="34" charset="0"/>
              <a:buChar char="•"/>
            </a:pPr>
            <a:r>
              <a:rPr lang="en-US" sz="2800" dirty="0">
                <a:solidFill>
                  <a:srgbClr val="000000"/>
                </a:solidFill>
              </a:rPr>
              <a:t>If the computed </a:t>
            </a:r>
            <a:r>
              <a:rPr lang="en-US" sz="2800" i="1" dirty="0">
                <a:solidFill>
                  <a:srgbClr val="000000"/>
                </a:solidFill>
              </a:rPr>
              <a:t>P</a:t>
            </a:r>
            <a:r>
              <a:rPr lang="en-US" sz="2800" dirty="0">
                <a:solidFill>
                  <a:srgbClr val="000000"/>
                </a:solidFill>
              </a:rPr>
              <a:t>-value is greater than or equal </a:t>
            </a:r>
            <a:br>
              <a:rPr lang="en-US" sz="2800" dirty="0">
                <a:solidFill>
                  <a:srgbClr val="000000"/>
                </a:solidFill>
              </a:rPr>
            </a:br>
            <a:r>
              <a:rPr lang="en-US" sz="2800" dirty="0">
                <a:solidFill>
                  <a:srgbClr val="000000"/>
                </a:solidFill>
              </a:rPr>
              <a:t>to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fail to reject the null hypothesis.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924A-7428-868E-E88B-D21A6203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57E3E-3C96-23B2-F40E-32A79F79B5AF}"/>
              </a:ext>
            </a:extLst>
          </p:cNvPr>
          <p:cNvSpPr>
            <a:spLocks noGrp="1"/>
          </p:cNvSpPr>
          <p:nvPr>
            <p:ph type="title"/>
          </p:nvPr>
        </p:nvSpPr>
        <p:spPr/>
        <p:txBody>
          <a:bodyPr/>
          <a:lstStyle/>
          <a:p>
            <a:r>
              <a:rPr lang="en-US" dirty="0"/>
              <a:t>P-Values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EF7784-D8CE-9BFA-DC72-065ABA1657D0}"/>
                  </a:ext>
                </a:extLst>
              </p:cNvPr>
              <p:cNvSpPr>
                <a:spLocks noGrp="1"/>
              </p:cNvSpPr>
              <p:nvPr>
                <p:ph idx="1"/>
              </p:nvPr>
            </p:nvSpPr>
            <p:spPr/>
            <p:txBody>
              <a:bodyPr>
                <a:normAutofit/>
              </a:bodyPr>
              <a:lstStyle/>
              <a:p>
                <a:r>
                  <a:rPr lang="en-US" dirty="0"/>
                  <a:t>The rationale for this approach is that if the </a:t>
                </a:r>
                <a14:m>
                  <m:oMath xmlns:m="http://schemas.openxmlformats.org/officeDocument/2006/math">
                    <m:r>
                      <a:rPr lang="en-US" i="1" dirty="0" smtClean="0">
                        <a:latin typeface="Cambria Math" panose="02040503050406030204" pitchFamily="18" charset="0"/>
                      </a:rPr>
                      <m:t>𝑃</m:t>
                    </m:r>
                  </m:oMath>
                </a14:m>
                <a:r>
                  <a:rPr lang="en-US" dirty="0"/>
                  <a:t>-value is less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we have observed a test statistic that is more unusual than the level of the test, which defines how rare an event we must observe in order to reject the null hypothesis. Conversely, if the </a:t>
                </a:r>
                <a14:m>
                  <m:oMath xmlns:m="http://schemas.openxmlformats.org/officeDocument/2006/math">
                    <m:r>
                      <a:rPr lang="en-US" i="1" dirty="0" smtClean="0">
                        <a:latin typeface="Cambria Math" panose="02040503050406030204" pitchFamily="18" charset="0"/>
                      </a:rPr>
                      <m:t>𝑃</m:t>
                    </m:r>
                  </m:oMath>
                </a14:m>
                <a:r>
                  <a:rPr lang="en-US" dirty="0"/>
                  <a:t>-value is greater than or equal to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dirty="0"/>
                  <a:t>, the test statistic is not sufficiently rare (it could have been caused by ordinary sampling variation) to reject the null hypothesis.</a:t>
                </a:r>
              </a:p>
            </p:txBody>
          </p:sp>
        </mc:Choice>
        <mc:Fallback xmlns="">
          <p:sp>
            <p:nvSpPr>
              <p:cNvPr id="3" name="Content Placeholder 2">
                <a:extLst>
                  <a:ext uri="{FF2B5EF4-FFF2-40B4-BE49-F238E27FC236}">
                    <a16:creationId xmlns:a16="http://schemas.microsoft.com/office/drawing/2014/main" id="{B9EF7784-D8CE-9BFA-DC72-065ABA1657D0}"/>
                  </a:ext>
                </a:extLst>
              </p:cNvPr>
              <p:cNvSpPr>
                <a:spLocks noGrp="1" noRot="1" noChangeAspect="1" noMove="1" noResize="1" noEditPoints="1" noAdjustHandles="1" noChangeArrowheads="1" noChangeShapeType="1" noTextEdit="1"/>
              </p:cNvSpPr>
              <p:nvPr>
                <p:ph idx="1"/>
              </p:nvPr>
            </p:nvSpPr>
            <p:spPr>
              <a:blipFill>
                <a:blip r:embed="rId2"/>
                <a:stretch>
                  <a:fillRect l="-1481" t="-1200" r="-1778"/>
                </a:stretch>
              </a:blipFill>
            </p:spPr>
            <p:txBody>
              <a:bodyPr/>
              <a:lstStyle/>
              <a:p>
                <a:r>
                  <a:rPr lang="en-IN">
                    <a:noFill/>
                  </a:rPr>
                  <a:t> </a:t>
                </a:r>
              </a:p>
            </p:txBody>
          </p:sp>
        </mc:Fallback>
      </mc:AlternateContent>
    </p:spTree>
    <p:extLst>
      <p:ext uri="{BB962C8B-B14F-4D97-AF65-F5344CB8AC3E}">
        <p14:creationId xmlns:p14="http://schemas.microsoft.com/office/powerpoint/2010/main" val="2062704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repeat Steps 4 through 6 of the hypothesis testing procedure using the </a:t>
                </a:r>
                <a:r>
                  <a:rPr lang="en-US" i="1" dirty="0"/>
                  <a:t>P</a:t>
                </a:r>
                <a:r>
                  <a:rPr lang="en-US" dirty="0"/>
                  <a:t>-value approach. </a:t>
                </a:r>
              </a:p>
              <a:p>
                <a:r>
                  <a:rPr lang="en-US" b="1" dirty="0"/>
                  <a:t>Step 4: Determine the </a:t>
                </a:r>
                <a:r>
                  <a:rPr lang="en-US" b="1" i="1" dirty="0"/>
                  <a:t>P</a:t>
                </a:r>
                <a:r>
                  <a:rPr lang="en-US" b="1" dirty="0"/>
                  <a:t>-value. </a:t>
                </a:r>
              </a:p>
              <a:p>
                <a:r>
                  <a:rPr lang="en-US" dirty="0"/>
                  <a:t>In the example we have a two-tailed test, a test statistic of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=2.67</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=0.05</m:t>
                    </m:r>
                  </m:oMath>
                </a14:m>
                <a:r>
                  <a:rPr lang="en-US" dirty="0"/>
                  <a:t>. </a:t>
                </a:r>
              </a:p>
              <a:p>
                <a:r>
                  <a:rPr lang="en-US" dirty="0"/>
                  <a:t>For an upper one-tailed test (i.e.,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dirty="0"/>
                  <a:t> &gt; 150), we would calculate the </a:t>
                </a:r>
                <a:r>
                  <a:rPr lang="en-US" i="1" dirty="0"/>
                  <a:t>P</a:t>
                </a:r>
                <a:r>
                  <a:rPr lang="en-US" dirty="0"/>
                  <a:t>-value as </a:t>
                </a:r>
              </a:p>
              <a:p>
                <a:pPr algn="ctr"/>
                <a:r>
                  <a:rPr lang="en-US" i="1" dirty="0"/>
                  <a:t>P</a:t>
                </a:r>
                <a:r>
                  <a:rPr lang="en-US" dirty="0"/>
                  <a:t>-value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≥2.67)=</m:t>
                    </m:r>
                    <m:r>
                      <a:rPr lang="en-US" b="0" i="1" dirty="0" smtClean="0">
                        <a:latin typeface="Cambria Math" panose="02040503050406030204" pitchFamily="18" charset="0"/>
                      </a:rPr>
                      <m:t>𝑃</m:t>
                    </m:r>
                    <m:r>
                      <a:rPr lang="en-US" i="1" dirty="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≤−2.67)≈0.0038</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852"/>
                </a:stretch>
              </a:blipFill>
            </p:spPr>
            <p:txBody>
              <a:bodyPr/>
              <a:lstStyle/>
              <a:p>
                <a:r>
                  <a:rPr lang="en-IN">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However, for a two-tailed test, the </a:t>
                </a:r>
                <a:r>
                  <a:rPr lang="en-US" i="1" dirty="0"/>
                  <a:t>P</a:t>
                </a:r>
                <a:r>
                  <a:rPr lang="en-US" dirty="0"/>
                  <a:t>-value is calculated as </a:t>
                </a:r>
              </a:p>
              <a:p>
                <a:pPr algn="ctr"/>
                <a14:m>
                  <m:oMath xmlns:m="http://schemas.openxmlformats.org/officeDocument/2006/math">
                    <m:r>
                      <a:rPr lang="en-US" i="1" dirty="0" smtClean="0">
                        <a:latin typeface="Cambria Math" panose="02040503050406030204" pitchFamily="18" charset="0"/>
                      </a:rPr>
                      <m:t>𝑃</m:t>
                    </m:r>
                  </m:oMath>
                </a14:m>
                <a:r>
                  <a:rPr lang="en-US" dirty="0"/>
                  <a:t>-</a:t>
                </a:r>
                <a14:m>
                  <m:oMath xmlns:m="http://schemas.openxmlformats.org/officeDocument/2006/math">
                    <m:r>
                      <a:rPr lang="en-US" i="1" dirty="0" smtClean="0">
                        <a:latin typeface="Cambria Math" panose="02040503050406030204" pitchFamily="18" charset="0"/>
                      </a:rPr>
                      <m:t>𝑣𝑎𝑙𝑢𝑒</m:t>
                    </m:r>
                    <m:r>
                      <a:rPr lang="en-US" i="1" dirty="0" smtClean="0">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baseline="-25000" dirty="0">
                        <a:latin typeface="Cambria Math" panose="02040503050406030204" pitchFamily="18" charset="0"/>
                      </a:rPr>
                      <m:t>0</m:t>
                    </m:r>
                    <m:r>
                      <a:rPr lang="en-US" i="1" dirty="0">
                        <a:latin typeface="Cambria Math" panose="02040503050406030204" pitchFamily="18" charset="0"/>
                      </a:rPr>
                      <m:t>|)</m:t>
                    </m:r>
                  </m:oMath>
                </a14:m>
                <a:r>
                  <a:rPr lang="en-US" dirty="0"/>
                  <a:t>, where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0</m:t>
                    </m:r>
                  </m:oMath>
                </a14:m>
                <a:r>
                  <a:rPr lang="en-US" baseline="-25000" dirty="0"/>
                  <a:t> </a:t>
                </a:r>
                <a:r>
                  <a:rPr lang="en-US" dirty="0"/>
                  <a:t>is the observed value of the test statistic. </a:t>
                </a:r>
              </a:p>
              <a:p>
                <a:r>
                  <a:rPr lang="en-US" dirty="0"/>
                  <a:t>Thus, to compute the </a:t>
                </a:r>
                <a:r>
                  <a:rPr lang="en-US" i="1" dirty="0"/>
                  <a:t>P</a:t>
                </a:r>
                <a:r>
                  <a:rPr lang="en-US" dirty="0"/>
                  <a:t>-value for a two-tailed hypothesis test, we double the tail area. Hence, </a:t>
                </a:r>
              </a:p>
              <a:p>
                <a:pPr algn="ctr"/>
                <a:r>
                  <a:rPr lang="en-US" i="1" dirty="0"/>
                  <a:t>P</a:t>
                </a:r>
                <a:r>
                  <a:rPr lang="en-US" dirty="0"/>
                  <a:t>-value = 0.0038 + 0.0038 = 0.0076.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IN">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of 0.0076 is the likelihood of observing a value of the test statistic greater than or equal to 2.67 or less than or equal to −2.67 given the null hypothesis is true and all assumptions are met.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r="-593"/>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2E820BB7-CE73-0F06-76CD-29DE235B7148}"/>
              </a:ext>
            </a:extLst>
          </p:cNvPr>
          <p:cNvPicPr>
            <a:picLocks noChangeAspect="1"/>
          </p:cNvPicPr>
          <p:nvPr/>
        </p:nvPicPr>
        <p:blipFill>
          <a:blip r:embed="rId3"/>
          <a:stretch>
            <a:fillRect/>
          </a:stretch>
        </p:blipFill>
        <p:spPr>
          <a:xfrm>
            <a:off x="2133601" y="1097280"/>
            <a:ext cx="4343400" cy="2823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a:t>Step 5: Choose between the null and alternative hypotheses.</a:t>
                </a:r>
              </a:p>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of 0.0076 is less than our significance level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 0.05, so we reject the null hypothesis.</a:t>
                </a:r>
              </a:p>
              <a:p>
                <a:r>
                  <a:rPr lang="en-US" b="1" dirty="0"/>
                  <a:t>Step 6: State the conclusion in terms of the original question. </a:t>
                </a:r>
              </a:p>
              <a:p>
                <a:r>
                  <a:rPr lang="en-US" dirty="0"/>
                  <a:t>As expected, our decision is the same one we obtained using the critical value approach, so our conclusion does not change. There is sufficient evidence at the 0.05 level that tenth graders at Lincoln High do not read at the national average.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2000" r="-148"/>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a:t>
            </a:r>
          </a:p>
        </p:txBody>
      </p:sp>
      <p:sp>
        <p:nvSpPr>
          <p:cNvPr id="3" name="Content Placeholder 2"/>
          <p:cNvSpPr>
            <a:spLocks noGrp="1"/>
          </p:cNvSpPr>
          <p:nvPr>
            <p:ph idx="1"/>
          </p:nvPr>
        </p:nvSpPr>
        <p:spPr/>
        <p:txBody>
          <a:bodyPr>
            <a:normAutofit/>
          </a:bodyPr>
          <a:lstStyle/>
          <a:p>
            <a:r>
              <a:rPr lang="en-US" dirty="0"/>
              <a:t>A microprocessor designer has developed a new fabrication process which he believes will increase the usable life of a chip. Currently the usable life is 16,000 hours with a standard deviation of 2500 hours. Test the hypothesis that the process increases the usable life of a chip, at the 0.01 level. A random sample of 1000 microprocessors will be tested. Assume the standard deviation of the life of the new chips will be equal to the standard deviation of the current chips.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lstStyle/>
          <a:p>
            <a:r>
              <a:rPr lang="en-US" b="1" dirty="0"/>
              <a:t>Solution</a:t>
            </a:r>
          </a:p>
          <a:p>
            <a:r>
              <a:rPr lang="en-US" b="1" dirty="0"/>
              <a:t>Step 1: Determine the population parameter to be used and develop the null and alternative hypotheses</a:t>
            </a:r>
            <a:r>
              <a:rPr lang="en-US" dirty="0"/>
              <a:t>. </a:t>
            </a:r>
          </a:p>
          <a:p>
            <a:r>
              <a:rPr lang="en-US" dirty="0"/>
              <a:t>We first state the hypotheses in plain English.</a:t>
            </a:r>
          </a:p>
          <a:p>
            <a:r>
              <a:rPr lang="en-US" b="1" dirty="0"/>
              <a:t>Null Hypothesis:</a:t>
            </a:r>
            <a:r>
              <a:rPr lang="en-US" dirty="0"/>
              <a:t> The new fabrication does not increase the usable life of the chip. </a:t>
            </a:r>
          </a:p>
          <a:p>
            <a:r>
              <a:rPr lang="en-US" b="1" dirty="0"/>
              <a:t>Alternative Hypothesis:</a:t>
            </a:r>
            <a:r>
              <a:rPr lang="en-US" dirty="0"/>
              <a:t> The new fabrication increases the usable life of the chip.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normAutofit/>
          </a:bodyPr>
          <a:lstStyle/>
          <a:p>
            <a:r>
              <a:rPr lang="en-US" dirty="0"/>
              <a:t>Once again, the population mean is a suitable parameter to test this hypothesis. If the mean life of the newly fabricated chip is greater than the mean life of the standard chip, all other things being equal, the newly fabricated chip would be better. Let </a:t>
            </a:r>
          </a:p>
          <a:p>
            <a:pPr algn="ctr"/>
            <a:r>
              <a:rPr lang="el-GR" i="1" dirty="0">
                <a:latin typeface="Cambria Math" panose="02040503050406030204" pitchFamily="18" charset="0"/>
                <a:ea typeface="Cambria Math" panose="02040503050406030204" pitchFamily="18" charset="0"/>
              </a:rPr>
              <a:t>μ</a:t>
            </a:r>
            <a:r>
              <a:rPr lang="en-US" dirty="0"/>
              <a:t> = the mean life of the newly fabricated chips.</a:t>
            </a:r>
          </a:p>
          <a:p>
            <a:r>
              <a:rPr lang="en-US" dirty="0"/>
              <a:t>The goal is to determine if there is sufficient evidence that the new fabrication process produces chips with </a:t>
            </a:r>
            <a:r>
              <a:rPr lang="en-US" i="1" dirty="0"/>
              <a:t>longer</a:t>
            </a:r>
            <a:r>
              <a:rPr lang="en-US" dirty="0"/>
              <a:t> life. The hypothesis will be one-sided.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8E06-33E3-AD0B-E3DE-C9B96615E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AA02A-FAA3-212E-DD44-3ED1D8E99D83}"/>
              </a:ext>
            </a:extLst>
          </p:cNvPr>
          <p:cNvSpPr>
            <a:spLocks noGrp="1"/>
          </p:cNvSpPr>
          <p:nvPr>
            <p:ph type="title"/>
          </p:nvPr>
        </p:nvSpPr>
        <p:spPr/>
        <p:txBody>
          <a:bodyPr/>
          <a:lstStyle/>
          <a:p>
            <a:r>
              <a:rPr lang="en-US" dirty="0"/>
              <a:t>Example 11.2.1: Performing a Hypothesis Test for Reading Level (cont.)</a:t>
            </a:r>
          </a:p>
        </p:txBody>
      </p:sp>
      <p:sp>
        <p:nvSpPr>
          <p:cNvPr id="3" name="Content Placeholder 2">
            <a:extLst>
              <a:ext uri="{FF2B5EF4-FFF2-40B4-BE49-F238E27FC236}">
                <a16:creationId xmlns:a16="http://schemas.microsoft.com/office/drawing/2014/main" id="{512F4ABE-1C94-62DE-D015-D554A03F7659}"/>
              </a:ext>
            </a:extLst>
          </p:cNvPr>
          <p:cNvSpPr>
            <a:spLocks noGrp="1"/>
          </p:cNvSpPr>
          <p:nvPr>
            <p:ph idx="1"/>
          </p:nvPr>
        </p:nvSpPr>
        <p:spPr/>
        <p:txBody>
          <a:bodyPr/>
          <a:lstStyle/>
          <a:p>
            <a:r>
              <a:rPr lang="en-US" dirty="0"/>
              <a:t>The alternative states that it is not. This is an application of testing against a standard value.</a:t>
            </a:r>
          </a:p>
          <a:p>
            <a:r>
              <a:rPr lang="en-US" dirty="0"/>
              <a:t>For tests of a single mean there are only three possible research questions that can be asked about the population mean and they are all asked in the alternative hypothesis. The correct formulation of the hypotheses for each of these research questions is contained in Table 11.2.1.</a:t>
            </a:r>
          </a:p>
        </p:txBody>
      </p:sp>
    </p:spTree>
    <p:extLst>
      <p:ext uri="{BB962C8B-B14F-4D97-AF65-F5344CB8AC3E}">
        <p14:creationId xmlns:p14="http://schemas.microsoft.com/office/powerpoint/2010/main" val="674332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normAutofit lnSpcReduction="10000"/>
          </a:bodyPr>
          <a:lstStyle/>
          <a:p>
            <a:r>
              <a:rPr lang="en-US" dirty="0"/>
              <a:t>In symbolic form the hypotheses are as follows. </a:t>
            </a:r>
          </a:p>
          <a:p>
            <a:endParaRPr lang="en-US" dirty="0"/>
          </a:p>
          <a:p>
            <a:endParaRPr lang="en-US" dirty="0"/>
          </a:p>
          <a:p>
            <a:endParaRPr lang="en-US" dirty="0"/>
          </a:p>
          <a:p>
            <a:r>
              <a:rPr lang="en-US" i="1" dirty="0"/>
              <a:t>If the purpose is to demonstrate that there is overwhelming evidence in support of a hypothesis, that hypothesis should be placed in the alternative hypothesis. </a:t>
            </a:r>
            <a:r>
              <a:rPr lang="en-US" dirty="0"/>
              <a:t>In this example, the aim is to determine if there is sufficient evidence to conclude that the new chip has a longer life.</a:t>
            </a:r>
          </a:p>
        </p:txBody>
      </p:sp>
      <p:graphicFrame>
        <p:nvGraphicFramePr>
          <p:cNvPr id="93186" name="Object 2"/>
          <p:cNvGraphicFramePr>
            <a:graphicFrameLocks noChangeAspect="1"/>
          </p:cNvGraphicFramePr>
          <p:nvPr>
            <p:extLst>
              <p:ext uri="{D42A27DB-BD31-4B8C-83A1-F6EECF244321}">
                <p14:modId xmlns:p14="http://schemas.microsoft.com/office/powerpoint/2010/main" val="668086553"/>
              </p:ext>
            </p:extLst>
          </p:nvPr>
        </p:nvGraphicFramePr>
        <p:xfrm>
          <a:off x="615950" y="1905000"/>
          <a:ext cx="2133600" cy="1143000"/>
        </p:xfrm>
        <a:graphic>
          <a:graphicData uri="http://schemas.openxmlformats.org/presentationml/2006/ole">
            <mc:AlternateContent xmlns:mc="http://schemas.openxmlformats.org/markup-compatibility/2006">
              <mc:Choice xmlns:v="urn:schemas-microsoft-com:vml" Requires="v">
                <p:oleObj name="Equation" r:id="rId2" imgW="2133360" imgH="1143000" progId="Equation.DSMT4">
                  <p:embed/>
                </p:oleObj>
              </mc:Choice>
              <mc:Fallback>
                <p:oleObj name="Equation" r:id="rId2" imgW="2133360" imgH="1143000" progId="Equation.DSMT4">
                  <p:embed/>
                  <p:pic>
                    <p:nvPicPr>
                      <p:cNvPr id="0" name="Picture 2"/>
                      <p:cNvPicPr>
                        <a:picLocks noChangeAspect="1" noChangeArrowheads="1"/>
                      </p:cNvPicPr>
                      <p:nvPr/>
                    </p:nvPicPr>
                    <p:blipFill>
                      <a:blip r:embed="rId3"/>
                      <a:srcRect/>
                      <a:stretch>
                        <a:fillRect/>
                      </a:stretch>
                    </p:blipFill>
                    <p:spPr bwMode="auto">
                      <a:xfrm>
                        <a:off x="615950" y="19050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895600" y="1829499"/>
            <a:ext cx="5791200" cy="707886"/>
          </a:xfrm>
          <a:prstGeom prst="rect">
            <a:avLst/>
          </a:prstGeom>
        </p:spPr>
        <p:txBody>
          <a:bodyPr wrap="square">
            <a:spAutoFit/>
          </a:bodyPr>
          <a:lstStyle/>
          <a:p>
            <a:r>
              <a:rPr lang="en-US" sz="2000" dirty="0"/>
              <a:t>The mean life of the newly fabricated chip is equal to the life of the standard chip</a:t>
            </a:r>
            <a:r>
              <a:rPr lang="en-US" dirty="0"/>
              <a:t>. </a:t>
            </a:r>
          </a:p>
        </p:txBody>
      </p:sp>
      <p:sp>
        <p:nvSpPr>
          <p:cNvPr id="7" name="Rectangle 6"/>
          <p:cNvSpPr/>
          <p:nvPr/>
        </p:nvSpPr>
        <p:spPr>
          <a:xfrm>
            <a:off x="2895600" y="2548156"/>
            <a:ext cx="5943600" cy="707886"/>
          </a:xfrm>
          <a:prstGeom prst="rect">
            <a:avLst/>
          </a:prstGeom>
        </p:spPr>
        <p:txBody>
          <a:bodyPr wrap="square">
            <a:spAutoFit/>
          </a:bodyPr>
          <a:lstStyle/>
          <a:p>
            <a:r>
              <a:rPr lang="en-US" sz="2000" dirty="0"/>
              <a:t>The newly fabricated chip has a longer mean life than the standard chip</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lstStyle/>
          <a:p>
            <a:r>
              <a:rPr lang="en-US" b="1" dirty="0"/>
              <a:t>Step 2: Specify the significance level </a:t>
            </a:r>
            <a:r>
              <a:rPr lang="el-GR" b="1" i="1" dirty="0">
                <a:latin typeface="Cambria Math" panose="02040503050406030204" pitchFamily="18" charset="0"/>
                <a:ea typeface="Cambria Math" panose="02040503050406030204" pitchFamily="18" charset="0"/>
              </a:rPr>
              <a:t>α</a:t>
            </a:r>
            <a:r>
              <a:rPr lang="en-US" b="1" dirty="0"/>
              <a:t>. </a:t>
            </a:r>
          </a:p>
          <a:p>
            <a:r>
              <a:rPr lang="en-US" dirty="0"/>
              <a:t>The level of the test is given in the problem to be          </a:t>
            </a:r>
            <a:r>
              <a:rPr lang="el-GR" i="1" dirty="0">
                <a:latin typeface="Cambria Math" panose="02040503050406030204" pitchFamily="18" charset="0"/>
                <a:ea typeface="Cambria Math" panose="02040503050406030204" pitchFamily="18" charset="0"/>
              </a:rPr>
              <a:t>α</a:t>
            </a:r>
            <a:r>
              <a:rPr lang="en-US" dirty="0"/>
              <a:t> = 0.01. If it were not given, the investigator would choose the level.</a:t>
            </a:r>
          </a:p>
          <a:p>
            <a:r>
              <a:rPr lang="en-US" b="1" dirty="0"/>
              <a:t>Step 3: Validate the assumptions of the hypothesis test, identify the appropriate test statistic, and compute its value.</a:t>
            </a:r>
            <a:r>
              <a:rPr lang="en-US" dirty="0"/>
              <a:t> </a:t>
            </a:r>
          </a:p>
          <a:p>
            <a:r>
              <a:rPr lang="en-US" dirty="0"/>
              <a:t>First, we validate the assumptions.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normAutofit/>
          </a:bodyPr>
          <a:lstStyle/>
          <a:p>
            <a:pPr marL="461963" indent="-461963">
              <a:buFont typeface="Wingdings" panose="05000000000000000000" pitchFamily="2" charset="2"/>
              <a:buChar char="þ"/>
            </a:pPr>
            <a:r>
              <a:rPr lang="en-US" dirty="0"/>
              <a:t>Quantitative data (the number of hours of usable life of a chip) </a:t>
            </a:r>
          </a:p>
          <a:p>
            <a:pPr marL="461963" indent="-461963">
              <a:buFont typeface="Wingdings" panose="05000000000000000000" pitchFamily="2" charset="2"/>
              <a:buChar char="þ"/>
            </a:pPr>
            <a:r>
              <a:rPr lang="en-US" dirty="0"/>
              <a:t>Random sample used to obtain data</a:t>
            </a:r>
          </a:p>
          <a:p>
            <a:pPr marL="461963" indent="-461963">
              <a:buFont typeface="Wingdings" panose="05000000000000000000" pitchFamily="2" charset="2"/>
              <a:buChar char="þ"/>
            </a:pPr>
            <a:r>
              <a:rPr lang="en-US" i="1" dirty="0"/>
              <a:t>n</a:t>
            </a:r>
            <a:r>
              <a:rPr lang="en-US" dirty="0"/>
              <a:t> &gt; 30 (</a:t>
            </a:r>
            <a:r>
              <a:rPr lang="en-US" i="1" dirty="0"/>
              <a:t>n</a:t>
            </a:r>
            <a:r>
              <a:rPr lang="en-US" dirty="0"/>
              <a:t> = 1000) </a:t>
            </a:r>
          </a:p>
          <a:p>
            <a:pPr marL="461963" indent="-461963">
              <a:buFont typeface="Wingdings" panose="05000000000000000000" pitchFamily="2" charset="2"/>
              <a:buChar char="þ"/>
            </a:pPr>
            <a:r>
              <a:rPr lang="el-GR" i="1" dirty="0">
                <a:latin typeface="Cambria Math" panose="02040503050406030204" pitchFamily="18" charset="0"/>
                <a:ea typeface="Cambria Math" panose="02040503050406030204" pitchFamily="18" charset="0"/>
              </a:rPr>
              <a:t>σ</a:t>
            </a:r>
            <a:r>
              <a:rPr lang="en-US" dirty="0"/>
              <a:t> known		or     </a:t>
            </a:r>
            <a:r>
              <a:rPr lang="en-US" dirty="0">
                <a:sym typeface="Wingdings" panose="05000000000000000000" pitchFamily="2" charset="2"/>
              </a:rPr>
              <a:t>   </a:t>
            </a:r>
            <a:r>
              <a:rPr lang="el-GR" i="1" dirty="0">
                <a:latin typeface="Cambria Math" panose="02040503050406030204" pitchFamily="18" charset="0"/>
                <a:ea typeface="Cambria Math" panose="02040503050406030204" pitchFamily="18" charset="0"/>
              </a:rPr>
              <a:t>σ</a:t>
            </a:r>
            <a:r>
              <a:rPr lang="en-US" dirty="0"/>
              <a:t>  unknown		</a:t>
            </a:r>
          </a:p>
          <a:p>
            <a:r>
              <a:rPr lang="en-US" dirty="0"/>
              <a:t>All of the assumptions of the </a:t>
            </a:r>
            <a:r>
              <a:rPr lang="en-US" i="1" dirty="0"/>
              <a:t>z-</a:t>
            </a:r>
            <a:r>
              <a:rPr lang="en-US" dirty="0"/>
              <a:t>test statistic are met.</a:t>
            </a:r>
            <a:r>
              <a:rPr lang="en-US" i="1" dirty="0"/>
              <a:t> </a:t>
            </a:r>
          </a:p>
          <a:p>
            <a:r>
              <a:rPr lang="en-US" dirty="0"/>
              <a:t>Suppose a random sample of 1000 microprocessors has a mean life of 16,200 hours. The resulting test statistic,</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r>
              <a:rPr lang="en-US" dirty="0"/>
              <a:t>indicates that the sample mean life of new microprocessors is more than 2.5 standard deviations larger than the mean life of current microprocessors. Letting the data guide our decision-making, it is unlikely that ordinary sampling variation could have caused the sample mean to be more than 2.5 standard deviations from the hypothesized value?</a:t>
            </a:r>
          </a:p>
        </p:txBody>
      </p:sp>
      <p:graphicFrame>
        <p:nvGraphicFramePr>
          <p:cNvPr id="94210" name="Object 2"/>
          <p:cNvGraphicFramePr>
            <a:graphicFrameLocks noChangeAspect="1"/>
          </p:cNvGraphicFramePr>
          <p:nvPr/>
        </p:nvGraphicFramePr>
        <p:xfrm>
          <a:off x="2362200" y="1295400"/>
          <a:ext cx="3911600" cy="1320800"/>
        </p:xfrm>
        <a:graphic>
          <a:graphicData uri="http://schemas.openxmlformats.org/presentationml/2006/ole">
            <mc:AlternateContent xmlns:mc="http://schemas.openxmlformats.org/markup-compatibility/2006">
              <mc:Choice xmlns:v="urn:schemas-microsoft-com:vml" Requires="v">
                <p:oleObj name="Equation" r:id="rId2" imgW="3911400" imgH="1320480" progId="Equation.DSMT4">
                  <p:embed/>
                </p:oleObj>
              </mc:Choice>
              <mc:Fallback>
                <p:oleObj name="Equation" r:id="rId2" imgW="3911400" imgH="1320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391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80160"/>
                <a:ext cx="8229600" cy="1815882"/>
              </a:xfrm>
              <a:ln w="28575">
                <a:solidFill>
                  <a:srgbClr val="FF0000"/>
                </a:solidFill>
              </a:ln>
            </p:spPr>
            <p:txBody>
              <a:bodyPr>
                <a:spAutoFit/>
              </a:bodyPr>
              <a:lstStyle/>
              <a:p>
                <a:r>
                  <a:rPr lang="en-US" dirty="0">
                    <a:solidFill>
                      <a:srgbClr val="000000"/>
                    </a:solidFill>
                  </a:rPr>
                  <a:t>Remember that you can use either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-values or rejection regions to make a decision in a hypothesis test. The examples will show you both methods but you need only use one of them. </a:t>
                </a:r>
                <a:endParaRPr lang="en-US" dirty="0">
                  <a:solidFill>
                    <a:srgbClr val="000000"/>
                  </a:solidFill>
                  <a:latin typeface="Calibri"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80160"/>
                <a:ext cx="8229600" cy="1815882"/>
              </a:xfrm>
              <a:blipFill>
                <a:blip r:embed="rId2"/>
                <a:stretch>
                  <a:fillRect l="-1328" t="-2310" r="-2140" b="-7591"/>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Step 4: Determine the critical value(s) or </a:t>
                </a:r>
                <a:r>
                  <a:rPr lang="en-US" b="1" i="1" dirty="0"/>
                  <a:t>P</a:t>
                </a:r>
                <a:r>
                  <a:rPr lang="en-US" b="1" dirty="0"/>
                  <a:t>-value.</a:t>
                </a:r>
                <a:br>
                  <a:rPr lang="en-US" b="1" dirty="0"/>
                </a:br>
                <a:r>
                  <a:rPr lang="en-US" dirty="0"/>
                  <a:t>Since the alternative hypothesis is one-sided, we want to know if there is evidence that </a:t>
                </a:r>
                <a:r>
                  <a:rPr lang="el-GR" i="1" dirty="0">
                    <a:latin typeface="Cambria Math" panose="02040503050406030204" pitchFamily="18" charset="0"/>
                    <a:ea typeface="Cambria Math" panose="02040503050406030204" pitchFamily="18" charset="0"/>
                  </a:rPr>
                  <a:t>μ</a:t>
                </a:r>
                <a:r>
                  <a:rPr lang="en-US" dirty="0"/>
                  <a:t> (the mean life of the newly fabricated chips) is greater than the hypothesized value </a:t>
                </a:r>
                <a:r>
                  <a:rPr lang="el-GR" i="1" dirty="0">
                    <a:latin typeface="Cambria Math" panose="02040503050406030204" pitchFamily="18" charset="0"/>
                    <a:ea typeface="Cambria Math" panose="02040503050406030204" pitchFamily="18" charset="0"/>
                  </a:rPr>
                  <a:t>μ</a:t>
                </a:r>
                <a:r>
                  <a:rPr lang="en-US" baseline="-25000" dirty="0"/>
                  <a:t>0</a:t>
                </a:r>
                <a:r>
                  <a:rPr lang="en-US" dirty="0"/>
                  <a:t> (16,000 hours, the standard life of existing chips). If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(the mean life of the 1000 microprocessors samples) is much larger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that would suggest that </a:t>
                </a:r>
                <a:r>
                  <a:rPr lang="en-US" i="1" dirty="0"/>
                  <a:t>H</a:t>
                </a:r>
                <a:r>
                  <a:rPr lang="en-US" i="1" baseline="-25000" dirty="0"/>
                  <a:t>a</a:t>
                </a:r>
                <a:r>
                  <a:rPr lang="en-US" dirty="0"/>
                  <a:t> is a more reasonable choice than </a:t>
                </a:r>
                <a:r>
                  <a:rPr lang="en-US" i="1" dirty="0"/>
                  <a:t>H</a:t>
                </a:r>
                <a:r>
                  <a:rPr lang="en-US" baseline="-25000" dirty="0"/>
                  <a:t>0</a:t>
                </a:r>
                <a:r>
                  <a:rPr lang="en-US" dirty="0"/>
                  <a:t>. Of course, through ordinary sampling variation,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could be larger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852"/>
                </a:stretch>
              </a:blipFill>
            </p:spPr>
            <p:txBody>
              <a:bodyPr/>
              <a:lstStyle/>
              <a:p>
                <a:r>
                  <a:rPr lang="en-IN">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much greater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does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have to be in order for us to believe that mean life of the newly fabricated chips is greater than 16,000 hours and select </a:t>
                </a:r>
                <a:r>
                  <a:rPr lang="en-US" i="1" dirty="0"/>
                  <a:t>H</a:t>
                </a:r>
                <a:r>
                  <a:rPr lang="en-US" i="1" baseline="-25000" dirty="0"/>
                  <a:t>a</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00"/>
                </a:stretch>
              </a:blipFill>
            </p:spPr>
            <p:txBody>
              <a:bodyPr/>
              <a:lstStyle/>
              <a:p>
                <a:r>
                  <a:rPr lang="en-IN">
                    <a:noFill/>
                  </a:rPr>
                  <a:t> </a:t>
                </a:r>
              </a:p>
            </p:txBody>
          </p:sp>
        </mc:Fallback>
      </mc:AlternateContent>
      <p:graphicFrame>
        <p:nvGraphicFramePr>
          <p:cNvPr id="5" name="object 3"/>
          <p:cNvGraphicFramePr>
            <a:graphicFrameLocks noGrp="1"/>
          </p:cNvGraphicFramePr>
          <p:nvPr>
            <p:extLst>
              <p:ext uri="{D42A27DB-BD31-4B8C-83A1-F6EECF244321}">
                <p14:modId xmlns:p14="http://schemas.microsoft.com/office/powerpoint/2010/main" val="2519125100"/>
              </p:ext>
            </p:extLst>
          </p:nvPr>
        </p:nvGraphicFramePr>
        <p:xfrm>
          <a:off x="838201" y="2819400"/>
          <a:ext cx="7543799" cy="2273300"/>
        </p:xfrm>
        <a:graphic>
          <a:graphicData uri="http://schemas.openxmlformats.org/drawingml/2006/table">
            <a:tbl>
              <a:tblPr firstRow="1" bandRow="1">
                <a:tableStyleId>{5C22544A-7EE6-4342-B048-85BDC9FD1C3A}</a:tableStyleId>
              </a:tblPr>
              <a:tblGrid>
                <a:gridCol w="2127954">
                  <a:extLst>
                    <a:ext uri="{9D8B030D-6E8A-4147-A177-3AD203B41FA5}">
                      <a16:colId xmlns:a16="http://schemas.microsoft.com/office/drawing/2014/main" val="20000"/>
                    </a:ext>
                  </a:extLst>
                </a:gridCol>
                <a:gridCol w="3801593">
                  <a:extLst>
                    <a:ext uri="{9D8B030D-6E8A-4147-A177-3AD203B41FA5}">
                      <a16:colId xmlns:a16="http://schemas.microsoft.com/office/drawing/2014/main" val="20001"/>
                    </a:ext>
                  </a:extLst>
                </a:gridCol>
                <a:gridCol w="1614252">
                  <a:extLst>
                    <a:ext uri="{9D8B030D-6E8A-4147-A177-3AD203B41FA5}">
                      <a16:colId xmlns:a16="http://schemas.microsoft.com/office/drawing/2014/main" val="20002"/>
                    </a:ext>
                  </a:extLst>
                </a:gridCol>
              </a:tblGrid>
              <a:tr h="288925">
                <a:tc gridSpan="3">
                  <a:txBody>
                    <a:bodyPr/>
                    <a:lstStyle/>
                    <a:p>
                      <a:pPr marL="0" indent="0" algn="ctr"/>
                      <a:r>
                        <a:rPr lang="en-US" sz="2000" b="1" i="0" kern="1200" baseline="0" dirty="0">
                          <a:solidFill>
                            <a:schemeClr val="lt1"/>
                          </a:solidFill>
                          <a:latin typeface="+mn-lt"/>
                          <a:ea typeface="+mn-ea"/>
                          <a:cs typeface="+mn-cs"/>
                        </a:rPr>
                        <a:t>Table 11.2.3 – Critical Values of the z-Test Statistic for One‑</a:t>
                      </a:r>
                      <a:r>
                        <a:rPr lang="en-US" sz="2000" b="1" i="0" kern="1200" baseline="0" dirty="0" err="1">
                          <a:solidFill>
                            <a:schemeClr val="lt1"/>
                          </a:solidFill>
                          <a:latin typeface="+mn-lt"/>
                          <a:ea typeface="+mn-ea"/>
                          <a:cs typeface="+mn-cs"/>
                        </a:rPr>
                        <a:t>Sided</a:t>
                      </a:r>
                      <a:r>
                        <a:rPr lang="en-US" sz="2000" b="1" i="0" kern="1200" baseline="0" dirty="0">
                          <a:solidFill>
                            <a:schemeClr val="lt1"/>
                          </a:solidFill>
                          <a:latin typeface="+mn-lt"/>
                          <a:ea typeface="+mn-ea"/>
                          <a:cs typeface="+mn-cs"/>
                        </a:rPr>
                        <a:t> (Greater Than) Alternatives 	</a:t>
                      </a: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6075">
                <a:tc>
                  <a:txBody>
                    <a:bodyPr/>
                    <a:lstStyle/>
                    <a:p>
                      <a:pPr marL="12065" algn="ctr">
                        <a:lnSpc>
                          <a:spcPct val="100000"/>
                        </a:lnSpc>
                        <a:spcBef>
                          <a:spcPts val="150"/>
                        </a:spcBef>
                      </a:pPr>
                      <a:r>
                        <a:rPr sz="2000" b="1" spc="-10" dirty="0">
                          <a:solidFill>
                            <a:srgbClr val="000000"/>
                          </a:solidFill>
                        </a:rPr>
                        <a:t>Significance</a:t>
                      </a:r>
                      <a:r>
                        <a:rPr sz="2000" b="1" spc="-30" dirty="0">
                          <a:solidFill>
                            <a:srgbClr val="000000"/>
                          </a:solidFill>
                        </a:rPr>
                        <a:t> </a:t>
                      </a:r>
                      <a:r>
                        <a:rPr sz="2000" b="1" spc="-5" dirty="0">
                          <a:solidFill>
                            <a:srgbClr val="000000"/>
                          </a:solidFill>
                        </a:rPr>
                        <a:t>Level</a:t>
                      </a:r>
                      <a:endParaRPr sz="2000" b="1" dirty="0">
                        <a:solidFill>
                          <a:srgbClr val="000000"/>
                        </a:solidFill>
                        <a:latin typeface="Roboto Condensed"/>
                        <a:cs typeface="Roboto Condensed"/>
                      </a:endParaRPr>
                    </a:p>
                  </a:txBody>
                  <a:tcPr marL="0" marR="0" marT="19050" marB="0"/>
                </a:tc>
                <a:tc>
                  <a:txBody>
                    <a:bodyPr/>
                    <a:lstStyle/>
                    <a:p>
                      <a:pPr marL="266700" algn="ctr">
                        <a:lnSpc>
                          <a:spcPct val="100000"/>
                        </a:lnSpc>
                        <a:spcBef>
                          <a:spcPts val="150"/>
                        </a:spcBef>
                      </a:pPr>
                      <a:r>
                        <a:rPr sz="2000" b="1" spc="-5" dirty="0">
                          <a:solidFill>
                            <a:srgbClr val="000000"/>
                          </a:solidFill>
                        </a:rPr>
                        <a:t>Definition </a:t>
                      </a:r>
                      <a:r>
                        <a:rPr sz="2000" b="1" dirty="0">
                          <a:solidFill>
                            <a:srgbClr val="000000"/>
                          </a:solidFill>
                        </a:rPr>
                        <a:t>of </a:t>
                      </a:r>
                      <a:r>
                        <a:rPr sz="2000" b="1" spc="-5" dirty="0">
                          <a:solidFill>
                            <a:srgbClr val="000000"/>
                          </a:solidFill>
                        </a:rPr>
                        <a:t>Ordinary</a:t>
                      </a:r>
                      <a:r>
                        <a:rPr sz="2000" b="1" spc="-15" dirty="0">
                          <a:solidFill>
                            <a:srgbClr val="000000"/>
                          </a:solidFill>
                        </a:rPr>
                        <a:t> </a:t>
                      </a:r>
                      <a:r>
                        <a:rPr sz="2000" b="1" spc="-5" dirty="0">
                          <a:solidFill>
                            <a:srgbClr val="000000"/>
                          </a:solidFill>
                        </a:rPr>
                        <a:t>Variability</a:t>
                      </a:r>
                      <a:endParaRPr sz="2000" b="1" dirty="0">
                        <a:solidFill>
                          <a:srgbClr val="000000"/>
                        </a:solidFill>
                        <a:latin typeface="Roboto Condensed"/>
                        <a:cs typeface="Roboto Condensed"/>
                      </a:endParaRPr>
                    </a:p>
                  </a:txBody>
                  <a:tcPr marL="0" marR="0" marT="19050" marB="0"/>
                </a:tc>
                <a:tc>
                  <a:txBody>
                    <a:bodyPr/>
                    <a:lstStyle/>
                    <a:p>
                      <a:pPr marR="175895" algn="ctr">
                        <a:lnSpc>
                          <a:spcPct val="100000"/>
                        </a:lnSpc>
                        <a:spcBef>
                          <a:spcPts val="150"/>
                        </a:spcBef>
                      </a:pPr>
                      <a:r>
                        <a:rPr sz="2000" b="1" i="1" spc="-10" dirty="0">
                          <a:solidFill>
                            <a:srgbClr val="000000"/>
                          </a:solidFill>
                        </a:rPr>
                        <a:t>z</a:t>
                      </a:r>
                      <a:r>
                        <a:rPr lang="el-GR" sz="2000" b="1" i="1" baseline="-25252" dirty="0">
                          <a:solidFill>
                            <a:srgbClr val="000000"/>
                          </a:solidFill>
                          <a:latin typeface="Cambria Math" panose="02040503050406030204" pitchFamily="18" charset="0"/>
                          <a:ea typeface="Cambria Math" panose="02040503050406030204" pitchFamily="18" charset="0"/>
                        </a:rPr>
                        <a:t>α</a:t>
                      </a:r>
                      <a:endParaRPr sz="2000" b="1" i="1" baseline="-25252"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L="12065" algn="ctr">
                        <a:lnSpc>
                          <a:spcPct val="100000"/>
                        </a:lnSpc>
                        <a:spcBef>
                          <a:spcPts val="125"/>
                        </a:spcBef>
                      </a:pPr>
                      <a:r>
                        <a:rPr sz="2000" dirty="0">
                          <a:solidFill>
                            <a:srgbClr val="000000"/>
                          </a:solidFill>
                        </a:rPr>
                        <a:t>0.20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80% of the</a:t>
                      </a:r>
                      <a:r>
                        <a:rPr sz="2000" spc="-20"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520065">
                        <a:lnSpc>
                          <a:spcPct val="100000"/>
                        </a:lnSpc>
                        <a:spcBef>
                          <a:spcPts val="125"/>
                        </a:spcBef>
                      </a:pPr>
                      <a:r>
                        <a:rPr sz="2000" dirty="0">
                          <a:solidFill>
                            <a:srgbClr val="000000"/>
                          </a:solidFill>
                        </a:rPr>
                        <a:t>0.84</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125"/>
                        </a:spcBef>
                      </a:pPr>
                      <a:r>
                        <a:rPr sz="2000" dirty="0">
                          <a:solidFill>
                            <a:srgbClr val="000000"/>
                          </a:solidFill>
                        </a:rPr>
                        <a:t>0.10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90% of the</a:t>
                      </a:r>
                      <a:r>
                        <a:rPr sz="2000" spc="-20"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520065">
                        <a:lnSpc>
                          <a:spcPct val="100000"/>
                        </a:lnSpc>
                        <a:spcBef>
                          <a:spcPts val="125"/>
                        </a:spcBef>
                      </a:pPr>
                      <a:r>
                        <a:rPr sz="2000" dirty="0">
                          <a:solidFill>
                            <a:srgbClr val="000000"/>
                          </a:solidFill>
                        </a:rPr>
                        <a:t>1.28</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125"/>
                        </a:spcBef>
                      </a:pPr>
                      <a:r>
                        <a:rPr sz="2000" dirty="0">
                          <a:solidFill>
                            <a:srgbClr val="000000"/>
                          </a:solidFill>
                        </a:rPr>
                        <a:t>0.05</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95% of the</a:t>
                      </a:r>
                      <a:r>
                        <a:rPr sz="2000" spc="-20"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520065">
                        <a:lnSpc>
                          <a:spcPct val="100000"/>
                        </a:lnSpc>
                        <a:spcBef>
                          <a:spcPts val="125"/>
                        </a:spcBef>
                      </a:pPr>
                      <a:r>
                        <a:rPr sz="2000" dirty="0">
                          <a:solidFill>
                            <a:srgbClr val="000000"/>
                          </a:solidFill>
                        </a:rPr>
                        <a:t>1.645</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125"/>
                        </a:spcBef>
                      </a:pPr>
                      <a:r>
                        <a:rPr sz="2000" dirty="0">
                          <a:solidFill>
                            <a:srgbClr val="000000"/>
                          </a:solidFill>
                        </a:rPr>
                        <a:t>0.01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99% of the</a:t>
                      </a:r>
                      <a:r>
                        <a:rPr sz="2000" spc="-20"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520065">
                        <a:lnSpc>
                          <a:spcPct val="100000"/>
                        </a:lnSpc>
                        <a:spcBef>
                          <a:spcPts val="125"/>
                        </a:spcBef>
                      </a:pPr>
                      <a:r>
                        <a:rPr sz="2000" dirty="0">
                          <a:solidFill>
                            <a:srgbClr val="000000"/>
                          </a:solidFill>
                        </a:rPr>
                        <a:t>2.33</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The </a:t>
            </a:r>
            <a:r>
              <a:rPr lang="en-US" i="1" dirty="0"/>
              <a:t>z</a:t>
            </a:r>
            <a:r>
              <a:rPr lang="en-US" dirty="0"/>
              <a:t>-test statistic has a standard normal distribution; so critical values are determined from the probability distribution of the standard normal distribution. </a:t>
            </a:r>
          </a:p>
        </p:txBody>
      </p:sp>
      <p:pic>
        <p:nvPicPr>
          <p:cNvPr id="5" name="Picture 4">
            <a:extLst>
              <a:ext uri="{FF2B5EF4-FFF2-40B4-BE49-F238E27FC236}">
                <a16:creationId xmlns:a16="http://schemas.microsoft.com/office/drawing/2014/main" id="{71DFE687-B069-6856-DF68-5391BB9C1D59}"/>
              </a:ext>
            </a:extLst>
          </p:cNvPr>
          <p:cNvPicPr>
            <a:picLocks noChangeAspect="1"/>
          </p:cNvPicPr>
          <p:nvPr/>
        </p:nvPicPr>
        <p:blipFill>
          <a:blip r:embed="rId2"/>
          <a:stretch>
            <a:fillRect/>
          </a:stretch>
        </p:blipFill>
        <p:spPr>
          <a:xfrm>
            <a:off x="1905001" y="1261575"/>
            <a:ext cx="4114800" cy="2982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alternative hypothesis is one-sided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dirty="0"/>
                  <a:t> &gt; 16,000) and </a:t>
                </a:r>
                <a:r>
                  <a:rPr lang="el-GR" i="1" dirty="0">
                    <a:latin typeface="Cambria Math" panose="02040503050406030204" pitchFamily="18" charset="0"/>
                    <a:ea typeface="Cambria Math" panose="02040503050406030204" pitchFamily="18" charset="0"/>
                  </a:rPr>
                  <a:t>α</a:t>
                </a:r>
                <a:r>
                  <a:rPr lang="en-US" dirty="0"/>
                  <a:t> = 0.01. From Table 11.2.3, we find that the appropriate critical value for the test is 2.33. This critical value means that if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is 2.33 standard deviations larger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then </a:t>
                </a:r>
                <a:r>
                  <a:rPr lang="en-US" i="1" dirty="0"/>
                  <a:t>H</a:t>
                </a:r>
                <a:r>
                  <a:rPr lang="en-US" baseline="-25000" dirty="0"/>
                  <a:t>0</a:t>
                </a:r>
                <a:r>
                  <a:rPr lang="en-US" dirty="0"/>
                  <a:t> should be rejected in favor of </a:t>
                </a:r>
                <a:r>
                  <a:rPr lang="en-US" i="1" dirty="0"/>
                  <a:t>H</a:t>
                </a:r>
                <a:r>
                  <a:rPr lang="en-US" baseline="-25000" dirty="0"/>
                  <a:t>a</a:t>
                </a:r>
                <a:r>
                  <a:rPr lang="en-US" dirty="0"/>
                  <a:t>. However, if </a:t>
                </a:r>
                <a:r>
                  <a:rPr lang="en-US" i="1" dirty="0"/>
                  <a:t>H</a:t>
                </a:r>
                <a:r>
                  <a:rPr lang="en-US" baseline="-25000" dirty="0"/>
                  <a:t>0</a:t>
                </a:r>
                <a:r>
                  <a:rPr lang="en-US" dirty="0"/>
                  <a:t> is true and all assumptions are met, ordinary sampling variation would cause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to be greater than 2.33 about 1% of the time. Thus, 1% of the time </a:t>
                </a:r>
                <a:r>
                  <a:rPr lang="en-US" i="1" dirty="0"/>
                  <a:t>H</a:t>
                </a:r>
                <a:r>
                  <a:rPr lang="en-US" baseline="-25000" dirty="0"/>
                  <a:t>0</a:t>
                </a:r>
                <a:r>
                  <a:rPr lang="en-US" dirty="0"/>
                  <a:t> will be rejected when it is true, a Type I error.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00" r="-2296"/>
                </a:stretch>
              </a:blipFill>
            </p:spPr>
            <p:txBody>
              <a:bodyPr/>
              <a:lstStyle/>
              <a:p>
                <a:r>
                  <a:rPr lang="en-IN">
                    <a:noFill/>
                  </a:rPr>
                  <a:t> </a:t>
                </a:r>
              </a:p>
            </p:txBody>
          </p:sp>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lstStyle/>
          <a:p>
            <a:r>
              <a:rPr lang="en-US" dirty="0"/>
              <a:t>To locate the critical value of </a:t>
            </a:r>
            <a:r>
              <a:rPr lang="en-US" i="1" dirty="0"/>
              <a:t>z</a:t>
            </a:r>
            <a:r>
              <a:rPr lang="en-US" dirty="0"/>
              <a:t> for a one-sided “greater-than” alternative, find the value of </a:t>
            </a:r>
            <a:r>
              <a:rPr lang="en-US" i="1" dirty="0"/>
              <a:t>z</a:t>
            </a:r>
            <a:r>
              <a:rPr lang="en-US" dirty="0"/>
              <a:t> that </a:t>
            </a:r>
            <a:r>
              <a:rPr lang="en-US" i="1" dirty="0"/>
              <a:t>cuts off </a:t>
            </a:r>
            <a:r>
              <a:rPr lang="el-GR" i="1" dirty="0">
                <a:latin typeface="Cambria Math" panose="02040503050406030204" pitchFamily="18" charset="0"/>
                <a:ea typeface="Cambria Math" panose="02040503050406030204" pitchFamily="18" charset="0"/>
              </a:rPr>
              <a:t>α</a:t>
            </a:r>
            <a:r>
              <a:rPr lang="en-US" dirty="0"/>
              <a:t> worth of probability in the right-hand tail of the distribution. The critical values for “greater than” alternative hypotheses are given in Table 11.2.3 for typical values of </a:t>
            </a:r>
            <a:r>
              <a:rPr lang="el-GR" i="1" dirty="0">
                <a:latin typeface="Cambria Math" panose="02040503050406030204" pitchFamily="18" charset="0"/>
                <a:ea typeface="Cambria Math" panose="02040503050406030204" pitchFamily="18" charset="0"/>
              </a:rPr>
              <a:t>α</a:t>
            </a:r>
            <a:r>
              <a:rPr lang="en-US" dirty="0"/>
              <a:t>.</a:t>
            </a:r>
          </a:p>
          <a:p>
            <a:r>
              <a:rPr lang="en-US" dirty="0"/>
              <a:t>To determine the </a:t>
            </a:r>
            <a:r>
              <a:rPr lang="en-US" i="1" dirty="0"/>
              <a:t>P</a:t>
            </a:r>
            <a:r>
              <a:rPr lang="en-US" dirty="0"/>
              <a:t>-value for the test we proceed as follows. </a:t>
            </a:r>
          </a:p>
          <a:p>
            <a:pPr algn="ctr"/>
            <a:r>
              <a:rPr lang="en-US" i="1" dirty="0"/>
              <a:t>P</a:t>
            </a:r>
            <a:r>
              <a:rPr lang="en-US" dirty="0"/>
              <a:t>-value = </a:t>
            </a:r>
            <a:r>
              <a:rPr lang="en-US" i="1" dirty="0"/>
              <a:t>P</a:t>
            </a:r>
            <a:r>
              <a:rPr lang="en-US" dirty="0"/>
              <a:t>(</a:t>
            </a:r>
            <a:r>
              <a:rPr lang="en-US" i="1" dirty="0"/>
              <a:t>z</a:t>
            </a:r>
            <a:r>
              <a:rPr lang="en-US" dirty="0"/>
              <a:t> ≥ 2.53 ) = </a:t>
            </a:r>
            <a:r>
              <a:rPr lang="en-US" i="1" dirty="0"/>
              <a:t>P</a:t>
            </a:r>
            <a:r>
              <a:rPr lang="en-US" dirty="0"/>
              <a:t>(</a:t>
            </a:r>
            <a:r>
              <a:rPr lang="en-US" i="1" dirty="0"/>
              <a:t>z</a:t>
            </a:r>
            <a:r>
              <a:rPr lang="en-US" dirty="0"/>
              <a:t> ≤ −2.53) ≈ 0.0057.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Performing a Hypothesis Test for Reading Level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56589966"/>
              </p:ext>
            </p:extLst>
          </p:nvPr>
        </p:nvGraphicFramePr>
        <p:xfrm>
          <a:off x="459036" y="1129665"/>
          <a:ext cx="8000999" cy="3606800"/>
        </p:xfrm>
        <a:graphic>
          <a:graphicData uri="http://schemas.openxmlformats.org/drawingml/2006/table">
            <a:tbl>
              <a:tblPr firstRow="1" bandRow="1">
                <a:tableStyleId>{5C22544A-7EE6-4342-B048-85BDC9FD1C3A}</a:tableStyleId>
              </a:tblPr>
              <a:tblGrid>
                <a:gridCol w="2207964">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83035">
                  <a:extLst>
                    <a:ext uri="{9D8B030D-6E8A-4147-A177-3AD203B41FA5}">
                      <a16:colId xmlns:a16="http://schemas.microsoft.com/office/drawing/2014/main" val="20003"/>
                    </a:ext>
                  </a:extLst>
                </a:gridCol>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Table 11.2.1 - Hypotheses Concerning a Test about a Single Mean </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dirty="0">
                        <a:solidFill>
                          <a:srgbClr val="000000"/>
                        </a:solidFill>
                      </a:endParaRP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baseline="0" dirty="0">
                          <a:solidFill>
                            <a:srgbClr val="000000"/>
                          </a:solidFill>
                          <a:latin typeface="+mn-lt"/>
                          <a:ea typeface="+mn-ea"/>
                          <a:cs typeface="+mn-cs"/>
                        </a:rPr>
                        <a:t>Research Question</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kern="1200" baseline="0" dirty="0">
                        <a:solidFill>
                          <a:srgbClr val="000000"/>
                        </a:solidFill>
                        <a:latin typeface="+mn-lt"/>
                        <a:ea typeface="+mn-ea"/>
                        <a:cs typeface="+mn-cs"/>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kern="1200" baseline="0" dirty="0">
                        <a:solidFill>
                          <a:srgbClr val="000000"/>
                        </a:solidFill>
                        <a:latin typeface="+mn-lt"/>
                        <a:ea typeface="+mn-ea"/>
                        <a:cs typeface="+mn-cs"/>
                      </a:endParaRPr>
                    </a:p>
                  </a:txBody>
                  <a:tcPr/>
                </a:tc>
                <a:extLst>
                  <a:ext uri="{0D108BD9-81ED-4DB2-BD59-A6C34878D82A}">
                    <a16:rowId xmlns:a16="http://schemas.microsoft.com/office/drawing/2014/main" val="2013231911"/>
                  </a:ext>
                </a:extLst>
              </a:tr>
              <a:tr h="370840">
                <a:tc>
                  <a:txBody>
                    <a:bodyPr/>
                    <a:lstStyle/>
                    <a:p>
                      <a:pPr algn="ct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Is the population mean different from </a:t>
                      </a:r>
                      <a:r>
                        <a:rPr lang="el-GR" sz="1800" b="1"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1" i="1" kern="1200" baseline="-25000" dirty="0">
                          <a:solidFill>
                            <a:srgbClr val="000000"/>
                          </a:solidFill>
                          <a:latin typeface="+mn-lt"/>
                          <a:ea typeface="+mn-ea"/>
                          <a:cs typeface="+mn-cs"/>
                        </a:rPr>
                        <a:t>0</a:t>
                      </a:r>
                      <a:r>
                        <a:rPr lang="en-US" sz="1800" b="1" i="0" kern="1200" baseline="0" dirty="0">
                          <a:solidFill>
                            <a:srgbClr val="000000"/>
                          </a:solidFill>
                          <a:latin typeface="+mn-lt"/>
                          <a:ea typeface="+mn-ea"/>
                          <a:cs typeface="+mn-cs"/>
                        </a:rPr>
                        <a:t>?</a:t>
                      </a:r>
                      <a:r>
                        <a:rPr lang="en-US" sz="1800" b="1" i="1" kern="1200" baseline="0" dirty="0">
                          <a:solidFill>
                            <a:srgbClr val="000000"/>
                          </a:solidFill>
                          <a:latin typeface="+mn-lt"/>
                          <a:ea typeface="+mn-ea"/>
                          <a:cs typeface="+mn-cs"/>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Is the population mean greater than </a:t>
                      </a:r>
                      <a:r>
                        <a:rPr lang="el-GR" sz="1800" b="1"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1" i="0" kern="1200" baseline="-25000" dirty="0">
                          <a:solidFill>
                            <a:srgbClr val="000000"/>
                          </a:solidFill>
                          <a:latin typeface="+mn-lt"/>
                          <a:ea typeface="+mn-ea"/>
                          <a:cs typeface="+mn-cs"/>
                        </a:rPr>
                        <a:t>0</a:t>
                      </a:r>
                      <a:r>
                        <a:rPr lang="en-US" sz="1800" b="1" i="0" kern="1200" baseline="0" dirty="0">
                          <a:solidFill>
                            <a:srgbClr val="00000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Is the population mean less than </a:t>
                      </a:r>
                      <a:r>
                        <a:rPr lang="el-GR" sz="1800" b="1"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1" i="0" kern="1200" baseline="-25000" dirty="0">
                          <a:solidFill>
                            <a:srgbClr val="000000"/>
                          </a:solidFill>
                          <a:latin typeface="+mn-lt"/>
                          <a:ea typeface="+mn-ea"/>
                          <a:cs typeface="+mn-cs"/>
                        </a:rPr>
                        <a:t>0</a:t>
                      </a:r>
                      <a:r>
                        <a:rPr lang="en-US" sz="1800" b="1" i="0" kern="1200" baseline="0" dirty="0">
                          <a:solidFill>
                            <a:srgbClr val="000000"/>
                          </a:solidFill>
                          <a:latin typeface="+mn-lt"/>
                          <a:ea typeface="+mn-ea"/>
                          <a:cs typeface="+mn-cs"/>
                        </a:rPr>
                        <a:t>?</a:t>
                      </a:r>
                      <a:r>
                        <a:rPr lang="en-US" sz="1800" b="1" i="1" kern="1200" baseline="0" dirty="0">
                          <a:solidFill>
                            <a:srgbClr val="000000"/>
                          </a:solidFill>
                          <a:latin typeface="+mn-lt"/>
                          <a:ea typeface="+mn-ea"/>
                          <a:cs typeface="+mn-cs"/>
                        </a:rPr>
                        <a:t> </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Null Hypothesis, </a:t>
                      </a:r>
                      <a:r>
                        <a:rPr lang="en-US" sz="1800" b="1" i="1" kern="1200" baseline="0" dirty="0">
                          <a:solidFill>
                            <a:srgbClr val="000000"/>
                          </a:solidFill>
                          <a:latin typeface="+mn-lt"/>
                          <a:ea typeface="+mn-ea"/>
                          <a:cs typeface="+mn-cs"/>
                        </a:rPr>
                        <a:t>H</a:t>
                      </a:r>
                      <a:r>
                        <a:rPr lang="en-US" sz="1800" b="1" i="0" kern="1200" baseline="-25000" dirty="0">
                          <a:solidFill>
                            <a:srgbClr val="000000"/>
                          </a:solidFill>
                          <a:latin typeface="+mn-lt"/>
                          <a:ea typeface="+mn-ea"/>
                          <a:cs typeface="+mn-cs"/>
                        </a:rPr>
                        <a:t>0</a:t>
                      </a:r>
                      <a:r>
                        <a:rPr lang="en-US" sz="1800" b="1" i="1" kern="1200" baseline="0" dirty="0">
                          <a:solidFill>
                            <a:srgbClr val="000000"/>
                          </a:solidFill>
                          <a:latin typeface="+mn-lt"/>
                          <a:ea typeface="+mn-ea"/>
                          <a:cs typeface="+mn-cs"/>
                        </a:rPr>
                        <a:t> </a:t>
                      </a:r>
                    </a:p>
                  </a:txBody>
                  <a:tcPr/>
                </a:tc>
                <a:tc>
                  <a:txBody>
                    <a:bodyPr/>
                    <a:lstStyle/>
                    <a:p>
                      <a:pPr algn="ct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Symbol" pitchFamily="98" charset="2"/>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Symbol" pitchFamily="98" charset="2"/>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Symbol" pitchFamily="98" charset="2"/>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Alternative Hypothesis, </a:t>
                      </a:r>
                      <a:r>
                        <a:rPr lang="en-US" sz="1800" b="1" i="1" kern="1200" baseline="0" dirty="0">
                          <a:solidFill>
                            <a:srgbClr val="000000"/>
                          </a:solidFill>
                          <a:latin typeface="+mn-lt"/>
                          <a:ea typeface="+mn-ea"/>
                          <a:cs typeface="+mn-cs"/>
                        </a:rPr>
                        <a:t>H</a:t>
                      </a:r>
                      <a:r>
                        <a:rPr lang="en-US" sz="1800" b="1" i="1" kern="1200" baseline="-25000" dirty="0">
                          <a:solidFill>
                            <a:srgbClr val="000000"/>
                          </a:solidFill>
                          <a:latin typeface="+mn-lt"/>
                          <a:ea typeface="+mn-ea"/>
                          <a:cs typeface="+mn-cs"/>
                        </a:rPr>
                        <a:t>a</a:t>
                      </a:r>
                      <a:endParaRPr lang="en-US" sz="1800" b="1" i="1" kern="1200" baseline="0" dirty="0">
                        <a:solidFill>
                          <a:srgbClr val="00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Times New Roman"/>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mn-lt"/>
                          <a:ea typeface="+mn-ea"/>
                          <a:cs typeface="+mn-cs"/>
                        </a:rPr>
                        <a:t>&gt;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mn-lt"/>
                          <a:ea typeface="+mn-ea"/>
                          <a:cs typeface="+mn-cs"/>
                        </a:rPr>
                        <a:t>&lt;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p>
                      <a:pPr algn="ctr"/>
                      <a:endParaRPr lang="en-US" dirty="0">
                        <a:solidFill>
                          <a:srgbClr val="000000"/>
                        </a:solidFill>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Type of Hypothesis Test </a:t>
                      </a:r>
                    </a:p>
                  </a:txBody>
                  <a:tcPr/>
                </a:tc>
                <a:tc>
                  <a:txBody>
                    <a:bodyPr/>
                    <a:lstStyle/>
                    <a:p>
                      <a:pPr marL="461963"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Two-tailed 	</a:t>
                      </a:r>
                    </a:p>
                    <a:p>
                      <a:pPr algn="ctr"/>
                      <a:endParaRPr lang="en-US" dirty="0">
                        <a:solidFill>
                          <a:srgbClr val="000000"/>
                        </a:solidFill>
                      </a:endParaRPr>
                    </a:p>
                  </a:txBody>
                  <a:tcPr anchor="ctr"/>
                </a:tc>
                <a:tc>
                  <a:txBody>
                    <a:bodyPr/>
                    <a:lstStyle/>
                    <a:p>
                      <a:pPr marL="461963"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Right-tailed 	</a:t>
                      </a:r>
                    </a:p>
                    <a:p>
                      <a:pPr algn="ctr"/>
                      <a:endParaRPr lang="en-US" dirty="0">
                        <a:solidFill>
                          <a:srgbClr val="000000"/>
                        </a:solidFill>
                      </a:endParaRPr>
                    </a:p>
                  </a:txBody>
                  <a:tcPr/>
                </a:tc>
                <a:tc>
                  <a:txBody>
                    <a:bodyPr/>
                    <a:lstStyle/>
                    <a:p>
                      <a:pPr marL="461963"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Left-tailed 	</a:t>
                      </a:r>
                    </a:p>
                    <a:p>
                      <a:pPr algn="ctr"/>
                      <a:endParaRPr lang="en-US" dirty="0">
                        <a:solidFill>
                          <a:srgbClr val="000000"/>
                        </a:solidFill>
                      </a:endParaRPr>
                    </a:p>
                  </a:txBody>
                  <a:tcPr/>
                </a:tc>
                <a:extLst>
                  <a:ext uri="{0D108BD9-81ED-4DB2-BD59-A6C34878D82A}">
                    <a16:rowId xmlns:a16="http://schemas.microsoft.com/office/drawing/2014/main" val="10004"/>
                  </a:ext>
                </a:extLst>
              </a:tr>
            </a:tbl>
          </a:graphicData>
        </a:graphic>
      </p:graphicFrame>
      <p:sp>
        <p:nvSpPr>
          <p:cNvPr id="22" name="Arc 21"/>
          <p:cNvSpPr/>
          <p:nvPr/>
        </p:nvSpPr>
        <p:spPr>
          <a:xfrm rot="7396176" flipH="1">
            <a:off x="3076787" y="2669314"/>
            <a:ext cx="1225832" cy="909774"/>
          </a:xfrm>
          <a:prstGeom prst="arc">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7396176" flipH="1">
            <a:off x="4957768" y="2741464"/>
            <a:ext cx="1346052" cy="865448"/>
          </a:xfrm>
          <a:prstGeom prst="arc">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7396176" flipH="1">
            <a:off x="6854802" y="2762471"/>
            <a:ext cx="1527449" cy="823437"/>
          </a:xfrm>
          <a:prstGeom prst="arc">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5" name="Rectangle 4"/>
          <p:cNvSpPr/>
          <p:nvPr/>
        </p:nvSpPr>
        <p:spPr>
          <a:xfrm>
            <a:off x="304800" y="3733800"/>
            <a:ext cx="8534400" cy="2246769"/>
          </a:xfrm>
          <a:prstGeom prst="rect">
            <a:avLst/>
          </a:prstGeom>
        </p:spPr>
        <p:txBody>
          <a:bodyPr wrap="square">
            <a:spAutoFit/>
          </a:bodyPr>
          <a:lstStyle/>
          <a:p>
            <a:r>
              <a:rPr lang="en-US" sz="2800" b="1" dirty="0"/>
              <a:t>Step 5: Choose between the null and alternative hypotheses.</a:t>
            </a:r>
          </a:p>
          <a:p>
            <a:r>
              <a:rPr lang="en-US" sz="2800" dirty="0"/>
              <a:t>Since the test statistic value of 2.53 is larger than the critical value, 2.33, the conclusion is to reject </a:t>
            </a:r>
            <a:r>
              <a:rPr lang="en-US" sz="2800" i="1" dirty="0"/>
              <a:t>H</a:t>
            </a:r>
            <a:r>
              <a:rPr lang="en-US" sz="2800" baseline="-25000" dirty="0"/>
              <a:t>0</a:t>
            </a:r>
            <a:r>
              <a:rPr lang="en-US" sz="2800" dirty="0"/>
              <a:t> in favor of </a:t>
            </a:r>
            <a:r>
              <a:rPr lang="en-US" sz="2800" i="1" dirty="0"/>
              <a:t>H</a:t>
            </a:r>
            <a:r>
              <a:rPr lang="en-US" sz="2800" i="1" baseline="-25000" dirty="0"/>
              <a:t>a</a:t>
            </a:r>
            <a:r>
              <a:rPr lang="en-US" sz="2800" dirty="0"/>
              <a:t>. </a:t>
            </a:r>
          </a:p>
        </p:txBody>
      </p:sp>
      <p:pic>
        <p:nvPicPr>
          <p:cNvPr id="4" name="Picture 3">
            <a:extLst>
              <a:ext uri="{FF2B5EF4-FFF2-40B4-BE49-F238E27FC236}">
                <a16:creationId xmlns:a16="http://schemas.microsoft.com/office/drawing/2014/main" id="{B74E5FE5-3D54-A12A-1D64-060B377A3515}"/>
              </a:ext>
            </a:extLst>
          </p:cNvPr>
          <p:cNvPicPr>
            <a:picLocks noChangeAspect="1"/>
          </p:cNvPicPr>
          <p:nvPr/>
        </p:nvPicPr>
        <p:blipFill>
          <a:blip r:embed="rId2"/>
          <a:stretch>
            <a:fillRect/>
          </a:stretch>
        </p:blipFill>
        <p:spPr>
          <a:xfrm>
            <a:off x="2209800" y="1181235"/>
            <a:ext cx="4114800" cy="2600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11.2.2: Performing a Hypothesis Test for the</a:t>
            </a:r>
            <a:br>
              <a:rPr lang="en-US" dirty="0"/>
            </a:br>
            <a:r>
              <a:rPr lang="en-US" dirty="0"/>
              <a:t>Life of a Computer Chip (cont.)</a:t>
            </a:r>
          </a:p>
        </p:txBody>
      </p:sp>
      <p:sp>
        <p:nvSpPr>
          <p:cNvPr id="3" name="Content Placeholder 2"/>
          <p:cNvSpPr>
            <a:spLocks noGrp="1"/>
          </p:cNvSpPr>
          <p:nvPr>
            <p:ph idx="1"/>
          </p:nvPr>
        </p:nvSpPr>
        <p:spPr/>
        <p:txBody>
          <a:bodyPr/>
          <a:lstStyle/>
          <a:p>
            <a:r>
              <a:rPr lang="en-US" dirty="0"/>
              <a:t>Note that the </a:t>
            </a:r>
            <a:r>
              <a:rPr lang="en-US" i="1" dirty="0"/>
              <a:t>P</a:t>
            </a:r>
            <a:r>
              <a:rPr lang="en-US" dirty="0"/>
              <a:t>-value of 0.0057 is less than the significance level, </a:t>
            </a:r>
            <a:r>
              <a:rPr lang="el-GR" i="1" dirty="0">
                <a:latin typeface="Cambria Math" panose="02040503050406030204" pitchFamily="18" charset="0"/>
                <a:ea typeface="Cambria Math" panose="02040503050406030204" pitchFamily="18" charset="0"/>
              </a:rPr>
              <a:t>α</a:t>
            </a:r>
            <a:r>
              <a:rPr lang="en-US" dirty="0"/>
              <a:t> = 0.01, also leading us to the decision to reject </a:t>
            </a:r>
            <a:r>
              <a:rPr lang="en-US" i="1" dirty="0"/>
              <a:t>H</a:t>
            </a:r>
            <a:r>
              <a:rPr lang="en-US" baseline="-25000" dirty="0"/>
              <a:t>0</a:t>
            </a:r>
            <a:r>
              <a:rPr lang="en-US" dirty="0"/>
              <a:t> in favor of </a:t>
            </a:r>
            <a:r>
              <a:rPr lang="en-US" i="1" dirty="0"/>
              <a:t>H</a:t>
            </a:r>
            <a:r>
              <a:rPr lang="en-US" baseline="-25000" dirty="0"/>
              <a:t>a</a:t>
            </a:r>
            <a:r>
              <a:rPr lang="en-US" dirty="0"/>
              <a:t>.</a:t>
            </a:r>
          </a:p>
          <a:p>
            <a:r>
              <a:rPr lang="en-US" b="1" dirty="0"/>
              <a:t>Step 6: State the conclusion in terms of the original question. </a:t>
            </a:r>
          </a:p>
          <a:p>
            <a:r>
              <a:rPr lang="en-US" dirty="0"/>
              <a:t>There is sufficient evidence at the </a:t>
            </a:r>
            <a:r>
              <a:rPr lang="el-GR" i="1" dirty="0">
                <a:latin typeface="Cambria Math" panose="02040503050406030204" pitchFamily="18" charset="0"/>
                <a:ea typeface="Cambria Math" panose="02040503050406030204" pitchFamily="18" charset="0"/>
              </a:rPr>
              <a:t>α</a:t>
            </a:r>
            <a:r>
              <a:rPr lang="en-US" dirty="0"/>
              <a:t> = 0.01 level to conclude that the new fabricating technique is superior and leads to longer chip life.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One-Sided "Less Than" Alternatives </a:t>
            </a:r>
          </a:p>
        </p:txBody>
      </p:sp>
      <p:sp>
        <p:nvSpPr>
          <p:cNvPr id="4" name="Content Placeholder 2"/>
          <p:cNvSpPr txBox="1">
            <a:spLocks/>
          </p:cNvSpPr>
          <p:nvPr/>
        </p:nvSpPr>
        <p:spPr>
          <a:xfrm>
            <a:off x="457200" y="1236714"/>
            <a:ext cx="8229600" cy="2677656"/>
          </a:xfrm>
          <a:prstGeom prst="rect">
            <a:avLst/>
          </a:prstGeom>
          <a:solidFill>
            <a:srgbClr val="FFFFCC"/>
          </a:solidFill>
          <a:ln w="28575">
            <a:solidFill>
              <a:srgbClr val="000000"/>
            </a:solidFill>
          </a:ln>
        </p:spPr>
        <p:txBody>
          <a:bodyPr>
            <a:spAutoFit/>
          </a:bodyPr>
          <a:lstStyle/>
          <a:p>
            <a:r>
              <a:rPr lang="en-US" sz="2800" dirty="0">
                <a:solidFill>
                  <a:srgbClr val="000000"/>
                </a:solidFill>
              </a:rPr>
              <a:t>For tests which are based on a test statistic which has a standard normal distribution and “less than” alternatives, find the value of </a:t>
            </a:r>
            <a:r>
              <a:rPr lang="en-US" sz="2800" i="1" dirty="0">
                <a:solidFill>
                  <a:srgbClr val="000000"/>
                </a:solidFill>
              </a:rPr>
              <a:t>z</a:t>
            </a:r>
            <a:r>
              <a:rPr lang="en-US" sz="2800" dirty="0">
                <a:solidFill>
                  <a:srgbClr val="000000"/>
                </a:solidFill>
              </a:rPr>
              <a:t> that </a:t>
            </a:r>
            <a:r>
              <a:rPr lang="en-US" sz="2800" i="1" dirty="0">
                <a:solidFill>
                  <a:srgbClr val="000000"/>
                </a:solidFill>
              </a:rPr>
              <a:t>cuts off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worth of probability in the left-hand tail of the distribution. The critical values for “less than” alternative hypotheses are given in Table 11.2.4 for typical values of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One-Sided "Less Than" Alternatives  (cont.)</a:t>
            </a:r>
          </a:p>
        </p:txBody>
      </p:sp>
      <p:sp>
        <p:nvSpPr>
          <p:cNvPr id="4" name="Content Placeholder 2"/>
          <p:cNvSpPr txBox="1">
            <a:spLocks/>
          </p:cNvSpPr>
          <p:nvPr/>
        </p:nvSpPr>
        <p:spPr>
          <a:xfrm>
            <a:off x="304800" y="1266946"/>
            <a:ext cx="8382000" cy="3108543"/>
          </a:xfrm>
          <a:prstGeom prst="rect">
            <a:avLst/>
          </a:prstGeom>
          <a:solidFill>
            <a:srgbClr val="FFFFCC"/>
          </a:solidFill>
          <a:ln w="28575">
            <a:solidFill>
              <a:srgbClr val="000000"/>
            </a:solidFill>
          </a:ln>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5" name="object 3"/>
          <p:cNvGraphicFramePr>
            <a:graphicFrameLocks noGrp="1"/>
          </p:cNvGraphicFramePr>
          <p:nvPr>
            <p:extLst>
              <p:ext uri="{D42A27DB-BD31-4B8C-83A1-F6EECF244321}">
                <p14:modId xmlns:p14="http://schemas.microsoft.com/office/powerpoint/2010/main" val="2631432046"/>
              </p:ext>
            </p:extLst>
          </p:nvPr>
        </p:nvGraphicFramePr>
        <p:xfrm>
          <a:off x="952501" y="1646467"/>
          <a:ext cx="7086598" cy="2349500"/>
        </p:xfrm>
        <a:graphic>
          <a:graphicData uri="http://schemas.openxmlformats.org/drawingml/2006/table">
            <a:tbl>
              <a:tblPr firstRow="1" bandRow="1">
                <a:tableStyleId>{5C22544A-7EE6-4342-B048-85BDC9FD1C3A}</a:tableStyleId>
              </a:tblPr>
              <a:tblGrid>
                <a:gridCol w="1945915">
                  <a:extLst>
                    <a:ext uri="{9D8B030D-6E8A-4147-A177-3AD203B41FA5}">
                      <a16:colId xmlns:a16="http://schemas.microsoft.com/office/drawing/2014/main" val="20000"/>
                    </a:ext>
                  </a:extLst>
                </a:gridCol>
                <a:gridCol w="3806247">
                  <a:extLst>
                    <a:ext uri="{9D8B030D-6E8A-4147-A177-3AD203B41FA5}">
                      <a16:colId xmlns:a16="http://schemas.microsoft.com/office/drawing/2014/main" val="20001"/>
                    </a:ext>
                  </a:extLst>
                </a:gridCol>
                <a:gridCol w="1334436">
                  <a:extLst>
                    <a:ext uri="{9D8B030D-6E8A-4147-A177-3AD203B41FA5}">
                      <a16:colId xmlns:a16="http://schemas.microsoft.com/office/drawing/2014/main" val="20002"/>
                    </a:ext>
                  </a:extLst>
                </a:gridCol>
              </a:tblGrid>
              <a:tr h="399282">
                <a:tc gridSpan="3">
                  <a:txBody>
                    <a:bodyPr/>
                    <a:lstStyle/>
                    <a:p>
                      <a:pPr algn="ctr"/>
                      <a:r>
                        <a:rPr lang="en-US" sz="2000" b="1" i="0" kern="1200" baseline="0" dirty="0">
                          <a:solidFill>
                            <a:schemeClr val="lt1"/>
                          </a:solidFill>
                          <a:latin typeface="+mn-lt"/>
                          <a:ea typeface="+mn-ea"/>
                          <a:cs typeface="+mn-cs"/>
                        </a:rPr>
                        <a:t>Table 11.2.4 – Critical Values of the </a:t>
                      </a:r>
                      <a:r>
                        <a:rPr lang="en-US" sz="2000" b="1" i="1" kern="1200" baseline="0" dirty="0">
                          <a:solidFill>
                            <a:schemeClr val="lt1"/>
                          </a:solidFill>
                          <a:latin typeface="+mn-lt"/>
                          <a:ea typeface="+mn-ea"/>
                          <a:cs typeface="+mn-cs"/>
                        </a:rPr>
                        <a:t>z</a:t>
                      </a:r>
                      <a:r>
                        <a:rPr lang="en-US" sz="2000" b="1" i="0" kern="1200" baseline="0" dirty="0">
                          <a:solidFill>
                            <a:schemeClr val="lt1"/>
                          </a:solidFill>
                          <a:latin typeface="+mn-lt"/>
                          <a:ea typeface="+mn-ea"/>
                          <a:cs typeface="+mn-cs"/>
                        </a:rPr>
                        <a:t>-Test Statistic for One‑</a:t>
                      </a:r>
                      <a:r>
                        <a:rPr lang="en-US" sz="2000" b="1" i="0" kern="1200" baseline="0" dirty="0" err="1">
                          <a:solidFill>
                            <a:schemeClr val="lt1"/>
                          </a:solidFill>
                          <a:latin typeface="+mn-lt"/>
                          <a:ea typeface="+mn-ea"/>
                          <a:cs typeface="+mn-cs"/>
                        </a:rPr>
                        <a:t>Sided</a:t>
                      </a:r>
                      <a:r>
                        <a:rPr lang="en-US" sz="2000" b="1" i="0" kern="1200" baseline="0" dirty="0">
                          <a:solidFill>
                            <a:schemeClr val="lt1"/>
                          </a:solidFill>
                          <a:latin typeface="+mn-lt"/>
                          <a:ea typeface="+mn-ea"/>
                          <a:cs typeface="+mn-cs"/>
                        </a:rPr>
                        <a:t> (Less Than) Alternatives 	</a:t>
                      </a: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22275">
                <a:tc>
                  <a:txBody>
                    <a:bodyPr/>
                    <a:lstStyle/>
                    <a:p>
                      <a:pPr marL="7620" algn="ctr">
                        <a:lnSpc>
                          <a:spcPct val="100000"/>
                        </a:lnSpc>
                        <a:spcBef>
                          <a:spcPts val="250"/>
                        </a:spcBef>
                      </a:pPr>
                      <a:r>
                        <a:rPr sz="2000" b="1" spc="-10" dirty="0">
                          <a:solidFill>
                            <a:srgbClr val="000000"/>
                          </a:solidFill>
                        </a:rPr>
                        <a:t>Significance</a:t>
                      </a:r>
                      <a:r>
                        <a:rPr sz="2000" b="1" spc="-25" dirty="0">
                          <a:solidFill>
                            <a:srgbClr val="000000"/>
                          </a:solidFill>
                        </a:rPr>
                        <a:t> </a:t>
                      </a:r>
                      <a:r>
                        <a:rPr sz="2000" b="1" spc="-5" dirty="0">
                          <a:solidFill>
                            <a:srgbClr val="000000"/>
                          </a:solidFill>
                        </a:rPr>
                        <a:t>Level</a:t>
                      </a:r>
                      <a:endParaRPr sz="2000" b="1" dirty="0">
                        <a:solidFill>
                          <a:srgbClr val="000000"/>
                        </a:solidFill>
                        <a:latin typeface="Roboto Condensed"/>
                        <a:cs typeface="Roboto Condensed"/>
                      </a:endParaRPr>
                    </a:p>
                  </a:txBody>
                  <a:tcPr marL="0" marR="0" marT="31750" marB="0"/>
                </a:tc>
                <a:tc>
                  <a:txBody>
                    <a:bodyPr/>
                    <a:lstStyle/>
                    <a:p>
                      <a:pPr marL="258445">
                        <a:lnSpc>
                          <a:spcPct val="100000"/>
                        </a:lnSpc>
                        <a:spcBef>
                          <a:spcPts val="250"/>
                        </a:spcBef>
                      </a:pPr>
                      <a:r>
                        <a:rPr sz="2000" b="1" spc="-5" dirty="0">
                          <a:solidFill>
                            <a:srgbClr val="000000"/>
                          </a:solidFill>
                        </a:rPr>
                        <a:t>Definition </a:t>
                      </a:r>
                      <a:r>
                        <a:rPr sz="2000" b="1" dirty="0">
                          <a:solidFill>
                            <a:srgbClr val="000000"/>
                          </a:solidFill>
                        </a:rPr>
                        <a:t>of </a:t>
                      </a:r>
                      <a:r>
                        <a:rPr sz="2000" b="1" spc="-5" dirty="0">
                          <a:solidFill>
                            <a:srgbClr val="000000"/>
                          </a:solidFill>
                        </a:rPr>
                        <a:t>Ordinary</a:t>
                      </a:r>
                      <a:r>
                        <a:rPr sz="2000" b="1" spc="-15" dirty="0">
                          <a:solidFill>
                            <a:srgbClr val="000000"/>
                          </a:solidFill>
                        </a:rPr>
                        <a:t> </a:t>
                      </a:r>
                      <a:r>
                        <a:rPr sz="2000" b="1" spc="-5" dirty="0">
                          <a:solidFill>
                            <a:srgbClr val="000000"/>
                          </a:solidFill>
                        </a:rPr>
                        <a:t>Variability</a:t>
                      </a:r>
                      <a:endParaRPr sz="2000" b="1">
                        <a:solidFill>
                          <a:srgbClr val="000000"/>
                        </a:solidFill>
                        <a:latin typeface="Roboto Condensed"/>
                        <a:cs typeface="Roboto Condensed"/>
                      </a:endParaRPr>
                    </a:p>
                  </a:txBody>
                  <a:tcPr marL="0" marR="0" marT="31750" marB="0"/>
                </a:tc>
                <a:tc>
                  <a:txBody>
                    <a:bodyPr/>
                    <a:lstStyle/>
                    <a:p>
                      <a:pPr marL="384810">
                        <a:lnSpc>
                          <a:spcPct val="100000"/>
                        </a:lnSpc>
                        <a:spcBef>
                          <a:spcPts val="250"/>
                        </a:spcBef>
                      </a:pPr>
                      <a:r>
                        <a:rPr sz="2000" b="1" dirty="0">
                          <a:solidFill>
                            <a:srgbClr val="000000"/>
                          </a:solidFill>
                        </a:rPr>
                        <a:t>−</a:t>
                      </a:r>
                      <a:r>
                        <a:rPr sz="2000" b="1" i="1" dirty="0">
                          <a:solidFill>
                            <a:srgbClr val="000000"/>
                          </a:solidFill>
                        </a:rPr>
                        <a:t>z</a:t>
                      </a:r>
                      <a:r>
                        <a:rPr lang="el-GR" sz="2000" b="1" i="1" baseline="-25252" dirty="0">
                          <a:solidFill>
                            <a:srgbClr val="000000"/>
                          </a:solidFill>
                          <a:latin typeface="Cambria Math" panose="02040503050406030204" pitchFamily="18" charset="0"/>
                          <a:ea typeface="Cambria Math" panose="02040503050406030204" pitchFamily="18" charset="0"/>
                        </a:rPr>
                        <a:t>α</a:t>
                      </a:r>
                      <a:endParaRPr sz="2000" b="1" i="1" baseline="-25252" dirty="0">
                        <a:solidFill>
                          <a:srgbClr val="000000"/>
                        </a:solidFill>
                        <a:latin typeface="Roboto Condensed"/>
                        <a:cs typeface="Roboto Condensed"/>
                      </a:endParaRPr>
                    </a:p>
                  </a:txBody>
                  <a:tcPr marL="0" marR="0" marT="31750" marB="0"/>
                </a:tc>
                <a:extLst>
                  <a:ext uri="{0D108BD9-81ED-4DB2-BD59-A6C34878D82A}">
                    <a16:rowId xmlns:a16="http://schemas.microsoft.com/office/drawing/2014/main" val="10001"/>
                  </a:ext>
                </a:extLst>
              </a:tr>
              <a:tr h="284324">
                <a:tc>
                  <a:txBody>
                    <a:bodyPr/>
                    <a:lstStyle/>
                    <a:p>
                      <a:pPr marL="7620" algn="ctr">
                        <a:lnSpc>
                          <a:spcPct val="100000"/>
                        </a:lnSpc>
                        <a:spcBef>
                          <a:spcPts val="125"/>
                        </a:spcBef>
                      </a:pPr>
                      <a:r>
                        <a:rPr sz="2000" dirty="0">
                          <a:solidFill>
                            <a:srgbClr val="000000"/>
                          </a:solidFill>
                        </a:rPr>
                        <a:t>0.20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80% of the</a:t>
                      </a:r>
                      <a:r>
                        <a:rPr sz="2000" spc="-25"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0" dirty="0">
                          <a:solidFill>
                            <a:srgbClr val="000000"/>
                          </a:solidFill>
                        </a:rPr>
                        <a:t>0.84</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285202">
                <a:tc>
                  <a:txBody>
                    <a:bodyPr/>
                    <a:lstStyle/>
                    <a:p>
                      <a:pPr marL="7620" algn="ctr">
                        <a:lnSpc>
                          <a:spcPct val="100000"/>
                        </a:lnSpc>
                        <a:spcBef>
                          <a:spcPts val="125"/>
                        </a:spcBef>
                      </a:pPr>
                      <a:r>
                        <a:rPr sz="2000" dirty="0">
                          <a:solidFill>
                            <a:srgbClr val="000000"/>
                          </a:solidFill>
                        </a:rPr>
                        <a:t>0.10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90% of the</a:t>
                      </a:r>
                      <a:r>
                        <a:rPr sz="2000" spc="-25"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10" dirty="0">
                          <a:solidFill>
                            <a:srgbClr val="000000"/>
                          </a:solidFill>
                        </a:rPr>
                        <a:t>1.28</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285202">
                <a:tc>
                  <a:txBody>
                    <a:bodyPr/>
                    <a:lstStyle/>
                    <a:p>
                      <a:pPr marL="7620" algn="ctr">
                        <a:lnSpc>
                          <a:spcPct val="100000"/>
                        </a:lnSpc>
                        <a:spcBef>
                          <a:spcPts val="125"/>
                        </a:spcBef>
                      </a:pPr>
                      <a:r>
                        <a:rPr sz="2000" dirty="0">
                          <a:solidFill>
                            <a:srgbClr val="000000"/>
                          </a:solidFill>
                        </a:rPr>
                        <a:t>0.05</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95% of the</a:t>
                      </a:r>
                      <a:r>
                        <a:rPr sz="2000" spc="-25"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10" dirty="0">
                          <a:solidFill>
                            <a:srgbClr val="000000"/>
                          </a:solidFill>
                        </a:rPr>
                        <a:t>1.645</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285202">
                <a:tc>
                  <a:txBody>
                    <a:bodyPr/>
                    <a:lstStyle/>
                    <a:p>
                      <a:pPr marL="7620" algn="ctr">
                        <a:lnSpc>
                          <a:spcPct val="100000"/>
                        </a:lnSpc>
                        <a:spcBef>
                          <a:spcPts val="125"/>
                        </a:spcBef>
                      </a:pPr>
                      <a:r>
                        <a:rPr sz="2000" dirty="0">
                          <a:solidFill>
                            <a:srgbClr val="000000"/>
                          </a:solidFill>
                        </a:rPr>
                        <a:t>0.01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99% of the</a:t>
                      </a:r>
                      <a:r>
                        <a:rPr sz="2000" spc="-25" dirty="0">
                          <a:solidFill>
                            <a:srgbClr val="000000"/>
                          </a:solidFill>
                        </a:rPr>
                        <a:t> </a:t>
                      </a:r>
                      <a:r>
                        <a:rPr sz="2000" dirty="0">
                          <a:solidFill>
                            <a:srgbClr val="000000"/>
                          </a:solidFill>
                        </a:rPr>
                        <a:t>distribution</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10" dirty="0">
                          <a:solidFill>
                            <a:srgbClr val="000000"/>
                          </a:solidFill>
                        </a:rPr>
                        <a:t>2.33</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5"/>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One-Sided "Less Than" Alternatives  (cont.)</a:t>
            </a:r>
          </a:p>
        </p:txBody>
      </p:sp>
      <p:sp>
        <p:nvSpPr>
          <p:cNvPr id="4" name="Content Placeholder 2"/>
          <p:cNvSpPr txBox="1">
            <a:spLocks/>
          </p:cNvSpPr>
          <p:nvPr/>
        </p:nvSpPr>
        <p:spPr>
          <a:xfrm>
            <a:off x="457200" y="1236714"/>
            <a:ext cx="8229600" cy="4702826"/>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50000"/>
              </a:lnSpc>
              <a:spcBef>
                <a:spcPct val="20000"/>
              </a:spcBef>
              <a:spcAft>
                <a:spcPts val="0"/>
              </a:spcAft>
              <a:buClrTx/>
              <a:buSzTx/>
              <a:buFontTx/>
              <a:buNone/>
              <a:tabLst/>
              <a:defRPr/>
            </a:pPr>
            <a:endParaRPr lang="en-US" sz="2800" b="1" dirty="0">
              <a:solidFill>
                <a:srgbClr val="000000"/>
              </a:solidFill>
            </a:endParaRPr>
          </a:p>
          <a:p>
            <a:pPr lvl="0">
              <a:spcBef>
                <a:spcPct val="20000"/>
              </a:spcBef>
              <a:defRPr/>
            </a:pPr>
            <a:r>
              <a:rPr lang="en-US" sz="2800" dirty="0">
                <a:solidFill>
                  <a:srgbClr val="000000"/>
                </a:solidFill>
              </a:rPr>
              <a:t>The figure above shows the rejection region for a test with a one-sided “less than” alternative hypothesis, and a significance level of 0.20. </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pic>
        <p:nvPicPr>
          <p:cNvPr id="5" name="Picture 4">
            <a:extLst>
              <a:ext uri="{FF2B5EF4-FFF2-40B4-BE49-F238E27FC236}">
                <a16:creationId xmlns:a16="http://schemas.microsoft.com/office/drawing/2014/main" id="{5D0800DD-C7E4-B4EF-2255-C9B0C475A53D}"/>
              </a:ext>
            </a:extLst>
          </p:cNvPr>
          <p:cNvPicPr>
            <a:picLocks noChangeAspect="1"/>
          </p:cNvPicPr>
          <p:nvPr/>
        </p:nvPicPr>
        <p:blipFill>
          <a:blip r:embed="rId2"/>
          <a:stretch>
            <a:fillRect/>
          </a:stretch>
        </p:blipFill>
        <p:spPr>
          <a:xfrm>
            <a:off x="2063406" y="1371600"/>
            <a:ext cx="5017187" cy="31242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One-Sided "Less Than" Alternatives  (cont.)</a:t>
            </a:r>
          </a:p>
        </p:txBody>
      </p:sp>
      <p:sp>
        <p:nvSpPr>
          <p:cNvPr id="4" name="Content Placeholder 2"/>
          <p:cNvSpPr txBox="1">
            <a:spLocks/>
          </p:cNvSpPr>
          <p:nvPr/>
        </p:nvSpPr>
        <p:spPr>
          <a:xfrm>
            <a:off x="457200" y="1236714"/>
            <a:ext cx="8229600" cy="1815882"/>
          </a:xfrm>
          <a:prstGeom prst="rect">
            <a:avLst/>
          </a:prstGeom>
          <a:solidFill>
            <a:srgbClr val="FFFFCC"/>
          </a:solidFill>
          <a:ln w="28575">
            <a:solidFill>
              <a:srgbClr val="000000"/>
            </a:solidFill>
          </a:ln>
        </p:spPr>
        <p:txBody>
          <a:bodyPr>
            <a:spAutoFit/>
          </a:bodyPr>
          <a:lstStyle/>
          <a:p>
            <a:pPr lvl="0">
              <a:spcBef>
                <a:spcPct val="20000"/>
              </a:spcBef>
              <a:defRPr/>
            </a:pPr>
            <a:r>
              <a:rPr lang="en-US" sz="2800" dirty="0">
                <a:solidFill>
                  <a:srgbClr val="000000"/>
                </a:solidFill>
              </a:rPr>
              <a:t>For this test, the null hypothesis will be rejected if the calculated value of the test statistic is less than −0.84. The </a:t>
            </a:r>
            <a:r>
              <a:rPr lang="en-US" sz="2800" i="1" dirty="0">
                <a:solidFill>
                  <a:srgbClr val="000000"/>
                </a:solidFill>
              </a:rPr>
              <a:t>P</a:t>
            </a:r>
            <a:r>
              <a:rPr lang="en-US" sz="2800" dirty="0">
                <a:solidFill>
                  <a:srgbClr val="000000"/>
                </a:solidFill>
              </a:rPr>
              <a:t>-value is given by </a:t>
            </a:r>
            <a:r>
              <a:rPr lang="en-US" sz="2800" i="1" dirty="0">
                <a:solidFill>
                  <a:srgbClr val="000000"/>
                </a:solidFill>
              </a:rPr>
              <a:t>P</a:t>
            </a:r>
            <a:r>
              <a:rPr lang="en-US" sz="2800" dirty="0">
                <a:solidFill>
                  <a:srgbClr val="000000"/>
                </a:solidFill>
              </a:rPr>
              <a:t>(</a:t>
            </a:r>
            <a:r>
              <a:rPr lang="en-US" sz="2800" i="1" dirty="0">
                <a:solidFill>
                  <a:srgbClr val="000000"/>
                </a:solidFill>
              </a:rPr>
              <a:t>z</a:t>
            </a:r>
            <a:r>
              <a:rPr lang="en-US" sz="2800" dirty="0">
                <a:solidFill>
                  <a:srgbClr val="000000"/>
                </a:solidFill>
              </a:rPr>
              <a:t> ≤ </a:t>
            </a:r>
            <a:r>
              <a:rPr lang="en-US" sz="2800" i="1" dirty="0">
                <a:solidFill>
                  <a:srgbClr val="000000"/>
                </a:solidFill>
              </a:rPr>
              <a:t>z</a:t>
            </a:r>
            <a:r>
              <a:rPr lang="en-US" sz="2800" baseline="-25000" dirty="0">
                <a:solidFill>
                  <a:srgbClr val="000000"/>
                </a:solidFill>
              </a:rPr>
              <a:t>0</a:t>
            </a:r>
            <a:r>
              <a:rPr lang="en-US" sz="2800" dirty="0">
                <a:solidFill>
                  <a:srgbClr val="000000"/>
                </a:solidFill>
              </a:rPr>
              <a:t>), where </a:t>
            </a:r>
            <a:r>
              <a:rPr lang="en-US" sz="2800" i="1" dirty="0">
                <a:solidFill>
                  <a:srgbClr val="000000"/>
                </a:solidFill>
              </a:rPr>
              <a:t>z</a:t>
            </a:r>
            <a:r>
              <a:rPr lang="en-US" sz="2800" baseline="-25000" dirty="0">
                <a:solidFill>
                  <a:srgbClr val="000000"/>
                </a:solidFill>
              </a:rPr>
              <a:t>0</a:t>
            </a:r>
            <a:r>
              <a:rPr lang="en-US" sz="2800" dirty="0">
                <a:solidFill>
                  <a:srgbClr val="000000"/>
                </a:solidFill>
              </a:rPr>
              <a:t> is the observed value of the test statistic. </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00C71-19CD-D684-1B06-321B29B47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2AD5D-E027-B1C8-DEF5-990945F02642}"/>
              </a:ext>
            </a:extLst>
          </p:cNvPr>
          <p:cNvSpPr>
            <a:spLocks noGrp="1"/>
          </p:cNvSpPr>
          <p:nvPr>
            <p:ph type="title"/>
          </p:nvPr>
        </p:nvSpPr>
        <p:spPr/>
        <p:txBody>
          <a:bodyPr/>
          <a:lstStyle/>
          <a:p>
            <a:r>
              <a:rPr lang="en-US" dirty="0"/>
              <a:t>Example 11.2.1: Performing a Hypothesis Test for Reading Level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D91342-53E5-C762-7DED-2A0FB5AF8E2C}"/>
                  </a:ext>
                </a:extLst>
              </p:cNvPr>
              <p:cNvSpPr>
                <a:spLocks noGrp="1"/>
              </p:cNvSpPr>
              <p:nvPr>
                <p:ph idx="1"/>
              </p:nvPr>
            </p:nvSpPr>
            <p:spPr/>
            <p:txBody>
              <a:bodyPr>
                <a:normAutofit lnSpcReduction="10000"/>
              </a:bodyPr>
              <a:lstStyle/>
              <a:p>
                <a:r>
                  <a:rPr lang="en-US" b="1" dirty="0"/>
                  <a:t>Step 2: Specify the significance level </a:t>
                </a:r>
                <a14:m>
                  <m:oMath xmlns:m="http://schemas.openxmlformats.org/officeDocument/2006/math">
                    <m:r>
                      <a:rPr lang="en-US" b="1" i="0" dirty="0" smtClean="0">
                        <a:latin typeface="Cambria Math" panose="02040503050406030204" pitchFamily="18" charset="0"/>
                      </a:rPr>
                      <m:t>𝛂</m:t>
                    </m:r>
                  </m:oMath>
                </a14:m>
                <a:r>
                  <a:rPr lang="en-US" b="1" dirty="0"/>
                  <a:t>.</a:t>
                </a:r>
              </a:p>
              <a:p>
                <a:r>
                  <a:rPr lang="en-US" dirty="0"/>
                  <a:t>The level of the test has been defined in the problem statement as the </a:t>
                </a:r>
                <a14:m>
                  <m:oMath xmlns:m="http://schemas.openxmlformats.org/officeDocument/2006/math">
                    <m:r>
                      <a:rPr lang="en-US" i="0" dirty="0" smtClean="0">
                        <a:latin typeface="Cambria Math" panose="02040503050406030204" pitchFamily="18" charset="0"/>
                      </a:rPr>
                      <m:t>𝛼</m:t>
                    </m:r>
                  </m:oMath>
                </a14:m>
                <a:r>
                  <a:rPr lang="en-US" dirty="0"/>
                  <a:t> = 0.05 level. If it were not specified in the problem statement, then it would be necessary to select the value. Typical values for the level of the test are 0.10, 0.05, and 0.01. It is important to remember that the level of the test specifies the probability of a Type I error.</a:t>
                </a:r>
              </a:p>
              <a:p>
                <a:r>
                  <a:rPr lang="en-US" b="1" dirty="0"/>
                  <a:t>Step 3: Validate the assumptions of the hypothesis testing model, identify the appropriate test statistic, and compute its value</a:t>
                </a:r>
                <a:r>
                  <a:rPr lang="en-US" dirty="0"/>
                  <a:t>.</a:t>
                </a:r>
              </a:p>
            </p:txBody>
          </p:sp>
        </mc:Choice>
        <mc:Fallback xmlns="">
          <p:sp>
            <p:nvSpPr>
              <p:cNvPr id="3" name="Content Placeholder 2">
                <a:extLst>
                  <a:ext uri="{FF2B5EF4-FFF2-40B4-BE49-F238E27FC236}">
                    <a16:creationId xmlns:a16="http://schemas.microsoft.com/office/drawing/2014/main" id="{87D91342-53E5-C762-7DED-2A0FB5AF8E2C}"/>
                  </a:ext>
                </a:extLst>
              </p:cNvPr>
              <p:cNvSpPr>
                <a:spLocks noGrp="1" noRot="1" noChangeAspect="1" noMove="1" noResize="1" noEditPoints="1" noAdjustHandles="1" noChangeArrowheads="1" noChangeShapeType="1" noTextEdit="1"/>
              </p:cNvSpPr>
              <p:nvPr>
                <p:ph idx="1"/>
              </p:nvPr>
            </p:nvSpPr>
            <p:spPr>
              <a:blipFill>
                <a:blip r:embed="rId2"/>
                <a:stretch>
                  <a:fillRect l="-1481" t="-2133" r="-74" b="-2000"/>
                </a:stretch>
              </a:blipFill>
            </p:spPr>
            <p:txBody>
              <a:bodyPr/>
              <a:lstStyle/>
              <a:p>
                <a:r>
                  <a:rPr lang="en-IN">
                    <a:noFill/>
                  </a:rPr>
                  <a:t> </a:t>
                </a:r>
              </a:p>
            </p:txBody>
          </p:sp>
        </mc:Fallback>
      </mc:AlternateContent>
    </p:spTree>
    <p:extLst>
      <p:ext uri="{BB962C8B-B14F-4D97-AF65-F5344CB8AC3E}">
        <p14:creationId xmlns:p14="http://schemas.microsoft.com/office/powerpoint/2010/main" val="13562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Testing a Hypothesis About a Mean, </a:t>
            </a:r>
            <a:r>
              <a:rPr lang="el-GR" i="1" dirty="0">
                <a:latin typeface="Cambria Math" panose="02040503050406030204" pitchFamily="18" charset="0"/>
                <a:ea typeface="Cambria Math" panose="02040503050406030204" pitchFamily="18" charset="0"/>
              </a:rPr>
              <a:t>σ</a:t>
            </a:r>
            <a:r>
              <a:rPr lang="en-US" dirty="0"/>
              <a:t> Known </a:t>
            </a:r>
          </a:p>
        </p:txBody>
      </p:sp>
      <p:sp>
        <p:nvSpPr>
          <p:cNvPr id="3" name="Content Placeholder 2"/>
          <p:cNvSpPr>
            <a:spLocks noGrp="1"/>
          </p:cNvSpPr>
          <p:nvPr>
            <p:ph idx="1"/>
          </p:nvPr>
        </p:nvSpPr>
        <p:spPr/>
        <p:txBody>
          <a:bodyPr/>
          <a:lstStyle/>
          <a:p>
            <a:endParaRPr lang="en-US" dirty="0"/>
          </a:p>
          <a:p>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7200" y="1236714"/>
                <a:ext cx="8229600" cy="3970318"/>
              </a:xfrm>
              <a:prstGeom prst="rect">
                <a:avLst/>
              </a:prstGeom>
              <a:solidFill>
                <a:srgbClr val="FFFFCC"/>
              </a:solidFill>
              <a:ln w="28575">
                <a:solidFill>
                  <a:srgbClr val="000000"/>
                </a:solidFill>
              </a:ln>
            </p:spPr>
            <p:txBody>
              <a:bodyPr>
                <a:spAutoFit/>
              </a:bodyPr>
              <a:lstStyle/>
              <a:p>
                <a:r>
                  <a:rPr lang="en-US" sz="2800" b="1" dirty="0">
                    <a:solidFill>
                      <a:srgbClr val="000000"/>
                    </a:solidFill>
                  </a:rPr>
                  <a:t>Assumptions: </a:t>
                </a:r>
              </a:p>
              <a:p>
                <a:pPr marL="514350" indent="-514350">
                  <a:buFont typeface="+mj-lt"/>
                  <a:buAutoNum type="arabicPeriod"/>
                </a:pPr>
                <a:r>
                  <a:rPr lang="en-US" sz="2800" dirty="0">
                    <a:solidFill>
                      <a:srgbClr val="000000"/>
                    </a:solidFill>
                  </a:rPr>
                  <a:t>The data is quantitative. </a:t>
                </a:r>
              </a:p>
              <a:p>
                <a:pPr marL="514350" indent="-514350">
                  <a:buFont typeface="+mj-lt"/>
                  <a:buAutoNum type="arabicPeriod"/>
                </a:pPr>
                <a:r>
                  <a:rPr lang="en-US" sz="2800" dirty="0">
                    <a:solidFill>
                      <a:srgbClr val="000000"/>
                    </a:solidFill>
                  </a:rPr>
                  <a:t>The data is obtained via a random sample of size </a:t>
                </a:r>
                <a:r>
                  <a:rPr lang="en-US" sz="2800" i="1" dirty="0">
                    <a:solidFill>
                      <a:srgbClr val="000000"/>
                    </a:solidFill>
                  </a:rPr>
                  <a:t>n</a:t>
                </a:r>
                <a:r>
                  <a:rPr lang="en-US" sz="2800" dirty="0">
                    <a:solidFill>
                      <a:srgbClr val="000000"/>
                    </a:solidFill>
                  </a:rPr>
                  <a:t>. </a:t>
                </a:r>
              </a:p>
              <a:p>
                <a:pPr marL="514350" indent="-514350">
                  <a:buFont typeface="+mj-lt"/>
                  <a:buAutoNum type="arabicPeriod"/>
                </a:pPr>
                <a:r>
                  <a:rPr lang="en-US" sz="2800" dirty="0">
                    <a:solidFill>
                      <a:srgbClr val="000000"/>
                    </a:solidFill>
                  </a:rPr>
                  <a:t>The population is normally distributed or the sample size </a:t>
                </a:r>
                <a:r>
                  <a:rPr lang="en-US" sz="2800" i="1" dirty="0">
                    <a:solidFill>
                      <a:srgbClr val="000000"/>
                    </a:solidFill>
                  </a:rPr>
                  <a:t>n</a:t>
                </a:r>
                <a:r>
                  <a:rPr lang="en-US" sz="2800" dirty="0">
                    <a:solidFill>
                      <a:srgbClr val="000000"/>
                    </a:solidFill>
                  </a:rPr>
                  <a:t> is large, </a:t>
                </a:r>
                <a:r>
                  <a:rPr lang="en-US" sz="2800" i="1" dirty="0">
                    <a:solidFill>
                      <a:srgbClr val="000000"/>
                    </a:solidFill>
                  </a:rPr>
                  <a:t>n</a:t>
                </a:r>
                <a:r>
                  <a:rPr lang="en-US" sz="2800" dirty="0">
                    <a:solidFill>
                      <a:srgbClr val="000000"/>
                    </a:solidFill>
                  </a:rPr>
                  <a:t> &gt; 30. </a:t>
                </a:r>
              </a:p>
              <a:p>
                <a:pPr marL="514350" indent="-514350">
                  <a:buFont typeface="+mj-lt"/>
                  <a:buAutoNum type="arabicPeriod"/>
                </a:pPr>
                <a:r>
                  <a:rPr lang="en-US" sz="2800" dirty="0">
                    <a:solidFill>
                      <a:srgbClr val="000000"/>
                    </a:solidFill>
                  </a:rPr>
                  <a:t>The population standard deviation </a:t>
                </a:r>
                <a14:m>
                  <m:oMath xmlns:m="http://schemas.openxmlformats.org/officeDocument/2006/math">
                    <m:r>
                      <a:rPr lang="en-US" sz="2800" i="1" dirty="0" smtClean="0">
                        <a:solidFill>
                          <a:srgbClr val="000000"/>
                        </a:solidFill>
                        <a:latin typeface="Cambria Math" panose="02040503050406030204" pitchFamily="18" charset="0"/>
                        <a:ea typeface="Cambria Math" panose="02040503050406030204" pitchFamily="18" charset="0"/>
                      </a:rPr>
                      <m:t>𝜎</m:t>
                    </m:r>
                  </m:oMath>
                </a14:m>
                <a:r>
                  <a:rPr lang="en-US" sz="2800" dirty="0">
                    <a:solidFill>
                      <a:srgbClr val="000000"/>
                    </a:solidFill>
                  </a:rPr>
                  <a:t> is known. </a:t>
                </a:r>
              </a:p>
              <a:p>
                <a:r>
                  <a:rPr lang="en-US" sz="2800" b="1" dirty="0">
                    <a:solidFill>
                      <a:srgbClr val="000000"/>
                    </a:solidFill>
                  </a:rPr>
                  <a:t>Test statistic: </a:t>
                </a:r>
              </a:p>
              <a:p>
                <a:r>
                  <a:rPr lang="en-US" sz="2800" dirty="0">
                    <a:solidFill>
                      <a:srgbClr val="000000"/>
                    </a:solidFill>
                  </a:rPr>
                  <a:t>The test statistic is given by </a:t>
                </a:r>
              </a:p>
              <a:p>
                <a:endParaRPr lang="en-US" sz="2800" dirty="0">
                  <a:solidFill>
                    <a:srgbClr val="000000"/>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236714"/>
                <a:ext cx="8229600" cy="3970318"/>
              </a:xfrm>
              <a:prstGeom prst="rect">
                <a:avLst/>
              </a:prstGeom>
              <a:blipFill>
                <a:blip r:embed="rId2"/>
                <a:stretch>
                  <a:fillRect l="-1402" t="-1220"/>
                </a:stretch>
              </a:blipFill>
              <a:ln w="28575">
                <a:solidFill>
                  <a:srgbClr val="000000"/>
                </a:solidFill>
              </a:ln>
            </p:spPr>
            <p:txBody>
              <a:bodyPr/>
              <a:lstStyle/>
              <a:p>
                <a:r>
                  <a:rPr lang="en-IN">
                    <a:noFill/>
                  </a:rPr>
                  <a:t> </a:t>
                </a:r>
              </a:p>
            </p:txBody>
          </p:sp>
        </mc:Fallback>
      </mc:AlternateContent>
      <p:graphicFrame>
        <p:nvGraphicFramePr>
          <p:cNvPr id="70658" name="Object 2"/>
          <p:cNvGraphicFramePr>
            <a:graphicFrameLocks noChangeAspect="1"/>
          </p:cNvGraphicFramePr>
          <p:nvPr>
            <p:extLst>
              <p:ext uri="{D42A27DB-BD31-4B8C-83A1-F6EECF244321}">
                <p14:modId xmlns:p14="http://schemas.microsoft.com/office/powerpoint/2010/main" val="1591226048"/>
              </p:ext>
            </p:extLst>
          </p:nvPr>
        </p:nvGraphicFramePr>
        <p:xfrm>
          <a:off x="4953000" y="4081796"/>
          <a:ext cx="1460500" cy="965200"/>
        </p:xfrm>
        <a:graphic>
          <a:graphicData uri="http://schemas.openxmlformats.org/presentationml/2006/ole">
            <mc:AlternateContent xmlns:mc="http://schemas.openxmlformats.org/markup-compatibility/2006">
              <mc:Choice xmlns:v="urn:schemas-microsoft-com:vml" Requires="v">
                <p:oleObj name="Equation" r:id="rId3" imgW="1460160" imgH="965160" progId="Equation.DSMT4">
                  <p:embed/>
                </p:oleObj>
              </mc:Choice>
              <mc:Fallback>
                <p:oleObj name="Equation" r:id="rId3" imgW="1460160" imgH="965160" progId="Equation.DSMT4">
                  <p:embed/>
                  <p:pic>
                    <p:nvPicPr>
                      <p:cNvPr id="0" name="Picture 2"/>
                      <p:cNvPicPr>
                        <a:picLocks noChangeAspect="1" noChangeArrowheads="1"/>
                      </p:cNvPicPr>
                      <p:nvPr/>
                    </p:nvPicPr>
                    <p:blipFill>
                      <a:blip r:embed="rId4"/>
                      <a:srcRect/>
                      <a:stretch>
                        <a:fillRect/>
                      </a:stretch>
                    </p:blipFill>
                    <p:spPr bwMode="auto">
                      <a:xfrm>
                        <a:off x="4953000" y="4081796"/>
                        <a:ext cx="14605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3651</TotalTime>
  <Words>5909</Words>
  <Application>Microsoft Office PowerPoint</Application>
  <PresentationFormat>On-screen Show (4:3)</PresentationFormat>
  <Paragraphs>327</Paragraphs>
  <Slides>75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4" baseType="lpstr">
      <vt:lpstr>Roboto Condensed</vt:lpstr>
      <vt:lpstr>Calibri</vt:lpstr>
      <vt:lpstr>Times New Roman</vt:lpstr>
      <vt:lpstr>Wingdings</vt:lpstr>
      <vt:lpstr>Cambria Math</vt:lpstr>
      <vt:lpstr>Symbol</vt:lpstr>
      <vt:lpstr>Arial</vt:lpstr>
      <vt:lpstr>Office Theme</vt:lpstr>
      <vt:lpstr>Equation</vt:lpstr>
      <vt:lpstr>Section 11.2</vt:lpstr>
      <vt:lpstr>Example 11.2.1: Performing a Hypothesis Test for Reading Level</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Procedure: Testing a Hypothesis About a Mean, σ Known </vt:lpstr>
      <vt:lpstr>Procedure: Testing a Hypothesis About a Mean, σ Known (cont.)</vt:lpstr>
      <vt:lpstr>Example 11.2.1: Performing a Hypothesis Test for Reading Level (cont.)</vt:lpstr>
      <vt:lpstr>Testing a Hypothesis about a Population Mean, σ Known</vt:lpstr>
      <vt:lpstr>Testing a Hypothesis about a Population Mean, σ Known (cont.)</vt:lpstr>
      <vt:lpstr>What is the Rationale for the Test Statistic?</vt:lpstr>
      <vt:lpstr>What is the Rationale for the Test Statistic? (cont.)</vt:lpstr>
      <vt:lpstr>What is the Rationale for the Test Statistic? (cont.)</vt:lpstr>
      <vt:lpstr>Measuring Closeness</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Measuring Closeness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P-Values</vt:lpstr>
      <vt:lpstr>Definition: P-Value</vt:lpstr>
      <vt:lpstr>P-Values (cont.)</vt:lpstr>
      <vt:lpstr>P-Values (cont.)</vt:lpstr>
      <vt:lpstr>P-Values (cont.)</vt:lpstr>
      <vt:lpstr>P-Values (cont.)</vt:lpstr>
      <vt:lpstr>P-Values (cont.)</vt:lpstr>
      <vt:lpstr>Procedure: Performing a Hypothesis Test Using P-Values</vt:lpstr>
      <vt:lpstr>P-Values (cont.)</vt:lpstr>
      <vt:lpstr>Example 11.2.1: Performing a Hypothesis Test for Reading Level (cont.)</vt:lpstr>
      <vt:lpstr>Example 11.2.1: Performing a Hypothesis Test for Reading Level (cont.)</vt:lpstr>
      <vt:lpstr>Example 11.2.1: Performing a Hypothesis Test for Reading Level (cont.)</vt:lpstr>
      <vt:lpstr>Example 11.2.1: Performing a Hypothesis Test for Reading Level (cont.)</vt:lpstr>
      <vt:lpstr>Example 11.2.2: Performing a Hypothesis Test for the Life of a Computer Chip</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Note</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Example 11.2.2: Performing a Hypothesis Test for the Life of a Computer Chip (cont.)</vt:lpstr>
      <vt:lpstr>Procedure: One-Sided "Less Than" Alternatives </vt:lpstr>
      <vt:lpstr>Procedure: One-Sided "Less Than" Alternatives  (cont.)</vt:lpstr>
      <vt:lpstr>Procedure: One-Sided "Less Than" Alternatives  (cont.)</vt:lpstr>
      <vt:lpstr>Procedure: One-Sided "Less Than" Alternatives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366</cp:revision>
  <dcterms:created xsi:type="dcterms:W3CDTF">2013-04-26T14:43:13Z</dcterms:created>
  <dcterms:modified xsi:type="dcterms:W3CDTF">2024-10-24T17:50:06Z</dcterms:modified>
</cp:coreProperties>
</file>