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8"/>
  </p:notesMasterIdLst>
  <p:handoutMasterIdLst>
    <p:handoutMasterId r:id="rId59"/>
  </p:handoutMasterIdLst>
  <p:sldIdLst>
    <p:sldId id="256" r:id="rId2"/>
    <p:sldId id="369" r:id="rId3"/>
    <p:sldId id="342" r:id="rId4"/>
    <p:sldId id="343" r:id="rId5"/>
    <p:sldId id="344" r:id="rId6"/>
    <p:sldId id="304" r:id="rId7"/>
    <p:sldId id="305" r:id="rId8"/>
    <p:sldId id="345" r:id="rId9"/>
    <p:sldId id="346" r:id="rId10"/>
    <p:sldId id="347" r:id="rId11"/>
    <p:sldId id="348" r:id="rId12"/>
    <p:sldId id="349" r:id="rId13"/>
    <p:sldId id="350" r:id="rId14"/>
    <p:sldId id="351" r:id="rId15"/>
    <p:sldId id="352" r:id="rId16"/>
    <p:sldId id="353" r:id="rId17"/>
    <p:sldId id="354" r:id="rId18"/>
    <p:sldId id="355" r:id="rId19"/>
    <p:sldId id="309" r:id="rId20"/>
    <p:sldId id="356" r:id="rId21"/>
    <p:sldId id="311" r:id="rId22"/>
    <p:sldId id="312" r:id="rId23"/>
    <p:sldId id="313" r:id="rId24"/>
    <p:sldId id="314" r:id="rId25"/>
    <p:sldId id="315" r:id="rId26"/>
    <p:sldId id="316" r:id="rId27"/>
    <p:sldId id="317" r:id="rId28"/>
    <p:sldId id="318" r:id="rId29"/>
    <p:sldId id="357" r:id="rId30"/>
    <p:sldId id="358" r:id="rId31"/>
    <p:sldId id="319" r:id="rId32"/>
    <p:sldId id="359" r:id="rId33"/>
    <p:sldId id="320" r:id="rId34"/>
    <p:sldId id="321" r:id="rId35"/>
    <p:sldId id="322" r:id="rId36"/>
    <p:sldId id="323" r:id="rId37"/>
    <p:sldId id="340" r:id="rId38"/>
    <p:sldId id="324" r:id="rId39"/>
    <p:sldId id="325" r:id="rId40"/>
    <p:sldId id="360" r:id="rId41"/>
    <p:sldId id="327" r:id="rId42"/>
    <p:sldId id="361" r:id="rId43"/>
    <p:sldId id="328" r:id="rId44"/>
    <p:sldId id="362" r:id="rId45"/>
    <p:sldId id="363" r:id="rId46"/>
    <p:sldId id="329" r:id="rId47"/>
    <p:sldId id="330" r:id="rId48"/>
    <p:sldId id="331" r:id="rId49"/>
    <p:sldId id="332" r:id="rId50"/>
    <p:sldId id="364" r:id="rId51"/>
    <p:sldId id="333" r:id="rId52"/>
    <p:sldId id="367" r:id="rId53"/>
    <p:sldId id="368" r:id="rId54"/>
    <p:sldId id="365" r:id="rId55"/>
    <p:sldId id="336" r:id="rId56"/>
    <p:sldId id="366" r:id="rId57"/>
  </p:sldIdLst>
  <p:sldSz cx="9144000" cy="6858000" type="screen4x3"/>
  <p:notesSz cx="6858000" cy="9144000"/>
  <p:embeddedFontLst>
    <p:embeddedFont>
      <p:font typeface="Cambria Math" panose="02040503050406030204" pitchFamily="18" charset="0"/>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1" clrIdx="0">
    <p:extLst>
      <p:ext uri="{19B8F6BF-5375-455C-9EA6-DF929625EA0E}">
        <p15:presenceInfo xmlns:p15="http://schemas.microsoft.com/office/powerpoint/2012/main" userId="Rebecca Lebeau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00FF"/>
    <a:srgbClr val="000000"/>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p:cViewPr varScale="1">
        <p:scale>
          <a:sx n="108" d="100"/>
          <a:sy n="108" d="100"/>
        </p:scale>
        <p:origin x="195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3/20/2024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3/20/2024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11.1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Introduction to Hypothesis Testing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8747B-615F-4365-2CD7-859C362964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EEA80E-113E-A589-9B41-3C85615848EE}"/>
              </a:ext>
            </a:extLst>
          </p:cNvPr>
          <p:cNvSpPr>
            <a:spLocks noGrp="1"/>
          </p:cNvSpPr>
          <p:nvPr>
            <p:ph type="title"/>
          </p:nvPr>
        </p:nvSpPr>
        <p:spPr/>
        <p:txBody>
          <a:bodyPr>
            <a:normAutofit fontScale="90000"/>
          </a:bodyPr>
          <a:lstStyle/>
          <a:p>
            <a:r>
              <a:rPr lang="en-US" dirty="0"/>
              <a:t>Example 11.1.1: Determining the Null and Alternative</a:t>
            </a:r>
            <a:br>
              <a:rPr lang="en-US" dirty="0"/>
            </a:br>
            <a:r>
              <a:rPr lang="en-US" dirty="0"/>
              <a:t>Hypotheses for a Test of the Population Mean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EEA31E-AA66-B5BD-B90C-627412435973}"/>
                  </a:ext>
                </a:extLst>
              </p:cNvPr>
              <p:cNvSpPr>
                <a:spLocks noGrp="1"/>
              </p:cNvSpPr>
              <p:nvPr>
                <p:ph idx="1"/>
              </p:nvPr>
            </p:nvSpPr>
            <p:spPr/>
            <p:txBody>
              <a:bodyPr>
                <a:normAutofit lnSpcReduction="10000"/>
              </a:bodyPr>
              <a:lstStyle/>
              <a:p>
                <a14:m>
                  <m:oMath xmlns:m="http://schemas.openxmlformats.org/officeDocument/2006/math">
                    <m:r>
                      <a:rPr lang="en-US" i="1" dirty="0" smtClean="0">
                        <a:latin typeface="Cambria Math" panose="02040503050406030204" pitchFamily="18" charset="0"/>
                      </a:rPr>
                      <m:t>𝐻</m:t>
                    </m:r>
                    <m:r>
                      <a:rPr lang="en-US" i="1" baseline="-25000" dirty="0">
                        <a:latin typeface="Cambria Math" panose="02040503050406030204" pitchFamily="18" charset="0"/>
                      </a:rPr>
                      <m:t>0</m:t>
                    </m:r>
                  </m:oMath>
                </a14:m>
                <a:r>
                  <a:rPr lang="en-US" dirty="0"/>
                  <a:t>, called the </a:t>
                </a:r>
                <a:r>
                  <a:rPr lang="en-US" b="1" dirty="0"/>
                  <a:t>null hypothesis</a:t>
                </a:r>
                <a:r>
                  <a:rPr lang="en-US" dirty="0"/>
                  <a:t>, contends that the mean yield of the new variety is equal to the mean yield of the standard variety, implying that the researcher’s genetic changes did not produce significantly detectable  improvements in yield compared to the standard variety. If this is the case, </a:t>
                </a:r>
                <a14:m>
                  <m:oMath xmlns:m="http://schemas.openxmlformats.org/officeDocument/2006/math">
                    <m:r>
                      <a:rPr lang="en-US" i="1" dirty="0">
                        <a:latin typeface="Cambria Math" panose="02040503050406030204" pitchFamily="18" charset="0"/>
                      </a:rPr>
                      <m:t>𝐻</m:t>
                    </m:r>
                    <m:r>
                      <a:rPr lang="en-US" i="1" baseline="-25000" dirty="0">
                        <a:latin typeface="Cambria Math" panose="02040503050406030204" pitchFamily="18" charset="0"/>
                      </a:rPr>
                      <m:t>0 </m:t>
                    </m:r>
                  </m:oMath>
                </a14:m>
                <a:r>
                  <a:rPr lang="en-US" dirty="0"/>
                  <a:t>asserts that the new variety is no better than the standard variety, implying that the researcher’s genetic changes did not produce significantly detectable improvements in yield compared to the standard variety. This would be a disappointing result for the genetic researcher.</a:t>
                </a:r>
              </a:p>
              <a:p>
                <a:endParaRPr lang="en-US" dirty="0"/>
              </a:p>
            </p:txBody>
          </p:sp>
        </mc:Choice>
        <mc:Fallback xmlns="">
          <p:sp>
            <p:nvSpPr>
              <p:cNvPr id="3" name="Content Placeholder 2">
                <a:extLst>
                  <a:ext uri="{FF2B5EF4-FFF2-40B4-BE49-F238E27FC236}">
                    <a16:creationId xmlns:a16="http://schemas.microsoft.com/office/drawing/2014/main" id="{7FEEA31E-AA66-B5BD-B90C-627412435973}"/>
                  </a:ext>
                </a:extLst>
              </p:cNvPr>
              <p:cNvSpPr>
                <a:spLocks noGrp="1" noRot="1" noChangeAspect="1" noMove="1" noResize="1" noEditPoints="1" noAdjustHandles="1" noChangeArrowheads="1" noChangeShapeType="1" noTextEdit="1"/>
              </p:cNvSpPr>
              <p:nvPr>
                <p:ph idx="1"/>
              </p:nvPr>
            </p:nvSpPr>
            <p:spPr>
              <a:blipFill>
                <a:blip r:embed="rId2"/>
                <a:stretch>
                  <a:fillRect l="-1481" t="-2133" r="-815"/>
                </a:stretch>
              </a:blipFill>
            </p:spPr>
            <p:txBody>
              <a:bodyPr/>
              <a:lstStyle/>
              <a:p>
                <a:r>
                  <a:rPr lang="en-IN">
                    <a:noFill/>
                  </a:rPr>
                  <a:t> </a:t>
                </a:r>
              </a:p>
            </p:txBody>
          </p:sp>
        </mc:Fallback>
      </mc:AlternateContent>
    </p:spTree>
    <p:extLst>
      <p:ext uri="{BB962C8B-B14F-4D97-AF65-F5344CB8AC3E}">
        <p14:creationId xmlns:p14="http://schemas.microsoft.com/office/powerpoint/2010/main" val="306924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01B31-ACEB-3F9B-DC1D-B02DA0F305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7DB4C2-8D48-9AFC-19C4-F79A667A781A}"/>
              </a:ext>
            </a:extLst>
          </p:cNvPr>
          <p:cNvSpPr>
            <a:spLocks noGrp="1"/>
          </p:cNvSpPr>
          <p:nvPr>
            <p:ph type="title"/>
          </p:nvPr>
        </p:nvSpPr>
        <p:spPr/>
        <p:txBody>
          <a:bodyPr>
            <a:normAutofit fontScale="90000"/>
          </a:bodyPr>
          <a:lstStyle/>
          <a:p>
            <a:r>
              <a:rPr lang="en-US" dirty="0"/>
              <a:t>Example 11.1.1: Determining the Null and Alternative</a:t>
            </a:r>
            <a:br>
              <a:rPr lang="en-US" dirty="0"/>
            </a:br>
            <a:r>
              <a:rPr lang="en-US" dirty="0"/>
              <a:t>Hypotheses for a Test of the Population Mean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00EE80-5302-C6A2-1B50-87E8B2846F87}"/>
                  </a:ext>
                </a:extLst>
              </p:cNvPr>
              <p:cNvSpPr>
                <a:spLocks noGrp="1"/>
              </p:cNvSpPr>
              <p:nvPr>
                <p:ph idx="1"/>
              </p:nvPr>
            </p:nvSpPr>
            <p:spPr/>
            <p:txBody>
              <a:bodyPr>
                <a:normAutofit/>
              </a:bodyPr>
              <a:lstStyle/>
              <a:p>
                <a14:m>
                  <m:oMath xmlns:m="http://schemas.openxmlformats.org/officeDocument/2006/math">
                    <m:r>
                      <a:rPr lang="en-US" i="1" dirty="0">
                        <a:latin typeface="Cambria Math" panose="02040503050406030204" pitchFamily="18" charset="0"/>
                      </a:rPr>
                      <m:t>𝐻</m:t>
                    </m:r>
                    <m:r>
                      <a:rPr lang="en-US" i="1" baseline="-25000" dirty="0">
                        <a:latin typeface="Cambria Math" panose="02040503050406030204" pitchFamily="18" charset="0"/>
                      </a:rPr>
                      <m:t>𝑎</m:t>
                    </m:r>
                  </m:oMath>
                </a14:m>
                <a:r>
                  <a:rPr lang="en-US" dirty="0"/>
                  <a:t>, called the </a:t>
                </a:r>
                <a:r>
                  <a:rPr lang="en-US" b="1" dirty="0"/>
                  <a:t>alternative hypothesis</a:t>
                </a:r>
                <a:r>
                  <a:rPr lang="en-US" dirty="0"/>
                  <a:t>, declares that the mean yield for the new plant is superior to the mean yield of the standard variety. Once the problem statement is formulated in terms of a population parameter (in this case, the parameter is </a:t>
                </a:r>
                <a14:m>
                  <m:oMath xmlns:m="http://schemas.openxmlformats.org/officeDocument/2006/math">
                    <m:r>
                      <a:rPr lang="en-US" i="1" dirty="0" smtClean="0">
                        <a:latin typeface="Cambria Math" panose="02040503050406030204" pitchFamily="18" charset="0"/>
                        <a:ea typeface="Cambria Math" panose="02040503050406030204" pitchFamily="18" charset="0"/>
                      </a:rPr>
                      <m:t>𝜇</m:t>
                    </m:r>
                  </m:oMath>
                </a14:m>
                <a:r>
                  <a:rPr lang="en-US" dirty="0"/>
                  <a:t>, the mean yield), sample data can be developed to help</a:t>
                </a:r>
              </a:p>
              <a:p>
                <a:r>
                  <a:rPr lang="en-US" dirty="0"/>
                  <a:t>decide which hypothesis is more reasonable.</a:t>
                </a:r>
              </a:p>
              <a:p>
                <a:endParaRPr lang="en-US" dirty="0"/>
              </a:p>
            </p:txBody>
          </p:sp>
        </mc:Choice>
        <mc:Fallback xmlns="">
          <p:sp>
            <p:nvSpPr>
              <p:cNvPr id="3" name="Content Placeholder 2">
                <a:extLst>
                  <a:ext uri="{FF2B5EF4-FFF2-40B4-BE49-F238E27FC236}">
                    <a16:creationId xmlns:a16="http://schemas.microsoft.com/office/drawing/2014/main" id="{A300EE80-5302-C6A2-1B50-87E8B2846F87}"/>
                  </a:ext>
                </a:extLst>
              </p:cNvPr>
              <p:cNvSpPr>
                <a:spLocks noGrp="1" noRot="1" noChangeAspect="1" noMove="1" noResize="1" noEditPoints="1" noAdjustHandles="1" noChangeArrowheads="1" noChangeShapeType="1" noTextEdit="1"/>
              </p:cNvSpPr>
              <p:nvPr>
                <p:ph idx="1"/>
              </p:nvPr>
            </p:nvSpPr>
            <p:spPr>
              <a:blipFill>
                <a:blip r:embed="rId2"/>
                <a:stretch>
                  <a:fillRect l="-1481" t="-1200" r="-1259"/>
                </a:stretch>
              </a:blipFill>
            </p:spPr>
            <p:txBody>
              <a:bodyPr/>
              <a:lstStyle/>
              <a:p>
                <a:r>
                  <a:rPr lang="en-IN">
                    <a:noFill/>
                  </a:rPr>
                  <a:t> </a:t>
                </a:r>
              </a:p>
            </p:txBody>
          </p:sp>
        </mc:Fallback>
      </mc:AlternateContent>
    </p:spTree>
    <p:extLst>
      <p:ext uri="{BB962C8B-B14F-4D97-AF65-F5344CB8AC3E}">
        <p14:creationId xmlns:p14="http://schemas.microsoft.com/office/powerpoint/2010/main" val="295743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8A2F2-C168-AB3F-25AD-4352BD972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AAEDFA-0E93-23B8-9202-98CD42E3E20E}"/>
              </a:ext>
            </a:extLst>
          </p:cNvPr>
          <p:cNvSpPr>
            <a:spLocks noGrp="1"/>
          </p:cNvSpPr>
          <p:nvPr>
            <p:ph type="title"/>
          </p:nvPr>
        </p:nvSpPr>
        <p:spPr/>
        <p:txBody>
          <a:bodyPr/>
          <a:lstStyle/>
          <a:p>
            <a:r>
              <a:rPr lang="en-US" dirty="0"/>
              <a:t>Introduction to Hypothesis Testing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B09407-5EA1-DAD9-E2A0-A6D5581D0E5B}"/>
                  </a:ext>
                </a:extLst>
              </p:cNvPr>
              <p:cNvSpPr>
                <a:spLocks noGrp="1"/>
              </p:cNvSpPr>
              <p:nvPr>
                <p:ph idx="1"/>
              </p:nvPr>
            </p:nvSpPr>
            <p:spPr/>
            <p:txBody>
              <a:bodyPr>
                <a:normAutofit/>
              </a:bodyPr>
              <a:lstStyle/>
              <a:p>
                <a:r>
                  <a:rPr lang="en-US" dirty="0"/>
                  <a:t>This example illustrates another important component of a hypothesis test, namely, deciding whether </a:t>
                </a:r>
                <a14:m>
                  <m:oMath xmlns:m="http://schemas.openxmlformats.org/officeDocument/2006/math">
                    <m:r>
                      <a:rPr lang="en-US" i="1" dirty="0" smtClean="0">
                        <a:latin typeface="Cambria Math" panose="02040503050406030204" pitchFamily="18" charset="0"/>
                      </a:rPr>
                      <m:t>𝐻</m:t>
                    </m:r>
                    <m:r>
                      <a:rPr lang="en-US" i="1" baseline="-25000" dirty="0">
                        <a:latin typeface="Cambria Math" panose="02040503050406030204" pitchFamily="18" charset="0"/>
                      </a:rPr>
                      <m:t>𝑎</m:t>
                    </m:r>
                  </m:oMath>
                </a14:m>
                <a:r>
                  <a:rPr lang="en-US" dirty="0"/>
                  <a:t> should be one-sided or two-sided. In Example 11.1.1, </a:t>
                </a:r>
                <a14:m>
                  <m:oMath xmlns:m="http://schemas.openxmlformats.org/officeDocument/2006/math">
                    <m:r>
                      <a:rPr lang="en-US" i="1" dirty="0">
                        <a:latin typeface="Cambria Math" panose="02040503050406030204" pitchFamily="18" charset="0"/>
                      </a:rPr>
                      <m:t>𝐻</m:t>
                    </m:r>
                    <m:r>
                      <a:rPr lang="en-US" i="1" baseline="-25000" dirty="0">
                        <a:latin typeface="Cambria Math" panose="02040503050406030204" pitchFamily="18" charset="0"/>
                      </a:rPr>
                      <m:t>𝑎</m:t>
                    </m:r>
                  </m:oMath>
                </a14:m>
                <a:r>
                  <a:rPr lang="en-US" dirty="0"/>
                  <a:t> involves a </a:t>
                </a:r>
                <a:r>
                  <a:rPr lang="en-US" b="1" dirty="0"/>
                  <a:t>one-sided alternative</a:t>
                </a:r>
                <a:r>
                  <a:rPr lang="en-US" dirty="0"/>
                  <a:t>, since the researcher is only interested in learning if there is sufficient evidence that yields are above the standard. If the researcher were interested in yields that were below the standard, then </a:t>
                </a:r>
                <a14:m>
                  <m:oMath xmlns:m="http://schemas.openxmlformats.org/officeDocument/2006/math">
                    <m:r>
                      <a:rPr lang="en-US" i="1" dirty="0">
                        <a:latin typeface="Cambria Math" panose="02040503050406030204" pitchFamily="18" charset="0"/>
                      </a:rPr>
                      <m:t>𝐻</m:t>
                    </m:r>
                    <m:r>
                      <a:rPr lang="en-US" i="1" baseline="-25000" dirty="0">
                        <a:latin typeface="Cambria Math" panose="02040503050406030204" pitchFamily="18" charset="0"/>
                      </a:rPr>
                      <m:t>𝑎</m:t>
                    </m:r>
                  </m:oMath>
                </a14:m>
                <a:r>
                  <a:rPr lang="en-US" dirty="0"/>
                  <a:t> would also have been one-sided, but the inequality would have been in the other direction (</a:t>
                </a:r>
                <a14:m>
                  <m:oMath xmlns:m="http://schemas.openxmlformats.org/officeDocument/2006/math">
                    <m:r>
                      <a:rPr lang="en-US" i="1" dirty="0">
                        <a:latin typeface="Cambria Math" panose="02040503050406030204" pitchFamily="18" charset="0"/>
                      </a:rPr>
                      <m:t>𝐻</m:t>
                    </m:r>
                    <m:r>
                      <a:rPr lang="en-US" i="1" baseline="-25000" dirty="0">
                        <a:latin typeface="Cambria Math" panose="02040503050406030204" pitchFamily="18" charset="0"/>
                      </a:rPr>
                      <m:t>𝑎</m:t>
                    </m:r>
                    <m:r>
                      <a:rPr lang="en-US" i="1" baseline="-25000" dirty="0">
                        <a:latin typeface="Cambria Math" panose="02040503050406030204" pitchFamily="18" charset="0"/>
                      </a:rPr>
                      <m:t> </m:t>
                    </m:r>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𝜇</m:t>
                    </m:r>
                  </m:oMath>
                </a14:m>
                <a:r>
                  <a:rPr lang="en-US" dirty="0"/>
                  <a:t> &lt; 2.34). </a:t>
                </a:r>
              </a:p>
            </p:txBody>
          </p:sp>
        </mc:Choice>
        <mc:Fallback xmlns="">
          <p:sp>
            <p:nvSpPr>
              <p:cNvPr id="3" name="Content Placeholder 2">
                <a:extLst>
                  <a:ext uri="{FF2B5EF4-FFF2-40B4-BE49-F238E27FC236}">
                    <a16:creationId xmlns:a16="http://schemas.microsoft.com/office/drawing/2014/main" id="{1AB09407-5EA1-DAD9-E2A0-A6D5581D0E5B}"/>
                  </a:ext>
                </a:extLst>
              </p:cNvPr>
              <p:cNvSpPr>
                <a:spLocks noGrp="1" noRot="1" noChangeAspect="1" noMove="1" noResize="1" noEditPoints="1" noAdjustHandles="1" noChangeArrowheads="1" noChangeShapeType="1" noTextEdit="1"/>
              </p:cNvSpPr>
              <p:nvPr>
                <p:ph idx="1"/>
              </p:nvPr>
            </p:nvSpPr>
            <p:spPr>
              <a:blipFill>
                <a:blip r:embed="rId2"/>
                <a:stretch>
                  <a:fillRect l="-1481" t="-1200" r="-222"/>
                </a:stretch>
              </a:blipFill>
            </p:spPr>
            <p:txBody>
              <a:bodyPr/>
              <a:lstStyle/>
              <a:p>
                <a:r>
                  <a:rPr lang="en-IN">
                    <a:noFill/>
                  </a:rPr>
                  <a:t> </a:t>
                </a:r>
              </a:p>
            </p:txBody>
          </p:sp>
        </mc:Fallback>
      </mc:AlternateContent>
    </p:spTree>
    <p:extLst>
      <p:ext uri="{BB962C8B-B14F-4D97-AF65-F5344CB8AC3E}">
        <p14:creationId xmlns:p14="http://schemas.microsoft.com/office/powerpoint/2010/main" val="2316283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7E630-5DC6-008A-88E7-5D3ADFB5DC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A71D3-4B89-1564-F7B2-AC93D9F22460}"/>
              </a:ext>
            </a:extLst>
          </p:cNvPr>
          <p:cNvSpPr>
            <a:spLocks noGrp="1"/>
          </p:cNvSpPr>
          <p:nvPr>
            <p:ph type="title"/>
          </p:nvPr>
        </p:nvSpPr>
        <p:spPr/>
        <p:txBody>
          <a:bodyPr/>
          <a:lstStyle/>
          <a:p>
            <a:r>
              <a:rPr lang="en-US" dirty="0"/>
              <a:t>Introduction to Hypothesis Testing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EEB8DC-FF2B-8570-9CC9-E9568446A9CF}"/>
                  </a:ext>
                </a:extLst>
              </p:cNvPr>
              <p:cNvSpPr>
                <a:spLocks noGrp="1"/>
              </p:cNvSpPr>
              <p:nvPr>
                <p:ph idx="1"/>
              </p:nvPr>
            </p:nvSpPr>
            <p:spPr/>
            <p:txBody>
              <a:bodyPr>
                <a:normAutofit/>
              </a:bodyPr>
              <a:lstStyle/>
              <a:p>
                <a:r>
                  <a:rPr lang="en-US" dirty="0"/>
                  <a:t>A </a:t>
                </a:r>
                <a:r>
                  <a:rPr lang="en-US" b="1" dirty="0"/>
                  <a:t>two-sided alternative </a:t>
                </a:r>
                <a:r>
                  <a:rPr lang="en-US" dirty="0"/>
                  <a:t>(</a:t>
                </a:r>
                <a14:m>
                  <m:oMath xmlns:m="http://schemas.openxmlformats.org/officeDocument/2006/math">
                    <m:r>
                      <a:rPr lang="en-US" i="1" dirty="0" smtClean="0">
                        <a:latin typeface="Cambria Math" panose="02040503050406030204" pitchFamily="18" charset="0"/>
                      </a:rPr>
                      <m:t>𝐻</m:t>
                    </m:r>
                    <m:r>
                      <a:rPr lang="en-US" i="1" baseline="-25000" dirty="0">
                        <a:latin typeface="Cambria Math" panose="02040503050406030204" pitchFamily="18" charset="0"/>
                      </a:rPr>
                      <m:t>𝑎</m:t>
                    </m:r>
                    <m:r>
                      <a:rPr lang="en-US" i="1" baseline="-25000" dirty="0">
                        <a:latin typeface="Cambria Math" panose="02040503050406030204" pitchFamily="18" charset="0"/>
                      </a:rPr>
                      <m:t> </m:t>
                    </m:r>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𝜇</m:t>
                    </m:r>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 2.34) would indicate that the researcher is concerned with yields that are </a:t>
                </a:r>
                <a:r>
                  <a:rPr lang="en-US" i="1" dirty="0"/>
                  <a:t>above or below </a:t>
                </a:r>
                <a:r>
                  <a:rPr lang="en-US" dirty="0"/>
                  <a:t>the standard.</a:t>
                </a:r>
              </a:p>
              <a:p>
                <a:r>
                  <a:rPr lang="en-US" dirty="0"/>
                  <a:t>In Example 11.1.1, why didn’t we put </a:t>
                </a:r>
                <a14:m>
                  <m:oMath xmlns:m="http://schemas.openxmlformats.org/officeDocument/2006/math">
                    <m:r>
                      <a:rPr lang="en-US" i="1" dirty="0" smtClean="0">
                        <a:latin typeface="Cambria Math" panose="02040503050406030204" pitchFamily="18" charset="0"/>
                        <a:ea typeface="Cambria Math" panose="02040503050406030204" pitchFamily="18" charset="0"/>
                      </a:rPr>
                      <m:t>𝜇</m:t>
                    </m:r>
                  </m:oMath>
                </a14:m>
                <a:r>
                  <a:rPr lang="en-US" dirty="0"/>
                  <a:t> &gt; 2.34 </a:t>
                </a:r>
                <a:r>
                  <a:rPr lang="en-US" dirty="0" err="1"/>
                  <a:t>lb</a:t>
                </a:r>
                <a:r>
                  <a:rPr lang="en-US" dirty="0"/>
                  <a:t> in the null hypothesis? Recall that the hypotheses were formulated as follows.</a:t>
                </a:r>
              </a:p>
              <a:p>
                <a:r>
                  <a:rPr lang="en-US" dirty="0"/>
                  <a:t>     </a:t>
                </a:r>
                <a:r>
                  <a:rPr lang="en-US" b="1" dirty="0"/>
                  <a:t>Correct Formulation</a:t>
                </a:r>
                <a:r>
                  <a:rPr lang="en-US" dirty="0"/>
                  <a:t>		</a:t>
                </a:r>
                <a:r>
                  <a:rPr lang="en-US" b="1" dirty="0"/>
                  <a:t>Incorrect Formulation</a:t>
                </a:r>
              </a:p>
              <a:p>
                <a:r>
                  <a:rPr lang="en-US" dirty="0"/>
                  <a:t>       </a:t>
                </a:r>
                <a14:m>
                  <m:oMath xmlns:m="http://schemas.openxmlformats.org/officeDocument/2006/math">
                    <m:r>
                      <a:rPr lang="en-US" i="1" dirty="0" smtClean="0">
                        <a:latin typeface="Cambria Math" panose="02040503050406030204" pitchFamily="18" charset="0"/>
                      </a:rPr>
                      <m:t>𝐻</m:t>
                    </m:r>
                    <m:r>
                      <a:rPr lang="en-US" b="0" i="1" baseline="-25000" dirty="0" smtClean="0">
                        <a:latin typeface="Cambria Math" panose="02040503050406030204" pitchFamily="18" charset="0"/>
                      </a:rPr>
                      <m:t>0</m:t>
                    </m:r>
                    <m:r>
                      <a:rPr lang="en-US" i="1" baseline="-25000" dirty="0">
                        <a:latin typeface="Cambria Math" panose="02040503050406030204" pitchFamily="18" charset="0"/>
                      </a:rPr>
                      <m:t> </m:t>
                    </m:r>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𝜇</m:t>
                    </m:r>
                  </m:oMath>
                </a14:m>
                <a:r>
                  <a:rPr lang="en-US" dirty="0"/>
                  <a:t> </a:t>
                </a:r>
                <a14:m>
                  <m:oMath xmlns:m="http://schemas.openxmlformats.org/officeDocument/2006/math">
                    <m:r>
                      <a:rPr lang="en-US" b="0" i="1" dirty="0" smtClean="0">
                        <a:latin typeface="Cambria Math" panose="02040503050406030204" pitchFamily="18" charset="0"/>
                        <a:ea typeface="Cambria Math" panose="02040503050406030204" pitchFamily="18" charset="0"/>
                      </a:rPr>
                      <m:t>=</m:t>
                    </m:r>
                  </m:oMath>
                </a14:m>
                <a:r>
                  <a:rPr lang="en-US" dirty="0"/>
                  <a:t> 2.34lb	     instead of     </a:t>
                </a:r>
                <a14:m>
                  <m:oMath xmlns:m="http://schemas.openxmlformats.org/officeDocument/2006/math">
                    <m:r>
                      <a:rPr lang="en-US" i="1" dirty="0">
                        <a:latin typeface="Cambria Math" panose="02040503050406030204" pitchFamily="18" charset="0"/>
                      </a:rPr>
                      <m:t>𝐻</m:t>
                    </m:r>
                    <m:r>
                      <a:rPr lang="en-US" i="1" baseline="-25000" dirty="0">
                        <a:latin typeface="Cambria Math" panose="02040503050406030204" pitchFamily="18" charset="0"/>
                      </a:rPr>
                      <m:t>0 </m:t>
                    </m:r>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𝜇</m:t>
                    </m:r>
                  </m:oMath>
                </a14:m>
                <a:r>
                  <a:rPr lang="en-US" dirty="0"/>
                  <a:t> </a:t>
                </a:r>
                <a14:m>
                  <m:oMath xmlns:m="http://schemas.openxmlformats.org/officeDocument/2006/math">
                    <m:r>
                      <a:rPr lang="en-US" b="0" i="1" dirty="0" smtClean="0">
                        <a:latin typeface="Cambria Math" panose="02040503050406030204" pitchFamily="18" charset="0"/>
                        <a:ea typeface="Cambria Math" panose="02040503050406030204" pitchFamily="18" charset="0"/>
                      </a:rPr>
                      <m:t>&gt;</m:t>
                    </m:r>
                  </m:oMath>
                </a14:m>
                <a:r>
                  <a:rPr lang="en-US" dirty="0"/>
                  <a:t> 2.34lb</a:t>
                </a:r>
              </a:p>
              <a:p>
                <a:r>
                  <a:rPr lang="en-US" dirty="0"/>
                  <a:t>      </a:t>
                </a:r>
                <a14:m>
                  <m:oMath xmlns:m="http://schemas.openxmlformats.org/officeDocument/2006/math">
                    <m:r>
                      <a:rPr lang="en-US" b="0" i="0" dirty="0" smtClean="0">
                        <a:latin typeface="Cambria Math" panose="02040503050406030204" pitchFamily="18" charset="0"/>
                      </a:rPr>
                      <m:t> </m:t>
                    </m:r>
                    <m:r>
                      <a:rPr lang="en-US" i="1" dirty="0" smtClean="0">
                        <a:latin typeface="Cambria Math" panose="02040503050406030204" pitchFamily="18" charset="0"/>
                      </a:rPr>
                      <m:t>𝐻</m:t>
                    </m:r>
                    <m:r>
                      <a:rPr lang="en-US" b="0" i="1" baseline="-25000" dirty="0" smtClean="0">
                        <a:latin typeface="Cambria Math" panose="02040503050406030204" pitchFamily="18" charset="0"/>
                      </a:rPr>
                      <m:t>𝑎</m:t>
                    </m:r>
                    <m:r>
                      <a:rPr lang="en-US" i="1" baseline="-25000" dirty="0">
                        <a:latin typeface="Cambria Math" panose="02040503050406030204" pitchFamily="18" charset="0"/>
                      </a:rPr>
                      <m:t> </m:t>
                    </m:r>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𝜇</m:t>
                    </m:r>
                  </m:oMath>
                </a14:m>
                <a:r>
                  <a:rPr lang="en-US" dirty="0"/>
                  <a:t> </a:t>
                </a:r>
                <a14:m>
                  <m:oMath xmlns:m="http://schemas.openxmlformats.org/officeDocument/2006/math">
                    <m:r>
                      <a:rPr lang="en-US" b="0" i="1" dirty="0" smtClean="0">
                        <a:latin typeface="Cambria Math" panose="02040503050406030204" pitchFamily="18" charset="0"/>
                        <a:ea typeface="Cambria Math" panose="02040503050406030204" pitchFamily="18" charset="0"/>
                      </a:rPr>
                      <m:t>&gt;</m:t>
                    </m:r>
                  </m:oMath>
                </a14:m>
                <a:r>
                  <a:rPr lang="en-US" dirty="0"/>
                  <a:t> 2.34lb			     </a:t>
                </a:r>
                <a14:m>
                  <m:oMath xmlns:m="http://schemas.openxmlformats.org/officeDocument/2006/math">
                    <m:r>
                      <a:rPr lang="en-US" i="1" dirty="0">
                        <a:latin typeface="Cambria Math" panose="02040503050406030204" pitchFamily="18" charset="0"/>
                      </a:rPr>
                      <m:t>𝐻</m:t>
                    </m:r>
                    <m:r>
                      <a:rPr lang="en-US" i="1" baseline="-25000" dirty="0">
                        <a:latin typeface="Cambria Math" panose="02040503050406030204" pitchFamily="18" charset="0"/>
                      </a:rPr>
                      <m:t>𝑎</m:t>
                    </m:r>
                    <m:r>
                      <a:rPr lang="en-US" i="1" baseline="-25000" dirty="0">
                        <a:latin typeface="Cambria Math" panose="02040503050406030204" pitchFamily="18" charset="0"/>
                      </a:rPr>
                      <m:t> </m:t>
                    </m:r>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𝜇</m:t>
                    </m:r>
                  </m:oMath>
                </a14:m>
                <a:r>
                  <a:rPr lang="en-US" dirty="0"/>
                  <a:t> </a:t>
                </a:r>
                <a14:m>
                  <m:oMath xmlns:m="http://schemas.openxmlformats.org/officeDocument/2006/math">
                    <m:r>
                      <a:rPr lang="en-US" b="0" i="1" dirty="0" smtClean="0">
                        <a:latin typeface="Cambria Math" panose="02040503050406030204" pitchFamily="18" charset="0"/>
                        <a:ea typeface="Cambria Math" panose="02040503050406030204" pitchFamily="18" charset="0"/>
                      </a:rPr>
                      <m:t>=</m:t>
                    </m:r>
                  </m:oMath>
                </a14:m>
                <a:r>
                  <a:rPr lang="en-US" dirty="0"/>
                  <a:t> 2.34lb</a:t>
                </a:r>
              </a:p>
            </p:txBody>
          </p:sp>
        </mc:Choice>
        <mc:Fallback xmlns="">
          <p:sp>
            <p:nvSpPr>
              <p:cNvPr id="3" name="Content Placeholder 2">
                <a:extLst>
                  <a:ext uri="{FF2B5EF4-FFF2-40B4-BE49-F238E27FC236}">
                    <a16:creationId xmlns:a16="http://schemas.microsoft.com/office/drawing/2014/main" id="{16EEB8DC-FF2B-8570-9CC9-E9568446A9CF}"/>
                  </a:ext>
                </a:extLst>
              </p:cNvPr>
              <p:cNvSpPr>
                <a:spLocks noGrp="1" noRot="1" noChangeAspect="1" noMove="1" noResize="1" noEditPoints="1" noAdjustHandles="1" noChangeArrowheads="1" noChangeShapeType="1" noTextEdit="1"/>
              </p:cNvSpPr>
              <p:nvPr>
                <p:ph idx="1"/>
              </p:nvPr>
            </p:nvSpPr>
            <p:spPr>
              <a:blipFill>
                <a:blip r:embed="rId2"/>
                <a:stretch>
                  <a:fillRect l="-1481" t="-1200" r="-222"/>
                </a:stretch>
              </a:blipFill>
            </p:spPr>
            <p:txBody>
              <a:bodyPr/>
              <a:lstStyle/>
              <a:p>
                <a:r>
                  <a:rPr lang="en-IN">
                    <a:noFill/>
                  </a:rPr>
                  <a:t> </a:t>
                </a:r>
              </a:p>
            </p:txBody>
          </p:sp>
        </mc:Fallback>
      </mc:AlternateContent>
      <p:cxnSp>
        <p:nvCxnSpPr>
          <p:cNvPr id="5" name="Straight Connector 4">
            <a:extLst>
              <a:ext uri="{FF2B5EF4-FFF2-40B4-BE49-F238E27FC236}">
                <a16:creationId xmlns:a16="http://schemas.microsoft.com/office/drawing/2014/main" id="{8F155B30-98D7-E25A-FCBF-266FB3D765F8}"/>
              </a:ext>
            </a:extLst>
          </p:cNvPr>
          <p:cNvCxnSpPr>
            <a:cxnSpLocks/>
          </p:cNvCxnSpPr>
          <p:nvPr/>
        </p:nvCxnSpPr>
        <p:spPr>
          <a:xfrm>
            <a:off x="5486400" y="4572000"/>
            <a:ext cx="2209800" cy="106680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AED64198-7E0D-4AB6-4690-9EDD09D75962}"/>
              </a:ext>
            </a:extLst>
          </p:cNvPr>
          <p:cNvCxnSpPr>
            <a:cxnSpLocks/>
          </p:cNvCxnSpPr>
          <p:nvPr/>
        </p:nvCxnSpPr>
        <p:spPr>
          <a:xfrm flipH="1">
            <a:off x="5486400" y="4572000"/>
            <a:ext cx="2209800" cy="10058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352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F88B9-FA7B-ABFB-B12D-1380652F4E1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B9ED0B7-4095-851C-52FF-48C8D5315296}"/>
                  </a:ext>
                </a:extLst>
              </p:cNvPr>
              <p:cNvSpPr>
                <a:spLocks noGrp="1"/>
              </p:cNvSpPr>
              <p:nvPr>
                <p:ph type="title"/>
              </p:nvPr>
            </p:nvSpPr>
            <p:spPr/>
            <p:txBody>
              <a:bodyPr/>
              <a:lstStyle/>
              <a:p>
                <a:r>
                  <a:rPr lang="en-US" dirty="0"/>
                  <a:t>The Incorrect Formulation of the Null Hypothesis, </a:t>
                </a:r>
                <a14:m>
                  <m:oMath xmlns:m="http://schemas.openxmlformats.org/officeDocument/2006/math">
                    <m:r>
                      <a:rPr lang="en-US" i="1" dirty="0" smtClean="0">
                        <a:latin typeface="Cambria Math" panose="02040503050406030204" pitchFamily="18" charset="0"/>
                      </a:rPr>
                      <m:t>𝐻</m:t>
                    </m:r>
                    <m:r>
                      <a:rPr lang="en-US" i="1" baseline="-25000" dirty="0">
                        <a:latin typeface="Cambria Math" panose="02040503050406030204" pitchFamily="18" charset="0"/>
                      </a:rPr>
                      <m:t>0</m:t>
                    </m:r>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𝜇</m:t>
                    </m:r>
                  </m:oMath>
                </a14:m>
                <a:r>
                  <a:rPr lang="en-US" dirty="0"/>
                  <a:t> &gt; 2.34</a:t>
                </a:r>
              </a:p>
            </p:txBody>
          </p:sp>
        </mc:Choice>
        <mc:Fallback xmlns="">
          <p:sp>
            <p:nvSpPr>
              <p:cNvPr id="2" name="Title 1">
                <a:extLst>
                  <a:ext uri="{FF2B5EF4-FFF2-40B4-BE49-F238E27FC236}">
                    <a16:creationId xmlns:a16="http://schemas.microsoft.com/office/drawing/2014/main" id="{DB9ED0B7-4095-851C-52FF-48C8D5315296}"/>
                  </a:ext>
                </a:extLst>
              </p:cNvPr>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03CE528-53AE-8B76-5E00-133D9139A1D8}"/>
                  </a:ext>
                </a:extLst>
              </p:cNvPr>
              <p:cNvSpPr>
                <a:spLocks noGrp="1"/>
              </p:cNvSpPr>
              <p:nvPr>
                <p:ph idx="1"/>
              </p:nvPr>
            </p:nvSpPr>
            <p:spPr/>
            <p:txBody>
              <a:bodyPr>
                <a:normAutofit/>
              </a:bodyPr>
              <a:lstStyle/>
              <a:p>
                <a:r>
                  <a:rPr lang="en-US" dirty="0"/>
                  <a:t>The incorrect formulation states in the null hypothesis, </a:t>
                </a:r>
                <a14:m>
                  <m:oMath xmlns:m="http://schemas.openxmlformats.org/officeDocument/2006/math">
                    <m:r>
                      <a:rPr lang="en-US" i="1" dirty="0" smtClean="0">
                        <a:latin typeface="Cambria Math" panose="02040503050406030204" pitchFamily="18" charset="0"/>
                      </a:rPr>
                      <m:t>𝐻</m:t>
                    </m:r>
                    <m:r>
                      <a:rPr lang="en-US" i="1" baseline="-25000" dirty="0">
                        <a:latin typeface="Cambria Math" panose="02040503050406030204" pitchFamily="18" charset="0"/>
                      </a:rPr>
                      <m:t>0</m:t>
                    </m:r>
                  </m:oMath>
                </a14:m>
                <a:r>
                  <a:rPr lang="en-US" dirty="0"/>
                  <a:t>, that the new variety has superior yield. By placing this statement in </a:t>
                </a:r>
                <a14:m>
                  <m:oMath xmlns:m="http://schemas.openxmlformats.org/officeDocument/2006/math">
                    <m:r>
                      <a:rPr lang="en-US" i="1" dirty="0">
                        <a:latin typeface="Cambria Math" panose="02040503050406030204" pitchFamily="18" charset="0"/>
                      </a:rPr>
                      <m:t>𝐻</m:t>
                    </m:r>
                    <m:r>
                      <a:rPr lang="en-US" i="1" baseline="-25000" dirty="0">
                        <a:latin typeface="Cambria Math" panose="02040503050406030204" pitchFamily="18" charset="0"/>
                      </a:rPr>
                      <m:t>0</m:t>
                    </m:r>
                  </m:oMath>
                </a14:m>
                <a:r>
                  <a:rPr lang="en-US" dirty="0"/>
                  <a:t>, the statement is presumed to be true unless there is overwhelming evidence to the contrary. This does not make sense! Why would a researcher who is trying to prove her new variety is superior to the standard variety start out assuming the new variety is superior?</a:t>
                </a:r>
              </a:p>
            </p:txBody>
          </p:sp>
        </mc:Choice>
        <mc:Fallback xmlns="">
          <p:sp>
            <p:nvSpPr>
              <p:cNvPr id="3" name="Content Placeholder 2">
                <a:extLst>
                  <a:ext uri="{FF2B5EF4-FFF2-40B4-BE49-F238E27FC236}">
                    <a16:creationId xmlns:a16="http://schemas.microsoft.com/office/drawing/2014/main" id="{D03CE528-53AE-8B76-5E00-133D9139A1D8}"/>
                  </a:ext>
                </a:extLst>
              </p:cNvPr>
              <p:cNvSpPr>
                <a:spLocks noGrp="1" noRot="1" noChangeAspect="1" noMove="1" noResize="1" noEditPoints="1" noAdjustHandles="1" noChangeArrowheads="1" noChangeShapeType="1" noTextEdit="1"/>
              </p:cNvSpPr>
              <p:nvPr>
                <p:ph idx="1"/>
              </p:nvPr>
            </p:nvSpPr>
            <p:spPr>
              <a:blipFill>
                <a:blip r:embed="rId3"/>
                <a:stretch>
                  <a:fillRect l="-1481" t="-1200" r="-519"/>
                </a:stretch>
              </a:blipFill>
            </p:spPr>
            <p:txBody>
              <a:bodyPr/>
              <a:lstStyle/>
              <a:p>
                <a:r>
                  <a:rPr lang="en-IN">
                    <a:noFill/>
                  </a:rPr>
                  <a:t> </a:t>
                </a:r>
              </a:p>
            </p:txBody>
          </p:sp>
        </mc:Fallback>
      </mc:AlternateContent>
    </p:spTree>
    <p:extLst>
      <p:ext uri="{BB962C8B-B14F-4D97-AF65-F5344CB8AC3E}">
        <p14:creationId xmlns:p14="http://schemas.microsoft.com/office/powerpoint/2010/main" val="194875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F2974-C5A5-A35C-DE79-8558A890046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AA405C4-B152-7F8D-8BA6-20FBEB333E39}"/>
                  </a:ext>
                </a:extLst>
              </p:cNvPr>
              <p:cNvSpPr>
                <a:spLocks noGrp="1"/>
              </p:cNvSpPr>
              <p:nvPr>
                <p:ph type="title"/>
              </p:nvPr>
            </p:nvSpPr>
            <p:spPr/>
            <p:txBody>
              <a:bodyPr/>
              <a:lstStyle/>
              <a:p>
                <a:r>
                  <a:rPr lang="en-US" dirty="0"/>
                  <a:t>The Correct Formulation of the Null Hypothesis, </a:t>
                </a:r>
                <a14:m>
                  <m:oMath xmlns:m="http://schemas.openxmlformats.org/officeDocument/2006/math">
                    <m:r>
                      <a:rPr lang="en-US" i="1" dirty="0" smtClean="0">
                        <a:latin typeface="Cambria Math" panose="02040503050406030204" pitchFamily="18" charset="0"/>
                      </a:rPr>
                      <m:t>𝐻</m:t>
                    </m:r>
                    <m:r>
                      <a:rPr lang="en-US" i="1" baseline="-25000" dirty="0">
                        <a:latin typeface="Cambria Math" panose="02040503050406030204" pitchFamily="18" charset="0"/>
                      </a:rPr>
                      <m:t>0</m:t>
                    </m:r>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𝜇</m:t>
                    </m:r>
                  </m:oMath>
                </a14:m>
                <a:r>
                  <a:rPr lang="en-US" dirty="0"/>
                  <a:t> = 2.34</a:t>
                </a:r>
              </a:p>
            </p:txBody>
          </p:sp>
        </mc:Choice>
        <mc:Fallback xmlns="">
          <p:sp>
            <p:nvSpPr>
              <p:cNvPr id="2" name="Title 1">
                <a:extLst>
                  <a:ext uri="{FF2B5EF4-FFF2-40B4-BE49-F238E27FC236}">
                    <a16:creationId xmlns:a16="http://schemas.microsoft.com/office/drawing/2014/main" id="{EAA405C4-B152-7F8D-8BA6-20FBEB333E39}"/>
                  </a:ext>
                </a:extLst>
              </p:cNvPr>
              <p:cNvSpPr>
                <a:spLocks noGrp="1" noRot="1" noChangeAspect="1" noMove="1" noResize="1" noEditPoints="1" noAdjustHandles="1" noChangeArrowheads="1" noChangeShapeType="1" noTextEdit="1"/>
              </p:cNvSpPr>
              <p:nvPr>
                <p:ph type="title"/>
              </p:nvPr>
            </p:nvSpPr>
            <p:spPr>
              <a:blipFill>
                <a:blip r:embed="rId2"/>
                <a:stretch>
                  <a:fillRect l="-889" t="-16000" r="-2148"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38DE18E-F795-683F-D3E2-97D37EBFF89A}"/>
                  </a:ext>
                </a:extLst>
              </p:cNvPr>
              <p:cNvSpPr>
                <a:spLocks noGrp="1"/>
              </p:cNvSpPr>
              <p:nvPr>
                <p:ph idx="1"/>
              </p:nvPr>
            </p:nvSpPr>
            <p:spPr/>
            <p:txBody>
              <a:bodyPr>
                <a:normAutofit/>
              </a:bodyPr>
              <a:lstStyle/>
              <a:p>
                <a:r>
                  <a:rPr lang="en-US" dirty="0"/>
                  <a:t>The researcher must demonstrate overwhelming evidence that the new variety has superior yield for her new plant to be accepted. To achieve this goal, she must place the statement,</a:t>
                </a:r>
                <a:r>
                  <a:rPr lang="en-US" dirty="0">
                    <a:ea typeface="Cambria Math" panose="02040503050406030204" pitchFamily="18" charset="0"/>
                  </a:rPr>
                  <a:t> </a:t>
                </a:r>
                <a14:m>
                  <m:oMath xmlns:m="http://schemas.openxmlformats.org/officeDocument/2006/math">
                    <m:r>
                      <a:rPr lang="en-US" i="1" dirty="0" smtClean="0">
                        <a:latin typeface="Cambria Math" panose="02040503050406030204" pitchFamily="18" charset="0"/>
                        <a:ea typeface="Cambria Math" panose="02040503050406030204" pitchFamily="18" charset="0"/>
                      </a:rPr>
                      <m:t>𝜇</m:t>
                    </m:r>
                  </m:oMath>
                </a14:m>
                <a:r>
                  <a:rPr lang="en-US" dirty="0"/>
                  <a:t> &gt; 2.34 </a:t>
                </a:r>
                <a:r>
                  <a:rPr lang="en-US" dirty="0" err="1"/>
                  <a:t>lb</a:t>
                </a:r>
                <a:r>
                  <a:rPr lang="en-US" dirty="0"/>
                  <a:t>, in the alternative hypothesis. In the </a:t>
                </a:r>
                <a:r>
                  <a:rPr lang="en-US" i="1" dirty="0"/>
                  <a:t>correct</a:t>
                </a:r>
                <a:r>
                  <a:rPr lang="en-US" dirty="0"/>
                  <a:t> version, the null hypothesis, </a:t>
                </a:r>
                <a14:m>
                  <m:oMath xmlns:m="http://schemas.openxmlformats.org/officeDocument/2006/math">
                    <m:r>
                      <a:rPr lang="en-US" i="1" dirty="0">
                        <a:latin typeface="Cambria Math" panose="02040503050406030204" pitchFamily="18" charset="0"/>
                      </a:rPr>
                      <m:t>𝐻</m:t>
                    </m:r>
                    <m:r>
                      <a:rPr lang="en-US" i="1" baseline="-25000" dirty="0">
                        <a:latin typeface="Cambria Math" panose="02040503050406030204" pitchFamily="18" charset="0"/>
                      </a:rPr>
                      <m:t>0</m:t>
                    </m:r>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𝜇</m:t>
                    </m:r>
                  </m:oMath>
                </a14:m>
                <a:r>
                  <a:rPr lang="en-US" dirty="0"/>
                  <a:t> = 2.34 </a:t>
                </a:r>
                <a:r>
                  <a:rPr lang="en-US" dirty="0" err="1"/>
                  <a:t>lb</a:t>
                </a:r>
                <a:r>
                  <a:rPr lang="en-US" dirty="0"/>
                  <a:t>, states that we believe the new variety’s yield is equal to that of the standard variety. Because the null hypothesis is presumed to be true, this hypothesis is not rejected unless there is overwhelming evidence to contradict </a:t>
                </a:r>
                <a14:m>
                  <m:oMath xmlns:m="http://schemas.openxmlformats.org/officeDocument/2006/math">
                    <m:r>
                      <a:rPr lang="en-US" i="1" dirty="0">
                        <a:latin typeface="Cambria Math" panose="02040503050406030204" pitchFamily="18" charset="0"/>
                      </a:rPr>
                      <m:t>𝐻</m:t>
                    </m:r>
                    <m:r>
                      <a:rPr lang="en-US" i="1" baseline="-25000" dirty="0">
                        <a:latin typeface="Cambria Math" panose="02040503050406030204" pitchFamily="18" charset="0"/>
                      </a:rPr>
                      <m:t>0</m:t>
                    </m:r>
                  </m:oMath>
                </a14:m>
                <a:r>
                  <a:rPr lang="en-US" dirty="0"/>
                  <a:t>. </a:t>
                </a:r>
              </a:p>
            </p:txBody>
          </p:sp>
        </mc:Choice>
        <mc:Fallback xmlns="">
          <p:sp>
            <p:nvSpPr>
              <p:cNvPr id="3" name="Content Placeholder 2">
                <a:extLst>
                  <a:ext uri="{FF2B5EF4-FFF2-40B4-BE49-F238E27FC236}">
                    <a16:creationId xmlns:a16="http://schemas.microsoft.com/office/drawing/2014/main" id="{C38DE18E-F795-683F-D3E2-97D37EBFF89A}"/>
                  </a:ext>
                </a:extLst>
              </p:cNvPr>
              <p:cNvSpPr>
                <a:spLocks noGrp="1" noRot="1" noChangeAspect="1" noMove="1" noResize="1" noEditPoints="1" noAdjustHandles="1" noChangeArrowheads="1" noChangeShapeType="1" noTextEdit="1"/>
              </p:cNvSpPr>
              <p:nvPr>
                <p:ph idx="1"/>
              </p:nvPr>
            </p:nvSpPr>
            <p:spPr>
              <a:blipFill>
                <a:blip r:embed="rId3"/>
                <a:stretch>
                  <a:fillRect l="-1481" t="-1200" r="-2222"/>
                </a:stretch>
              </a:blipFill>
            </p:spPr>
            <p:txBody>
              <a:bodyPr/>
              <a:lstStyle/>
              <a:p>
                <a:r>
                  <a:rPr lang="en-IN">
                    <a:noFill/>
                  </a:rPr>
                  <a:t> </a:t>
                </a:r>
              </a:p>
            </p:txBody>
          </p:sp>
        </mc:Fallback>
      </mc:AlternateContent>
    </p:spTree>
    <p:extLst>
      <p:ext uri="{BB962C8B-B14F-4D97-AF65-F5344CB8AC3E}">
        <p14:creationId xmlns:p14="http://schemas.microsoft.com/office/powerpoint/2010/main" val="902218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395B4-CFA1-F4B3-5AA2-EE92EAE9BB2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A9F95C3-91FD-BE6A-825D-9B0E839ECB98}"/>
                  </a:ext>
                </a:extLst>
              </p:cNvPr>
              <p:cNvSpPr>
                <a:spLocks noGrp="1"/>
              </p:cNvSpPr>
              <p:nvPr>
                <p:ph type="title"/>
              </p:nvPr>
            </p:nvSpPr>
            <p:spPr/>
            <p:txBody>
              <a:bodyPr/>
              <a:lstStyle/>
              <a:p>
                <a:r>
                  <a:rPr lang="en-US" dirty="0"/>
                  <a:t>The Correct Formulation of the Null Hypothesis, </a:t>
                </a:r>
                <a14:m>
                  <m:oMath xmlns:m="http://schemas.openxmlformats.org/officeDocument/2006/math">
                    <m:r>
                      <a:rPr lang="en-US" i="1" dirty="0" smtClean="0">
                        <a:latin typeface="Cambria Math" panose="02040503050406030204" pitchFamily="18" charset="0"/>
                      </a:rPr>
                      <m:t>𝐻</m:t>
                    </m:r>
                    <m:r>
                      <a:rPr lang="en-US" i="1" baseline="-25000" dirty="0">
                        <a:latin typeface="Cambria Math" panose="02040503050406030204" pitchFamily="18" charset="0"/>
                      </a:rPr>
                      <m:t>0</m:t>
                    </m:r>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𝜇</m:t>
                    </m:r>
                  </m:oMath>
                </a14:m>
                <a:r>
                  <a:rPr lang="en-US" dirty="0"/>
                  <a:t> = 2.34 (cont.)</a:t>
                </a:r>
              </a:p>
            </p:txBody>
          </p:sp>
        </mc:Choice>
        <mc:Fallback xmlns="">
          <p:sp>
            <p:nvSpPr>
              <p:cNvPr id="2" name="Title 1">
                <a:extLst>
                  <a:ext uri="{FF2B5EF4-FFF2-40B4-BE49-F238E27FC236}">
                    <a16:creationId xmlns:a16="http://schemas.microsoft.com/office/drawing/2014/main" id="{CA9F95C3-91FD-BE6A-825D-9B0E839ECB98}"/>
                  </a:ext>
                </a:extLst>
              </p:cNvPr>
              <p:cNvSpPr>
                <a:spLocks noGrp="1" noRot="1" noChangeAspect="1" noMove="1" noResize="1" noEditPoints="1" noAdjustHandles="1" noChangeArrowheads="1" noChangeShapeType="1" noTextEdit="1"/>
              </p:cNvSpPr>
              <p:nvPr>
                <p:ph type="title"/>
              </p:nvPr>
            </p:nvSpPr>
            <p:spPr>
              <a:blipFill>
                <a:blip r:embed="rId2"/>
                <a:stretch>
                  <a:fillRect l="-889" t="-16000" r="-2148"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7C935A3-404E-7F24-25DA-3507CB83089C}"/>
                  </a:ext>
                </a:extLst>
              </p:cNvPr>
              <p:cNvSpPr>
                <a:spLocks noGrp="1"/>
              </p:cNvSpPr>
              <p:nvPr>
                <p:ph idx="1"/>
              </p:nvPr>
            </p:nvSpPr>
            <p:spPr/>
            <p:txBody>
              <a:bodyPr>
                <a:normAutofit/>
              </a:bodyPr>
              <a:lstStyle/>
              <a:p>
                <a:r>
                  <a:rPr lang="en-US" dirty="0"/>
                  <a:t>If </a:t>
                </a:r>
                <a14:m>
                  <m:oMath xmlns:m="http://schemas.openxmlformats.org/officeDocument/2006/math">
                    <m:r>
                      <a:rPr lang="en-US" i="1" dirty="0">
                        <a:latin typeface="Cambria Math" panose="02040503050406030204" pitchFamily="18" charset="0"/>
                      </a:rPr>
                      <m:t>𝐻</m:t>
                    </m:r>
                    <m:r>
                      <a:rPr lang="en-US" i="1" baseline="-25000" dirty="0">
                        <a:latin typeface="Cambria Math" panose="02040503050406030204" pitchFamily="18" charset="0"/>
                      </a:rPr>
                      <m:t>0</m:t>
                    </m:r>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𝜇</m:t>
                    </m:r>
                  </m:oMath>
                </a14:m>
                <a:r>
                  <a:rPr lang="en-US" dirty="0"/>
                  <a:t> = 2.34 </a:t>
                </a:r>
                <a:r>
                  <a:rPr lang="en-US" dirty="0" err="1"/>
                  <a:t>lb</a:t>
                </a:r>
                <a:r>
                  <a:rPr lang="en-US" dirty="0"/>
                  <a:t> is rejected in favor of </a:t>
                </a:r>
                <a14:m>
                  <m:oMath xmlns:m="http://schemas.openxmlformats.org/officeDocument/2006/math">
                    <m:r>
                      <a:rPr lang="en-US" i="1" dirty="0">
                        <a:latin typeface="Cambria Math" panose="02040503050406030204" pitchFamily="18" charset="0"/>
                      </a:rPr>
                      <m:t>𝐻</m:t>
                    </m:r>
                    <m:r>
                      <a:rPr lang="en-US" i="1" baseline="-25000" dirty="0">
                        <a:latin typeface="Cambria Math" panose="02040503050406030204" pitchFamily="18" charset="0"/>
                      </a:rPr>
                      <m:t>𝑎</m:t>
                    </m:r>
                    <m:r>
                      <a:rPr lang="en-US" i="1" baseline="-25000" dirty="0">
                        <a:latin typeface="Cambria Math" panose="02040503050406030204" pitchFamily="18" charset="0"/>
                      </a:rPr>
                      <m:t> </m:t>
                    </m:r>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𝜇</m:t>
                    </m:r>
                  </m:oMath>
                </a14:m>
                <a:r>
                  <a:rPr lang="en-US" dirty="0"/>
                  <a:t> </a:t>
                </a:r>
                <a14:m>
                  <m:oMath xmlns:m="http://schemas.openxmlformats.org/officeDocument/2006/math">
                    <m:r>
                      <a:rPr lang="en-US" b="0" i="1" dirty="0" smtClean="0">
                        <a:latin typeface="Cambria Math" panose="02040503050406030204" pitchFamily="18" charset="0"/>
                        <a:ea typeface="Cambria Math" panose="02040503050406030204" pitchFamily="18" charset="0"/>
                      </a:rPr>
                      <m:t>&gt;</m:t>
                    </m:r>
                  </m:oMath>
                </a14:m>
                <a:r>
                  <a:rPr lang="en-US" dirty="0"/>
                  <a:t> 2.34lb, then there is overwhelming evidence that the new variety has superior yield.</a:t>
                </a:r>
              </a:p>
              <a:p>
                <a:r>
                  <a:rPr lang="en-US" dirty="0"/>
                  <a:t>To summarize, the researcher wants to know if the yield of the new variety is going to be greater than the standard yield of 2.34 lb. If the researcher’s genetic design is successful, the null hypothesis will be rejected in favor of the alternative. </a:t>
                </a:r>
              </a:p>
            </p:txBody>
          </p:sp>
        </mc:Choice>
        <mc:Fallback xmlns="">
          <p:sp>
            <p:nvSpPr>
              <p:cNvPr id="3" name="Content Placeholder 2">
                <a:extLst>
                  <a:ext uri="{FF2B5EF4-FFF2-40B4-BE49-F238E27FC236}">
                    <a16:creationId xmlns:a16="http://schemas.microsoft.com/office/drawing/2014/main" id="{27C935A3-404E-7F24-25DA-3507CB83089C}"/>
                  </a:ext>
                </a:extLst>
              </p:cNvPr>
              <p:cNvSpPr>
                <a:spLocks noGrp="1" noRot="1" noChangeAspect="1" noMove="1" noResize="1" noEditPoints="1" noAdjustHandles="1" noChangeArrowheads="1" noChangeShapeType="1" noTextEdit="1"/>
              </p:cNvSpPr>
              <p:nvPr>
                <p:ph idx="1"/>
              </p:nvPr>
            </p:nvSpPr>
            <p:spPr>
              <a:blipFill>
                <a:blip r:embed="rId3"/>
                <a:stretch>
                  <a:fillRect l="-1481" t="-1200" r="-1630"/>
                </a:stretch>
              </a:blipFill>
            </p:spPr>
            <p:txBody>
              <a:bodyPr/>
              <a:lstStyle/>
              <a:p>
                <a:r>
                  <a:rPr lang="en-IN">
                    <a:noFill/>
                  </a:rPr>
                  <a:t> </a:t>
                </a:r>
              </a:p>
            </p:txBody>
          </p:sp>
        </mc:Fallback>
      </mc:AlternateContent>
    </p:spTree>
    <p:extLst>
      <p:ext uri="{BB962C8B-B14F-4D97-AF65-F5344CB8AC3E}">
        <p14:creationId xmlns:p14="http://schemas.microsoft.com/office/powerpoint/2010/main" val="3425436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AF696-BD1E-9F40-27E2-B43AB15875B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4B7CC38-1E09-A23D-26B4-8A949B5281C8}"/>
                  </a:ext>
                </a:extLst>
              </p:cNvPr>
              <p:cNvSpPr>
                <a:spLocks noGrp="1"/>
              </p:cNvSpPr>
              <p:nvPr>
                <p:ph type="title"/>
              </p:nvPr>
            </p:nvSpPr>
            <p:spPr/>
            <p:txBody>
              <a:bodyPr/>
              <a:lstStyle/>
              <a:p>
                <a:r>
                  <a:rPr lang="en-US" dirty="0"/>
                  <a:t>The Correct Formulation of the Null Hypothesis, </a:t>
                </a:r>
                <a14:m>
                  <m:oMath xmlns:m="http://schemas.openxmlformats.org/officeDocument/2006/math">
                    <m:r>
                      <a:rPr lang="en-US" i="1" dirty="0" smtClean="0">
                        <a:latin typeface="Cambria Math" panose="02040503050406030204" pitchFamily="18" charset="0"/>
                      </a:rPr>
                      <m:t>𝐻</m:t>
                    </m:r>
                    <m:r>
                      <a:rPr lang="en-US" i="1" baseline="-25000" dirty="0">
                        <a:latin typeface="Cambria Math" panose="02040503050406030204" pitchFamily="18" charset="0"/>
                      </a:rPr>
                      <m:t>0</m:t>
                    </m:r>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𝜇</m:t>
                    </m:r>
                  </m:oMath>
                </a14:m>
                <a:r>
                  <a:rPr lang="en-US" dirty="0"/>
                  <a:t> = 2.34 (cont.)</a:t>
                </a:r>
              </a:p>
            </p:txBody>
          </p:sp>
        </mc:Choice>
        <mc:Fallback xmlns="">
          <p:sp>
            <p:nvSpPr>
              <p:cNvPr id="2" name="Title 1">
                <a:extLst>
                  <a:ext uri="{FF2B5EF4-FFF2-40B4-BE49-F238E27FC236}">
                    <a16:creationId xmlns:a16="http://schemas.microsoft.com/office/drawing/2014/main" id="{C4B7CC38-1E09-A23D-26B4-8A949B5281C8}"/>
                  </a:ext>
                </a:extLst>
              </p:cNvPr>
              <p:cNvSpPr>
                <a:spLocks noGrp="1" noRot="1" noChangeAspect="1" noMove="1" noResize="1" noEditPoints="1" noAdjustHandles="1" noChangeArrowheads="1" noChangeShapeType="1" noTextEdit="1"/>
              </p:cNvSpPr>
              <p:nvPr>
                <p:ph type="title"/>
              </p:nvPr>
            </p:nvSpPr>
            <p:spPr>
              <a:blipFill>
                <a:blip r:embed="rId2"/>
                <a:stretch>
                  <a:fillRect l="-889" t="-16000" r="-2148" b="-19333"/>
                </a:stretch>
              </a:blipFill>
            </p:spPr>
            <p:txBody>
              <a:bodyPr/>
              <a:lstStyle/>
              <a:p>
                <a:r>
                  <a:rPr lang="en-IN">
                    <a:noFill/>
                  </a:rPr>
                  <a:t> </a:t>
                </a:r>
              </a:p>
            </p:txBody>
          </p:sp>
        </mc:Fallback>
      </mc:AlternateContent>
      <p:sp>
        <p:nvSpPr>
          <p:cNvPr id="3" name="Content Placeholder 2">
            <a:extLst>
              <a:ext uri="{FF2B5EF4-FFF2-40B4-BE49-F238E27FC236}">
                <a16:creationId xmlns:a16="http://schemas.microsoft.com/office/drawing/2014/main" id="{FDE7DEC7-B8DF-8414-AD61-62FF8731EA0A}"/>
              </a:ext>
            </a:extLst>
          </p:cNvPr>
          <p:cNvSpPr>
            <a:spLocks noGrp="1"/>
          </p:cNvSpPr>
          <p:nvPr>
            <p:ph idx="1"/>
          </p:nvPr>
        </p:nvSpPr>
        <p:spPr/>
        <p:txBody>
          <a:bodyPr>
            <a:normAutofit/>
          </a:bodyPr>
          <a:lstStyle/>
          <a:p>
            <a:r>
              <a:rPr lang="en-US" dirty="0"/>
              <a:t>Rejecting the null in favor of the alternative means the sample data overwhelmingly supports the idea that the newly developed variety of potato yields more potatoes (in weight) than the standard variety. Failing to reject the null hypothesis would mean that there is insufficient evidence to warrant concluding the new potato has superior yield. </a:t>
            </a:r>
          </a:p>
          <a:p>
            <a:r>
              <a:rPr lang="en-US" dirty="0"/>
              <a:t>This type of formulation is typical of a test of a hypothesis in a research hypothesis, testing a new theory or idea against an established one.</a:t>
            </a:r>
          </a:p>
        </p:txBody>
      </p:sp>
    </p:spTree>
    <p:extLst>
      <p:ext uri="{BB962C8B-B14F-4D97-AF65-F5344CB8AC3E}">
        <p14:creationId xmlns:p14="http://schemas.microsoft.com/office/powerpoint/2010/main" val="2416667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40190-D36E-7EBF-BBB9-5A8CE720AE71}"/>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416B086-A71D-2A64-F9CC-1908C5631DC3}"/>
                  </a:ext>
                </a:extLst>
              </p:cNvPr>
              <p:cNvSpPr>
                <a:spLocks noGrp="1"/>
              </p:cNvSpPr>
              <p:nvPr>
                <p:ph type="title"/>
              </p:nvPr>
            </p:nvSpPr>
            <p:spPr/>
            <p:txBody>
              <a:bodyPr/>
              <a:lstStyle/>
              <a:p>
                <a:r>
                  <a:rPr lang="en-US" dirty="0"/>
                  <a:t>The Correct Formulation of the Null Hypothesis, </a:t>
                </a:r>
                <a14:m>
                  <m:oMath xmlns:m="http://schemas.openxmlformats.org/officeDocument/2006/math">
                    <m:r>
                      <a:rPr lang="en-US" i="1" dirty="0" smtClean="0">
                        <a:latin typeface="Cambria Math" panose="02040503050406030204" pitchFamily="18" charset="0"/>
                      </a:rPr>
                      <m:t>𝐻</m:t>
                    </m:r>
                    <m:r>
                      <a:rPr lang="en-US" i="1" baseline="-25000" dirty="0">
                        <a:latin typeface="Cambria Math" panose="02040503050406030204" pitchFamily="18" charset="0"/>
                      </a:rPr>
                      <m:t>0</m:t>
                    </m:r>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𝜇</m:t>
                    </m:r>
                  </m:oMath>
                </a14:m>
                <a:r>
                  <a:rPr lang="en-US" dirty="0"/>
                  <a:t> = 2.34 (cont.)</a:t>
                </a:r>
              </a:p>
            </p:txBody>
          </p:sp>
        </mc:Choice>
        <mc:Fallback xmlns="">
          <p:sp>
            <p:nvSpPr>
              <p:cNvPr id="2" name="Title 1">
                <a:extLst>
                  <a:ext uri="{FF2B5EF4-FFF2-40B4-BE49-F238E27FC236}">
                    <a16:creationId xmlns:a16="http://schemas.microsoft.com/office/drawing/2014/main" id="{9416B086-A71D-2A64-F9CC-1908C5631DC3}"/>
                  </a:ext>
                </a:extLst>
              </p:cNvPr>
              <p:cNvSpPr>
                <a:spLocks noGrp="1" noRot="1" noChangeAspect="1" noMove="1" noResize="1" noEditPoints="1" noAdjustHandles="1" noChangeArrowheads="1" noChangeShapeType="1" noTextEdit="1"/>
              </p:cNvSpPr>
              <p:nvPr>
                <p:ph type="title"/>
              </p:nvPr>
            </p:nvSpPr>
            <p:spPr>
              <a:blipFill>
                <a:blip r:embed="rId2"/>
                <a:stretch>
                  <a:fillRect l="-889" t="-16000" r="-2148" b="-19333"/>
                </a:stretch>
              </a:blipFill>
            </p:spPr>
            <p:txBody>
              <a:bodyPr/>
              <a:lstStyle/>
              <a:p>
                <a:r>
                  <a:rPr lang="en-IN">
                    <a:noFill/>
                  </a:rPr>
                  <a:t> </a:t>
                </a:r>
              </a:p>
            </p:txBody>
          </p:sp>
        </mc:Fallback>
      </mc:AlternateContent>
      <p:sp>
        <p:nvSpPr>
          <p:cNvPr id="3" name="Content Placeholder 2">
            <a:extLst>
              <a:ext uri="{FF2B5EF4-FFF2-40B4-BE49-F238E27FC236}">
                <a16:creationId xmlns:a16="http://schemas.microsoft.com/office/drawing/2014/main" id="{563F0F6E-58FD-78F2-4322-39504636152E}"/>
              </a:ext>
            </a:extLst>
          </p:cNvPr>
          <p:cNvSpPr>
            <a:spLocks noGrp="1"/>
          </p:cNvSpPr>
          <p:nvPr>
            <p:ph idx="1"/>
          </p:nvPr>
        </p:nvSpPr>
        <p:spPr/>
        <p:txBody>
          <a:bodyPr>
            <a:normAutofit fontScale="92500"/>
          </a:bodyPr>
          <a:lstStyle/>
          <a:p>
            <a:r>
              <a:rPr lang="en-US" dirty="0"/>
              <a:t>In many research hypothesis tests, the investigator hopes to reject the null hypothesis in order to demonstrate the significance of a new idea. It is often the case that if there is a </a:t>
            </a:r>
            <a:r>
              <a:rPr lang="en-US" b="1" dirty="0"/>
              <a:t>standard value </a:t>
            </a:r>
            <a:r>
              <a:rPr lang="en-US" dirty="0"/>
              <a:t>for a population parameter, the null hypothesis states that the population parameter is equal to the standard value. </a:t>
            </a:r>
          </a:p>
          <a:p>
            <a:r>
              <a:rPr lang="en-US" dirty="0"/>
              <a:t>When formulating hypotheses, remember that the equality statement will always be contained in the null hypothesis. That is, the null hypothesis will contain =, whereas the alternative hypothesis will contain &lt;, &gt;, or ≠.</a:t>
            </a:r>
          </a:p>
        </p:txBody>
      </p:sp>
    </p:spTree>
    <p:extLst>
      <p:ext uri="{BB962C8B-B14F-4D97-AF65-F5344CB8AC3E}">
        <p14:creationId xmlns:p14="http://schemas.microsoft.com/office/powerpoint/2010/main" val="1541358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Properties of </a:t>
            </a:r>
            <a:r>
              <a:rPr lang="en-US" i="1" dirty="0"/>
              <a:t>H</a:t>
            </a:r>
            <a:r>
              <a:rPr lang="en-US" baseline="-25000" dirty="0"/>
              <a:t>0</a:t>
            </a:r>
            <a:r>
              <a:rPr lang="en-US" i="1" dirty="0"/>
              <a:t> </a:t>
            </a:r>
            <a:r>
              <a:rPr lang="en-US" dirty="0"/>
              <a:t>and</a:t>
            </a:r>
            <a:r>
              <a:rPr lang="en-US" i="1" dirty="0"/>
              <a:t> H</a:t>
            </a:r>
            <a:r>
              <a:rPr lang="en-US" i="1" baseline="-25000" dirty="0"/>
              <a:t>a</a:t>
            </a:r>
            <a:r>
              <a:rPr lang="en-US" i="1" dirty="0"/>
              <a:t> </a:t>
            </a:r>
            <a:endParaRPr lang="en-US" dirty="0"/>
          </a:p>
        </p:txBody>
      </p:sp>
      <p:sp>
        <p:nvSpPr>
          <p:cNvPr id="4" name="Content Placeholder 2"/>
          <p:cNvSpPr>
            <a:spLocks noGrp="1"/>
          </p:cNvSpPr>
          <p:nvPr>
            <p:ph idx="1"/>
          </p:nvPr>
        </p:nvSpPr>
        <p:spPr>
          <a:xfrm>
            <a:off x="457200" y="1236714"/>
            <a:ext cx="8229600" cy="3108543"/>
          </a:xfrm>
          <a:solidFill>
            <a:srgbClr val="FFFFCC"/>
          </a:solidFill>
          <a:ln w="28575">
            <a:solidFill>
              <a:srgbClr val="000000"/>
            </a:solidFill>
          </a:ln>
        </p:spPr>
        <p:txBody>
          <a:bodyPr>
            <a:spAutoFit/>
          </a:bodyPr>
          <a:lstStyle/>
          <a:p>
            <a:r>
              <a:rPr lang="en-US" dirty="0">
                <a:solidFill>
                  <a:srgbClr val="000000"/>
                </a:solidFill>
              </a:rPr>
              <a:t>The </a:t>
            </a:r>
            <a:r>
              <a:rPr lang="en-US" b="1" dirty="0">
                <a:solidFill>
                  <a:srgbClr val="C00000"/>
                </a:solidFill>
              </a:rPr>
              <a:t>null hypothesis</a:t>
            </a:r>
            <a:r>
              <a:rPr lang="en-US" dirty="0">
                <a:solidFill>
                  <a:srgbClr val="000000"/>
                </a:solidFill>
              </a:rPr>
              <a:t>, denoted </a:t>
            </a:r>
            <a:r>
              <a:rPr lang="en-US" i="1" dirty="0">
                <a:solidFill>
                  <a:srgbClr val="000000"/>
                </a:solidFill>
              </a:rPr>
              <a:t>H</a:t>
            </a:r>
            <a:r>
              <a:rPr lang="en-US" baseline="-25000" dirty="0">
                <a:solidFill>
                  <a:srgbClr val="000000"/>
                </a:solidFill>
              </a:rPr>
              <a:t>0</a:t>
            </a:r>
            <a:r>
              <a:rPr lang="en-US" dirty="0">
                <a:solidFill>
                  <a:srgbClr val="000000"/>
                </a:solidFill>
              </a:rPr>
              <a:t>, is a statement about the value of a population parameter. This statement is assumed to be true unless we find sample evidence that indicates it is not. If the sample evidence is strong enough to indicate it is not true, then we reject the null hypothesis. Otherwise, we fail to reject the null hypothesis.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Hypothesis Testing</a:t>
            </a:r>
          </a:p>
        </p:txBody>
      </p:sp>
      <p:sp>
        <p:nvSpPr>
          <p:cNvPr id="4" name="Content Placeholder 2"/>
          <p:cNvSpPr>
            <a:spLocks noGrp="1"/>
          </p:cNvSpPr>
          <p:nvPr>
            <p:ph idx="1"/>
          </p:nvPr>
        </p:nvSpPr>
        <p:spPr>
          <a:xfrm>
            <a:off x="457200" y="1236714"/>
            <a:ext cx="8229600" cy="2332946"/>
          </a:xfrm>
          <a:solidFill>
            <a:srgbClr val="FFFFCC"/>
          </a:solidFill>
          <a:ln w="28575">
            <a:solidFill>
              <a:srgbClr val="000000"/>
            </a:solidFill>
          </a:ln>
        </p:spPr>
        <p:txBody>
          <a:bodyPr>
            <a:spAutoFit/>
          </a:bodyPr>
          <a:lstStyle/>
          <a:p>
            <a:r>
              <a:rPr lang="en-US" dirty="0">
                <a:solidFill>
                  <a:srgbClr val="000000"/>
                </a:solidFill>
              </a:rPr>
              <a:t>A </a:t>
            </a:r>
            <a:r>
              <a:rPr lang="en-US" b="1" dirty="0">
                <a:solidFill>
                  <a:srgbClr val="000000"/>
                </a:solidFill>
              </a:rPr>
              <a:t>hypothesis</a:t>
            </a:r>
            <a:r>
              <a:rPr lang="en-US" dirty="0">
                <a:solidFill>
                  <a:srgbClr val="000000"/>
                </a:solidFill>
              </a:rPr>
              <a:t> is a statement or claim about a characteristic of one or more populations.</a:t>
            </a:r>
          </a:p>
          <a:p>
            <a:r>
              <a:rPr lang="en-US" dirty="0">
                <a:solidFill>
                  <a:srgbClr val="000000"/>
                </a:solidFill>
              </a:rPr>
              <a:t>A </a:t>
            </a:r>
            <a:r>
              <a:rPr lang="en-US" b="1" dirty="0">
                <a:solidFill>
                  <a:srgbClr val="000000"/>
                </a:solidFill>
              </a:rPr>
              <a:t>hypothesis test </a:t>
            </a:r>
            <a:r>
              <a:rPr lang="en-US" dirty="0">
                <a:solidFill>
                  <a:srgbClr val="000000"/>
                </a:solidFill>
              </a:rPr>
              <a:t>is a procedure, based on sample evidence, that is used to test a statement or claim about a characteristic of one or more populations.</a:t>
            </a:r>
          </a:p>
        </p:txBody>
      </p:sp>
    </p:spTree>
    <p:extLst>
      <p:ext uri="{BB962C8B-B14F-4D97-AF65-F5344CB8AC3E}">
        <p14:creationId xmlns:p14="http://schemas.microsoft.com/office/powerpoint/2010/main" val="1382076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A1668-90F8-E398-BA41-3E591BDC8B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520EED-1C7A-FFE0-3F67-60F04E79094B}"/>
              </a:ext>
            </a:extLst>
          </p:cNvPr>
          <p:cNvSpPr>
            <a:spLocks noGrp="1"/>
          </p:cNvSpPr>
          <p:nvPr>
            <p:ph type="title"/>
          </p:nvPr>
        </p:nvSpPr>
        <p:spPr/>
        <p:txBody>
          <a:bodyPr/>
          <a:lstStyle/>
          <a:p>
            <a:r>
              <a:rPr lang="en-US" dirty="0"/>
              <a:t>Definition: Properties of </a:t>
            </a:r>
            <a:r>
              <a:rPr lang="en-US" i="1" dirty="0"/>
              <a:t>H</a:t>
            </a:r>
            <a:r>
              <a:rPr lang="en-US" baseline="-25000" dirty="0"/>
              <a:t>0</a:t>
            </a:r>
            <a:r>
              <a:rPr lang="en-US" i="1" dirty="0"/>
              <a:t> </a:t>
            </a:r>
            <a:r>
              <a:rPr lang="en-US" dirty="0"/>
              <a:t>and</a:t>
            </a:r>
            <a:r>
              <a:rPr lang="en-US" i="1" dirty="0"/>
              <a:t> H</a:t>
            </a:r>
            <a:r>
              <a:rPr lang="en-US" i="1" baseline="-25000" dirty="0"/>
              <a:t>a </a:t>
            </a:r>
            <a:r>
              <a:rPr lang="en-US" i="1" dirty="0"/>
              <a:t> </a:t>
            </a:r>
            <a:r>
              <a:rPr lang="en-US" dirty="0"/>
              <a:t>(cont.)</a:t>
            </a:r>
          </a:p>
        </p:txBody>
      </p:sp>
      <p:sp>
        <p:nvSpPr>
          <p:cNvPr id="4" name="Content Placeholder 2">
            <a:extLst>
              <a:ext uri="{FF2B5EF4-FFF2-40B4-BE49-F238E27FC236}">
                <a16:creationId xmlns:a16="http://schemas.microsoft.com/office/drawing/2014/main" id="{A92D8D02-7504-1DFB-A794-0E26F75929DE}"/>
              </a:ext>
            </a:extLst>
          </p:cNvPr>
          <p:cNvSpPr>
            <a:spLocks noGrp="1"/>
          </p:cNvSpPr>
          <p:nvPr>
            <p:ph idx="1"/>
          </p:nvPr>
        </p:nvSpPr>
        <p:spPr>
          <a:xfrm>
            <a:off x="457200" y="1236714"/>
            <a:ext cx="8229600" cy="1815882"/>
          </a:xfrm>
          <a:solidFill>
            <a:srgbClr val="FFFFCC"/>
          </a:solidFill>
          <a:ln w="28575">
            <a:solidFill>
              <a:srgbClr val="000000"/>
            </a:solidFill>
          </a:ln>
        </p:spPr>
        <p:txBody>
          <a:bodyPr>
            <a:spAutoFit/>
          </a:bodyPr>
          <a:lstStyle/>
          <a:p>
            <a:r>
              <a:rPr lang="en-US" dirty="0">
                <a:solidFill>
                  <a:srgbClr val="000000"/>
                </a:solidFill>
              </a:rPr>
              <a:t>The </a:t>
            </a:r>
            <a:r>
              <a:rPr lang="en-US" b="1" dirty="0">
                <a:solidFill>
                  <a:srgbClr val="000000"/>
                </a:solidFill>
              </a:rPr>
              <a:t>alternative hypothesis</a:t>
            </a:r>
            <a:r>
              <a:rPr lang="en-US" dirty="0">
                <a:solidFill>
                  <a:srgbClr val="000000"/>
                </a:solidFill>
              </a:rPr>
              <a:t>, denoted </a:t>
            </a:r>
            <a:r>
              <a:rPr lang="en-US" i="1" dirty="0">
                <a:solidFill>
                  <a:srgbClr val="000000"/>
                </a:solidFill>
              </a:rPr>
              <a:t>H</a:t>
            </a:r>
            <a:r>
              <a:rPr lang="en-US" baseline="-25000" dirty="0">
                <a:solidFill>
                  <a:srgbClr val="000000"/>
                </a:solidFill>
              </a:rPr>
              <a:t>a</a:t>
            </a:r>
            <a:r>
              <a:rPr lang="en-US" dirty="0">
                <a:solidFill>
                  <a:srgbClr val="000000"/>
                </a:solidFill>
              </a:rPr>
              <a:t> or </a:t>
            </a:r>
            <a:r>
              <a:rPr lang="en-US" i="1" dirty="0">
                <a:solidFill>
                  <a:srgbClr val="000000"/>
                </a:solidFill>
              </a:rPr>
              <a:t>H</a:t>
            </a:r>
            <a:r>
              <a:rPr lang="en-US" baseline="-25000" dirty="0">
                <a:solidFill>
                  <a:srgbClr val="000000"/>
                </a:solidFill>
              </a:rPr>
              <a:t>1</a:t>
            </a:r>
            <a:r>
              <a:rPr lang="en-US" dirty="0">
                <a:solidFill>
                  <a:srgbClr val="000000"/>
                </a:solidFill>
              </a:rPr>
              <a:t>, is also a statement about the value of a population parameter. It is the statement or claim that we are trying to find evidence to support. </a:t>
            </a:r>
          </a:p>
        </p:txBody>
      </p:sp>
    </p:spTree>
    <p:extLst>
      <p:ext uri="{BB962C8B-B14F-4D97-AF65-F5344CB8AC3E}">
        <p14:creationId xmlns:p14="http://schemas.microsoft.com/office/powerpoint/2010/main" val="282936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a:t>Example 11.1.2: Determining the Null and Alternative Hypotheses for a Two-Tailed Test of the Population Mean</a:t>
            </a:r>
          </a:p>
        </p:txBody>
      </p:sp>
      <p:sp>
        <p:nvSpPr>
          <p:cNvPr id="3" name="Content Placeholder 2"/>
          <p:cNvSpPr>
            <a:spLocks noGrp="1"/>
          </p:cNvSpPr>
          <p:nvPr>
            <p:ph idx="1"/>
          </p:nvPr>
        </p:nvSpPr>
        <p:spPr/>
        <p:txBody>
          <a:bodyPr/>
          <a:lstStyle/>
          <a:p>
            <a:r>
              <a:rPr lang="en-US" dirty="0"/>
              <a:t>Suppose a potato chip manufacturer is concerned that the bagging equipment is not functioning properly when filling 10-ounce bags. He wants to test a hypothesis that will help determine if there is a problem with the bagging equipment. What are the correct hypotheses?</a:t>
            </a:r>
          </a:p>
          <a:p>
            <a:endParaRPr lang="en-US" dirty="0"/>
          </a:p>
          <a:p>
            <a:endParaRPr lang="en-US" dirty="0"/>
          </a:p>
          <a:p>
            <a:endParaRPr lang="en-US" dirty="0"/>
          </a:p>
          <a:p>
            <a:endParaRPr lang="en-US" dirty="0"/>
          </a:p>
        </p:txBody>
      </p:sp>
      <p:graphicFrame>
        <p:nvGraphicFramePr>
          <p:cNvPr id="93186" name="Object 2"/>
          <p:cNvGraphicFramePr>
            <a:graphicFrameLocks noChangeAspect="1"/>
          </p:cNvGraphicFramePr>
          <p:nvPr>
            <p:extLst>
              <p:ext uri="{D42A27DB-BD31-4B8C-83A1-F6EECF244321}">
                <p14:modId xmlns:p14="http://schemas.microsoft.com/office/powerpoint/2010/main" val="2823876133"/>
              </p:ext>
            </p:extLst>
          </p:nvPr>
        </p:nvGraphicFramePr>
        <p:xfrm>
          <a:off x="1828800" y="4140200"/>
          <a:ext cx="5575300" cy="965200"/>
        </p:xfrm>
        <a:graphic>
          <a:graphicData uri="http://schemas.openxmlformats.org/presentationml/2006/ole">
            <mc:AlternateContent xmlns:mc="http://schemas.openxmlformats.org/markup-compatibility/2006">
              <mc:Choice xmlns:v="urn:schemas-microsoft-com:vml" Requires="v">
                <p:oleObj name="Equation" r:id="rId2" imgW="5574960" imgH="965160" progId="Equation.DSMT4">
                  <p:embed/>
                </p:oleObj>
              </mc:Choice>
              <mc:Fallback>
                <p:oleObj name="Equation" r:id="rId2" imgW="5574960" imgH="965160" progId="Equation.DSMT4">
                  <p:embed/>
                  <p:pic>
                    <p:nvPicPr>
                      <p:cNvPr id="0" name="Picture 2"/>
                      <p:cNvPicPr>
                        <a:picLocks noChangeAspect="1" noChangeArrowheads="1"/>
                      </p:cNvPicPr>
                      <p:nvPr/>
                    </p:nvPicPr>
                    <p:blipFill>
                      <a:blip r:embed="rId3"/>
                      <a:srcRect/>
                      <a:stretch>
                        <a:fillRect/>
                      </a:stretch>
                    </p:blipFill>
                    <p:spPr bwMode="auto">
                      <a:xfrm>
                        <a:off x="1828800" y="4140200"/>
                        <a:ext cx="55753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Example 11.1.2: Determining the Null and Alternative Hypotheses for a Two-Tailed Test of the Population Mean (cont.)</a:t>
            </a:r>
          </a:p>
        </p:txBody>
      </p:sp>
      <p:sp>
        <p:nvSpPr>
          <p:cNvPr id="3" name="Content Placeholder 2"/>
          <p:cNvSpPr>
            <a:spLocks noGrp="1"/>
          </p:cNvSpPr>
          <p:nvPr>
            <p:ph idx="1"/>
          </p:nvPr>
        </p:nvSpPr>
        <p:spPr/>
        <p:txBody>
          <a:bodyPr/>
          <a:lstStyle/>
          <a:p>
            <a:r>
              <a:rPr lang="en-US" b="1" dirty="0"/>
              <a:t>Solution</a:t>
            </a:r>
          </a:p>
          <a:p>
            <a:r>
              <a:rPr lang="en-US" dirty="0"/>
              <a:t>Since the standard value in this problem is 10 ounces, the null hypothesis is </a:t>
            </a:r>
            <a:r>
              <a:rPr lang="en-US" i="1" dirty="0">
                <a:solidFill>
                  <a:srgbClr val="FF0000"/>
                </a:solidFill>
              </a:rPr>
              <a:t>H</a:t>
            </a:r>
            <a:r>
              <a:rPr lang="en-US" baseline="-25000" dirty="0">
                <a:solidFill>
                  <a:srgbClr val="FF0000"/>
                </a:solidFill>
              </a:rPr>
              <a:t>0</a:t>
            </a:r>
            <a:r>
              <a:rPr lang="en-US" dirty="0">
                <a:solidFill>
                  <a:srgbClr val="FF0000"/>
                </a:solidFill>
              </a:rPr>
              <a:t>: </a:t>
            </a:r>
            <a:r>
              <a:rPr lang="el-GR" i="1" dirty="0">
                <a:solidFill>
                  <a:srgbClr val="FF0000"/>
                </a:solidFill>
                <a:latin typeface="Cambria Math" panose="02040503050406030204" pitchFamily="18" charset="0"/>
                <a:ea typeface="Cambria Math" panose="02040503050406030204" pitchFamily="18" charset="0"/>
              </a:rPr>
              <a:t>μ</a:t>
            </a:r>
            <a:r>
              <a:rPr lang="en-US" dirty="0">
                <a:solidFill>
                  <a:srgbClr val="FF0000"/>
                </a:solidFill>
              </a:rPr>
              <a:t> = 10 oz</a:t>
            </a:r>
            <a:r>
              <a:rPr lang="en-US" dirty="0"/>
              <a:t>. The bagging equipment ordinarily functions properly; thus the manufacturer requires overwhelming evidence that the machine is overfilling or </a:t>
            </a:r>
            <a:r>
              <a:rPr lang="en-US" dirty="0" err="1"/>
              <a:t>underfilling</a:t>
            </a:r>
            <a:r>
              <a:rPr lang="en-US" dirty="0"/>
              <a:t> the bags before shutting down the equipment. </a:t>
            </a:r>
          </a:p>
          <a:p>
            <a:r>
              <a:rPr lang="en-US" dirty="0"/>
              <a:t>When the alternative hypothesis allows values above and below the standard value, it is called a </a:t>
            </a:r>
            <a:r>
              <a:rPr lang="en-US" b="1" dirty="0"/>
              <a:t>two-sided alternative</a:t>
            </a:r>
            <a:r>
              <a:rPr lang="en-US" dirty="0"/>
              <a:t>.</a:t>
            </a:r>
            <a:r>
              <a:rPr lang="en-US" b="1" dirty="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Example 11.1.2: Determining the Null and Alternative Hypotheses for a Two-Tailed Test of the Population Mean (cont.)</a:t>
            </a:r>
          </a:p>
        </p:txBody>
      </p:sp>
      <p:sp>
        <p:nvSpPr>
          <p:cNvPr id="3" name="Content Placeholder 2"/>
          <p:cNvSpPr>
            <a:spLocks noGrp="1"/>
          </p:cNvSpPr>
          <p:nvPr>
            <p:ph idx="1"/>
          </p:nvPr>
        </p:nvSpPr>
        <p:spPr/>
        <p:txBody>
          <a:bodyPr/>
          <a:lstStyle/>
          <a:p>
            <a:r>
              <a:rPr lang="en-US" dirty="0"/>
              <a:t>In this case, the manufacturer hopes that he </a:t>
            </a:r>
            <a:r>
              <a:rPr lang="en-US" i="1" dirty="0"/>
              <a:t>fails to reject</a:t>
            </a:r>
            <a:r>
              <a:rPr lang="en-US" dirty="0"/>
              <a:t> the null hypothesis, since that would suggest that his equipment is putting the right amount in the bags. This type of hypothesis is quite common in quality control and other kinds of system monitoring.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Example 11.1.3: Determining the Null and Alternative Hypotheses for a Right-Tailed Test of the Population Proportion</a:t>
            </a:r>
          </a:p>
        </p:txBody>
      </p:sp>
      <p:sp>
        <p:nvSpPr>
          <p:cNvPr id="3" name="Content Placeholder 2"/>
          <p:cNvSpPr>
            <a:spLocks noGrp="1"/>
          </p:cNvSpPr>
          <p:nvPr>
            <p:ph idx="1"/>
          </p:nvPr>
        </p:nvSpPr>
        <p:spPr/>
        <p:txBody>
          <a:bodyPr/>
          <a:lstStyle/>
          <a:p>
            <a:r>
              <a:rPr lang="en-US" dirty="0"/>
              <a:t>Martha Brandon wants to assess her candidacy in a forthcoming race for the state senate. She is an incumbent and wants to raise sufficient support to retain her seat. How should she formulate an appropriate hypothesis to determine if there is overwhelming evidence she will retain her seat? </a:t>
            </a:r>
          </a:p>
          <a:p>
            <a:r>
              <a:rPr lang="en-US" b="1" dirty="0"/>
              <a:t>Solution</a:t>
            </a:r>
          </a:p>
          <a:p>
            <a:r>
              <a:rPr lang="en-US" dirty="0"/>
              <a:t>The correct formulation of the hypotheses is </a:t>
            </a:r>
            <a:endParaRPr lang="en-US" b="1" dirty="0"/>
          </a:p>
        </p:txBody>
      </p:sp>
      <p:graphicFrame>
        <p:nvGraphicFramePr>
          <p:cNvPr id="94210" name="Object 2"/>
          <p:cNvGraphicFramePr>
            <a:graphicFrameLocks noChangeAspect="1"/>
          </p:cNvGraphicFramePr>
          <p:nvPr>
            <p:extLst>
              <p:ext uri="{D42A27DB-BD31-4B8C-83A1-F6EECF244321}">
                <p14:modId xmlns:p14="http://schemas.microsoft.com/office/powerpoint/2010/main" val="4100483269"/>
              </p:ext>
            </p:extLst>
          </p:nvPr>
        </p:nvGraphicFramePr>
        <p:xfrm>
          <a:off x="880017" y="4936222"/>
          <a:ext cx="1524000" cy="965200"/>
        </p:xfrm>
        <a:graphic>
          <a:graphicData uri="http://schemas.openxmlformats.org/presentationml/2006/ole">
            <mc:AlternateContent xmlns:mc="http://schemas.openxmlformats.org/markup-compatibility/2006">
              <mc:Choice xmlns:v="urn:schemas-microsoft-com:vml" Requires="v">
                <p:oleObj name="Equation" r:id="rId2" imgW="1523880" imgH="965160" progId="Equation.DSMT4">
                  <p:embed/>
                </p:oleObj>
              </mc:Choice>
              <mc:Fallback>
                <p:oleObj name="Equation" r:id="rId2" imgW="1523880" imgH="965160" progId="Equation.DSMT4">
                  <p:embed/>
                  <p:pic>
                    <p:nvPicPr>
                      <p:cNvPr id="0" name="Picture 2"/>
                      <p:cNvPicPr>
                        <a:picLocks noChangeAspect="1" noChangeArrowheads="1"/>
                      </p:cNvPicPr>
                      <p:nvPr/>
                    </p:nvPicPr>
                    <p:blipFill>
                      <a:blip r:embed="rId3"/>
                      <a:srcRect/>
                      <a:stretch>
                        <a:fillRect/>
                      </a:stretch>
                    </p:blipFill>
                    <p:spPr bwMode="auto">
                      <a:xfrm>
                        <a:off x="880017" y="4936222"/>
                        <a:ext cx="15240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2590800" y="4936222"/>
            <a:ext cx="6400800" cy="369332"/>
          </a:xfrm>
          <a:prstGeom prst="rect">
            <a:avLst/>
          </a:prstGeom>
        </p:spPr>
        <p:txBody>
          <a:bodyPr wrap="square">
            <a:spAutoFit/>
          </a:bodyPr>
          <a:lstStyle/>
          <a:p>
            <a:r>
              <a:rPr lang="en-US" dirty="0"/>
              <a:t>Martha does not have sufficient support to retain her seat. </a:t>
            </a:r>
          </a:p>
        </p:txBody>
      </p:sp>
      <p:sp>
        <p:nvSpPr>
          <p:cNvPr id="6" name="Rectangle 5"/>
          <p:cNvSpPr/>
          <p:nvPr/>
        </p:nvSpPr>
        <p:spPr>
          <a:xfrm>
            <a:off x="2590800" y="5466446"/>
            <a:ext cx="5943600" cy="369332"/>
          </a:xfrm>
          <a:prstGeom prst="rect">
            <a:avLst/>
          </a:prstGeom>
        </p:spPr>
        <p:txBody>
          <a:bodyPr wrap="square">
            <a:spAutoFit/>
          </a:bodyPr>
          <a:lstStyle/>
          <a:p>
            <a:r>
              <a:rPr lang="en-US" dirty="0"/>
              <a:t>Martha does have sufficient support to retain her seat.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2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Example 11.1.3: Determining the Null and Alternative Hypotheses for a Right-Tailed Test of the Population Proportion (cont.)</a:t>
            </a:r>
          </a:p>
        </p:txBody>
      </p:sp>
      <p:sp>
        <p:nvSpPr>
          <p:cNvPr id="3" name="Content Placeholder 2"/>
          <p:cNvSpPr>
            <a:spLocks noGrp="1"/>
          </p:cNvSpPr>
          <p:nvPr>
            <p:ph idx="1"/>
          </p:nvPr>
        </p:nvSpPr>
        <p:spPr/>
        <p:txBody>
          <a:bodyPr>
            <a:normAutofit lnSpcReduction="10000"/>
          </a:bodyPr>
          <a:lstStyle/>
          <a:p>
            <a:r>
              <a:rPr lang="en-US" dirty="0"/>
              <a:t>where </a:t>
            </a:r>
            <a:r>
              <a:rPr lang="en-US" i="1" dirty="0"/>
              <a:t>p</a:t>
            </a:r>
            <a:r>
              <a:rPr lang="en-US" dirty="0"/>
              <a:t> = the fraction of voters that will vote for her. </a:t>
            </a:r>
          </a:p>
          <a:p>
            <a:r>
              <a:rPr lang="en-US" dirty="0"/>
              <a:t>This problem differs significantly from the other two examples. The problem’s formulation requires the use of a different statistical measure, </a:t>
            </a:r>
            <a:r>
              <a:rPr lang="en-US" i="1" dirty="0"/>
              <a:t>p</a:t>
            </a:r>
            <a:r>
              <a:rPr lang="en-US" dirty="0"/>
              <a:t>, the population proportion. The crucial value of the proportion is 0.5, since in order to retain the seat she must obtain more than half of the votes cast (assuming there is only one other candidate). The null hypothesis contends that she does not have sufficient support to retain her seat. Why would she want to presume that she will lose the election?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Example 11.1.3: Determining the Null and Alternative Hypotheses for a Right-Tailed Test of the Population Proportion (cont.)</a:t>
            </a:r>
          </a:p>
        </p:txBody>
      </p:sp>
      <p:sp>
        <p:nvSpPr>
          <p:cNvPr id="3" name="Content Placeholder 2"/>
          <p:cNvSpPr>
            <a:spLocks noGrp="1"/>
          </p:cNvSpPr>
          <p:nvPr>
            <p:ph idx="1"/>
          </p:nvPr>
        </p:nvSpPr>
        <p:spPr/>
        <p:txBody>
          <a:bodyPr>
            <a:normAutofit lnSpcReduction="10000"/>
          </a:bodyPr>
          <a:lstStyle/>
          <a:p>
            <a:r>
              <a:rPr lang="en-US" dirty="0"/>
              <a:t>If the null hypothesis is rejected in favor of the alternative, </a:t>
            </a:r>
            <a:r>
              <a:rPr lang="en-US" i="1" dirty="0"/>
              <a:t>H</a:t>
            </a:r>
            <a:r>
              <a:rPr lang="en-US" i="1" baseline="-25000" dirty="0"/>
              <a:t>a</a:t>
            </a:r>
            <a:r>
              <a:rPr lang="en-US" dirty="0"/>
              <a:t>: </a:t>
            </a:r>
            <a:r>
              <a:rPr lang="en-US" i="1" dirty="0"/>
              <a:t>p</a:t>
            </a:r>
            <a:r>
              <a:rPr lang="en-US" dirty="0"/>
              <a:t> &gt; 0.5, there is overwhelming evidence that she has the blessing of more than half the voters. </a:t>
            </a:r>
          </a:p>
          <a:p>
            <a:r>
              <a:rPr lang="en-US" dirty="0"/>
              <a:t>The alternative is one-sided, since the intent of the study is to learn if she will win. (A two-sided alternative would imply interest in finding out if she will win or lose the election, a rather meaningless idea.) She hopes the conclusion of the test will be to reject the null hypothesis, since that implies that there is overwhelming sample evidence that she will receive more than half the votes cast.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Formulating Hypothesis Testing Problems </a:t>
            </a:r>
          </a:p>
        </p:txBody>
      </p:sp>
      <p:sp>
        <p:nvSpPr>
          <p:cNvPr id="4" name="Content Placeholder 2"/>
          <p:cNvSpPr>
            <a:spLocks noGrp="1"/>
          </p:cNvSpPr>
          <p:nvPr>
            <p:ph idx="1"/>
          </p:nvPr>
        </p:nvSpPr>
        <p:spPr>
          <a:xfrm>
            <a:off x="457200" y="1236714"/>
            <a:ext cx="8229600" cy="4142673"/>
          </a:xfrm>
          <a:solidFill>
            <a:srgbClr val="FFFFCC"/>
          </a:solidFill>
          <a:ln w="28575">
            <a:solidFill>
              <a:srgbClr val="000000"/>
            </a:solidFill>
          </a:ln>
        </p:spPr>
        <p:txBody>
          <a:bodyPr>
            <a:spAutoFit/>
          </a:bodyPr>
          <a:lstStyle/>
          <a:p>
            <a:r>
              <a:rPr lang="en-US" dirty="0">
                <a:solidFill>
                  <a:srgbClr val="000000"/>
                </a:solidFill>
              </a:rPr>
              <a:t>To be successful at formulating hypothesis testing problems you must be able to: </a:t>
            </a:r>
          </a:p>
          <a:p>
            <a:pPr marL="514350" indent="-514350">
              <a:buFont typeface="+mj-lt"/>
              <a:buAutoNum type="arabicPeriod"/>
            </a:pPr>
            <a:r>
              <a:rPr lang="en-US" dirty="0">
                <a:solidFill>
                  <a:srgbClr val="000000"/>
                </a:solidFill>
              </a:rPr>
              <a:t>Determine the appropriate statistical measure to test the desired hypothesis (population mean, proportion, or variance). </a:t>
            </a:r>
          </a:p>
          <a:p>
            <a:pPr marL="514350" indent="-514350">
              <a:buFont typeface="+mj-lt"/>
              <a:buAutoNum type="arabicPeriod"/>
            </a:pPr>
            <a:r>
              <a:rPr lang="en-US" dirty="0">
                <a:solidFill>
                  <a:srgbClr val="000000"/>
                </a:solidFill>
              </a:rPr>
              <a:t>Determine the appropriate value to use in the null hypothesis. (This may be stated in the problem as a standard value or may need to be deduced from the information at hand.)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Formulating Hypothesis Testing Problems (cont.)</a:t>
            </a:r>
          </a:p>
        </p:txBody>
      </p:sp>
      <p:sp>
        <p:nvSpPr>
          <p:cNvPr id="4" name="Content Placeholder 2"/>
          <p:cNvSpPr>
            <a:spLocks noGrp="1"/>
          </p:cNvSpPr>
          <p:nvPr>
            <p:ph idx="1"/>
          </p:nvPr>
        </p:nvSpPr>
        <p:spPr>
          <a:xfrm>
            <a:off x="457200" y="1236714"/>
            <a:ext cx="8229600" cy="954107"/>
          </a:xfrm>
          <a:solidFill>
            <a:srgbClr val="FFFFCC"/>
          </a:solidFill>
          <a:ln w="28575">
            <a:solidFill>
              <a:srgbClr val="000000"/>
            </a:solidFill>
          </a:ln>
        </p:spPr>
        <p:txBody>
          <a:bodyPr>
            <a:spAutoFit/>
          </a:bodyPr>
          <a:lstStyle/>
          <a:p>
            <a:pPr marL="514350" indent="-514350">
              <a:buFont typeface="+mj-lt"/>
              <a:buAutoNum type="arabicPeriod" startAt="3"/>
            </a:pPr>
            <a:r>
              <a:rPr lang="en-US" dirty="0">
                <a:solidFill>
                  <a:srgbClr val="000000"/>
                </a:solidFill>
              </a:rPr>
              <a:t>Decide whether the alternative should be one-sided or two-sided.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472BA-0B54-1C50-75CB-E1A95AF403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0A5166-D819-0413-298C-84F6C7115395}"/>
              </a:ext>
            </a:extLst>
          </p:cNvPr>
          <p:cNvSpPr>
            <a:spLocks noGrp="1"/>
          </p:cNvSpPr>
          <p:nvPr>
            <p:ph type="title"/>
          </p:nvPr>
        </p:nvSpPr>
        <p:spPr/>
        <p:txBody>
          <a:bodyPr>
            <a:noAutofit/>
          </a:bodyPr>
          <a:lstStyle/>
          <a:p>
            <a:r>
              <a:rPr lang="en-US" dirty="0"/>
              <a:t>Reaching a Conclusion−Making a Choice</a:t>
            </a:r>
          </a:p>
        </p:txBody>
      </p:sp>
      <p:sp>
        <p:nvSpPr>
          <p:cNvPr id="3" name="Content Placeholder 2">
            <a:extLst>
              <a:ext uri="{FF2B5EF4-FFF2-40B4-BE49-F238E27FC236}">
                <a16:creationId xmlns:a16="http://schemas.microsoft.com/office/drawing/2014/main" id="{C8987BBE-9FEE-FE7C-F8EE-C32325BAF850}"/>
              </a:ext>
            </a:extLst>
          </p:cNvPr>
          <p:cNvSpPr>
            <a:spLocks noGrp="1"/>
          </p:cNvSpPr>
          <p:nvPr>
            <p:ph idx="1"/>
          </p:nvPr>
        </p:nvSpPr>
        <p:spPr/>
        <p:txBody>
          <a:bodyPr>
            <a:normAutofit/>
          </a:bodyPr>
          <a:lstStyle/>
          <a:p>
            <a:r>
              <a:rPr lang="en-US" dirty="0"/>
              <a:t>The point of a hypothesis test is to select one of the competing hypotheses (</a:t>
            </a:r>
            <a:r>
              <a:rPr lang="en-US" i="1" dirty="0"/>
              <a:t>H</a:t>
            </a:r>
            <a:r>
              <a:rPr lang="en-US" i="1" baseline="-25000" dirty="0"/>
              <a:t>0</a:t>
            </a:r>
            <a:r>
              <a:rPr lang="en-US" dirty="0"/>
              <a:t> or </a:t>
            </a:r>
            <a:r>
              <a:rPr lang="en-US" i="1" dirty="0"/>
              <a:t>H</a:t>
            </a:r>
            <a:r>
              <a:rPr lang="en-US" i="1" baseline="-25000" dirty="0"/>
              <a:t>a</a:t>
            </a:r>
            <a:r>
              <a:rPr lang="en-US" dirty="0"/>
              <a:t>) as the </a:t>
            </a:r>
            <a:r>
              <a:rPr lang="en-US" i="1" dirty="0"/>
              <a:t>correct</a:t>
            </a:r>
            <a:r>
              <a:rPr lang="en-US" dirty="0"/>
              <a:t> decision. Once you have reached a conclusion, there will remain a possibility that the inference (decision) is incorrect. The idea of performing the correct statistical test, exactly following the procedure, and still possibly making an incorrect decision may be bothersome. Uncertainty, however, is a part of every statistical inference and all inductive processes. </a:t>
            </a:r>
          </a:p>
        </p:txBody>
      </p:sp>
    </p:spTree>
    <p:extLst>
      <p:ext uri="{BB962C8B-B14F-4D97-AF65-F5344CB8AC3E}">
        <p14:creationId xmlns:p14="http://schemas.microsoft.com/office/powerpoint/2010/main" val="184255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67903-24AD-3E84-202A-BE43D4A750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180F31-7CC1-DC4D-2949-75DC6C75101A}"/>
              </a:ext>
            </a:extLst>
          </p:cNvPr>
          <p:cNvSpPr>
            <a:spLocks noGrp="1"/>
          </p:cNvSpPr>
          <p:nvPr>
            <p:ph type="title"/>
          </p:nvPr>
        </p:nvSpPr>
        <p:spPr/>
        <p:txBody>
          <a:bodyPr/>
          <a:lstStyle/>
          <a:p>
            <a:r>
              <a:rPr lang="en-US" dirty="0"/>
              <a:t>Introduction to Hypothesis Testing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E27C57-9A62-91A2-0DF8-0F34D1278EC8}"/>
                  </a:ext>
                </a:extLst>
              </p:cNvPr>
              <p:cNvSpPr>
                <a:spLocks noGrp="1"/>
              </p:cNvSpPr>
              <p:nvPr>
                <p:ph idx="1"/>
              </p:nvPr>
            </p:nvSpPr>
            <p:spPr/>
            <p:txBody>
              <a:bodyPr>
                <a:normAutofit/>
              </a:bodyPr>
              <a:lstStyle/>
              <a:p>
                <a:r>
                  <a:rPr lang="en-US" dirty="0"/>
                  <a:t>It should come as no surprise that the first step in all statistical hypothesis testing is a statement of hypothesis, regardless of the nature of the problem. In a statistical test of a hypothesis, the </a:t>
                </a:r>
                <a:r>
                  <a:rPr lang="en-US" b="1" dirty="0"/>
                  <a:t>null hypothesis</a:t>
                </a:r>
                <a:r>
                  <a:rPr lang="en-US" dirty="0"/>
                  <a:t>, </a:t>
                </a:r>
                <a14:m>
                  <m:oMath xmlns:m="http://schemas.openxmlformats.org/officeDocument/2006/math">
                    <m:r>
                      <a:rPr lang="en-US" i="1" dirty="0" smtClean="0">
                        <a:latin typeface="Cambria Math" panose="02040503050406030204" pitchFamily="18" charset="0"/>
                      </a:rPr>
                      <m:t>𝐻</m:t>
                    </m:r>
                    <m:r>
                      <a:rPr lang="en-US" i="1" baseline="-25000" dirty="0" smtClean="0">
                        <a:latin typeface="Cambria Math" panose="02040503050406030204" pitchFamily="18" charset="0"/>
                      </a:rPr>
                      <m:t>0</m:t>
                    </m:r>
                  </m:oMath>
                </a14:m>
                <a:r>
                  <a:rPr lang="en-US" dirty="0"/>
                  <a:t>, is a statement that is presumed to be true unless there is overwhelming evidence in favor of the </a:t>
                </a:r>
                <a:r>
                  <a:rPr lang="en-US" b="1" dirty="0"/>
                  <a:t>alternative hypothesis</a:t>
                </a:r>
                <a:r>
                  <a:rPr lang="en-US" dirty="0"/>
                  <a:t>, </a:t>
                </a:r>
                <a14:m>
                  <m:oMath xmlns:m="http://schemas.openxmlformats.org/officeDocument/2006/math">
                    <m:r>
                      <a:rPr lang="en-US" i="1" dirty="0" smtClean="0">
                        <a:latin typeface="Cambria Math" panose="02040503050406030204" pitchFamily="18" charset="0"/>
                      </a:rPr>
                      <m:t>𝐻</m:t>
                    </m:r>
                    <m:r>
                      <a:rPr lang="en-US" i="1" baseline="-25000" dirty="0" smtClean="0">
                        <a:latin typeface="Cambria Math" panose="02040503050406030204" pitchFamily="18" charset="0"/>
                      </a:rPr>
                      <m:t>𝑎</m:t>
                    </m:r>
                  </m:oMath>
                </a14:m>
                <a:r>
                  <a:rPr lang="en-US" dirty="0"/>
                  <a:t>. In other words, the null hypothesis is given the benefit of the doubt. </a:t>
                </a:r>
              </a:p>
              <a:p>
                <a:r>
                  <a:rPr lang="en-US" dirty="0"/>
                  <a:t>A familiar example of the disparate treatment of </a:t>
                </a:r>
                <a14:m>
                  <m:oMath xmlns:m="http://schemas.openxmlformats.org/officeDocument/2006/math">
                    <m:r>
                      <a:rPr lang="en-US" i="1" dirty="0" smtClean="0">
                        <a:latin typeface="Cambria Math" panose="02040503050406030204" pitchFamily="18" charset="0"/>
                      </a:rPr>
                      <m:t>𝐻</m:t>
                    </m:r>
                    <m:r>
                      <a:rPr lang="en-US" i="1" baseline="-25000" dirty="0" smtClean="0">
                        <a:latin typeface="Cambria Math" panose="02040503050406030204" pitchFamily="18" charset="0"/>
                      </a:rPr>
                      <m:t>0</m:t>
                    </m:r>
                  </m:oMath>
                </a14:m>
                <a:r>
                  <a:rPr lang="en-US" dirty="0"/>
                  <a:t> and </a:t>
                </a:r>
                <a14:m>
                  <m:oMath xmlns:m="http://schemas.openxmlformats.org/officeDocument/2006/math">
                    <m:r>
                      <a:rPr lang="en-US" i="1" dirty="0">
                        <a:latin typeface="Cambria Math" panose="02040503050406030204" pitchFamily="18" charset="0"/>
                      </a:rPr>
                      <m:t>𝐻</m:t>
                    </m:r>
                    <m:r>
                      <a:rPr lang="en-US" i="1" baseline="-25000" dirty="0">
                        <a:latin typeface="Cambria Math" panose="02040503050406030204" pitchFamily="18" charset="0"/>
                      </a:rPr>
                      <m:t>𝑎</m:t>
                    </m:r>
                  </m:oMath>
                </a14:m>
                <a:r>
                  <a:rPr lang="en-US" dirty="0"/>
                  <a:t> is found In our judicial system. </a:t>
                </a:r>
              </a:p>
              <a:p>
                <a:endParaRPr lang="en-US" dirty="0"/>
              </a:p>
            </p:txBody>
          </p:sp>
        </mc:Choice>
        <mc:Fallback xmlns="">
          <p:sp>
            <p:nvSpPr>
              <p:cNvPr id="3" name="Content Placeholder 2">
                <a:extLst>
                  <a:ext uri="{FF2B5EF4-FFF2-40B4-BE49-F238E27FC236}">
                    <a16:creationId xmlns:a16="http://schemas.microsoft.com/office/drawing/2014/main" id="{ECE27C57-9A62-91A2-0DF8-0F34D1278EC8}"/>
                  </a:ext>
                </a:extLst>
              </p:cNvPr>
              <p:cNvSpPr>
                <a:spLocks noGrp="1" noRot="1" noChangeAspect="1" noMove="1" noResize="1" noEditPoints="1" noAdjustHandles="1" noChangeArrowheads="1" noChangeShapeType="1" noTextEdit="1"/>
              </p:cNvSpPr>
              <p:nvPr>
                <p:ph idx="1"/>
              </p:nvPr>
            </p:nvSpPr>
            <p:spPr>
              <a:blipFill>
                <a:blip r:embed="rId2"/>
                <a:stretch>
                  <a:fillRect l="-1481" t="-1200" r="-222" b="-1067"/>
                </a:stretch>
              </a:blipFill>
            </p:spPr>
            <p:txBody>
              <a:bodyPr/>
              <a:lstStyle/>
              <a:p>
                <a:r>
                  <a:rPr lang="en-IN">
                    <a:noFill/>
                  </a:rPr>
                  <a:t> </a:t>
                </a:r>
              </a:p>
            </p:txBody>
          </p:sp>
        </mc:Fallback>
      </mc:AlternateContent>
    </p:spTree>
    <p:extLst>
      <p:ext uri="{BB962C8B-B14F-4D97-AF65-F5344CB8AC3E}">
        <p14:creationId xmlns:p14="http://schemas.microsoft.com/office/powerpoint/2010/main" val="3959580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91B90-F81E-0600-4D0B-217056A97B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4C52B1-824A-535A-A780-5D89C36463D5}"/>
              </a:ext>
            </a:extLst>
          </p:cNvPr>
          <p:cNvSpPr>
            <a:spLocks noGrp="1"/>
          </p:cNvSpPr>
          <p:nvPr>
            <p:ph type="title"/>
          </p:nvPr>
        </p:nvSpPr>
        <p:spPr/>
        <p:txBody>
          <a:bodyPr>
            <a:noAutofit/>
          </a:bodyPr>
          <a:lstStyle/>
          <a:p>
            <a:r>
              <a:rPr lang="en-US" dirty="0"/>
              <a:t>How Uncertain Are Our Conclusions?</a:t>
            </a:r>
          </a:p>
        </p:txBody>
      </p:sp>
      <p:sp>
        <p:nvSpPr>
          <p:cNvPr id="3" name="Content Placeholder 2">
            <a:extLst>
              <a:ext uri="{FF2B5EF4-FFF2-40B4-BE49-F238E27FC236}">
                <a16:creationId xmlns:a16="http://schemas.microsoft.com/office/drawing/2014/main" id="{5D226A43-F88F-0B0B-62A2-2BF83A7009A1}"/>
              </a:ext>
            </a:extLst>
          </p:cNvPr>
          <p:cNvSpPr>
            <a:spLocks noGrp="1"/>
          </p:cNvSpPr>
          <p:nvPr>
            <p:ph idx="1"/>
          </p:nvPr>
        </p:nvSpPr>
        <p:spPr/>
        <p:txBody>
          <a:bodyPr>
            <a:normAutofit/>
          </a:bodyPr>
          <a:lstStyle/>
          <a:p>
            <a:r>
              <a:rPr lang="en-US" dirty="0"/>
              <a:t>Errors can happen in two ways. In statistical terminology, we call these Type I errors and Type II errors. </a:t>
            </a:r>
          </a:p>
        </p:txBody>
      </p:sp>
    </p:spTree>
    <p:extLst>
      <p:ext uri="{BB962C8B-B14F-4D97-AF65-F5344CB8AC3E}">
        <p14:creationId xmlns:p14="http://schemas.microsoft.com/office/powerpoint/2010/main" val="160721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Errors in Hypothesis Testing </a:t>
            </a:r>
          </a:p>
        </p:txBody>
      </p:sp>
      <p:sp>
        <p:nvSpPr>
          <p:cNvPr id="4" name="Content Placeholder 2"/>
          <p:cNvSpPr>
            <a:spLocks noGrp="1"/>
          </p:cNvSpPr>
          <p:nvPr>
            <p:ph idx="1"/>
          </p:nvPr>
        </p:nvSpPr>
        <p:spPr>
          <a:xfrm>
            <a:off x="457200" y="1236714"/>
            <a:ext cx="8229600" cy="1902059"/>
          </a:xfrm>
          <a:solidFill>
            <a:srgbClr val="FFFFCC"/>
          </a:solidFill>
          <a:ln w="28575">
            <a:solidFill>
              <a:srgbClr val="000000"/>
            </a:solidFill>
          </a:ln>
        </p:spPr>
        <p:txBody>
          <a:bodyPr>
            <a:spAutoFit/>
          </a:bodyPr>
          <a:lstStyle/>
          <a:p>
            <a:pPr marL="3175" indent="-3175"/>
            <a:r>
              <a:rPr lang="en-US" dirty="0">
                <a:solidFill>
                  <a:srgbClr val="000000"/>
                </a:solidFill>
              </a:rPr>
              <a:t>Rejecting </a:t>
            </a:r>
            <a:r>
              <a:rPr lang="en-US" i="1" dirty="0">
                <a:solidFill>
                  <a:srgbClr val="000000"/>
                </a:solidFill>
              </a:rPr>
              <a:t>H</a:t>
            </a:r>
            <a:r>
              <a:rPr lang="en-US" baseline="-25000" dirty="0">
                <a:solidFill>
                  <a:srgbClr val="000000"/>
                </a:solidFill>
              </a:rPr>
              <a:t>0</a:t>
            </a:r>
            <a:r>
              <a:rPr lang="en-US" dirty="0">
                <a:solidFill>
                  <a:srgbClr val="000000"/>
                </a:solidFill>
              </a:rPr>
              <a:t> when in fact </a:t>
            </a:r>
            <a:r>
              <a:rPr lang="en-US" i="1" dirty="0">
                <a:solidFill>
                  <a:srgbClr val="000000"/>
                </a:solidFill>
              </a:rPr>
              <a:t>H</a:t>
            </a:r>
            <a:r>
              <a:rPr lang="en-US" baseline="-25000" dirty="0">
                <a:solidFill>
                  <a:srgbClr val="000000"/>
                </a:solidFill>
              </a:rPr>
              <a:t>0</a:t>
            </a:r>
            <a:r>
              <a:rPr lang="en-US" dirty="0">
                <a:solidFill>
                  <a:srgbClr val="000000"/>
                </a:solidFill>
              </a:rPr>
              <a:t> is the correct choice is called a </a:t>
            </a:r>
            <a:r>
              <a:rPr lang="en-US" b="1" dirty="0">
                <a:solidFill>
                  <a:srgbClr val="C00000"/>
                </a:solidFill>
              </a:rPr>
              <a:t>Type I error</a:t>
            </a:r>
            <a:r>
              <a:rPr lang="en-US" dirty="0">
                <a:solidFill>
                  <a:srgbClr val="000000"/>
                </a:solidFill>
              </a:rPr>
              <a:t>. </a:t>
            </a:r>
          </a:p>
          <a:p>
            <a:pPr marL="3175" indent="-3175"/>
            <a:r>
              <a:rPr lang="en-US" dirty="0">
                <a:solidFill>
                  <a:srgbClr val="000000"/>
                </a:solidFill>
              </a:rPr>
              <a:t>Failing to reject </a:t>
            </a:r>
            <a:r>
              <a:rPr lang="en-US" i="1" dirty="0">
                <a:solidFill>
                  <a:srgbClr val="000000"/>
                </a:solidFill>
              </a:rPr>
              <a:t>H</a:t>
            </a:r>
            <a:r>
              <a:rPr lang="en-US" baseline="-25000" dirty="0">
                <a:solidFill>
                  <a:srgbClr val="000000"/>
                </a:solidFill>
              </a:rPr>
              <a:t>0</a:t>
            </a:r>
            <a:r>
              <a:rPr lang="en-US" dirty="0">
                <a:solidFill>
                  <a:srgbClr val="000000"/>
                </a:solidFill>
              </a:rPr>
              <a:t> when in fact </a:t>
            </a:r>
            <a:r>
              <a:rPr lang="en-US" i="1" dirty="0">
                <a:solidFill>
                  <a:srgbClr val="000000"/>
                </a:solidFill>
              </a:rPr>
              <a:t>H</a:t>
            </a:r>
            <a:r>
              <a:rPr lang="en-US" i="1" baseline="-25000" dirty="0">
                <a:solidFill>
                  <a:srgbClr val="000000"/>
                </a:solidFill>
              </a:rPr>
              <a:t>a</a:t>
            </a:r>
            <a:r>
              <a:rPr lang="en-US" dirty="0">
                <a:solidFill>
                  <a:srgbClr val="000000"/>
                </a:solidFill>
              </a:rPr>
              <a:t> is the correct choice is called a </a:t>
            </a:r>
            <a:r>
              <a:rPr lang="en-US" b="1" dirty="0">
                <a:solidFill>
                  <a:srgbClr val="C00000"/>
                </a:solidFill>
              </a:rPr>
              <a:t>Type II error</a:t>
            </a:r>
            <a:r>
              <a:rPr lang="en-US" dirty="0">
                <a:solidFill>
                  <a:srgbClr val="000000"/>
                </a:solidFill>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D638A-7808-E0D2-482C-D7A6C740E0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C49705-0271-75AE-15B5-E3D7DDAEFBBA}"/>
              </a:ext>
            </a:extLst>
          </p:cNvPr>
          <p:cNvSpPr>
            <a:spLocks noGrp="1"/>
          </p:cNvSpPr>
          <p:nvPr>
            <p:ph type="title"/>
          </p:nvPr>
        </p:nvSpPr>
        <p:spPr/>
        <p:txBody>
          <a:bodyPr>
            <a:noAutofit/>
          </a:bodyPr>
          <a:lstStyle/>
          <a:p>
            <a:r>
              <a:rPr lang="en-US" dirty="0"/>
              <a:t>How Uncertain Are Our Conclusions? (cont.)</a:t>
            </a:r>
          </a:p>
        </p:txBody>
      </p:sp>
      <p:sp>
        <p:nvSpPr>
          <p:cNvPr id="3" name="Content Placeholder 2">
            <a:extLst>
              <a:ext uri="{FF2B5EF4-FFF2-40B4-BE49-F238E27FC236}">
                <a16:creationId xmlns:a16="http://schemas.microsoft.com/office/drawing/2014/main" id="{AD81C971-8C34-1705-D9B4-FC06478895C5}"/>
              </a:ext>
            </a:extLst>
          </p:cNvPr>
          <p:cNvSpPr>
            <a:spLocks noGrp="1"/>
          </p:cNvSpPr>
          <p:nvPr>
            <p:ph idx="1"/>
          </p:nvPr>
        </p:nvSpPr>
        <p:spPr/>
        <p:txBody>
          <a:bodyPr>
            <a:normAutofit/>
          </a:bodyPr>
          <a:lstStyle/>
          <a:p>
            <a:r>
              <a:rPr lang="en-US" dirty="0"/>
              <a:t>In a statistical test of hypothesis, we can only control for Type I errors. This fact often influences how we construct hypotheses. </a:t>
            </a:r>
          </a:p>
        </p:txBody>
      </p:sp>
    </p:spTree>
    <p:extLst>
      <p:ext uri="{BB962C8B-B14F-4D97-AF65-F5344CB8AC3E}">
        <p14:creationId xmlns:p14="http://schemas.microsoft.com/office/powerpoint/2010/main" val="305367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11.1.4: Formulating the Hypotheses</a:t>
            </a:r>
          </a:p>
        </p:txBody>
      </p:sp>
      <p:sp>
        <p:nvSpPr>
          <p:cNvPr id="3" name="Content Placeholder 2"/>
          <p:cNvSpPr>
            <a:spLocks noGrp="1"/>
          </p:cNvSpPr>
          <p:nvPr>
            <p:ph idx="1"/>
          </p:nvPr>
        </p:nvSpPr>
        <p:spPr/>
        <p:txBody>
          <a:bodyPr>
            <a:normAutofit/>
          </a:bodyPr>
          <a:lstStyle/>
          <a:p>
            <a:r>
              <a:rPr lang="en-US" dirty="0"/>
              <a:t>Suppose Jeremy was in a car accident and a doctor in the emergency room believes he is dead. Jeremy’s body has been sent to a mortician for preparation. Preparation, in this context, is a euphemism for draining the blood out of his body and replacing it with fluids which retard deterioration. If Jeremy isn’t dead when he gets to the mortician, he will be dead after he is </a:t>
            </a:r>
            <a:r>
              <a:rPr lang="en-US" i="1" dirty="0"/>
              <a:t>prepared</a:t>
            </a:r>
            <a:r>
              <a:rPr lang="en-US" dirty="0"/>
              <a:t>. How should the mortician frame the hypothesis when he/she begins to work on Jeremy’s body?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11.1.4: Formulating the Hypotheses (cont.)</a:t>
            </a:r>
          </a:p>
        </p:txBody>
      </p:sp>
      <p:sp>
        <p:nvSpPr>
          <p:cNvPr id="3" name="Content Placeholder 2"/>
          <p:cNvSpPr>
            <a:spLocks noGrp="1"/>
          </p:cNvSpPr>
          <p:nvPr>
            <p:ph idx="1"/>
          </p:nvPr>
        </p:nvSpPr>
        <p:spPr/>
        <p:txBody>
          <a:bodyPr/>
          <a:lstStyle/>
          <a:p>
            <a:r>
              <a:rPr lang="en-US" b="1" dirty="0"/>
              <a:t>Solution</a:t>
            </a:r>
          </a:p>
          <a:p>
            <a:r>
              <a:rPr lang="en-US" b="1" dirty="0"/>
              <a:t>Formulation A </a:t>
            </a:r>
          </a:p>
          <a:p>
            <a:r>
              <a:rPr lang="en-US" dirty="0"/>
              <a:t>	</a:t>
            </a:r>
            <a:r>
              <a:rPr lang="en-US" i="1" dirty="0"/>
              <a:t>H</a:t>
            </a:r>
            <a:r>
              <a:rPr lang="en-US" baseline="-25000" dirty="0"/>
              <a:t>0</a:t>
            </a:r>
            <a:r>
              <a:rPr lang="en-US" dirty="0"/>
              <a:t>: Jeremy is dead. </a:t>
            </a:r>
          </a:p>
          <a:p>
            <a:r>
              <a:rPr lang="en-US" dirty="0"/>
              <a:t>	</a:t>
            </a:r>
            <a:r>
              <a:rPr lang="en-US" i="1" dirty="0"/>
              <a:t>H</a:t>
            </a:r>
            <a:r>
              <a:rPr lang="en-US" i="1" baseline="-25000" dirty="0"/>
              <a:t>a</a:t>
            </a:r>
            <a:r>
              <a:rPr lang="en-US" dirty="0"/>
              <a:t>: Jeremy is alive.</a:t>
            </a:r>
          </a:p>
          <a:p>
            <a:r>
              <a:rPr lang="en-US" b="1" dirty="0"/>
              <a:t>Type I error using Formulation A </a:t>
            </a:r>
          </a:p>
          <a:p>
            <a:r>
              <a:rPr lang="en-US" dirty="0"/>
              <a:t>To have an error you must make a mistake. Suppose this is what happened. </a:t>
            </a:r>
          </a:p>
          <a:p>
            <a:r>
              <a:rPr lang="en-US" b="1" dirty="0"/>
              <a:t>Truth: 			</a:t>
            </a:r>
            <a:r>
              <a:rPr lang="en-US" b="1" i="1" dirty="0"/>
              <a:t>H</a:t>
            </a:r>
            <a:r>
              <a:rPr lang="en-US" b="1" baseline="-25000" dirty="0"/>
              <a:t>0</a:t>
            </a:r>
            <a:r>
              <a:rPr lang="en-US" b="1" dirty="0"/>
              <a:t>: Jeremy is dead. </a:t>
            </a:r>
          </a:p>
          <a:p>
            <a:r>
              <a:rPr lang="en-US" dirty="0"/>
              <a:t>Mortician’s Decision: 	</a:t>
            </a:r>
            <a:r>
              <a:rPr lang="en-US" i="1" dirty="0"/>
              <a:t>H</a:t>
            </a:r>
            <a:r>
              <a:rPr lang="en-US" i="1" baseline="-25000" dirty="0"/>
              <a:t>a</a:t>
            </a:r>
            <a:r>
              <a:rPr lang="en-US" dirty="0"/>
              <a:t>: Jeremy is alive</a:t>
            </a:r>
            <a:r>
              <a:rPr lang="en-US" i="1" dirty="0"/>
              <a:t>. </a:t>
            </a:r>
            <a:r>
              <a:rPr lang="en-US" dirty="0"/>
              <a:t> </a:t>
            </a:r>
            <a:endParaRPr lang="en-US" b="1" dirty="0"/>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11.1.4: Formulating the Hypotheses (cont.)</a:t>
            </a:r>
          </a:p>
        </p:txBody>
      </p:sp>
      <p:sp>
        <p:nvSpPr>
          <p:cNvPr id="3" name="Content Placeholder 2"/>
          <p:cNvSpPr>
            <a:spLocks noGrp="1"/>
          </p:cNvSpPr>
          <p:nvPr>
            <p:ph idx="1"/>
          </p:nvPr>
        </p:nvSpPr>
        <p:spPr/>
        <p:txBody>
          <a:bodyPr>
            <a:normAutofit/>
          </a:bodyPr>
          <a:lstStyle/>
          <a:p>
            <a:r>
              <a:rPr lang="en-US" dirty="0"/>
              <a:t>In order to have a Type I error, you must reject the null hypothesis when it is true. In this case, the mortician believes Jeremy is alive even though he is actually dead. What’s the consequence to the mortician? </a:t>
            </a:r>
          </a:p>
          <a:p>
            <a:r>
              <a:rPr lang="en-US" b="1" dirty="0"/>
              <a:t>Consequence: </a:t>
            </a:r>
            <a:r>
              <a:rPr lang="en-US" dirty="0"/>
              <a:t>None, since Jeremy is already dead. From Jeremy’s vantage point, or the lack of it in this case, no problem. R.I.P.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11.1.4: Formulating the Hypotheses (cont.)</a:t>
            </a:r>
          </a:p>
        </p:txBody>
      </p:sp>
      <p:sp>
        <p:nvSpPr>
          <p:cNvPr id="3" name="Content Placeholder 2"/>
          <p:cNvSpPr>
            <a:spLocks noGrp="1"/>
          </p:cNvSpPr>
          <p:nvPr>
            <p:ph idx="1"/>
          </p:nvPr>
        </p:nvSpPr>
        <p:spPr/>
        <p:txBody>
          <a:bodyPr>
            <a:normAutofit/>
          </a:bodyPr>
          <a:lstStyle/>
          <a:p>
            <a:r>
              <a:rPr lang="en-US" b="1" dirty="0"/>
              <a:t>Type II error using Formulation A </a:t>
            </a:r>
          </a:p>
          <a:p>
            <a:r>
              <a:rPr lang="en-US" dirty="0"/>
              <a:t>Mortician’s Decision: 	</a:t>
            </a:r>
            <a:r>
              <a:rPr lang="en-US" i="1" dirty="0"/>
              <a:t>H</a:t>
            </a:r>
            <a:r>
              <a:rPr lang="en-US" baseline="-25000" dirty="0"/>
              <a:t>0</a:t>
            </a:r>
            <a:r>
              <a:rPr lang="en-US" dirty="0"/>
              <a:t>: Jeremy is dead</a:t>
            </a:r>
            <a:r>
              <a:rPr lang="en-US" i="1" dirty="0"/>
              <a:t>. </a:t>
            </a:r>
          </a:p>
          <a:p>
            <a:r>
              <a:rPr lang="en-US" b="1" dirty="0"/>
              <a:t>Truth: 			</a:t>
            </a:r>
            <a:r>
              <a:rPr lang="en-US" b="1" i="1" dirty="0"/>
              <a:t>H</a:t>
            </a:r>
            <a:r>
              <a:rPr lang="en-US" b="1" i="1" baseline="-25000" dirty="0"/>
              <a:t>a</a:t>
            </a:r>
            <a:r>
              <a:rPr lang="en-US" b="1" dirty="0"/>
              <a:t>: Jeremy is alive. </a:t>
            </a:r>
          </a:p>
          <a:p>
            <a:r>
              <a:rPr lang="en-US" dirty="0"/>
              <a:t>A Type II error means failing to reject the null, when it is false. If the null is false, then the alternative is true. Jeremy is alive. Good news! Unfortunately, the mortician thought he was dead. </a:t>
            </a:r>
          </a:p>
          <a:p>
            <a:r>
              <a:rPr lang="en-US" b="1" dirty="0"/>
              <a:t>Consequence: </a:t>
            </a:r>
            <a:r>
              <a:rPr lang="en-US" dirty="0"/>
              <a:t>Jeremy will die as soon as </a:t>
            </a:r>
            <a:r>
              <a:rPr lang="en-US" i="1" dirty="0"/>
              <a:t>preparations</a:t>
            </a:r>
            <a:r>
              <a:rPr lang="en-US" dirty="0"/>
              <a:t> begin.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A59EC-5E5B-4D18-81AD-84EE8F013391}"/>
              </a:ext>
            </a:extLst>
          </p:cNvPr>
          <p:cNvSpPr>
            <a:spLocks noGrp="1"/>
          </p:cNvSpPr>
          <p:nvPr>
            <p:ph type="title"/>
          </p:nvPr>
        </p:nvSpPr>
        <p:spPr/>
        <p:txBody>
          <a:bodyPr/>
          <a:lstStyle/>
          <a:p>
            <a:r>
              <a:rPr lang="en-US" dirty="0"/>
              <a:t>Example 11.1.4: Formulating the Hypotheses (cont.)</a:t>
            </a:r>
          </a:p>
        </p:txBody>
      </p:sp>
      <p:sp>
        <p:nvSpPr>
          <p:cNvPr id="3" name="Content Placeholder 2">
            <a:extLst>
              <a:ext uri="{FF2B5EF4-FFF2-40B4-BE49-F238E27FC236}">
                <a16:creationId xmlns:a16="http://schemas.microsoft.com/office/drawing/2014/main" id="{B729338C-A17E-435A-AB9B-DE98E9DCF627}"/>
              </a:ext>
            </a:extLst>
          </p:cNvPr>
          <p:cNvSpPr>
            <a:spLocks noGrp="1"/>
          </p:cNvSpPr>
          <p:nvPr>
            <p:ph idx="1"/>
          </p:nvPr>
        </p:nvSpPr>
        <p:spPr/>
        <p:txBody>
          <a:bodyPr/>
          <a:lstStyle/>
          <a:p>
            <a:r>
              <a:rPr lang="en-US" dirty="0"/>
              <a:t>For the two errors, which has the worst consequence? Clearly, the Type II error has the worst consequence. Does Formulation A place the most serious error as a Type I? Not if life matters! Let’s try another formulation. </a:t>
            </a:r>
          </a:p>
          <a:p>
            <a:endParaRPr lang="en-US" dirty="0"/>
          </a:p>
        </p:txBody>
      </p:sp>
    </p:spTree>
    <p:extLst>
      <p:ext uri="{BB962C8B-B14F-4D97-AF65-F5344CB8AC3E}">
        <p14:creationId xmlns:p14="http://schemas.microsoft.com/office/powerpoint/2010/main" val="1984584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11.1.4: Formulating the Hypotheses (cont.)</a:t>
            </a:r>
          </a:p>
        </p:txBody>
      </p:sp>
      <p:sp>
        <p:nvSpPr>
          <p:cNvPr id="3" name="Content Placeholder 2"/>
          <p:cNvSpPr>
            <a:spLocks noGrp="1"/>
          </p:cNvSpPr>
          <p:nvPr>
            <p:ph idx="1"/>
          </p:nvPr>
        </p:nvSpPr>
        <p:spPr/>
        <p:txBody>
          <a:bodyPr/>
          <a:lstStyle/>
          <a:p>
            <a:r>
              <a:rPr lang="en-US" b="1" dirty="0"/>
              <a:t>Formulation B </a:t>
            </a:r>
          </a:p>
          <a:p>
            <a:r>
              <a:rPr lang="en-US" i="1" dirty="0"/>
              <a:t>	H</a:t>
            </a:r>
            <a:r>
              <a:rPr lang="en-US" baseline="-25000" dirty="0"/>
              <a:t>0</a:t>
            </a:r>
            <a:r>
              <a:rPr lang="en-US" dirty="0"/>
              <a:t>: Jeremy is alive. </a:t>
            </a:r>
          </a:p>
          <a:p>
            <a:r>
              <a:rPr lang="en-US" i="1" dirty="0"/>
              <a:t>	H</a:t>
            </a:r>
            <a:r>
              <a:rPr lang="en-US" i="1" baseline="-25000" dirty="0"/>
              <a:t>a</a:t>
            </a:r>
            <a:r>
              <a:rPr lang="en-US" dirty="0"/>
              <a:t>: Jeremy is dead. </a:t>
            </a:r>
          </a:p>
          <a:p>
            <a:r>
              <a:rPr lang="en-US" b="1" dirty="0"/>
              <a:t>Type I error using Formulation B </a:t>
            </a:r>
          </a:p>
          <a:p>
            <a:r>
              <a:rPr lang="en-US" b="1" dirty="0"/>
              <a:t>Truth: 			</a:t>
            </a:r>
            <a:r>
              <a:rPr lang="en-US" b="1" i="1" dirty="0"/>
              <a:t>H</a:t>
            </a:r>
            <a:r>
              <a:rPr lang="en-US" b="1" baseline="-25000" dirty="0"/>
              <a:t>0</a:t>
            </a:r>
            <a:r>
              <a:rPr lang="en-US" b="1" dirty="0"/>
              <a:t>: Jeremy is alive. </a:t>
            </a:r>
          </a:p>
          <a:p>
            <a:r>
              <a:rPr lang="en-US" dirty="0"/>
              <a:t>Mortician’s Decision: 	</a:t>
            </a:r>
            <a:r>
              <a:rPr lang="en-US" i="1" dirty="0"/>
              <a:t>H</a:t>
            </a:r>
            <a:r>
              <a:rPr lang="en-US" i="1" baseline="-25000" dirty="0"/>
              <a:t>a</a:t>
            </a:r>
            <a:r>
              <a:rPr lang="en-US" dirty="0"/>
              <a:t>: Jeremy is dead. </a:t>
            </a:r>
          </a:p>
          <a:p>
            <a:r>
              <a:rPr lang="en-US" dirty="0"/>
              <a:t>The mortician believes Jeremy is dead when, in fact, he is alive. He is </a:t>
            </a:r>
            <a:r>
              <a:rPr lang="en-US" i="1" dirty="0"/>
              <a:t>prepared</a:t>
            </a:r>
            <a:r>
              <a:rPr lang="en-US" dirty="0"/>
              <a:t>. </a:t>
            </a:r>
          </a:p>
          <a:p>
            <a:r>
              <a:rPr lang="en-US" b="1" dirty="0"/>
              <a:t>Consequence: </a:t>
            </a:r>
            <a:r>
              <a:rPr lang="en-US" dirty="0"/>
              <a:t>Jeremy will die. R.I.P.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11.1.4: Formulating the Hypotheses (cont.)</a:t>
            </a:r>
          </a:p>
        </p:txBody>
      </p:sp>
      <p:sp>
        <p:nvSpPr>
          <p:cNvPr id="3" name="Content Placeholder 2"/>
          <p:cNvSpPr>
            <a:spLocks noGrp="1"/>
          </p:cNvSpPr>
          <p:nvPr>
            <p:ph idx="1"/>
          </p:nvPr>
        </p:nvSpPr>
        <p:spPr>
          <a:xfrm>
            <a:off x="442511" y="1021080"/>
            <a:ext cx="8229600" cy="4815840"/>
          </a:xfrm>
        </p:spPr>
        <p:txBody>
          <a:bodyPr>
            <a:noAutofit/>
          </a:bodyPr>
          <a:lstStyle/>
          <a:p>
            <a:r>
              <a:rPr lang="en-US" sz="2600" b="1" dirty="0"/>
              <a:t>Type II error using Formulation B </a:t>
            </a:r>
          </a:p>
          <a:p>
            <a:r>
              <a:rPr lang="en-US" sz="2600" dirty="0"/>
              <a:t>Mortician’s Decision: 	</a:t>
            </a:r>
            <a:r>
              <a:rPr lang="en-US" sz="2600" i="1" dirty="0"/>
              <a:t>H</a:t>
            </a:r>
            <a:r>
              <a:rPr lang="en-US" sz="2600" baseline="-25000" dirty="0"/>
              <a:t>0</a:t>
            </a:r>
            <a:r>
              <a:rPr lang="en-US" sz="2600" dirty="0"/>
              <a:t>: Jeremy is alive. </a:t>
            </a:r>
          </a:p>
          <a:p>
            <a:r>
              <a:rPr lang="en-US" sz="2600" b="1" dirty="0"/>
              <a:t>Truth: 				</a:t>
            </a:r>
            <a:r>
              <a:rPr lang="en-US" sz="2600" b="1" i="1" dirty="0"/>
              <a:t>H</a:t>
            </a:r>
            <a:r>
              <a:rPr lang="en-US" sz="2600" b="1" i="1" baseline="-25000" dirty="0"/>
              <a:t>a</a:t>
            </a:r>
            <a:r>
              <a:rPr lang="en-US" sz="2600" b="1" dirty="0"/>
              <a:t>: Jeremy is dead. </a:t>
            </a:r>
          </a:p>
          <a:p>
            <a:r>
              <a:rPr lang="en-US" sz="2600" dirty="0"/>
              <a:t>The mortician believes Jeremy is alive, when in fact, he is dead. </a:t>
            </a:r>
          </a:p>
          <a:p>
            <a:r>
              <a:rPr lang="en-US" sz="2600" b="1" dirty="0"/>
              <a:t>Consequence: </a:t>
            </a:r>
            <a:r>
              <a:rPr lang="en-US" sz="2600" dirty="0"/>
              <a:t>None, since Jeremy is already dead.</a:t>
            </a:r>
            <a:r>
              <a:rPr lang="en-US" sz="2600" b="1" dirty="0"/>
              <a:t> </a:t>
            </a:r>
          </a:p>
          <a:p>
            <a:r>
              <a:rPr lang="en-US" sz="2600" i="1" dirty="0"/>
              <a:t>Formulation B is the correct formulation of the problem, since the most serious consequence (death!) is the result of a Type I error.</a:t>
            </a:r>
            <a:r>
              <a:rPr lang="en-US" sz="2600" dirty="0"/>
              <a:t> That’s good, because the probability of a Type I error can be controlled in the hypothesis testing procedure.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62792-447E-649B-3ACE-A9F4E057A4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D38B3F-A888-E872-6FD7-54816CB5BACD}"/>
              </a:ext>
            </a:extLst>
          </p:cNvPr>
          <p:cNvSpPr>
            <a:spLocks noGrp="1"/>
          </p:cNvSpPr>
          <p:nvPr>
            <p:ph type="title"/>
          </p:nvPr>
        </p:nvSpPr>
        <p:spPr/>
        <p:txBody>
          <a:bodyPr/>
          <a:lstStyle/>
          <a:p>
            <a:r>
              <a:rPr lang="en-US" dirty="0"/>
              <a:t>Introduction to Hypothesis Testing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3C0AD2-A018-7490-3D1F-FD121379143E}"/>
                  </a:ext>
                </a:extLst>
              </p:cNvPr>
              <p:cNvSpPr>
                <a:spLocks noGrp="1"/>
              </p:cNvSpPr>
              <p:nvPr>
                <p:ph idx="1"/>
              </p:nvPr>
            </p:nvSpPr>
            <p:spPr/>
            <p:txBody>
              <a:bodyPr>
                <a:normAutofit lnSpcReduction="10000"/>
              </a:bodyPr>
              <a:lstStyle/>
              <a:p>
                <a14:m>
                  <m:oMath xmlns:m="http://schemas.openxmlformats.org/officeDocument/2006/math">
                    <m:r>
                      <a:rPr lang="en-US" i="1" dirty="0" smtClean="0">
                        <a:latin typeface="Cambria Math" panose="02040503050406030204" pitchFamily="18" charset="0"/>
                      </a:rPr>
                      <m:t>𝐻</m:t>
                    </m:r>
                    <m:r>
                      <a:rPr lang="en-US" i="1" baseline="-25000" dirty="0">
                        <a:latin typeface="Cambria Math" panose="02040503050406030204" pitchFamily="18" charset="0"/>
                      </a:rPr>
                      <m:t>0</m:t>
                    </m:r>
                  </m:oMath>
                </a14:m>
                <a:r>
                  <a:rPr lang="en-US" dirty="0"/>
                  <a:t>: </a:t>
                </a:r>
                <a:r>
                  <a:rPr lang="en-IN" dirty="0"/>
                  <a:t>Defendant is not guilty. 	(null hypothesis)</a:t>
                </a:r>
              </a:p>
              <a:p>
                <a14:m>
                  <m:oMath xmlns:m="http://schemas.openxmlformats.org/officeDocument/2006/math">
                    <m:r>
                      <a:rPr lang="en-US" i="1" dirty="0" smtClean="0">
                        <a:latin typeface="Cambria Math" panose="02040503050406030204" pitchFamily="18" charset="0"/>
                      </a:rPr>
                      <m:t>𝐻</m:t>
                    </m:r>
                    <m:r>
                      <a:rPr lang="en-US" i="1" baseline="-25000" dirty="0">
                        <a:latin typeface="Cambria Math" panose="02040503050406030204" pitchFamily="18" charset="0"/>
                      </a:rPr>
                      <m:t>𝑎</m:t>
                    </m:r>
                  </m:oMath>
                </a14:m>
                <a:r>
                  <a:rPr lang="en-US" dirty="0"/>
                  <a:t>: Defendant is guilty.		(alternative hypothesis)</a:t>
                </a:r>
              </a:p>
              <a:p>
                <a:r>
                  <a:rPr lang="en-US" dirty="0"/>
                  <a:t>A jury must believe that the evidence (data) demonstrates guilt “beyond a shadow of a doubt” in order to convict a defendant (</a:t>
                </a:r>
                <a14:m>
                  <m:oMath xmlns:m="http://schemas.openxmlformats.org/officeDocument/2006/math">
                    <m:r>
                      <a:rPr lang="en-US" i="1" dirty="0" smtClean="0">
                        <a:latin typeface="Cambria Math" panose="02040503050406030204" pitchFamily="18" charset="0"/>
                      </a:rPr>
                      <m:t>𝐻</m:t>
                    </m:r>
                    <m:r>
                      <a:rPr lang="en-US" i="1" baseline="-25000" dirty="0" smtClean="0">
                        <a:latin typeface="Cambria Math" panose="02040503050406030204" pitchFamily="18" charset="0"/>
                      </a:rPr>
                      <m:t>𝑎</m:t>
                    </m:r>
                  </m:oMath>
                </a14:m>
                <a:r>
                  <a:rPr lang="en-US" dirty="0"/>
                  <a:t>). However, the defendant only has to demonstrate there is insufficient evidence of guilt in order to be acquitted (</a:t>
                </a:r>
                <a14:m>
                  <m:oMath xmlns:m="http://schemas.openxmlformats.org/officeDocument/2006/math">
                    <m:r>
                      <a:rPr lang="en-US" i="1" dirty="0">
                        <a:latin typeface="Cambria Math" panose="02040503050406030204" pitchFamily="18" charset="0"/>
                      </a:rPr>
                      <m:t>𝐻</m:t>
                    </m:r>
                    <m:r>
                      <a:rPr lang="en-US" i="1" baseline="-25000" dirty="0">
                        <a:latin typeface="Cambria Math" panose="02040503050406030204" pitchFamily="18" charset="0"/>
                      </a:rPr>
                      <m:t>0</m:t>
                    </m:r>
                  </m:oMath>
                </a14:m>
                <a:r>
                  <a:rPr lang="en-US" dirty="0"/>
                  <a:t>). In other words, </a:t>
                </a:r>
                <a:r>
                  <a:rPr lang="en-US" i="1" dirty="0"/>
                  <a:t>the null hypothesis </a:t>
                </a:r>
                <a:r>
                  <a:rPr lang="en-US" dirty="0"/>
                  <a:t>(</a:t>
                </a:r>
                <a14:m>
                  <m:oMath xmlns:m="http://schemas.openxmlformats.org/officeDocument/2006/math">
                    <m:r>
                      <a:rPr lang="en-US" i="1" dirty="0">
                        <a:latin typeface="Cambria Math" panose="02040503050406030204" pitchFamily="18" charset="0"/>
                      </a:rPr>
                      <m:t>𝐻</m:t>
                    </m:r>
                    <m:r>
                      <a:rPr lang="en-US" i="1" baseline="-25000" dirty="0">
                        <a:latin typeface="Cambria Math" panose="02040503050406030204" pitchFamily="18" charset="0"/>
                      </a:rPr>
                      <m:t>0 </m:t>
                    </m:r>
                  </m:oMath>
                </a14:m>
                <a:r>
                  <a:rPr lang="en-US" i="1" dirty="0"/>
                  <a:t>: Defendant is not guilty.</a:t>
                </a:r>
                <a:r>
                  <a:rPr lang="en-US" dirty="0"/>
                  <a:t>)</a:t>
                </a:r>
                <a:r>
                  <a:rPr lang="en-US" i="1" dirty="0"/>
                  <a:t> is presumed to be true unless there is overwhelming evidence to the contrary</a:t>
                </a:r>
                <a:r>
                  <a:rPr lang="en-US" dirty="0"/>
                  <a:t>. In our judicial systems, the defendant is innocent until proven guilty.</a:t>
                </a:r>
              </a:p>
            </p:txBody>
          </p:sp>
        </mc:Choice>
        <mc:Fallback xmlns="">
          <p:sp>
            <p:nvSpPr>
              <p:cNvPr id="3" name="Content Placeholder 2">
                <a:extLst>
                  <a:ext uri="{FF2B5EF4-FFF2-40B4-BE49-F238E27FC236}">
                    <a16:creationId xmlns:a16="http://schemas.microsoft.com/office/drawing/2014/main" id="{3B3C0AD2-A018-7490-3D1F-FD121379143E}"/>
                  </a:ext>
                </a:extLst>
              </p:cNvPr>
              <p:cNvSpPr>
                <a:spLocks noGrp="1" noRot="1" noChangeAspect="1" noMove="1" noResize="1" noEditPoints="1" noAdjustHandles="1" noChangeArrowheads="1" noChangeShapeType="1" noTextEdit="1"/>
              </p:cNvSpPr>
              <p:nvPr>
                <p:ph idx="1"/>
              </p:nvPr>
            </p:nvSpPr>
            <p:spPr>
              <a:blipFill>
                <a:blip r:embed="rId2"/>
                <a:stretch>
                  <a:fillRect l="-1481" t="-2133" r="-889" b="-2000"/>
                </a:stretch>
              </a:blipFill>
            </p:spPr>
            <p:txBody>
              <a:bodyPr/>
              <a:lstStyle/>
              <a:p>
                <a:r>
                  <a:rPr lang="en-IN">
                    <a:noFill/>
                  </a:rPr>
                  <a:t> </a:t>
                </a:r>
              </a:p>
            </p:txBody>
          </p:sp>
        </mc:Fallback>
      </mc:AlternateContent>
    </p:spTree>
    <p:extLst>
      <p:ext uri="{BB962C8B-B14F-4D97-AF65-F5344CB8AC3E}">
        <p14:creationId xmlns:p14="http://schemas.microsoft.com/office/powerpoint/2010/main" val="2926651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568B7-4619-E00B-4B17-24352DE09C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ACEDE2-A52C-B5A6-6F73-C9B8E9022B6C}"/>
              </a:ext>
            </a:extLst>
          </p:cNvPr>
          <p:cNvSpPr>
            <a:spLocks noGrp="1"/>
          </p:cNvSpPr>
          <p:nvPr>
            <p:ph type="title"/>
          </p:nvPr>
        </p:nvSpPr>
        <p:spPr/>
        <p:txBody>
          <a:bodyPr>
            <a:noAutofit/>
          </a:bodyPr>
          <a:lstStyle/>
          <a:p>
            <a:r>
              <a:rPr lang="en-US" dirty="0"/>
              <a:t>How Uncertain Are Our Conclusions? (cont.)</a:t>
            </a:r>
          </a:p>
        </p:txBody>
      </p:sp>
      <p:sp>
        <p:nvSpPr>
          <p:cNvPr id="3" name="Content Placeholder 2">
            <a:extLst>
              <a:ext uri="{FF2B5EF4-FFF2-40B4-BE49-F238E27FC236}">
                <a16:creationId xmlns:a16="http://schemas.microsoft.com/office/drawing/2014/main" id="{754E30AB-60F2-91BE-F80F-52F9940B6045}"/>
              </a:ext>
            </a:extLst>
          </p:cNvPr>
          <p:cNvSpPr>
            <a:spLocks noGrp="1"/>
          </p:cNvSpPr>
          <p:nvPr>
            <p:ph idx="1"/>
          </p:nvPr>
        </p:nvSpPr>
        <p:spPr/>
        <p:txBody>
          <a:bodyPr>
            <a:normAutofit/>
          </a:bodyPr>
          <a:lstStyle/>
          <a:p>
            <a:r>
              <a:rPr lang="en-US" dirty="0"/>
              <a:t>Admittedly, the last example was rather bleak, but it does demonstrate an important consideration when formulating hypotheses that is worth repeating. </a:t>
            </a:r>
            <a:r>
              <a:rPr lang="en-US" b="1" i="1" dirty="0"/>
              <a:t>Formulate the hypotheses so that the most serious consequence of a mistaken decision is associated with a Type I error</a:t>
            </a:r>
            <a:r>
              <a:rPr lang="en-US" dirty="0"/>
              <a:t>. </a:t>
            </a:r>
          </a:p>
        </p:txBody>
      </p:sp>
    </p:spTree>
    <p:extLst>
      <p:ext uri="{BB962C8B-B14F-4D97-AF65-F5344CB8AC3E}">
        <p14:creationId xmlns:p14="http://schemas.microsoft.com/office/powerpoint/2010/main" val="425785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r>
              <a:rPr lang="en-US" i="1" dirty="0"/>
              <a:t> </a:t>
            </a:r>
            <a:r>
              <a:rPr lang="el-GR" i="1" dirty="0"/>
              <a:t>α</a:t>
            </a:r>
            <a:r>
              <a:rPr lang="el-GR" dirty="0"/>
              <a:t>, </a:t>
            </a:r>
            <a:r>
              <a:rPr lang="en-US" dirty="0"/>
              <a:t>Type I Error </a:t>
            </a:r>
          </a:p>
        </p:txBody>
      </p:sp>
      <p:sp>
        <p:nvSpPr>
          <p:cNvPr id="4" name="Content Placeholder 2"/>
          <p:cNvSpPr>
            <a:spLocks noGrp="1"/>
          </p:cNvSpPr>
          <p:nvPr>
            <p:ph idx="1"/>
          </p:nvPr>
        </p:nvSpPr>
        <p:spPr>
          <a:xfrm>
            <a:off x="457200" y="1236714"/>
            <a:ext cx="8229600" cy="1384995"/>
          </a:xfrm>
          <a:solidFill>
            <a:srgbClr val="FFFFCC"/>
          </a:solidFill>
          <a:ln w="28575">
            <a:solidFill>
              <a:srgbClr val="000000"/>
            </a:solidFill>
          </a:ln>
        </p:spPr>
        <p:txBody>
          <a:bodyPr>
            <a:spAutoFit/>
          </a:bodyPr>
          <a:lstStyle/>
          <a:p>
            <a:pPr marL="3175" indent="-3175"/>
            <a:r>
              <a:rPr lang="en-US" dirty="0">
                <a:solidFill>
                  <a:srgbClr val="000000"/>
                </a:solidFill>
              </a:rPr>
              <a:t>The probability of a Type I error is denoted by </a:t>
            </a:r>
            <a:r>
              <a:rPr lang="en-US" i="1" dirty="0">
                <a:solidFill>
                  <a:srgbClr val="000000"/>
                </a:solidFill>
              </a:rPr>
              <a:t>α</a:t>
            </a:r>
            <a:r>
              <a:rPr lang="en-US" dirty="0">
                <a:solidFill>
                  <a:srgbClr val="000000"/>
                </a:solidFill>
              </a:rPr>
              <a:t> (the Greek letter alpha), and is referred to as the </a:t>
            </a:r>
            <a:r>
              <a:rPr lang="en-US" b="1" dirty="0">
                <a:solidFill>
                  <a:srgbClr val="C00000"/>
                </a:solidFill>
              </a:rPr>
              <a:t>level of the test</a:t>
            </a:r>
            <a:r>
              <a:rPr lang="en-US" dirty="0">
                <a:solidFill>
                  <a:srgbClr val="000000"/>
                </a:solidFill>
              </a:rPr>
              <a:t>, or the </a:t>
            </a:r>
            <a:r>
              <a:rPr lang="en-US" b="1" dirty="0">
                <a:solidFill>
                  <a:srgbClr val="C00000"/>
                </a:solidFill>
              </a:rPr>
              <a:t>significance level of the test</a:t>
            </a:r>
            <a:r>
              <a:rPr lang="en-US" dirty="0">
                <a:solidFill>
                  <a:srgbClr val="000000"/>
                </a:solidFill>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5B46D-5315-A8E5-7B6F-93A18D07B5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5A9002-DB37-A550-5A2C-5B715CB0D8DA}"/>
              </a:ext>
            </a:extLst>
          </p:cNvPr>
          <p:cNvSpPr>
            <a:spLocks noGrp="1"/>
          </p:cNvSpPr>
          <p:nvPr>
            <p:ph type="title"/>
          </p:nvPr>
        </p:nvSpPr>
        <p:spPr/>
        <p:txBody>
          <a:bodyPr>
            <a:noAutofit/>
          </a:bodyPr>
          <a:lstStyle/>
          <a:p>
            <a:r>
              <a:rPr lang="en-US" dirty="0"/>
              <a:t>How Uncertain Are Our Conclusions?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C09A026-F452-49E3-5F6B-CE792FB7469F}"/>
                  </a:ext>
                </a:extLst>
              </p:cNvPr>
              <p:cNvSpPr>
                <a:spLocks noGrp="1"/>
              </p:cNvSpPr>
              <p:nvPr>
                <p:ph idx="1"/>
              </p:nvPr>
            </p:nvSpPr>
            <p:spPr/>
            <p:txBody>
              <a:bodyPr>
                <a:normAutofit/>
              </a:bodyPr>
              <a:lstStyle/>
              <a:p>
                <a:r>
                  <a:rPr lang="en-US" dirty="0"/>
                  <a:t>The level of the test, </a:t>
                </a:r>
                <a14:m>
                  <m:oMath xmlns:m="http://schemas.openxmlformats.org/officeDocument/2006/math">
                    <m:r>
                      <a:rPr lang="en-US" i="1" dirty="0" smtClean="0">
                        <a:latin typeface="Cambria Math" panose="02040503050406030204" pitchFamily="18" charset="0"/>
                      </a:rPr>
                      <m:t>𝛼</m:t>
                    </m:r>
                  </m:oMath>
                </a14:m>
                <a:r>
                  <a:rPr lang="en-US" dirty="0"/>
                  <a:t>, is the probability value used as the cutoff to determine if the sample evidence is significant enough to reject the null hypothesis. It is up to the researcher to select </a:t>
                </a:r>
                <a14:m>
                  <m:oMath xmlns:m="http://schemas.openxmlformats.org/officeDocument/2006/math">
                    <m:r>
                      <a:rPr lang="en-US" i="1" dirty="0">
                        <a:latin typeface="Cambria Math" panose="02040503050406030204" pitchFamily="18" charset="0"/>
                      </a:rPr>
                      <m:t>𝛼</m:t>
                    </m:r>
                  </m:oMath>
                </a14:m>
                <a:r>
                  <a:rPr lang="en-US" dirty="0"/>
                  <a:t> prior to the start of the hypothesis test. Common choices for the value of </a:t>
                </a:r>
                <a14:m>
                  <m:oMath xmlns:m="http://schemas.openxmlformats.org/officeDocument/2006/math">
                    <m:r>
                      <a:rPr lang="en-US" i="1" dirty="0">
                        <a:latin typeface="Cambria Math" panose="02040503050406030204" pitchFamily="18" charset="0"/>
                      </a:rPr>
                      <m:t>𝛼</m:t>
                    </m:r>
                  </m:oMath>
                </a14:m>
                <a:r>
                  <a:rPr lang="en-US" dirty="0"/>
                  <a:t> are 0.10, 0.05, and 0.01.</a:t>
                </a:r>
              </a:p>
            </p:txBody>
          </p:sp>
        </mc:Choice>
        <mc:Fallback xmlns="">
          <p:sp>
            <p:nvSpPr>
              <p:cNvPr id="3" name="Content Placeholder 2">
                <a:extLst>
                  <a:ext uri="{FF2B5EF4-FFF2-40B4-BE49-F238E27FC236}">
                    <a16:creationId xmlns:a16="http://schemas.microsoft.com/office/drawing/2014/main" id="{CC09A026-F452-49E3-5F6B-CE792FB7469F}"/>
                  </a:ext>
                </a:extLst>
              </p:cNvPr>
              <p:cNvSpPr>
                <a:spLocks noGrp="1" noRot="1" noChangeAspect="1" noMove="1" noResize="1" noEditPoints="1" noAdjustHandles="1" noChangeArrowheads="1" noChangeShapeType="1" noTextEdit="1"/>
              </p:cNvSpPr>
              <p:nvPr>
                <p:ph idx="1"/>
              </p:nvPr>
            </p:nvSpPr>
            <p:spPr>
              <a:blipFill>
                <a:blip r:embed="rId2"/>
                <a:stretch>
                  <a:fillRect l="-1481" t="-1200" r="-1481"/>
                </a:stretch>
              </a:blipFill>
            </p:spPr>
            <p:txBody>
              <a:bodyPr/>
              <a:lstStyle/>
              <a:p>
                <a:r>
                  <a:rPr lang="en-IN">
                    <a:noFill/>
                  </a:rPr>
                  <a:t> </a:t>
                </a:r>
              </a:p>
            </p:txBody>
          </p:sp>
        </mc:Fallback>
      </mc:AlternateContent>
    </p:spTree>
    <p:extLst>
      <p:ext uri="{BB962C8B-B14F-4D97-AF65-F5344CB8AC3E}">
        <p14:creationId xmlns:p14="http://schemas.microsoft.com/office/powerpoint/2010/main" val="92391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Symbol"/>
              </a:rPr>
              <a:t>Definition: </a:t>
            </a:r>
            <a:r>
              <a:rPr lang="el-GR" i="1" dirty="0">
                <a:latin typeface="Cambria Math" panose="02040503050406030204" pitchFamily="18" charset="0"/>
                <a:ea typeface="Cambria Math" panose="02040503050406030204" pitchFamily="18" charset="0"/>
                <a:cs typeface="Calibri" panose="020F0502020204030204" pitchFamily="34" charset="0"/>
                <a:sym typeface="Symbol"/>
              </a:rPr>
              <a:t>β</a:t>
            </a:r>
            <a:r>
              <a:rPr lang="el-GR" dirty="0"/>
              <a:t>, </a:t>
            </a:r>
            <a:r>
              <a:rPr lang="en-US" dirty="0"/>
              <a:t>Type II Error </a:t>
            </a:r>
          </a:p>
        </p:txBody>
      </p:sp>
      <p:sp>
        <p:nvSpPr>
          <p:cNvPr id="4" name="Content Placeholder 2"/>
          <p:cNvSpPr>
            <a:spLocks noGrp="1"/>
          </p:cNvSpPr>
          <p:nvPr>
            <p:ph idx="1"/>
          </p:nvPr>
        </p:nvSpPr>
        <p:spPr>
          <a:xfrm>
            <a:off x="457200" y="1236714"/>
            <a:ext cx="8229600" cy="2677656"/>
          </a:xfrm>
          <a:solidFill>
            <a:srgbClr val="FFFFCC"/>
          </a:solidFill>
          <a:ln w="28575">
            <a:solidFill>
              <a:srgbClr val="000000"/>
            </a:solidFill>
          </a:ln>
        </p:spPr>
        <p:txBody>
          <a:bodyPr>
            <a:spAutoFit/>
          </a:bodyPr>
          <a:lstStyle/>
          <a:p>
            <a:pPr marL="3175" indent="-3175"/>
            <a:r>
              <a:rPr lang="en-US" dirty="0">
                <a:solidFill>
                  <a:srgbClr val="000000"/>
                </a:solidFill>
              </a:rPr>
              <a:t>The probability of a Type II error is denoted by </a:t>
            </a:r>
            <a:r>
              <a:rPr lang="el-GR" i="1" dirty="0">
                <a:solidFill>
                  <a:srgbClr val="000000"/>
                </a:solidFill>
                <a:latin typeface="Cambria Math" panose="02040503050406030204" pitchFamily="18" charset="0"/>
                <a:ea typeface="Cambria Math" panose="02040503050406030204" pitchFamily="18" charset="0"/>
                <a:cs typeface="Calibri" panose="020F0502020204030204" pitchFamily="34" charset="0"/>
              </a:rPr>
              <a:t>β</a:t>
            </a:r>
            <a:r>
              <a:rPr lang="en-US" i="1" dirty="0">
                <a:solidFill>
                  <a:srgbClr val="000000"/>
                </a:solidFill>
                <a:latin typeface="Calibri" panose="020F0502020204030204" pitchFamily="34" charset="0"/>
                <a:cs typeface="Calibri" panose="020F0502020204030204" pitchFamily="34" charset="0"/>
              </a:rPr>
              <a:t> </a:t>
            </a:r>
            <a:r>
              <a:rPr lang="en-US" dirty="0">
                <a:solidFill>
                  <a:srgbClr val="000000"/>
                </a:solidFill>
              </a:rPr>
              <a:t>(the Greek letter beta). Unfortunately, the value of </a:t>
            </a:r>
            <a:r>
              <a:rPr lang="el-GR" i="1" dirty="0">
                <a:solidFill>
                  <a:srgbClr val="000000"/>
                </a:solidFill>
                <a:latin typeface="Cambria Math" panose="02040503050406030204" pitchFamily="18" charset="0"/>
                <a:ea typeface="Cambria Math" panose="02040503050406030204" pitchFamily="18" charset="0"/>
                <a:sym typeface="Symbol"/>
              </a:rPr>
              <a:t>β</a:t>
            </a:r>
            <a:r>
              <a:rPr lang="en-US" dirty="0">
                <a:solidFill>
                  <a:srgbClr val="000000"/>
                </a:solidFill>
              </a:rPr>
              <a:t> depends on the actual value of the population parameter and thus cannot be determined unless the actual value of the population parameter is known, which is rarely the case.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9C9ED-927C-A4E0-A9BE-208EEDCD03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82FAAE-E734-527E-8DD5-8F16B6DB3997}"/>
              </a:ext>
            </a:extLst>
          </p:cNvPr>
          <p:cNvSpPr>
            <a:spLocks noGrp="1"/>
          </p:cNvSpPr>
          <p:nvPr>
            <p:ph type="title"/>
          </p:nvPr>
        </p:nvSpPr>
        <p:spPr/>
        <p:txBody>
          <a:bodyPr>
            <a:noAutofit/>
          </a:bodyPr>
          <a:lstStyle/>
          <a:p>
            <a:r>
              <a:rPr lang="en-US" dirty="0"/>
              <a:t>How Uncertain Are Our Conclusions?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09BC11-B47D-AD7E-75C2-07C4A9CCD501}"/>
                  </a:ext>
                </a:extLst>
              </p:cNvPr>
              <p:cNvSpPr>
                <a:spLocks noGrp="1"/>
              </p:cNvSpPr>
              <p:nvPr>
                <p:ph idx="1"/>
              </p:nvPr>
            </p:nvSpPr>
            <p:spPr/>
            <p:txBody>
              <a:bodyPr>
                <a:normAutofit lnSpcReduction="10000"/>
              </a:bodyPr>
              <a:lstStyle/>
              <a:p>
                <a:r>
                  <a:rPr lang="en-US" dirty="0"/>
                  <a:t>In examining the relationship between </a:t>
                </a:r>
                <a14:m>
                  <m:oMath xmlns:m="http://schemas.openxmlformats.org/officeDocument/2006/math">
                    <m:r>
                      <a:rPr lang="en-US" i="1" dirty="0">
                        <a:latin typeface="Cambria Math" panose="02040503050406030204" pitchFamily="18" charset="0"/>
                      </a:rPr>
                      <m:t>𝛼</m:t>
                    </m:r>
                  </m:oMath>
                </a14:m>
                <a:r>
                  <a:rPr lang="en-US" dirty="0"/>
                  <a:t> and </a:t>
                </a:r>
                <a:r>
                  <a:rPr lang="el-GR" i="1" dirty="0">
                    <a:latin typeface="Cambria Math" panose="02040503050406030204" pitchFamily="18" charset="0"/>
                    <a:ea typeface="Cambria Math" panose="02040503050406030204" pitchFamily="18" charset="0"/>
                    <a:cs typeface="Calibri" panose="020F0502020204030204" pitchFamily="34" charset="0"/>
                    <a:sym typeface="Symbol"/>
                  </a:rPr>
                  <a:t>β</a:t>
                </a:r>
                <a:r>
                  <a:rPr lang="en-US" dirty="0"/>
                  <a:t>, a natural question which might arise is:</a:t>
                </a:r>
              </a:p>
              <a:p>
                <a:r>
                  <a:rPr lang="en-US" i="1" dirty="0"/>
                  <a:t>Why not make both </a:t>
                </a:r>
                <a14:m>
                  <m:oMath xmlns:m="http://schemas.openxmlformats.org/officeDocument/2006/math">
                    <m:r>
                      <a:rPr lang="en-US" i="1" dirty="0">
                        <a:latin typeface="Cambria Math" panose="02040503050406030204" pitchFamily="18" charset="0"/>
                      </a:rPr>
                      <m:t>𝛼</m:t>
                    </m:r>
                  </m:oMath>
                </a14:m>
                <a:r>
                  <a:rPr lang="en-US" i="1" dirty="0"/>
                  <a:t> and </a:t>
                </a:r>
                <a:r>
                  <a:rPr lang="el-GR" i="1" dirty="0">
                    <a:latin typeface="Cambria Math" panose="02040503050406030204" pitchFamily="18" charset="0"/>
                    <a:ea typeface="Cambria Math" panose="02040503050406030204" pitchFamily="18" charset="0"/>
                    <a:cs typeface="Calibri" panose="020F0502020204030204" pitchFamily="34" charset="0"/>
                    <a:sym typeface="Symbol"/>
                  </a:rPr>
                  <a:t>β</a:t>
                </a:r>
                <a:r>
                  <a:rPr lang="en-US" i="1" dirty="0"/>
                  <a:t> as small as possible</a:t>
                </a:r>
                <a:r>
                  <a:rPr lang="en-US" dirty="0"/>
                  <a:t>?</a:t>
                </a:r>
              </a:p>
              <a:p>
                <a:r>
                  <a:rPr lang="en-US" dirty="0"/>
                  <a:t>Unfortunately, the probability of making a Type I error, </a:t>
                </a:r>
                <a14:m>
                  <m:oMath xmlns:m="http://schemas.openxmlformats.org/officeDocument/2006/math">
                    <m:r>
                      <a:rPr lang="en-US" i="1" dirty="0">
                        <a:latin typeface="Cambria Math" panose="02040503050406030204" pitchFamily="18" charset="0"/>
                      </a:rPr>
                      <m:t>𝛼</m:t>
                    </m:r>
                  </m:oMath>
                </a14:m>
                <a:r>
                  <a:rPr lang="en-US" dirty="0"/>
                  <a:t>, and the probability of making a Type II error, </a:t>
                </a:r>
                <a:r>
                  <a:rPr lang="el-GR" i="1" dirty="0">
                    <a:latin typeface="Cambria Math" panose="02040503050406030204" pitchFamily="18" charset="0"/>
                    <a:ea typeface="Cambria Math" panose="02040503050406030204" pitchFamily="18" charset="0"/>
                    <a:cs typeface="Calibri" panose="020F0502020204030204" pitchFamily="34" charset="0"/>
                    <a:sym typeface="Symbol"/>
                  </a:rPr>
                  <a:t>β</a:t>
                </a:r>
                <a:r>
                  <a:rPr lang="en-US" dirty="0"/>
                  <a:t>, are inversely related. Thus, the smaller we make the probability of making a Type I error, the more likely we are to make a Type II error. In general, choose the largest level of </a:t>
                </a:r>
                <a14:m>
                  <m:oMath xmlns:m="http://schemas.openxmlformats.org/officeDocument/2006/math">
                    <m:r>
                      <a:rPr lang="en-US" i="1" dirty="0">
                        <a:latin typeface="Cambria Math" panose="02040503050406030204" pitchFamily="18" charset="0"/>
                      </a:rPr>
                      <m:t>𝛼</m:t>
                    </m:r>
                  </m:oMath>
                </a14:m>
                <a:r>
                  <a:rPr lang="en-US" dirty="0"/>
                  <a:t> which is tolerable to avoid unnecessarily increasing the probability of making a Type II error.</a:t>
                </a:r>
              </a:p>
            </p:txBody>
          </p:sp>
        </mc:Choice>
        <mc:Fallback xmlns="">
          <p:sp>
            <p:nvSpPr>
              <p:cNvPr id="3" name="Content Placeholder 2">
                <a:extLst>
                  <a:ext uri="{FF2B5EF4-FFF2-40B4-BE49-F238E27FC236}">
                    <a16:creationId xmlns:a16="http://schemas.microsoft.com/office/drawing/2014/main" id="{4409BC11-B47D-AD7E-75C2-07C4A9CCD501}"/>
                  </a:ext>
                </a:extLst>
              </p:cNvPr>
              <p:cNvSpPr>
                <a:spLocks noGrp="1" noRot="1" noChangeAspect="1" noMove="1" noResize="1" noEditPoints="1" noAdjustHandles="1" noChangeArrowheads="1" noChangeShapeType="1" noTextEdit="1"/>
              </p:cNvSpPr>
              <p:nvPr>
                <p:ph idx="1"/>
              </p:nvPr>
            </p:nvSpPr>
            <p:spPr>
              <a:blipFill>
                <a:blip r:embed="rId2"/>
                <a:stretch>
                  <a:fillRect l="-1481" t="-2533" r="-74" b="-2000"/>
                </a:stretch>
              </a:blipFill>
            </p:spPr>
            <p:txBody>
              <a:bodyPr/>
              <a:lstStyle/>
              <a:p>
                <a:r>
                  <a:rPr lang="en-IN">
                    <a:noFill/>
                  </a:rPr>
                  <a:t> </a:t>
                </a:r>
              </a:p>
            </p:txBody>
          </p:sp>
        </mc:Fallback>
      </mc:AlternateContent>
    </p:spTree>
    <p:extLst>
      <p:ext uri="{BB962C8B-B14F-4D97-AF65-F5344CB8AC3E}">
        <p14:creationId xmlns:p14="http://schemas.microsoft.com/office/powerpoint/2010/main" val="191659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5E92B-58F1-F8C8-8D96-C39074367A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675A0D-9163-E879-36D2-5BD3132C5476}"/>
              </a:ext>
            </a:extLst>
          </p:cNvPr>
          <p:cNvSpPr>
            <a:spLocks noGrp="1"/>
          </p:cNvSpPr>
          <p:nvPr>
            <p:ph type="title"/>
          </p:nvPr>
        </p:nvSpPr>
        <p:spPr/>
        <p:txBody>
          <a:bodyPr>
            <a:noAutofit/>
          </a:bodyPr>
          <a:lstStyle/>
          <a:p>
            <a:r>
              <a:rPr lang="en-US" dirty="0"/>
              <a:t>A Procedure for Hypothesis Testing</a:t>
            </a:r>
          </a:p>
        </p:txBody>
      </p:sp>
      <p:sp>
        <p:nvSpPr>
          <p:cNvPr id="3" name="Content Placeholder 2">
            <a:extLst>
              <a:ext uri="{FF2B5EF4-FFF2-40B4-BE49-F238E27FC236}">
                <a16:creationId xmlns:a16="http://schemas.microsoft.com/office/drawing/2014/main" id="{76052269-F6EB-C899-DA9B-EC6FDA34BCD0}"/>
              </a:ext>
            </a:extLst>
          </p:cNvPr>
          <p:cNvSpPr>
            <a:spLocks noGrp="1"/>
          </p:cNvSpPr>
          <p:nvPr>
            <p:ph idx="1"/>
          </p:nvPr>
        </p:nvSpPr>
        <p:spPr/>
        <p:txBody>
          <a:bodyPr>
            <a:normAutofit/>
          </a:bodyPr>
          <a:lstStyle/>
          <a:p>
            <a:r>
              <a:rPr lang="en-US" dirty="0"/>
              <a:t>The hypothesis testing procedure is a method for choosing between two competing hypotheses. Although the procedure will change for different kinds of hypotheses, there are common elements among all tests.</a:t>
            </a:r>
          </a:p>
        </p:txBody>
      </p:sp>
    </p:spTree>
    <p:extLst>
      <p:ext uri="{BB962C8B-B14F-4D97-AF65-F5344CB8AC3E}">
        <p14:creationId xmlns:p14="http://schemas.microsoft.com/office/powerpoint/2010/main" val="175758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Elements of Hypothesis Testing</a:t>
            </a:r>
          </a:p>
        </p:txBody>
      </p:sp>
      <p:sp>
        <p:nvSpPr>
          <p:cNvPr id="4" name="Content Placeholder 2"/>
          <p:cNvSpPr>
            <a:spLocks noGrp="1"/>
          </p:cNvSpPr>
          <p:nvPr>
            <p:ph idx="1"/>
          </p:nvPr>
        </p:nvSpPr>
        <p:spPr>
          <a:xfrm>
            <a:off x="457200" y="1236714"/>
            <a:ext cx="8229600" cy="3625608"/>
          </a:xfrm>
          <a:solidFill>
            <a:srgbClr val="FFFFCC"/>
          </a:solidFill>
          <a:ln w="28575">
            <a:solidFill>
              <a:srgbClr val="000000"/>
            </a:solidFill>
          </a:ln>
        </p:spPr>
        <p:txBody>
          <a:bodyPr>
            <a:spAutoFit/>
          </a:bodyPr>
          <a:lstStyle/>
          <a:p>
            <a:pPr marL="461963" indent="-461963">
              <a:buFont typeface="Arial" pitchFamily="34" charset="0"/>
              <a:buChar char="•"/>
            </a:pPr>
            <a:r>
              <a:rPr lang="en-US" dirty="0">
                <a:solidFill>
                  <a:srgbClr val="000000"/>
                </a:solidFill>
              </a:rPr>
              <a:t>Let the data guide our decision-making by collecting a random sample of data from the population and use it to calculate a </a:t>
            </a:r>
            <a:r>
              <a:rPr lang="en-US" b="1" dirty="0">
                <a:solidFill>
                  <a:srgbClr val="000000"/>
                </a:solidFill>
              </a:rPr>
              <a:t>test statistic</a:t>
            </a:r>
            <a:r>
              <a:rPr lang="en-US" dirty="0">
                <a:solidFill>
                  <a:srgbClr val="000000"/>
                </a:solidFill>
              </a:rPr>
              <a:t>.</a:t>
            </a:r>
          </a:p>
          <a:p>
            <a:pPr marL="461963" indent="-461963">
              <a:buFont typeface="Arial" pitchFamily="34" charset="0"/>
              <a:buChar char="•"/>
            </a:pPr>
            <a:r>
              <a:rPr lang="en-US" dirty="0">
                <a:solidFill>
                  <a:srgbClr val="000000"/>
                </a:solidFill>
              </a:rPr>
              <a:t>The null hypothesis is presumed to be true unless sample data produces overwhelming evidence to the contrary. That is, the test statistic is calculated under the assumption that the null hypothesis is true.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Elements of Hypothesis Testing (cont.)</a:t>
            </a:r>
          </a:p>
        </p:txBody>
      </p:sp>
      <p:sp>
        <p:nvSpPr>
          <p:cNvPr id="4" name="Content Placeholder 2"/>
          <p:cNvSpPr>
            <a:spLocks noGrp="1"/>
          </p:cNvSpPr>
          <p:nvPr>
            <p:ph idx="1"/>
          </p:nvPr>
        </p:nvSpPr>
        <p:spPr>
          <a:xfrm>
            <a:off x="457200" y="1236714"/>
            <a:ext cx="8229600" cy="4487382"/>
          </a:xfrm>
          <a:solidFill>
            <a:srgbClr val="FFFFCC"/>
          </a:solidFill>
          <a:ln w="28575">
            <a:solidFill>
              <a:srgbClr val="000000"/>
            </a:solidFill>
          </a:ln>
        </p:spPr>
        <p:txBody>
          <a:bodyPr>
            <a:spAutoFit/>
          </a:bodyPr>
          <a:lstStyle/>
          <a:p>
            <a:pPr marL="461963" indent="-461963">
              <a:buFont typeface="Arial" pitchFamily="34" charset="0"/>
              <a:buChar char="•"/>
            </a:pPr>
            <a:r>
              <a:rPr lang="en-US" dirty="0">
                <a:solidFill>
                  <a:srgbClr val="000000"/>
                </a:solidFill>
              </a:rPr>
              <a:t>The form of the test statistic will change depending upon the population parameter used in the hypothesis statement, </a:t>
            </a:r>
            <a:r>
              <a:rPr lang="el-GR" i="1" dirty="0">
                <a:solidFill>
                  <a:srgbClr val="000000"/>
                </a:solidFill>
                <a:latin typeface="Cambria Math" panose="02040503050406030204" pitchFamily="18" charset="0"/>
                <a:ea typeface="Cambria Math" panose="02040503050406030204" pitchFamily="18" charset="0"/>
              </a:rPr>
              <a:t>μ</a:t>
            </a:r>
            <a:r>
              <a:rPr lang="en-US" dirty="0">
                <a:solidFill>
                  <a:srgbClr val="000000"/>
                </a:solidFill>
              </a:rPr>
              <a:t>, </a:t>
            </a:r>
            <a:r>
              <a:rPr lang="en-US" i="1" dirty="0">
                <a:solidFill>
                  <a:srgbClr val="000000"/>
                </a:solidFill>
              </a:rPr>
              <a:t>p</a:t>
            </a:r>
            <a:r>
              <a:rPr lang="en-US" dirty="0">
                <a:solidFill>
                  <a:srgbClr val="000000"/>
                </a:solidFill>
              </a:rPr>
              <a:t>, or </a:t>
            </a:r>
            <a:r>
              <a:rPr lang="el-GR" i="1" dirty="0">
                <a:solidFill>
                  <a:srgbClr val="000000"/>
                </a:solidFill>
                <a:latin typeface="Cambria Math" panose="02040503050406030204" pitchFamily="18" charset="0"/>
                <a:ea typeface="Cambria Math" panose="02040503050406030204" pitchFamily="18" charset="0"/>
              </a:rPr>
              <a:t>σ</a:t>
            </a:r>
            <a:r>
              <a:rPr lang="en-US" i="1" dirty="0">
                <a:solidFill>
                  <a:srgbClr val="000000"/>
                </a:solidFill>
                <a:latin typeface="Cambria Math" panose="02040503050406030204" pitchFamily="18" charset="0"/>
                <a:ea typeface="Cambria Math" panose="02040503050406030204" pitchFamily="18" charset="0"/>
              </a:rPr>
              <a:t> </a:t>
            </a:r>
            <a:r>
              <a:rPr lang="en-US" baseline="30000" dirty="0">
                <a:solidFill>
                  <a:srgbClr val="000000"/>
                </a:solidFill>
              </a:rPr>
              <a:t>2</a:t>
            </a:r>
            <a:r>
              <a:rPr lang="en-US" dirty="0">
                <a:solidFill>
                  <a:srgbClr val="000000"/>
                </a:solidFill>
              </a:rPr>
              <a:t> (as well as with the assumptions about knowledge of the population). </a:t>
            </a:r>
          </a:p>
          <a:p>
            <a:pPr marL="461963" indent="-461963">
              <a:buFont typeface="Arial" pitchFamily="34" charset="0"/>
              <a:buChar char="•"/>
            </a:pPr>
            <a:r>
              <a:rPr lang="en-US" dirty="0">
                <a:solidFill>
                  <a:srgbClr val="000000"/>
                </a:solidFill>
              </a:rPr>
              <a:t>Simple hypothesis testing models related to a single population parameter are explored in this chapter. Each model will have its own set of assumptions depending on the population parameter of interest and the underlying distribution of the population.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Elements of Hypothesis Testing (cont.)</a:t>
            </a:r>
          </a:p>
        </p:txBody>
      </p:sp>
      <p:sp>
        <p:nvSpPr>
          <p:cNvPr id="4" name="Content Placeholder 2"/>
          <p:cNvSpPr>
            <a:spLocks noGrp="1"/>
          </p:cNvSpPr>
          <p:nvPr>
            <p:ph idx="1"/>
          </p:nvPr>
        </p:nvSpPr>
        <p:spPr>
          <a:xfrm>
            <a:off x="457200" y="1236714"/>
            <a:ext cx="8229600" cy="3108543"/>
          </a:xfrm>
          <a:solidFill>
            <a:srgbClr val="FFFFCC"/>
          </a:solidFill>
          <a:ln w="28575">
            <a:solidFill>
              <a:srgbClr val="000000"/>
            </a:solidFill>
          </a:ln>
        </p:spPr>
        <p:txBody>
          <a:bodyPr>
            <a:spAutoFit/>
          </a:bodyPr>
          <a:lstStyle/>
          <a:p>
            <a:r>
              <a:rPr lang="en-US" dirty="0">
                <a:solidFill>
                  <a:srgbClr val="000000"/>
                </a:solidFill>
              </a:rPr>
              <a:t>In later chapters we will look at more complicated hypothesis testing models with multiple parameters which will also have a unique set of assumptions. If the researcher’s goal is to attach statistical significance to the conclusions of the hypothesis test, it is critically important to validate the assumptions of the hypothesis testing model.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Elements of Hypothesis Testing (cont.)</a:t>
            </a:r>
          </a:p>
        </p:txBody>
      </p:sp>
      <p:sp>
        <p:nvSpPr>
          <p:cNvPr id="4" name="Content Placeholder 2"/>
          <p:cNvSpPr>
            <a:spLocks noGrp="1"/>
          </p:cNvSpPr>
          <p:nvPr>
            <p:ph idx="1"/>
          </p:nvPr>
        </p:nvSpPr>
        <p:spPr>
          <a:xfrm>
            <a:off x="457200" y="1236714"/>
            <a:ext cx="8229600" cy="3625608"/>
          </a:xfrm>
          <a:solidFill>
            <a:srgbClr val="FFFFCC"/>
          </a:solidFill>
          <a:ln w="28575">
            <a:solidFill>
              <a:srgbClr val="000000"/>
            </a:solidFill>
          </a:ln>
        </p:spPr>
        <p:txBody>
          <a:bodyPr>
            <a:spAutoFit/>
          </a:bodyPr>
          <a:lstStyle/>
          <a:p>
            <a:pPr marL="461963" indent="-461963">
              <a:buFont typeface="Arial" pitchFamily="34" charset="0"/>
              <a:buChar char="•"/>
            </a:pPr>
            <a:r>
              <a:rPr lang="en-US" dirty="0">
                <a:solidFill>
                  <a:srgbClr val="000000"/>
                </a:solidFill>
              </a:rPr>
              <a:t>The conclusion of the hypothesis test results is making a choice to either </a:t>
            </a:r>
            <a:r>
              <a:rPr lang="en-US" b="1" dirty="0">
                <a:solidFill>
                  <a:srgbClr val="000000"/>
                </a:solidFill>
              </a:rPr>
              <a:t>reject</a:t>
            </a:r>
            <a:r>
              <a:rPr lang="en-US" dirty="0">
                <a:solidFill>
                  <a:srgbClr val="000000"/>
                </a:solidFill>
              </a:rPr>
              <a:t> or </a:t>
            </a:r>
            <a:r>
              <a:rPr lang="en-US" b="1" dirty="0">
                <a:solidFill>
                  <a:srgbClr val="000000"/>
                </a:solidFill>
              </a:rPr>
              <a:t>fail to reject </a:t>
            </a:r>
            <a:r>
              <a:rPr lang="en-US" dirty="0">
                <a:solidFill>
                  <a:srgbClr val="000000"/>
                </a:solidFill>
              </a:rPr>
              <a:t>the null hypothesis. Note that we do not </a:t>
            </a:r>
            <a:r>
              <a:rPr lang="en-US" i="1" dirty="0">
                <a:solidFill>
                  <a:srgbClr val="000000"/>
                </a:solidFill>
              </a:rPr>
              <a:t>accept</a:t>
            </a:r>
            <a:r>
              <a:rPr lang="en-US" dirty="0">
                <a:solidFill>
                  <a:srgbClr val="000000"/>
                </a:solidFill>
              </a:rPr>
              <a:t> the null hypothesis; we only conclude that there is insufficient evidence to support the alternative. </a:t>
            </a:r>
          </a:p>
          <a:p>
            <a:pPr marL="461963" indent="-461963">
              <a:buFont typeface="Arial" pitchFamily="34" charset="0"/>
              <a:buChar char="•"/>
            </a:pPr>
            <a:r>
              <a:rPr lang="en-US" dirty="0">
                <a:solidFill>
                  <a:srgbClr val="000000"/>
                </a:solidFill>
              </a:rPr>
              <a:t>There is no way to be absolutely certain your decision is correct, no matter which hypothesis is selected.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5C039-2A2F-13F2-8D87-877E681643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9D82F0-4635-9A1C-6FD5-F271BDCF1AB4}"/>
              </a:ext>
            </a:extLst>
          </p:cNvPr>
          <p:cNvSpPr>
            <a:spLocks noGrp="1"/>
          </p:cNvSpPr>
          <p:nvPr>
            <p:ph type="title"/>
          </p:nvPr>
        </p:nvSpPr>
        <p:spPr/>
        <p:txBody>
          <a:bodyPr/>
          <a:lstStyle/>
          <a:p>
            <a:r>
              <a:rPr lang="en-US" dirty="0"/>
              <a:t>Introduction to Hypothesis Testing (cont.)</a:t>
            </a:r>
          </a:p>
        </p:txBody>
      </p:sp>
      <p:sp>
        <p:nvSpPr>
          <p:cNvPr id="3" name="Content Placeholder 2">
            <a:extLst>
              <a:ext uri="{FF2B5EF4-FFF2-40B4-BE49-F238E27FC236}">
                <a16:creationId xmlns:a16="http://schemas.microsoft.com/office/drawing/2014/main" id="{64EAA9F5-39C5-1D78-38A6-517C5849F15A}"/>
              </a:ext>
            </a:extLst>
          </p:cNvPr>
          <p:cNvSpPr>
            <a:spLocks noGrp="1"/>
          </p:cNvSpPr>
          <p:nvPr>
            <p:ph idx="1"/>
          </p:nvPr>
        </p:nvSpPr>
        <p:spPr/>
        <p:txBody>
          <a:bodyPr>
            <a:normAutofit/>
          </a:bodyPr>
          <a:lstStyle/>
          <a:p>
            <a:r>
              <a:rPr lang="en-US" dirty="0"/>
              <a:t>This example is somewhat abstract. In order to conduct a hypothesis test using statistical methods, the hypothesis must be stated in terms of statistical measures such as the population mean, population proportion, or population variance. The practice of statistics is an inductive process. Statistical hypothesis testing systematizes the inductive process for selecting between two hypotheses, ultimately leading to the choice of one hypothesis over the other.</a:t>
            </a:r>
          </a:p>
        </p:txBody>
      </p:sp>
    </p:spTree>
    <p:extLst>
      <p:ext uri="{BB962C8B-B14F-4D97-AF65-F5344CB8AC3E}">
        <p14:creationId xmlns:p14="http://schemas.microsoft.com/office/powerpoint/2010/main" val="950962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93FE7-FEB5-7C12-7D18-0651510178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D67169-9485-2AF9-924D-634A12CAEFFB}"/>
              </a:ext>
            </a:extLst>
          </p:cNvPr>
          <p:cNvSpPr>
            <a:spLocks noGrp="1"/>
          </p:cNvSpPr>
          <p:nvPr>
            <p:ph type="title"/>
          </p:nvPr>
        </p:nvSpPr>
        <p:spPr/>
        <p:txBody>
          <a:bodyPr>
            <a:noAutofit/>
          </a:bodyPr>
          <a:lstStyle/>
          <a:p>
            <a:r>
              <a:rPr lang="en-US" dirty="0"/>
              <a:t>A Procedure for Hypothesis Testing (cont.)</a:t>
            </a:r>
          </a:p>
        </p:txBody>
      </p:sp>
      <p:sp>
        <p:nvSpPr>
          <p:cNvPr id="3" name="Content Placeholder 2">
            <a:extLst>
              <a:ext uri="{FF2B5EF4-FFF2-40B4-BE49-F238E27FC236}">
                <a16:creationId xmlns:a16="http://schemas.microsoft.com/office/drawing/2014/main" id="{E2AFC58F-DB9A-9400-54CB-FB0D8ADB0078}"/>
              </a:ext>
            </a:extLst>
          </p:cNvPr>
          <p:cNvSpPr>
            <a:spLocks noGrp="1"/>
          </p:cNvSpPr>
          <p:nvPr>
            <p:ph idx="1"/>
          </p:nvPr>
        </p:nvSpPr>
        <p:spPr/>
        <p:txBody>
          <a:bodyPr>
            <a:normAutofit/>
          </a:bodyPr>
          <a:lstStyle/>
          <a:p>
            <a:r>
              <a:rPr lang="en-US" dirty="0"/>
              <a:t>An exact procedure for testing a hypothesis is given below. In examining this procedure, you will notice we have already discussed the first two steps. The next two steps (3 &amp; 4) define a </a:t>
            </a:r>
            <a:r>
              <a:rPr lang="en-US" b="1" dirty="0"/>
              <a:t>decision rule</a:t>
            </a:r>
            <a:r>
              <a:rPr lang="en-US" dirty="0"/>
              <a:t>, which is a criterion used to determine whether the null or the alternative hypothesis will be chosen. As you look over these steps, do not be overly concerned if you do not understand everything. You will learn by following the examples.</a:t>
            </a:r>
          </a:p>
        </p:txBody>
      </p:sp>
    </p:spTree>
    <p:extLst>
      <p:ext uri="{BB962C8B-B14F-4D97-AF65-F5344CB8AC3E}">
        <p14:creationId xmlns:p14="http://schemas.microsoft.com/office/powerpoint/2010/main" val="98686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Steps in the Hypothesis Test</a:t>
            </a:r>
          </a:p>
        </p:txBody>
      </p:sp>
      <p:sp>
        <p:nvSpPr>
          <p:cNvPr id="4" name="Content Placeholder 2"/>
          <p:cNvSpPr>
            <a:spLocks noGrp="1"/>
          </p:cNvSpPr>
          <p:nvPr>
            <p:ph idx="1"/>
          </p:nvPr>
        </p:nvSpPr>
        <p:spPr>
          <a:xfrm>
            <a:off x="457200" y="1236714"/>
            <a:ext cx="8229600" cy="4659737"/>
          </a:xfrm>
          <a:solidFill>
            <a:srgbClr val="FFFFCC"/>
          </a:solidFill>
          <a:ln w="28575">
            <a:solidFill>
              <a:srgbClr val="000000"/>
            </a:solidFill>
          </a:ln>
        </p:spPr>
        <p:txBody>
          <a:bodyPr>
            <a:spAutoFit/>
          </a:bodyPr>
          <a:lstStyle/>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p:txBody>
      </p:sp>
      <p:pic>
        <p:nvPicPr>
          <p:cNvPr id="6" name="Picture 5">
            <a:extLst>
              <a:ext uri="{FF2B5EF4-FFF2-40B4-BE49-F238E27FC236}">
                <a16:creationId xmlns:a16="http://schemas.microsoft.com/office/drawing/2014/main" id="{2E909BAA-ADC0-C77E-CDE0-1A098D5C4A07}"/>
              </a:ext>
            </a:extLst>
          </p:cNvPr>
          <p:cNvPicPr>
            <a:picLocks noChangeAspect="1"/>
          </p:cNvPicPr>
          <p:nvPr/>
        </p:nvPicPr>
        <p:blipFill>
          <a:blip r:embed="rId2"/>
          <a:stretch>
            <a:fillRect/>
          </a:stretch>
        </p:blipFill>
        <p:spPr>
          <a:xfrm>
            <a:off x="900251" y="1524000"/>
            <a:ext cx="7343497" cy="399124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B931A-9119-73FC-41B9-01CC31B7A0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1A5FAF-E4C6-C11E-DC59-45544DF1E744}"/>
              </a:ext>
            </a:extLst>
          </p:cNvPr>
          <p:cNvSpPr>
            <a:spLocks noGrp="1"/>
          </p:cNvSpPr>
          <p:nvPr>
            <p:ph type="title"/>
          </p:nvPr>
        </p:nvSpPr>
        <p:spPr/>
        <p:txBody>
          <a:bodyPr/>
          <a:lstStyle/>
          <a:p>
            <a:r>
              <a:rPr lang="en-US" dirty="0"/>
              <a:t>Note</a:t>
            </a:r>
          </a:p>
        </p:txBody>
      </p:sp>
      <p:sp>
        <p:nvSpPr>
          <p:cNvPr id="4" name="Content Placeholder 3">
            <a:extLst>
              <a:ext uri="{FF2B5EF4-FFF2-40B4-BE49-F238E27FC236}">
                <a16:creationId xmlns:a16="http://schemas.microsoft.com/office/drawing/2014/main" id="{43D49C98-1F04-13E1-8C94-A2FC6E225278}"/>
              </a:ext>
            </a:extLst>
          </p:cNvPr>
          <p:cNvSpPr>
            <a:spLocks noGrp="1"/>
          </p:cNvSpPr>
          <p:nvPr>
            <p:ph idx="1"/>
          </p:nvPr>
        </p:nvSpPr>
        <p:spPr>
          <a:xfrm>
            <a:off x="457200" y="1280160"/>
            <a:ext cx="8229600" cy="3625608"/>
          </a:xfrm>
          <a:ln w="28575">
            <a:solidFill>
              <a:srgbClr val="FF0000"/>
            </a:solidFill>
          </a:ln>
        </p:spPr>
        <p:txBody>
          <a:bodyPr>
            <a:spAutoFit/>
          </a:bodyPr>
          <a:lstStyle/>
          <a:p>
            <a:r>
              <a:rPr lang="en-US" dirty="0">
                <a:solidFill>
                  <a:srgbClr val="000000"/>
                </a:solidFill>
              </a:rPr>
              <a:t>Between </a:t>
            </a:r>
            <a:r>
              <a:rPr lang="en-US" b="1" dirty="0">
                <a:solidFill>
                  <a:srgbClr val="000000"/>
                </a:solidFill>
              </a:rPr>
              <a:t>Step 2</a:t>
            </a:r>
            <a:r>
              <a:rPr lang="en-US" dirty="0">
                <a:solidFill>
                  <a:srgbClr val="000000"/>
                </a:solidFill>
              </a:rPr>
              <a:t> and </a:t>
            </a:r>
            <a:r>
              <a:rPr lang="en-US" b="1" dirty="0">
                <a:solidFill>
                  <a:srgbClr val="000000"/>
                </a:solidFill>
              </a:rPr>
              <a:t>3</a:t>
            </a:r>
            <a:r>
              <a:rPr lang="en-US" dirty="0">
                <a:solidFill>
                  <a:srgbClr val="000000"/>
                </a:solidFill>
              </a:rPr>
              <a:t> of the hypothesis testing procedure, it is typical to collect sample data from the population and prepare it for analysis. However, for the problems presented in this textbook, the required data has already been provided, so this step is not necessary for our purposes.</a:t>
            </a:r>
          </a:p>
          <a:p>
            <a:r>
              <a:rPr lang="en-US" dirty="0">
                <a:solidFill>
                  <a:srgbClr val="000000"/>
                </a:solidFill>
              </a:rPr>
              <a:t>In real-world scenarios, gathering sample data can be a challenging undertaking. </a:t>
            </a:r>
          </a:p>
        </p:txBody>
      </p:sp>
    </p:spTree>
    <p:extLst>
      <p:ext uri="{BB962C8B-B14F-4D97-AF65-F5344CB8AC3E}">
        <p14:creationId xmlns:p14="http://schemas.microsoft.com/office/powerpoint/2010/main" val="33880173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6D4DF-9442-449C-EBE3-5DA91B7C60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62C4C4-77DB-A639-9F1E-AF30A2759AEE}"/>
              </a:ext>
            </a:extLst>
          </p:cNvPr>
          <p:cNvSpPr>
            <a:spLocks noGrp="1"/>
          </p:cNvSpPr>
          <p:nvPr>
            <p:ph type="title"/>
          </p:nvPr>
        </p:nvSpPr>
        <p:spPr/>
        <p:txBody>
          <a:bodyPr/>
          <a:lstStyle/>
          <a:p>
            <a:r>
              <a:rPr lang="en-US" dirty="0"/>
              <a:t>Note (cont.)</a:t>
            </a:r>
          </a:p>
        </p:txBody>
      </p:sp>
      <p:sp>
        <p:nvSpPr>
          <p:cNvPr id="4" name="Content Placeholder 3">
            <a:extLst>
              <a:ext uri="{FF2B5EF4-FFF2-40B4-BE49-F238E27FC236}">
                <a16:creationId xmlns:a16="http://schemas.microsoft.com/office/drawing/2014/main" id="{22282BD3-74C0-64AF-06FF-E70CC85FB9AE}"/>
              </a:ext>
            </a:extLst>
          </p:cNvPr>
          <p:cNvSpPr>
            <a:spLocks noGrp="1"/>
          </p:cNvSpPr>
          <p:nvPr>
            <p:ph idx="1"/>
          </p:nvPr>
        </p:nvSpPr>
        <p:spPr>
          <a:xfrm>
            <a:off x="457200" y="1280160"/>
            <a:ext cx="8229600" cy="2677656"/>
          </a:xfrm>
          <a:ln w="28575">
            <a:solidFill>
              <a:srgbClr val="FF0000"/>
            </a:solidFill>
          </a:ln>
        </p:spPr>
        <p:txBody>
          <a:bodyPr>
            <a:spAutoFit/>
          </a:bodyPr>
          <a:lstStyle/>
          <a:p>
            <a:r>
              <a:rPr lang="en-US" dirty="0">
                <a:solidFill>
                  <a:srgbClr val="000000"/>
                </a:solidFill>
              </a:rPr>
              <a:t>In fact, according to data science literature, approximately 80% of the time required to perform a statistical analysis is devoted to collecting, extracting, preparing, cleaning, and organizing the sample data, with only 20% of the time dedicated to the actual statistical analysis. </a:t>
            </a:r>
          </a:p>
        </p:txBody>
      </p:sp>
    </p:spTree>
    <p:extLst>
      <p:ext uri="{BB962C8B-B14F-4D97-AF65-F5344CB8AC3E}">
        <p14:creationId xmlns:p14="http://schemas.microsoft.com/office/powerpoint/2010/main" val="15789586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F8B94-AB0F-3B73-E034-7BE4EF61F8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83314B-77CD-BF5A-3228-58C0494F09B7}"/>
              </a:ext>
            </a:extLst>
          </p:cNvPr>
          <p:cNvSpPr>
            <a:spLocks noGrp="1"/>
          </p:cNvSpPr>
          <p:nvPr>
            <p:ph type="title"/>
          </p:nvPr>
        </p:nvSpPr>
        <p:spPr/>
        <p:txBody>
          <a:bodyPr/>
          <a:lstStyle/>
          <a:p>
            <a:r>
              <a:rPr lang="en-US" dirty="0"/>
              <a:t>Procedure: Steps in the Hypothesis Test (cont.)</a:t>
            </a:r>
          </a:p>
        </p:txBody>
      </p:sp>
      <p:sp>
        <p:nvSpPr>
          <p:cNvPr id="4" name="Content Placeholder 2">
            <a:extLst>
              <a:ext uri="{FF2B5EF4-FFF2-40B4-BE49-F238E27FC236}">
                <a16:creationId xmlns:a16="http://schemas.microsoft.com/office/drawing/2014/main" id="{404DB1C3-F76E-478C-7877-24CAEBA772B4}"/>
              </a:ext>
            </a:extLst>
          </p:cNvPr>
          <p:cNvSpPr>
            <a:spLocks noGrp="1"/>
          </p:cNvSpPr>
          <p:nvPr>
            <p:ph idx="1"/>
          </p:nvPr>
        </p:nvSpPr>
        <p:spPr>
          <a:xfrm>
            <a:off x="457200" y="1236714"/>
            <a:ext cx="8229600" cy="4659737"/>
          </a:xfrm>
          <a:solidFill>
            <a:srgbClr val="FFFFCC"/>
          </a:solidFill>
          <a:ln w="28575">
            <a:solidFill>
              <a:srgbClr val="000000"/>
            </a:solidFill>
          </a:ln>
        </p:spPr>
        <p:txBody>
          <a:bodyPr>
            <a:spAutoFit/>
          </a:bodyPr>
          <a:lstStyle/>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p:txBody>
      </p:sp>
      <p:pic>
        <p:nvPicPr>
          <p:cNvPr id="6" name="Picture 5">
            <a:extLst>
              <a:ext uri="{FF2B5EF4-FFF2-40B4-BE49-F238E27FC236}">
                <a16:creationId xmlns:a16="http://schemas.microsoft.com/office/drawing/2014/main" id="{20EC9957-AA88-BE03-BE6A-766789755672}"/>
              </a:ext>
            </a:extLst>
          </p:cNvPr>
          <p:cNvPicPr>
            <a:picLocks noChangeAspect="1"/>
          </p:cNvPicPr>
          <p:nvPr/>
        </p:nvPicPr>
        <p:blipFill>
          <a:blip r:embed="rId2"/>
          <a:stretch>
            <a:fillRect/>
          </a:stretch>
        </p:blipFill>
        <p:spPr>
          <a:xfrm>
            <a:off x="985337" y="1614234"/>
            <a:ext cx="7173326" cy="3629532"/>
          </a:xfrm>
          <a:prstGeom prst="rect">
            <a:avLst/>
          </a:prstGeom>
        </p:spPr>
      </p:pic>
    </p:spTree>
    <p:extLst>
      <p:ext uri="{BB962C8B-B14F-4D97-AF65-F5344CB8AC3E}">
        <p14:creationId xmlns:p14="http://schemas.microsoft.com/office/powerpoint/2010/main" val="24444632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4" name="Content Placeholder 3"/>
          <p:cNvSpPr>
            <a:spLocks noGrp="1"/>
          </p:cNvSpPr>
          <p:nvPr>
            <p:ph idx="1"/>
          </p:nvPr>
        </p:nvSpPr>
        <p:spPr>
          <a:xfrm>
            <a:off x="457200" y="1121441"/>
            <a:ext cx="8229600" cy="4832092"/>
          </a:xfrm>
          <a:ln w="28575">
            <a:solidFill>
              <a:srgbClr val="FF0000"/>
            </a:solidFill>
          </a:ln>
        </p:spPr>
        <p:txBody>
          <a:bodyPr>
            <a:spAutoFit/>
          </a:bodyPr>
          <a:lstStyle/>
          <a:p>
            <a:r>
              <a:rPr lang="en-US" dirty="0">
                <a:solidFill>
                  <a:srgbClr val="000000"/>
                </a:solidFill>
              </a:rPr>
              <a:t>Note at </a:t>
            </a:r>
            <a:r>
              <a:rPr lang="en-US" b="1" dirty="0">
                <a:solidFill>
                  <a:srgbClr val="000000"/>
                </a:solidFill>
              </a:rPr>
              <a:t>Step 4</a:t>
            </a:r>
            <a:r>
              <a:rPr lang="en-US" dirty="0">
                <a:solidFill>
                  <a:srgbClr val="000000"/>
                </a:solidFill>
              </a:rPr>
              <a:t> there are two options; you can find the critical value of the test statistic or the </a:t>
            </a:r>
            <a:r>
              <a:rPr lang="en-US" i="1" dirty="0">
                <a:solidFill>
                  <a:srgbClr val="000000"/>
                </a:solidFill>
              </a:rPr>
              <a:t>P</a:t>
            </a:r>
            <a:r>
              <a:rPr lang="en-US" dirty="0">
                <a:solidFill>
                  <a:srgbClr val="000000"/>
                </a:solidFill>
              </a:rPr>
              <a:t>-value of the test statistic. Both methods will always produce equivalent results; meaning, the decision regarding the hypothesis test will always be the same with both methods. We will often cover both methods in an example to illustrate this. Even though we may show a critical value and a </a:t>
            </a:r>
            <a:r>
              <a:rPr lang="en-US" i="1" dirty="0">
                <a:solidFill>
                  <a:srgbClr val="000000"/>
                </a:solidFill>
              </a:rPr>
              <a:t>P</a:t>
            </a:r>
            <a:r>
              <a:rPr lang="en-US" dirty="0">
                <a:solidFill>
                  <a:srgbClr val="000000"/>
                </a:solidFill>
              </a:rPr>
              <a:t>-value, only one of these is required to make the decision to reject or fail to reject the null hypothesis. You or your instructor may have a preference of one method over another.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0739E-63E9-9907-55C2-A0CAF46BC0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7224C3-5F39-F83B-DB5F-76D99EF246E8}"/>
              </a:ext>
            </a:extLst>
          </p:cNvPr>
          <p:cNvSpPr>
            <a:spLocks noGrp="1"/>
          </p:cNvSpPr>
          <p:nvPr>
            <p:ph type="title"/>
          </p:nvPr>
        </p:nvSpPr>
        <p:spPr/>
        <p:txBody>
          <a:bodyPr/>
          <a:lstStyle/>
          <a:p>
            <a:r>
              <a:rPr lang="en-US" dirty="0"/>
              <a:t>Procedure: Steps in the Hypothesis Test (cont.)</a:t>
            </a:r>
          </a:p>
        </p:txBody>
      </p:sp>
      <p:sp>
        <p:nvSpPr>
          <p:cNvPr id="4" name="Content Placeholder 2">
            <a:extLst>
              <a:ext uri="{FF2B5EF4-FFF2-40B4-BE49-F238E27FC236}">
                <a16:creationId xmlns:a16="http://schemas.microsoft.com/office/drawing/2014/main" id="{5B2B93FE-43D7-837F-246E-A28CD4923379}"/>
              </a:ext>
            </a:extLst>
          </p:cNvPr>
          <p:cNvSpPr>
            <a:spLocks noGrp="1"/>
          </p:cNvSpPr>
          <p:nvPr>
            <p:ph idx="1"/>
          </p:nvPr>
        </p:nvSpPr>
        <p:spPr>
          <a:xfrm>
            <a:off x="457200" y="1236714"/>
            <a:ext cx="8229600" cy="4659737"/>
          </a:xfrm>
          <a:solidFill>
            <a:srgbClr val="FFFFCC"/>
          </a:solidFill>
          <a:ln w="28575">
            <a:solidFill>
              <a:srgbClr val="000000"/>
            </a:solidFill>
          </a:ln>
        </p:spPr>
        <p:txBody>
          <a:bodyPr>
            <a:spAutoFit/>
          </a:bodyPr>
          <a:lstStyle/>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p:txBody>
      </p:sp>
      <p:pic>
        <p:nvPicPr>
          <p:cNvPr id="5" name="Picture 4">
            <a:extLst>
              <a:ext uri="{FF2B5EF4-FFF2-40B4-BE49-F238E27FC236}">
                <a16:creationId xmlns:a16="http://schemas.microsoft.com/office/drawing/2014/main" id="{70399EC7-FD69-3DF8-5CE5-9170EB613F5C}"/>
              </a:ext>
            </a:extLst>
          </p:cNvPr>
          <p:cNvPicPr>
            <a:picLocks noChangeAspect="1"/>
          </p:cNvPicPr>
          <p:nvPr/>
        </p:nvPicPr>
        <p:blipFill>
          <a:blip r:embed="rId2"/>
          <a:stretch>
            <a:fillRect/>
          </a:stretch>
        </p:blipFill>
        <p:spPr>
          <a:xfrm>
            <a:off x="1009153" y="1876208"/>
            <a:ext cx="7125694" cy="3105583"/>
          </a:xfrm>
          <a:prstGeom prst="rect">
            <a:avLst/>
          </a:prstGeom>
        </p:spPr>
      </p:pic>
    </p:spTree>
    <p:extLst>
      <p:ext uri="{BB962C8B-B14F-4D97-AF65-F5344CB8AC3E}">
        <p14:creationId xmlns:p14="http://schemas.microsoft.com/office/powerpoint/2010/main" val="264052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11.1.1: Determining the Null and Alternative</a:t>
            </a:r>
            <a:br>
              <a:rPr lang="en-US" dirty="0"/>
            </a:br>
            <a:r>
              <a:rPr lang="en-US" dirty="0"/>
              <a:t>Hypotheses for a Test of the Population Mean</a:t>
            </a:r>
          </a:p>
        </p:txBody>
      </p:sp>
      <p:sp>
        <p:nvSpPr>
          <p:cNvPr id="3" name="Content Placeholder 2"/>
          <p:cNvSpPr>
            <a:spLocks noGrp="1"/>
          </p:cNvSpPr>
          <p:nvPr>
            <p:ph idx="1"/>
          </p:nvPr>
        </p:nvSpPr>
        <p:spPr/>
        <p:txBody>
          <a:bodyPr>
            <a:normAutofit/>
          </a:bodyPr>
          <a:lstStyle/>
          <a:p>
            <a:r>
              <a:rPr lang="en-US" dirty="0"/>
              <a:t>A molecular biologist has been investigating several species of wild potato plants and believes she has discovered genetic properties that will increase the yield of the standard species. She has genetically engineered these new properties into the standard variety and produced a new variety. The standard species yields an average of 2.34 pounds per plant. She would like to know if her new plant has superior yield.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11.1.1: Determining the Null and Alternative</a:t>
            </a:r>
            <a:br>
              <a:rPr lang="en-US" dirty="0"/>
            </a:br>
            <a:r>
              <a:rPr lang="en-US" dirty="0"/>
              <a:t>Hypotheses for a Test of the Population Mean (cont.)</a:t>
            </a:r>
          </a:p>
        </p:txBody>
      </p:sp>
      <p:sp>
        <p:nvSpPr>
          <p:cNvPr id="3" name="Content Placeholder 2"/>
          <p:cNvSpPr>
            <a:spLocks noGrp="1"/>
          </p:cNvSpPr>
          <p:nvPr>
            <p:ph idx="1"/>
          </p:nvPr>
        </p:nvSpPr>
        <p:spPr/>
        <p:txBody>
          <a:bodyPr>
            <a:normAutofit lnSpcReduction="10000"/>
          </a:bodyPr>
          <a:lstStyle/>
          <a:p>
            <a:r>
              <a:rPr lang="en-US" dirty="0"/>
              <a:t>The answer to this question can be investigated by testing the following rival hypotheses.</a:t>
            </a:r>
            <a:endParaRPr lang="en-US" dirty="0">
              <a:solidFill>
                <a:srgbClr val="0000FF"/>
              </a:solidFill>
            </a:endParaRPr>
          </a:p>
          <a:p>
            <a:pPr marL="461963" indent="-461963">
              <a:buFont typeface="Arial" pitchFamily="34" charset="0"/>
              <a:buChar char="•"/>
            </a:pPr>
            <a:r>
              <a:rPr lang="en-US" dirty="0"/>
              <a:t>The new variety does not have superior yield.	       (presumed to be true unless overwhelming evidence to the contrary)	 </a:t>
            </a:r>
          </a:p>
          <a:p>
            <a:pPr marL="461963" indent="-461963">
              <a:buFont typeface="Arial" pitchFamily="34" charset="0"/>
              <a:buChar char="•"/>
            </a:pPr>
            <a:r>
              <a:rPr lang="en-US" dirty="0"/>
              <a:t>The new variety does have superior yield. </a:t>
            </a:r>
          </a:p>
          <a:p>
            <a:r>
              <a:rPr lang="en-US" dirty="0"/>
              <a:t>To apply statistical methodology to answer this question, the preceding hypotheses must be translated into a problem statement concerning a statistical measure (e.g., mean, proportion, or variance).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4E190-01E4-778A-7D04-7ADE3B0414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904BA-4D20-F86D-BA88-C03E7197055C}"/>
              </a:ext>
            </a:extLst>
          </p:cNvPr>
          <p:cNvSpPr>
            <a:spLocks noGrp="1"/>
          </p:cNvSpPr>
          <p:nvPr>
            <p:ph type="title"/>
          </p:nvPr>
        </p:nvSpPr>
        <p:spPr/>
        <p:txBody>
          <a:bodyPr>
            <a:normAutofit fontScale="90000"/>
          </a:bodyPr>
          <a:lstStyle/>
          <a:p>
            <a:r>
              <a:rPr lang="en-US" dirty="0"/>
              <a:t>Example 11.1.1: Determining the Null and Alternative</a:t>
            </a:r>
            <a:br>
              <a:rPr lang="en-US" dirty="0"/>
            </a:br>
            <a:r>
              <a:rPr lang="en-US" dirty="0"/>
              <a:t>Hypotheses for a Test of the Population Mean (cont.)</a:t>
            </a:r>
          </a:p>
        </p:txBody>
      </p:sp>
      <p:sp>
        <p:nvSpPr>
          <p:cNvPr id="3" name="Content Placeholder 2">
            <a:extLst>
              <a:ext uri="{FF2B5EF4-FFF2-40B4-BE49-F238E27FC236}">
                <a16:creationId xmlns:a16="http://schemas.microsoft.com/office/drawing/2014/main" id="{3191C689-1BAD-D3EC-569B-DEDE7972D13E}"/>
              </a:ext>
            </a:extLst>
          </p:cNvPr>
          <p:cNvSpPr>
            <a:spLocks noGrp="1"/>
          </p:cNvSpPr>
          <p:nvPr>
            <p:ph idx="1"/>
          </p:nvPr>
        </p:nvSpPr>
        <p:spPr/>
        <p:txBody>
          <a:bodyPr>
            <a:normAutofit/>
          </a:bodyPr>
          <a:lstStyle/>
          <a:p>
            <a:r>
              <a:rPr lang="en-US" dirty="0"/>
              <a:t>The statistical measure will be used in the definition of a criterion to decide the issue. There is a great deal of variability in the yields of potato plants. Comparing mean yield per plant of the new variety with the standard variety would provide a reasonable method of evaluating the new variety. The mean yield of the standard variety is known to be 2.34 pounds. However, the mean of the new variety is unknown, and that uncertainty is what makes the problem difficult. </a:t>
            </a:r>
          </a:p>
        </p:txBody>
      </p:sp>
    </p:spTree>
    <p:extLst>
      <p:ext uri="{BB962C8B-B14F-4D97-AF65-F5344CB8AC3E}">
        <p14:creationId xmlns:p14="http://schemas.microsoft.com/office/powerpoint/2010/main" val="404042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61208-9A65-0356-8BDE-1895B707E1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538B43-AE4D-8D8A-0A9A-427E1726D360}"/>
              </a:ext>
            </a:extLst>
          </p:cNvPr>
          <p:cNvSpPr>
            <a:spLocks noGrp="1"/>
          </p:cNvSpPr>
          <p:nvPr>
            <p:ph type="title"/>
          </p:nvPr>
        </p:nvSpPr>
        <p:spPr/>
        <p:txBody>
          <a:bodyPr>
            <a:normAutofit fontScale="90000"/>
          </a:bodyPr>
          <a:lstStyle/>
          <a:p>
            <a:r>
              <a:rPr lang="en-US" dirty="0"/>
              <a:t>Example 11.1.1: Determining the Null and Alternative</a:t>
            </a:r>
            <a:br>
              <a:rPr lang="en-US" dirty="0"/>
            </a:br>
            <a:r>
              <a:rPr lang="en-US" dirty="0"/>
              <a:t>Hypotheses for a Test of the Population Mean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A9779C3-0F5A-0AFD-0EC3-D3355568CD19}"/>
                  </a:ext>
                </a:extLst>
              </p:cNvPr>
              <p:cNvSpPr>
                <a:spLocks noGrp="1"/>
              </p:cNvSpPr>
              <p:nvPr>
                <p:ph idx="1"/>
              </p:nvPr>
            </p:nvSpPr>
            <p:spPr/>
            <p:txBody>
              <a:bodyPr>
                <a:normAutofit/>
              </a:bodyPr>
              <a:lstStyle/>
              <a:p>
                <a:r>
                  <a:rPr lang="en-US" dirty="0"/>
                  <a:t>If the new variety does possess a superior yield, then the mean yield ought to be higher than the standard variety’s mean yield. If </a:t>
                </a:r>
                <a14:m>
                  <m:oMath xmlns:m="http://schemas.openxmlformats.org/officeDocument/2006/math">
                    <m:r>
                      <a:rPr lang="en-US" i="1" dirty="0" smtClean="0">
                        <a:latin typeface="Cambria Math" panose="02040503050406030204" pitchFamily="18" charset="0"/>
                        <a:ea typeface="Cambria Math" panose="02040503050406030204" pitchFamily="18" charset="0"/>
                      </a:rPr>
                      <m:t>𝜇</m:t>
                    </m:r>
                  </m:oMath>
                </a14:m>
                <a:r>
                  <a:rPr lang="en-US" dirty="0"/>
                  <a:t> is defined as</a:t>
                </a:r>
              </a:p>
              <a:p>
                <a14:m>
                  <m:oMath xmlns:m="http://schemas.openxmlformats.org/officeDocument/2006/math">
                    <m:r>
                      <a:rPr lang="en-US" i="1" dirty="0">
                        <a:latin typeface="Cambria Math" panose="02040503050406030204" pitchFamily="18" charset="0"/>
                        <a:ea typeface="Cambria Math" panose="02040503050406030204" pitchFamily="18" charset="0"/>
                      </a:rPr>
                      <m:t>𝜇</m:t>
                    </m:r>
                  </m:oMath>
                </a14:m>
                <a:r>
                  <a:rPr lang="en-US" dirty="0"/>
                  <a:t>= the average yield per plant for the new variety (population parameter), then the two claims can be written in the following manner.</a:t>
                </a:r>
              </a:p>
              <a:p>
                <a14:m>
                  <m:oMath xmlns:m="http://schemas.openxmlformats.org/officeDocument/2006/math">
                    <m:r>
                      <a:rPr lang="en-US" i="1" dirty="0">
                        <a:latin typeface="Cambria Math" panose="02040503050406030204" pitchFamily="18" charset="0"/>
                      </a:rPr>
                      <m:t>𝐻</m:t>
                    </m:r>
                    <m:r>
                      <a:rPr lang="en-US" i="1" baseline="-25000" dirty="0">
                        <a:latin typeface="Cambria Math" panose="02040503050406030204" pitchFamily="18" charset="0"/>
                      </a:rPr>
                      <m:t>0</m:t>
                    </m:r>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=2.34</m:t>
                    </m:r>
                  </m:oMath>
                </a14:m>
                <a:r>
                  <a:rPr lang="en-IN" dirty="0"/>
                  <a:t> lb   </a:t>
                </a:r>
                <a:r>
                  <a:rPr lang="en-US" dirty="0"/>
                  <a:t>The yield of the new variety is equal 		        to the standard yield.</a:t>
                </a:r>
                <a:endParaRPr lang="en-US" i="1" dirty="0">
                  <a:latin typeface="Cambria Math" panose="02040503050406030204" pitchFamily="18" charset="0"/>
                </a:endParaRPr>
              </a:p>
              <a:p>
                <a14:m>
                  <m:oMath xmlns:m="http://schemas.openxmlformats.org/officeDocument/2006/math">
                    <m:r>
                      <a:rPr lang="en-US" i="1" dirty="0">
                        <a:latin typeface="Cambria Math" panose="02040503050406030204" pitchFamily="18" charset="0"/>
                      </a:rPr>
                      <m:t>𝐻</m:t>
                    </m:r>
                    <m:r>
                      <a:rPr lang="en-US" i="1" baseline="-25000" dirty="0">
                        <a:latin typeface="Cambria Math" panose="02040503050406030204" pitchFamily="18" charset="0"/>
                      </a:rPr>
                      <m:t>𝑎</m:t>
                    </m:r>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&gt;</m:t>
                    </m:r>
                    <m:r>
                      <a:rPr lang="en-US" i="1">
                        <a:latin typeface="Cambria Math" panose="02040503050406030204" pitchFamily="18" charset="0"/>
                        <a:ea typeface="Cambria Math" panose="02040503050406030204" pitchFamily="18" charset="0"/>
                      </a:rPr>
                      <m:t>2.34</m:t>
                    </m:r>
                  </m:oMath>
                </a14:m>
                <a:r>
                  <a:rPr lang="en-IN" dirty="0"/>
                  <a:t> lb   </a:t>
                </a:r>
                <a:r>
                  <a:rPr lang="en-US" dirty="0"/>
                  <a:t>The new variety has superior yield.</a:t>
                </a:r>
              </a:p>
              <a:p>
                <a:endParaRPr lang="en-US" dirty="0"/>
              </a:p>
            </p:txBody>
          </p:sp>
        </mc:Choice>
        <mc:Fallback xmlns="">
          <p:sp>
            <p:nvSpPr>
              <p:cNvPr id="3" name="Content Placeholder 2">
                <a:extLst>
                  <a:ext uri="{FF2B5EF4-FFF2-40B4-BE49-F238E27FC236}">
                    <a16:creationId xmlns:a16="http://schemas.microsoft.com/office/drawing/2014/main" id="{CA9779C3-0F5A-0AFD-0EC3-D3355568CD19}"/>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367625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2193</TotalTime>
  <Words>4325</Words>
  <Application>Microsoft Office PowerPoint</Application>
  <PresentationFormat>On-screen Show (4:3)</PresentationFormat>
  <Paragraphs>191</Paragraphs>
  <Slides>56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2" baseType="lpstr">
      <vt:lpstr>Calibri</vt:lpstr>
      <vt:lpstr>Arial</vt:lpstr>
      <vt:lpstr>Symbol</vt:lpstr>
      <vt:lpstr>Cambria Math</vt:lpstr>
      <vt:lpstr>Office Theme</vt:lpstr>
      <vt:lpstr>Equation</vt:lpstr>
      <vt:lpstr>Section 11.1</vt:lpstr>
      <vt:lpstr>Definition: Hypothesis Testing</vt:lpstr>
      <vt:lpstr>Introduction to Hypothesis Testing</vt:lpstr>
      <vt:lpstr>Introduction to Hypothesis Testing (cont.)</vt:lpstr>
      <vt:lpstr>Introduction to Hypothesis Testing (cont.)</vt:lpstr>
      <vt:lpstr>Example 11.1.1: Determining the Null and Alternative Hypotheses for a Test of the Population Mean</vt:lpstr>
      <vt:lpstr>Example 11.1.1: Determining the Null and Alternative Hypotheses for a Test of the Population Mean (cont.)</vt:lpstr>
      <vt:lpstr>Example 11.1.1: Determining the Null and Alternative Hypotheses for a Test of the Population Mean (cont.)</vt:lpstr>
      <vt:lpstr>Example 11.1.1: Determining the Null and Alternative Hypotheses for a Test of the Population Mean (cont.)</vt:lpstr>
      <vt:lpstr>Example 11.1.1: Determining the Null and Alternative Hypotheses for a Test of the Population Mean (cont.)</vt:lpstr>
      <vt:lpstr>Example 11.1.1: Determining the Null and Alternative Hypotheses for a Test of the Population Mean (cont.)</vt:lpstr>
      <vt:lpstr>Introduction to Hypothesis Testing (cont.)</vt:lpstr>
      <vt:lpstr>Introduction to Hypothesis Testing (cont.)</vt:lpstr>
      <vt:lpstr>The Incorrect Formulation of the Null Hypothesis, H0: μ &gt; 2.34</vt:lpstr>
      <vt:lpstr>The Correct Formulation of the Null Hypothesis, H0: μ = 2.34</vt:lpstr>
      <vt:lpstr>The Correct Formulation of the Null Hypothesis, H0: μ = 2.34 (cont.)</vt:lpstr>
      <vt:lpstr>The Correct Formulation of the Null Hypothesis, H0: μ = 2.34 (cont.)</vt:lpstr>
      <vt:lpstr>The Correct Formulation of the Null Hypothesis, H0: μ = 2.34 (cont.)</vt:lpstr>
      <vt:lpstr>Definition: Properties of H0 and Ha </vt:lpstr>
      <vt:lpstr>Definition: Properties of H0 and Ha  (cont.)</vt:lpstr>
      <vt:lpstr>Example 11.1.2: Determining the Null and Alternative Hypotheses for a Two-Tailed Test of the Population Mean</vt:lpstr>
      <vt:lpstr>Example 11.1.2: Determining the Null and Alternative Hypotheses for a Two-Tailed Test of the Population Mean (cont.)</vt:lpstr>
      <vt:lpstr>Example 11.1.2: Determining the Null and Alternative Hypotheses for a Two-Tailed Test of the Population Mean (cont.)</vt:lpstr>
      <vt:lpstr>Example 11.1.3: Determining the Null and Alternative Hypotheses for a Right-Tailed Test of the Population Proportion</vt:lpstr>
      <vt:lpstr>Example 11.1.3: Determining the Null and Alternative Hypotheses for a Right-Tailed Test of the Population Proportion (cont.)</vt:lpstr>
      <vt:lpstr>Example 11.1.3: Determining the Null and Alternative Hypotheses for a Right-Tailed Test of the Population Proportion (cont.)</vt:lpstr>
      <vt:lpstr>Procedure: Formulating Hypothesis Testing Problems </vt:lpstr>
      <vt:lpstr>Procedure: Formulating Hypothesis Testing Problems (cont.)</vt:lpstr>
      <vt:lpstr>Reaching a Conclusion−Making a Choice</vt:lpstr>
      <vt:lpstr>How Uncertain Are Our Conclusions?</vt:lpstr>
      <vt:lpstr>Definition: Errors in Hypothesis Testing </vt:lpstr>
      <vt:lpstr>How Uncertain Are Our Conclusions? (cont.)</vt:lpstr>
      <vt:lpstr>Example 11.1.4: Formulating the Hypotheses</vt:lpstr>
      <vt:lpstr>Example 11.1.4: Formulating the Hypotheses (cont.)</vt:lpstr>
      <vt:lpstr>Example 11.1.4: Formulating the Hypotheses (cont.)</vt:lpstr>
      <vt:lpstr>Example 11.1.4: Formulating the Hypotheses (cont.)</vt:lpstr>
      <vt:lpstr>Example 11.1.4: Formulating the Hypotheses (cont.)</vt:lpstr>
      <vt:lpstr>Example 11.1.4: Formulating the Hypotheses (cont.)</vt:lpstr>
      <vt:lpstr>Example 11.1.4: Formulating the Hypotheses (cont.)</vt:lpstr>
      <vt:lpstr>How Uncertain Are Our Conclusions? (cont.)</vt:lpstr>
      <vt:lpstr>Definition: α, Type I Error </vt:lpstr>
      <vt:lpstr>How Uncertain Are Our Conclusions? (cont.)</vt:lpstr>
      <vt:lpstr>Definition: β, Type II Error </vt:lpstr>
      <vt:lpstr>How Uncertain Are Our Conclusions? (cont.)</vt:lpstr>
      <vt:lpstr>A Procedure for Hypothesis Testing</vt:lpstr>
      <vt:lpstr>Properties: Elements of Hypothesis Testing</vt:lpstr>
      <vt:lpstr>Properties: Elements of Hypothesis Testing (cont.)</vt:lpstr>
      <vt:lpstr>Properties: Elements of Hypothesis Testing (cont.)</vt:lpstr>
      <vt:lpstr>Properties: Elements of Hypothesis Testing (cont.)</vt:lpstr>
      <vt:lpstr>A Procedure for Hypothesis Testing (cont.)</vt:lpstr>
      <vt:lpstr>Procedure: Steps in the Hypothesis Test</vt:lpstr>
      <vt:lpstr>Note</vt:lpstr>
      <vt:lpstr>Note (cont.)</vt:lpstr>
      <vt:lpstr>Procedure: Steps in the Hypothesis Test (cont.)</vt:lpstr>
      <vt:lpstr>Note</vt:lpstr>
      <vt:lpstr>Procedure: Steps in the Hypothesis Test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Allison Conger</cp:lastModifiedBy>
  <cp:revision>294</cp:revision>
  <dcterms:created xsi:type="dcterms:W3CDTF">2013-04-26T14:43:13Z</dcterms:created>
  <dcterms:modified xsi:type="dcterms:W3CDTF">2024-03-20T18:06:13Z</dcterms:modified>
</cp:coreProperties>
</file>