
<file path=[Content_Types].xml><?xml version="1.0" encoding="utf-8"?>
<Types xmlns="http://schemas.openxmlformats.org/package/2006/content-types">
  <Default Extension="bin" ContentType="application/vnd.openxmlformats-officedocument.oleObject"/>
  <Default Extension="fntdata" ContentType="application/x-fontdata"/>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2"/>
  </p:notesMasterIdLst>
  <p:handoutMasterIdLst>
    <p:handoutMasterId r:id="rId23"/>
  </p:handoutMasterIdLst>
  <p:sldIdLst>
    <p:sldId id="256" r:id="rId2"/>
    <p:sldId id="297" r:id="rId3"/>
    <p:sldId id="320" r:id="rId4"/>
    <p:sldId id="324" r:id="rId5"/>
    <p:sldId id="325" r:id="rId6"/>
    <p:sldId id="321" r:id="rId7"/>
    <p:sldId id="326" r:id="rId8"/>
    <p:sldId id="327" r:id="rId9"/>
    <p:sldId id="328" r:id="rId10"/>
    <p:sldId id="329" r:id="rId11"/>
    <p:sldId id="339" r:id="rId12"/>
    <p:sldId id="330" r:id="rId13"/>
    <p:sldId id="340" r:id="rId14"/>
    <p:sldId id="331" r:id="rId15"/>
    <p:sldId id="332" r:id="rId16"/>
    <p:sldId id="333" r:id="rId17"/>
    <p:sldId id="334" r:id="rId18"/>
    <p:sldId id="335" r:id="rId19"/>
    <p:sldId id="337" r:id="rId20"/>
    <p:sldId id="338" r:id="rId21"/>
  </p:sldIdLst>
  <p:sldSz cx="9144000" cy="6858000" type="screen4x3"/>
  <p:notesSz cx="6858000" cy="9144000"/>
  <p:embeddedFontLst>
    <p:embeddedFont>
      <p:font typeface="Cambria Math" panose="02040503050406030204" pitchFamily="18" charset="0"/>
      <p:regular r:id="rId2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B77D73-9C0F-800B-0F43-FAAFFC8EA440}" name="Casey Luquet" initials="CL" userId="S::cluquet@hawkeslearning.com::d0c6d703-2144-47b7-a589-485ad8d2127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ebecca Lebeaux" initials="RL" lastIdx="3" clrIdx="0">
    <p:extLst>
      <p:ext uri="{19B8F6BF-5375-455C-9EA6-DF929625EA0E}">
        <p15:presenceInfo xmlns:p15="http://schemas.microsoft.com/office/powerpoint/2012/main" userId="Rebecca Lebeaux"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FFD5"/>
    <a:srgbClr val="0000FF"/>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108" d="100"/>
          <a:sy n="108" d="100"/>
        </p:scale>
        <p:origin x="1086"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viewProps" Target="viewProps.xml"/><Relationship Id="rId30"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10/24/2024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10/24/2024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7.wmf"/><Relationship Id="rId7" Type="http://schemas.openxmlformats.org/officeDocument/2006/relationships/image" Target="../media/image19.wmf"/><Relationship Id="rId2"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oleObject" Target="../embeddings/oleObject16.bin"/><Relationship Id="rId5" Type="http://schemas.openxmlformats.org/officeDocument/2006/relationships/image" Target="../media/image18.wmf"/><Relationship Id="rId4" Type="http://schemas.openxmlformats.org/officeDocument/2006/relationships/oleObject" Target="../embeddings/oleObject15.bin"/></Relationships>
</file>

<file path=ppt/slides/_rels/slide13.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0.wmf"/><Relationship Id="rId7" Type="http://schemas.openxmlformats.org/officeDocument/2006/relationships/image" Target="../media/image19.wmf"/><Relationship Id="rId2"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6.bin"/><Relationship Id="rId5" Type="http://schemas.openxmlformats.org/officeDocument/2006/relationships/image" Target="../media/image18.wmf"/><Relationship Id="rId4" Type="http://schemas.openxmlformats.org/officeDocument/2006/relationships/oleObject" Target="../embeddings/oleObject15.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image" Target="../media/image26.png"/><Relationship Id="rId1" Type="http://schemas.openxmlformats.org/officeDocument/2006/relationships/slideLayout" Target="../slideLayouts/slideLayout2.xml"/><Relationship Id="rId4" Type="http://schemas.openxmlformats.org/officeDocument/2006/relationships/image" Target="../media/image21.wmf"/></Relationships>
</file>

<file path=ppt/slides/_rels/slide18.x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image" Target="../media/image28.png"/><Relationship Id="rId1" Type="http://schemas.openxmlformats.org/officeDocument/2006/relationships/slideLayout" Target="../slideLayouts/slideLayout2.xml"/><Relationship Id="rId6" Type="http://schemas.openxmlformats.org/officeDocument/2006/relationships/image" Target="../media/image23.wmf"/><Relationship Id="rId5" Type="http://schemas.openxmlformats.org/officeDocument/2006/relationships/oleObject" Target="../embeddings/oleObject20.bin"/><Relationship Id="rId4" Type="http://schemas.openxmlformats.org/officeDocument/2006/relationships/image" Target="../media/image22.wmf"/><Relationship Id="rId9" Type="http://schemas.openxmlformats.org/officeDocument/2006/relationships/image" Target="../media/image25.png"/></Relationships>
</file>

<file path=ppt/slides/_rels/slide19.x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oleObject" Target="../embeddings/oleObject22.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oleObject" Target="../embeddings/oleObject23.bin"/><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3.wmf"/><Relationship Id="rId1" Type="http://schemas.openxmlformats.org/officeDocument/2006/relationships/slideLayout" Target="../slideLayouts/slideLayout2.xml"/><Relationship Id="rId6" Type="http://schemas.openxmlformats.org/officeDocument/2006/relationships/oleObject" Target="../embeddings/oleObject2.bin"/><Relationship Id="rId5" Type="http://schemas.openxmlformats.org/officeDocument/2006/relationships/image" Target="../media/image2.w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3.bin"/></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6.wmf"/><Relationship Id="rId5" Type="http://schemas.openxmlformats.org/officeDocument/2006/relationships/oleObject" Target="../embeddings/oleObject5.bin"/><Relationship Id="rId4" Type="http://schemas.openxmlformats.org/officeDocument/2006/relationships/image" Target="../media/image5.wmf"/></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oleObject" Target="../embeddings/oleObject6.bin"/><Relationship Id="rId1" Type="http://schemas.openxmlformats.org/officeDocument/2006/relationships/slideLayout" Target="../slideLayouts/slideLayout2.xml"/><Relationship Id="rId5" Type="http://schemas.openxmlformats.org/officeDocument/2006/relationships/image" Target="../media/image10.wmf"/><Relationship Id="rId4" Type="http://schemas.openxmlformats.org/officeDocument/2006/relationships/oleObject" Target="../embeddings/oleObject7.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3.wmf"/><Relationship Id="rId12" Type="http://schemas.openxmlformats.org/officeDocument/2006/relationships/oleObject" Target="../embeddings/oleObject13.bin"/><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5.wmf"/><Relationship Id="rId5" Type="http://schemas.openxmlformats.org/officeDocument/2006/relationships/image" Target="../media/image12.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10.5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Estimating the Population Standard Deviation or Variance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05D1E9-B79A-C72D-CD43-61F2FD994D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EBD811-7207-C3B8-DB57-E9DA2B877B24}"/>
              </a:ext>
            </a:extLst>
          </p:cNvPr>
          <p:cNvSpPr>
            <a:spLocks noGrp="1"/>
          </p:cNvSpPr>
          <p:nvPr>
            <p:ph type="title"/>
          </p:nvPr>
        </p:nvSpPr>
        <p:spPr/>
        <p:txBody>
          <a:bodyPr/>
          <a:lstStyle/>
          <a:p>
            <a:r>
              <a:rPr lang="en-US" dirty="0"/>
              <a:t>Estimating the Population Standard Deviation or Variance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01F290E-A0FA-2B56-EADD-83C7092F7353}"/>
                  </a:ext>
                </a:extLst>
              </p:cNvPr>
              <p:cNvSpPr>
                <a:spLocks noGrp="1"/>
              </p:cNvSpPr>
              <p:nvPr>
                <p:ph idx="1"/>
              </p:nvPr>
            </p:nvSpPr>
            <p:spPr/>
            <p:txBody>
              <a:bodyPr/>
              <a:lstStyle/>
              <a:p>
                <a:r>
                  <a:rPr lang="en-US" dirty="0"/>
                  <a:t>Now that we’ve established the sampling distribution associated with the sample variance, we can make inferences about the population variance. Suppose we have a random sample of size </a:t>
                </a:r>
                <a14:m>
                  <m:oMath xmlns:m="http://schemas.openxmlformats.org/officeDocument/2006/math">
                    <m:r>
                      <a:rPr lang="en-US" i="1" dirty="0" smtClean="0">
                        <a:latin typeface="Cambria Math" panose="02040503050406030204" pitchFamily="18" charset="0"/>
                      </a:rPr>
                      <m:t>𝑛</m:t>
                    </m:r>
                  </m:oMath>
                </a14:m>
                <a:r>
                  <a:rPr lang="en-US" dirty="0"/>
                  <a:t> taken from a normal population and that </a:t>
                </a:r>
                <a14:m>
                  <m:oMath xmlns:m="http://schemas.openxmlformats.org/officeDocument/2006/math">
                    <m:r>
                      <a:rPr lang="en-US" i="1" dirty="0" smtClean="0">
                        <a:latin typeface="Cambria Math" panose="02040503050406030204" pitchFamily="18" charset="0"/>
                      </a:rPr>
                      <m:t>𝑠</m:t>
                    </m:r>
                    <m:r>
                      <a:rPr lang="en-US" i="1" baseline="30000" dirty="0" smtClean="0">
                        <a:latin typeface="Cambria Math" panose="02040503050406030204" pitchFamily="18" charset="0"/>
                      </a:rPr>
                      <m:t>2</m:t>
                    </m:r>
                  </m:oMath>
                </a14:m>
                <a:r>
                  <a:rPr lang="en-US" dirty="0"/>
                  <a:t> is the estimate of the population variance, </a:t>
                </a:r>
                <a14:m>
                  <m:oMath xmlns:m="http://schemas.openxmlformats.org/officeDocument/2006/math">
                    <m:r>
                      <a:rPr lang="en-US" i="1" dirty="0" smtClean="0">
                        <a:latin typeface="Cambria Math" panose="02040503050406030204" pitchFamily="18" charset="0"/>
                      </a:rPr>
                      <m:t>𝜎</m:t>
                    </m:r>
                    <m:r>
                      <a:rPr lang="en-US" i="1" baseline="30000" dirty="0" smtClean="0">
                        <a:latin typeface="Cambria Math" panose="02040503050406030204" pitchFamily="18" charset="0"/>
                      </a:rPr>
                      <m:t>2</m:t>
                    </m:r>
                  </m:oMath>
                </a14:m>
                <a:r>
                  <a:rPr lang="en-US" dirty="0"/>
                  <a:t>.</a:t>
                </a:r>
              </a:p>
            </p:txBody>
          </p:sp>
        </mc:Choice>
        <mc:Fallback xmlns="">
          <p:sp>
            <p:nvSpPr>
              <p:cNvPr id="3" name="Content Placeholder 2">
                <a:extLst>
                  <a:ext uri="{FF2B5EF4-FFF2-40B4-BE49-F238E27FC236}">
                    <a16:creationId xmlns:a16="http://schemas.microsoft.com/office/drawing/2014/main" id="{D01F290E-A0FA-2B56-EADD-83C7092F7353}"/>
                  </a:ext>
                </a:extLst>
              </p:cNvPr>
              <p:cNvSpPr>
                <a:spLocks noGrp="1" noRot="1" noChangeAspect="1" noMove="1" noResize="1" noEditPoints="1" noAdjustHandles="1" noChangeArrowheads="1" noChangeShapeType="1" noTextEdit="1"/>
              </p:cNvSpPr>
              <p:nvPr>
                <p:ph idx="1"/>
              </p:nvPr>
            </p:nvSpPr>
            <p:spPr>
              <a:blipFill>
                <a:blip r:embed="rId2"/>
                <a:stretch>
                  <a:fillRect l="-1481" t="-1200" r="-2370"/>
                </a:stretch>
              </a:blipFill>
            </p:spPr>
            <p:txBody>
              <a:bodyPr/>
              <a:lstStyle/>
              <a:p>
                <a:r>
                  <a:rPr lang="en-IN">
                    <a:noFill/>
                  </a:rPr>
                  <a:t> </a:t>
                </a:r>
              </a:p>
            </p:txBody>
          </p:sp>
        </mc:Fallback>
      </mc:AlternateContent>
    </p:spTree>
    <p:extLst>
      <p:ext uri="{BB962C8B-B14F-4D97-AF65-F5344CB8AC3E}">
        <p14:creationId xmlns:p14="http://schemas.microsoft.com/office/powerpoint/2010/main" val="33501874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6DC061-4D4D-06B0-78DC-75CAF9F706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E6DC0D-5C34-5742-3768-964843866957}"/>
              </a:ext>
            </a:extLst>
          </p:cNvPr>
          <p:cNvSpPr>
            <a:spLocks noGrp="1"/>
          </p:cNvSpPr>
          <p:nvPr>
            <p:ph type="title"/>
          </p:nvPr>
        </p:nvSpPr>
        <p:spPr/>
        <p:txBody>
          <a:bodyPr/>
          <a:lstStyle/>
          <a:p>
            <a:r>
              <a:rPr lang="en-US" dirty="0"/>
              <a:t>Note</a:t>
            </a:r>
          </a:p>
        </p:txBody>
      </p:sp>
      <mc:AlternateContent xmlns:mc="http://schemas.openxmlformats.org/markup-compatibility/2006" xmlns:a14="http://schemas.microsoft.com/office/drawing/2010/main">
        <mc:Choice Requires="a14">
          <p:sp>
            <p:nvSpPr>
              <p:cNvPr id="4" name="Content Placeholder 3">
                <a:extLst>
                  <a:ext uri="{FF2B5EF4-FFF2-40B4-BE49-F238E27FC236}">
                    <a16:creationId xmlns:a16="http://schemas.microsoft.com/office/drawing/2014/main" id="{693BE786-60AA-2070-3AE7-958E631A1186}"/>
                  </a:ext>
                </a:extLst>
              </p:cNvPr>
              <p:cNvSpPr>
                <a:spLocks noGrp="1"/>
              </p:cNvSpPr>
              <p:nvPr>
                <p:ph idx="1"/>
              </p:nvPr>
            </p:nvSpPr>
            <p:spPr>
              <a:xfrm>
                <a:off x="457200" y="1280160"/>
                <a:ext cx="8229600" cy="954107"/>
              </a:xfrm>
              <a:ln w="28575">
                <a:solidFill>
                  <a:srgbClr val="FF0000"/>
                </a:solidFill>
              </a:ln>
            </p:spPr>
            <p:txBody>
              <a:bodyPr>
                <a:spAutoFit/>
              </a:bodyPr>
              <a:lstStyle/>
              <a:p>
                <a:r>
                  <a:rPr lang="en-US" dirty="0">
                    <a:solidFill>
                      <a:srgbClr val="000000"/>
                    </a:solidFill>
                  </a:rPr>
                  <a:t>Recall from Section 10.1 that although </a:t>
                </a:r>
                <a14:m>
                  <m:oMath xmlns:m="http://schemas.openxmlformats.org/officeDocument/2006/math">
                    <m:r>
                      <a:rPr lang="en-US" i="1" dirty="0" smtClean="0">
                        <a:solidFill>
                          <a:srgbClr val="000000"/>
                        </a:solidFill>
                        <a:latin typeface="Cambria Math" panose="02040503050406030204" pitchFamily="18" charset="0"/>
                      </a:rPr>
                      <m:t>𝑠</m:t>
                    </m:r>
                    <m:r>
                      <a:rPr lang="en-US" i="1" baseline="30000" dirty="0" smtClean="0">
                        <a:solidFill>
                          <a:srgbClr val="000000"/>
                        </a:solidFill>
                        <a:latin typeface="Cambria Math" panose="02040503050406030204" pitchFamily="18" charset="0"/>
                      </a:rPr>
                      <m:t>2</m:t>
                    </m:r>
                  </m:oMath>
                </a14:m>
                <a:r>
                  <a:rPr lang="en-US" dirty="0">
                    <a:solidFill>
                      <a:srgbClr val="000000"/>
                    </a:solidFill>
                  </a:rPr>
                  <a:t> is an unbiased point estimate for </a:t>
                </a:r>
                <a14:m>
                  <m:oMath xmlns:m="http://schemas.openxmlformats.org/officeDocument/2006/math">
                    <m:r>
                      <a:rPr lang="en-US" i="1" dirty="0" smtClean="0">
                        <a:solidFill>
                          <a:srgbClr val="000000"/>
                        </a:solidFill>
                        <a:latin typeface="Cambria Math" panose="02040503050406030204" pitchFamily="18" charset="0"/>
                        <a:ea typeface="Cambria Math" panose="02040503050406030204" pitchFamily="18" charset="0"/>
                      </a:rPr>
                      <m:t>𝜎</m:t>
                    </m:r>
                    <m:r>
                      <a:rPr lang="en-US" i="1" baseline="30000" dirty="0" smtClean="0">
                        <a:solidFill>
                          <a:srgbClr val="000000"/>
                        </a:solidFill>
                        <a:latin typeface="Cambria Math" panose="02040503050406030204" pitchFamily="18" charset="0"/>
                      </a:rPr>
                      <m:t>2</m:t>
                    </m:r>
                  </m:oMath>
                </a14:m>
                <a:r>
                  <a:rPr lang="en-US" dirty="0">
                    <a:solidFill>
                      <a:srgbClr val="000000"/>
                    </a:solidFill>
                  </a:rPr>
                  <a:t>, </a:t>
                </a:r>
                <a14:m>
                  <m:oMath xmlns:m="http://schemas.openxmlformats.org/officeDocument/2006/math">
                    <m:r>
                      <a:rPr lang="en-US" i="1" dirty="0" smtClean="0">
                        <a:solidFill>
                          <a:srgbClr val="000000"/>
                        </a:solidFill>
                        <a:latin typeface="Cambria Math" panose="02040503050406030204" pitchFamily="18" charset="0"/>
                      </a:rPr>
                      <m:t>𝑠</m:t>
                    </m:r>
                  </m:oMath>
                </a14:m>
                <a:r>
                  <a:rPr lang="en-US" dirty="0">
                    <a:solidFill>
                      <a:srgbClr val="000000"/>
                    </a:solidFill>
                  </a:rPr>
                  <a:t> is a biased estimator for </a:t>
                </a:r>
                <a14:m>
                  <m:oMath xmlns:m="http://schemas.openxmlformats.org/officeDocument/2006/math">
                    <m:r>
                      <a:rPr lang="en-US" i="1" dirty="0" smtClean="0">
                        <a:solidFill>
                          <a:srgbClr val="000000"/>
                        </a:solidFill>
                        <a:latin typeface="Cambria Math" panose="02040503050406030204" pitchFamily="18" charset="0"/>
                        <a:ea typeface="Cambria Math" panose="02040503050406030204" pitchFamily="18" charset="0"/>
                      </a:rPr>
                      <m:t>𝜎</m:t>
                    </m:r>
                  </m:oMath>
                </a14:m>
                <a:r>
                  <a:rPr lang="en-US" dirty="0">
                    <a:solidFill>
                      <a:srgbClr val="000000"/>
                    </a:solidFill>
                  </a:rPr>
                  <a:t>. </a:t>
                </a:r>
              </a:p>
            </p:txBody>
          </p:sp>
        </mc:Choice>
        <mc:Fallback xmlns="">
          <p:sp>
            <p:nvSpPr>
              <p:cNvPr id="4" name="Content Placeholder 3">
                <a:extLst>
                  <a:ext uri="{FF2B5EF4-FFF2-40B4-BE49-F238E27FC236}">
                    <a16:creationId xmlns:a16="http://schemas.microsoft.com/office/drawing/2014/main" id="{693BE786-60AA-2070-3AE7-958E631A1186}"/>
                  </a:ext>
                </a:extLst>
              </p:cNvPr>
              <p:cNvSpPr>
                <a:spLocks noGrp="1" noRot="1" noChangeAspect="1" noMove="1" noResize="1" noEditPoints="1" noAdjustHandles="1" noChangeArrowheads="1" noChangeShapeType="1" noTextEdit="1"/>
              </p:cNvSpPr>
              <p:nvPr>
                <p:ph idx="1"/>
              </p:nvPr>
            </p:nvSpPr>
            <p:spPr>
              <a:xfrm>
                <a:off x="457200" y="1280160"/>
                <a:ext cx="8229600" cy="954107"/>
              </a:xfrm>
              <a:blipFill>
                <a:blip r:embed="rId2"/>
                <a:stretch>
                  <a:fillRect l="-1328" t="-4321" r="-2066" b="-14815"/>
                </a:stretch>
              </a:blipFill>
              <a:ln w="28575">
                <a:solidFill>
                  <a:srgbClr val="FF0000"/>
                </a:solidFill>
              </a:ln>
            </p:spPr>
            <p:txBody>
              <a:bodyPr/>
              <a:lstStyle/>
              <a:p>
                <a:r>
                  <a:rPr lang="en-IN">
                    <a:noFill/>
                  </a:rPr>
                  <a:t> </a:t>
                </a:r>
              </a:p>
            </p:txBody>
          </p:sp>
        </mc:Fallback>
      </mc:AlternateContent>
    </p:spTree>
    <p:extLst>
      <p:ext uri="{BB962C8B-B14F-4D97-AF65-F5344CB8AC3E}">
        <p14:creationId xmlns:p14="http://schemas.microsoft.com/office/powerpoint/2010/main" val="39098475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423386-9CD5-B79B-05FB-D75246AD5B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45FF5A-8730-BA19-4CF5-30730B21C157}"/>
              </a:ext>
            </a:extLst>
          </p:cNvPr>
          <p:cNvSpPr>
            <a:spLocks noGrp="1"/>
          </p:cNvSpPr>
          <p:nvPr>
            <p:ph type="title"/>
          </p:nvPr>
        </p:nvSpPr>
        <p:spPr/>
        <p:txBody>
          <a:bodyPr/>
          <a:lstStyle/>
          <a:p>
            <a:r>
              <a:rPr lang="en-US" dirty="0"/>
              <a:t>Formula: 100(1 </a:t>
            </a:r>
            <a:r>
              <a:rPr lang="en-US" dirty="0">
                <a:latin typeface="Symbol" pitchFamily="98" charset="2"/>
              </a:rPr>
              <a:t>-</a:t>
            </a:r>
            <a:r>
              <a:rPr lang="en-US" dirty="0"/>
              <a:t> </a:t>
            </a:r>
            <a:r>
              <a:rPr lang="el-GR" i="1" dirty="0">
                <a:latin typeface="Cambria Math" panose="02040503050406030204" pitchFamily="18" charset="0"/>
                <a:ea typeface="Cambria Math" panose="02040503050406030204" pitchFamily="18" charset="0"/>
              </a:rPr>
              <a:t>α</a:t>
            </a:r>
            <a:r>
              <a:rPr lang="en-US" dirty="0"/>
              <a:t>)% Confidence Interval for </a:t>
            </a:r>
            <a:r>
              <a:rPr lang="el-GR" i="1" dirty="0">
                <a:latin typeface="Cambria Math" panose="02040503050406030204" pitchFamily="18" charset="0"/>
                <a:ea typeface="Cambria Math" panose="02040503050406030204" pitchFamily="18" charset="0"/>
              </a:rPr>
              <a:t>σ</a:t>
            </a:r>
            <a:r>
              <a:rPr lang="en-US" i="1" dirty="0">
                <a:latin typeface="Cambria Math" panose="02040503050406030204" pitchFamily="18" charset="0"/>
                <a:ea typeface="Cambria Math" panose="02040503050406030204" pitchFamily="18" charset="0"/>
              </a:rPr>
              <a:t> </a:t>
            </a:r>
            <a:r>
              <a:rPr lang="en-US" baseline="30000" dirty="0"/>
              <a:t>2 </a:t>
            </a:r>
            <a:r>
              <a:rPr lang="en-US" dirty="0"/>
              <a:t> </a:t>
            </a:r>
          </a:p>
        </p:txBody>
      </p:sp>
      <p:sp>
        <p:nvSpPr>
          <p:cNvPr id="4" name="Content Placeholder 2">
            <a:extLst>
              <a:ext uri="{FF2B5EF4-FFF2-40B4-BE49-F238E27FC236}">
                <a16:creationId xmlns:a16="http://schemas.microsoft.com/office/drawing/2014/main" id="{F6CE2675-F0DE-51C2-6D68-92A205E16F5B}"/>
              </a:ext>
            </a:extLst>
          </p:cNvPr>
          <p:cNvSpPr>
            <a:spLocks noGrp="1"/>
          </p:cNvSpPr>
          <p:nvPr>
            <p:ph idx="1"/>
          </p:nvPr>
        </p:nvSpPr>
        <p:spPr>
          <a:xfrm>
            <a:off x="533400" y="1204814"/>
            <a:ext cx="8229600" cy="3022366"/>
          </a:xfrm>
          <a:solidFill>
            <a:srgbClr val="FFFFCC"/>
          </a:solidFill>
          <a:ln w="28575">
            <a:solidFill>
              <a:srgbClr val="000000"/>
            </a:solidFill>
          </a:ln>
        </p:spPr>
        <p:txBody>
          <a:bodyPr>
            <a:spAutoFit/>
          </a:bodyPr>
          <a:lstStyle/>
          <a:p>
            <a:r>
              <a:rPr lang="en-US" dirty="0">
                <a:solidFill>
                  <a:srgbClr val="000000"/>
                </a:solidFill>
              </a:rPr>
              <a:t>A 100(1 </a:t>
            </a:r>
            <a:r>
              <a:rPr lang="en-US" dirty="0">
                <a:solidFill>
                  <a:srgbClr val="000000"/>
                </a:solidFill>
                <a:latin typeface="Symbol" pitchFamily="98" charset="2"/>
              </a:rPr>
              <a:t>-</a:t>
            </a:r>
            <a:r>
              <a:rPr lang="en-US" dirty="0">
                <a:solidFill>
                  <a:srgbClr val="000000"/>
                </a:solidFill>
              </a:rPr>
              <a:t> </a:t>
            </a:r>
            <a:r>
              <a:rPr lang="el-GR" i="1" dirty="0">
                <a:solidFill>
                  <a:srgbClr val="000000"/>
                </a:solidFill>
                <a:latin typeface="Cambria Math" panose="02040503050406030204" pitchFamily="18" charset="0"/>
                <a:ea typeface="Cambria Math" panose="02040503050406030204" pitchFamily="18" charset="0"/>
              </a:rPr>
              <a:t>α</a:t>
            </a:r>
            <a:r>
              <a:rPr lang="en-US" dirty="0">
                <a:solidFill>
                  <a:srgbClr val="000000"/>
                </a:solidFill>
              </a:rPr>
              <a:t>)% confidence interval for </a:t>
            </a:r>
            <a:r>
              <a:rPr lang="el-GR" i="1" dirty="0">
                <a:solidFill>
                  <a:srgbClr val="000000"/>
                </a:solidFill>
                <a:latin typeface="Cambria Math" panose="02040503050406030204" pitchFamily="18" charset="0"/>
                <a:ea typeface="Cambria Math" panose="02040503050406030204" pitchFamily="18" charset="0"/>
              </a:rPr>
              <a:t>σ </a:t>
            </a:r>
            <a:r>
              <a:rPr lang="en-US" baseline="30000" dirty="0">
                <a:solidFill>
                  <a:srgbClr val="000000"/>
                </a:solidFill>
              </a:rPr>
              <a:t>2</a:t>
            </a:r>
            <a:r>
              <a:rPr lang="en-US" dirty="0">
                <a:solidFill>
                  <a:srgbClr val="000000"/>
                </a:solidFill>
              </a:rPr>
              <a:t> is given by </a:t>
            </a:r>
          </a:p>
          <a:p>
            <a:endParaRPr lang="en-US" dirty="0">
              <a:solidFill>
                <a:srgbClr val="000000"/>
              </a:solidFill>
            </a:endParaRPr>
          </a:p>
          <a:p>
            <a:endParaRPr lang="en-US" dirty="0">
              <a:solidFill>
                <a:srgbClr val="000000"/>
              </a:solidFill>
            </a:endParaRPr>
          </a:p>
          <a:p>
            <a:endParaRPr lang="en-US" dirty="0">
              <a:solidFill>
                <a:srgbClr val="000000"/>
              </a:solidFill>
            </a:endParaRPr>
          </a:p>
          <a:p>
            <a:r>
              <a:rPr lang="en-US" dirty="0">
                <a:solidFill>
                  <a:srgbClr val="000000"/>
                </a:solidFill>
              </a:rPr>
              <a:t>where       and         are points under the curve of the chi-square distribution with </a:t>
            </a:r>
            <a:r>
              <a:rPr lang="en-US" i="1" dirty="0">
                <a:solidFill>
                  <a:srgbClr val="000000"/>
                </a:solidFill>
              </a:rPr>
              <a:t>n</a:t>
            </a:r>
            <a:r>
              <a:rPr lang="en-US" dirty="0">
                <a:solidFill>
                  <a:srgbClr val="000000"/>
                </a:solidFill>
              </a:rPr>
              <a:t> </a:t>
            </a:r>
            <a:r>
              <a:rPr lang="en-US" dirty="0">
                <a:solidFill>
                  <a:srgbClr val="000000"/>
                </a:solidFill>
                <a:latin typeface="Symbol" pitchFamily="98" charset="2"/>
              </a:rPr>
              <a:t>-</a:t>
            </a:r>
            <a:r>
              <a:rPr lang="en-US" dirty="0">
                <a:solidFill>
                  <a:srgbClr val="000000"/>
                </a:solidFill>
              </a:rPr>
              <a:t> 1 degrees of freedom.</a:t>
            </a:r>
          </a:p>
        </p:txBody>
      </p:sp>
      <p:graphicFrame>
        <p:nvGraphicFramePr>
          <p:cNvPr id="58370" name="Object 2">
            <a:extLst>
              <a:ext uri="{FF2B5EF4-FFF2-40B4-BE49-F238E27FC236}">
                <a16:creationId xmlns:a16="http://schemas.microsoft.com/office/drawing/2014/main" id="{1D159A24-46E5-C2C8-F7ED-D37EA4F7F547}"/>
              </a:ext>
            </a:extLst>
          </p:cNvPr>
          <p:cNvGraphicFramePr>
            <a:graphicFrameLocks noChangeAspect="1"/>
          </p:cNvGraphicFramePr>
          <p:nvPr>
            <p:extLst>
              <p:ext uri="{D42A27DB-BD31-4B8C-83A1-F6EECF244321}">
                <p14:modId xmlns:p14="http://schemas.microsoft.com/office/powerpoint/2010/main" val="1537678652"/>
              </p:ext>
            </p:extLst>
          </p:nvPr>
        </p:nvGraphicFramePr>
        <p:xfrm>
          <a:off x="2873452" y="1928173"/>
          <a:ext cx="3594100" cy="1066800"/>
        </p:xfrm>
        <a:graphic>
          <a:graphicData uri="http://schemas.openxmlformats.org/presentationml/2006/ole">
            <mc:AlternateContent xmlns:mc="http://schemas.openxmlformats.org/markup-compatibility/2006">
              <mc:Choice xmlns:v="urn:schemas-microsoft-com:vml" Requires="v">
                <p:oleObj name="Equation" r:id="rId2" imgW="3593880" imgH="1066680" progId="Equation.DSMT4">
                  <p:embed/>
                </p:oleObj>
              </mc:Choice>
              <mc:Fallback>
                <p:oleObj name="Equation" r:id="rId2" imgW="3593880" imgH="1066680" progId="Equation.DSMT4">
                  <p:embed/>
                  <p:pic>
                    <p:nvPicPr>
                      <p:cNvPr id="58370" name="Object 2"/>
                      <p:cNvPicPr>
                        <a:picLocks noChangeAspect="1" noChangeArrowheads="1"/>
                      </p:cNvPicPr>
                      <p:nvPr/>
                    </p:nvPicPr>
                    <p:blipFill>
                      <a:blip r:embed="rId3"/>
                      <a:srcRect/>
                      <a:stretch>
                        <a:fillRect/>
                      </a:stretch>
                    </p:blipFill>
                    <p:spPr bwMode="auto">
                      <a:xfrm>
                        <a:off x="2873452" y="1928173"/>
                        <a:ext cx="35941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376" name="Object 8">
            <a:extLst>
              <a:ext uri="{FF2B5EF4-FFF2-40B4-BE49-F238E27FC236}">
                <a16:creationId xmlns:a16="http://schemas.microsoft.com/office/drawing/2014/main" id="{D0C9AC78-7231-9F25-34BA-BA7DF889C3F0}"/>
              </a:ext>
            </a:extLst>
          </p:cNvPr>
          <p:cNvGraphicFramePr>
            <a:graphicFrameLocks noChangeAspect="1"/>
          </p:cNvGraphicFramePr>
          <p:nvPr>
            <p:extLst>
              <p:ext uri="{D42A27DB-BD31-4B8C-83A1-F6EECF244321}">
                <p14:modId xmlns:p14="http://schemas.microsoft.com/office/powerpoint/2010/main" val="3822724870"/>
              </p:ext>
            </p:extLst>
          </p:nvPr>
        </p:nvGraphicFramePr>
        <p:xfrm>
          <a:off x="1622502" y="3220844"/>
          <a:ext cx="495300" cy="533400"/>
        </p:xfrm>
        <a:graphic>
          <a:graphicData uri="http://schemas.openxmlformats.org/presentationml/2006/ole">
            <mc:AlternateContent xmlns:mc="http://schemas.openxmlformats.org/markup-compatibility/2006">
              <mc:Choice xmlns:v="urn:schemas-microsoft-com:vml" Requires="v">
                <p:oleObj name="Equation" r:id="rId4" imgW="495000" imgH="533160" progId="Equation.DSMT4">
                  <p:embed/>
                </p:oleObj>
              </mc:Choice>
              <mc:Fallback>
                <p:oleObj name="Equation" r:id="rId4" imgW="495000" imgH="533160" progId="Equation.DSMT4">
                  <p:embed/>
                  <p:pic>
                    <p:nvPicPr>
                      <p:cNvPr id="58376" name="Object 8"/>
                      <p:cNvPicPr>
                        <a:picLocks noChangeAspect="1" noChangeArrowheads="1"/>
                      </p:cNvPicPr>
                      <p:nvPr/>
                    </p:nvPicPr>
                    <p:blipFill>
                      <a:blip r:embed="rId5"/>
                      <a:srcRect/>
                      <a:stretch>
                        <a:fillRect/>
                      </a:stretch>
                    </p:blipFill>
                    <p:spPr bwMode="auto">
                      <a:xfrm>
                        <a:off x="1622502" y="3220844"/>
                        <a:ext cx="4953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377" name="Object 9">
            <a:extLst>
              <a:ext uri="{FF2B5EF4-FFF2-40B4-BE49-F238E27FC236}">
                <a16:creationId xmlns:a16="http://schemas.microsoft.com/office/drawing/2014/main" id="{061A1323-F850-18B1-9E68-C19AC7B3A928}"/>
              </a:ext>
            </a:extLst>
          </p:cNvPr>
          <p:cNvGraphicFramePr>
            <a:graphicFrameLocks noChangeAspect="1"/>
          </p:cNvGraphicFramePr>
          <p:nvPr>
            <p:extLst>
              <p:ext uri="{D42A27DB-BD31-4B8C-83A1-F6EECF244321}">
                <p14:modId xmlns:p14="http://schemas.microsoft.com/office/powerpoint/2010/main" val="4094790329"/>
              </p:ext>
            </p:extLst>
          </p:nvPr>
        </p:nvGraphicFramePr>
        <p:xfrm>
          <a:off x="2689302" y="3220844"/>
          <a:ext cx="660400" cy="533400"/>
        </p:xfrm>
        <a:graphic>
          <a:graphicData uri="http://schemas.openxmlformats.org/presentationml/2006/ole">
            <mc:AlternateContent xmlns:mc="http://schemas.openxmlformats.org/markup-compatibility/2006">
              <mc:Choice xmlns:v="urn:schemas-microsoft-com:vml" Requires="v">
                <p:oleObj name="Equation" r:id="rId6" imgW="660240" imgH="533160" progId="Equation.DSMT4">
                  <p:embed/>
                </p:oleObj>
              </mc:Choice>
              <mc:Fallback>
                <p:oleObj name="Equation" r:id="rId6" imgW="660240" imgH="533160" progId="Equation.DSMT4">
                  <p:embed/>
                  <p:pic>
                    <p:nvPicPr>
                      <p:cNvPr id="58377" name="Object 9"/>
                      <p:cNvPicPr>
                        <a:picLocks noChangeAspect="1" noChangeArrowheads="1"/>
                      </p:cNvPicPr>
                      <p:nvPr/>
                    </p:nvPicPr>
                    <p:blipFill>
                      <a:blip r:embed="rId7"/>
                      <a:srcRect/>
                      <a:stretch>
                        <a:fillRect/>
                      </a:stretch>
                    </p:blipFill>
                    <p:spPr bwMode="auto">
                      <a:xfrm>
                        <a:off x="2689302" y="3220844"/>
                        <a:ext cx="660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5508539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30DBC1-D41D-E4A1-2D7D-C2B91F5DDB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7554FD-4E61-69C8-3DCC-22D90907C2BF}"/>
              </a:ext>
            </a:extLst>
          </p:cNvPr>
          <p:cNvSpPr>
            <a:spLocks noGrp="1"/>
          </p:cNvSpPr>
          <p:nvPr>
            <p:ph type="title"/>
          </p:nvPr>
        </p:nvSpPr>
        <p:spPr/>
        <p:txBody>
          <a:bodyPr/>
          <a:lstStyle/>
          <a:p>
            <a:r>
              <a:rPr lang="en-US" dirty="0"/>
              <a:t>Note</a:t>
            </a:r>
          </a:p>
        </p:txBody>
      </p:sp>
      <mc:AlternateContent xmlns:mc="http://schemas.openxmlformats.org/markup-compatibility/2006" xmlns:a14="http://schemas.microsoft.com/office/drawing/2010/main">
        <mc:Choice Requires="a14">
          <p:sp>
            <p:nvSpPr>
              <p:cNvPr id="4" name="Content Placeholder 3">
                <a:extLst>
                  <a:ext uri="{FF2B5EF4-FFF2-40B4-BE49-F238E27FC236}">
                    <a16:creationId xmlns:a16="http://schemas.microsoft.com/office/drawing/2014/main" id="{F42BC9F6-8FE5-93C3-AC8C-8B2DBFDAED51}"/>
                  </a:ext>
                </a:extLst>
              </p:cNvPr>
              <p:cNvSpPr>
                <a:spLocks noGrp="1"/>
              </p:cNvSpPr>
              <p:nvPr>
                <p:ph idx="1"/>
              </p:nvPr>
            </p:nvSpPr>
            <p:spPr>
              <a:xfrm>
                <a:off x="457200" y="1280160"/>
                <a:ext cx="8229600" cy="3539430"/>
              </a:xfrm>
              <a:ln w="28575">
                <a:solidFill>
                  <a:srgbClr val="FF0000"/>
                </a:solidFill>
              </a:ln>
            </p:spPr>
            <p:txBody>
              <a:bodyPr>
                <a:spAutoFit/>
              </a:bodyPr>
              <a:lstStyle/>
              <a:p>
                <a:r>
                  <a:rPr lang="en-US" dirty="0">
                    <a:solidFill>
                      <a:srgbClr val="000000"/>
                    </a:solidFill>
                  </a:rPr>
                  <a:t>Since the chi-square distribution is not symmetric, confidence intervals for the population variance and standard deviation do not fit the format of previously studied confidence intervals where you add and subtract the margin of error, </a:t>
                </a:r>
                <a14:m>
                  <m:oMath xmlns:m="http://schemas.openxmlformats.org/officeDocument/2006/math">
                    <m:r>
                      <a:rPr lang="en-US" i="1" dirty="0" smtClean="0">
                        <a:solidFill>
                          <a:srgbClr val="000000"/>
                        </a:solidFill>
                        <a:latin typeface="Cambria Math" panose="02040503050406030204" pitchFamily="18" charset="0"/>
                      </a:rPr>
                      <m:t>𝐸</m:t>
                    </m:r>
                  </m:oMath>
                </a14:m>
                <a:r>
                  <a:rPr lang="en-US" dirty="0">
                    <a:solidFill>
                      <a:srgbClr val="000000"/>
                    </a:solidFill>
                  </a:rPr>
                  <a:t>, to a point estimate to get the upper and lower values for the confidence interval. The endpoints of the confidence intervals must be calculated separately. </a:t>
                </a:r>
              </a:p>
            </p:txBody>
          </p:sp>
        </mc:Choice>
        <mc:Fallback xmlns="">
          <p:sp>
            <p:nvSpPr>
              <p:cNvPr id="4" name="Content Placeholder 3">
                <a:extLst>
                  <a:ext uri="{FF2B5EF4-FFF2-40B4-BE49-F238E27FC236}">
                    <a16:creationId xmlns:a16="http://schemas.microsoft.com/office/drawing/2014/main" id="{F42BC9F6-8FE5-93C3-AC8C-8B2DBFDAED51}"/>
                  </a:ext>
                </a:extLst>
              </p:cNvPr>
              <p:cNvSpPr>
                <a:spLocks noGrp="1" noRot="1" noChangeAspect="1" noMove="1" noResize="1" noEditPoints="1" noAdjustHandles="1" noChangeArrowheads="1" noChangeShapeType="1" noTextEdit="1"/>
              </p:cNvSpPr>
              <p:nvPr>
                <p:ph idx="1"/>
              </p:nvPr>
            </p:nvSpPr>
            <p:spPr>
              <a:xfrm>
                <a:off x="457200" y="1280160"/>
                <a:ext cx="8229600" cy="3539430"/>
              </a:xfrm>
              <a:blipFill>
                <a:blip r:embed="rId2"/>
                <a:stretch>
                  <a:fillRect l="-1328" t="-1195" b="-3413"/>
                </a:stretch>
              </a:blipFill>
              <a:ln w="28575">
                <a:solidFill>
                  <a:srgbClr val="FF0000"/>
                </a:solidFill>
              </a:ln>
            </p:spPr>
            <p:txBody>
              <a:bodyPr/>
              <a:lstStyle/>
              <a:p>
                <a:r>
                  <a:rPr lang="en-IN">
                    <a:noFill/>
                  </a:rPr>
                  <a:t> </a:t>
                </a:r>
              </a:p>
            </p:txBody>
          </p:sp>
        </mc:Fallback>
      </mc:AlternateContent>
    </p:spTree>
    <p:extLst>
      <p:ext uri="{BB962C8B-B14F-4D97-AF65-F5344CB8AC3E}">
        <p14:creationId xmlns:p14="http://schemas.microsoft.com/office/powerpoint/2010/main" val="1138627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095DE-1272-DD09-4A36-920F14C59E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78DB9E-B725-A2FB-6572-D26252041C3F}"/>
              </a:ext>
            </a:extLst>
          </p:cNvPr>
          <p:cNvSpPr>
            <a:spLocks noGrp="1"/>
          </p:cNvSpPr>
          <p:nvPr>
            <p:ph type="title"/>
          </p:nvPr>
        </p:nvSpPr>
        <p:spPr/>
        <p:txBody>
          <a:bodyPr/>
          <a:lstStyle/>
          <a:p>
            <a:r>
              <a:rPr lang="en-US" dirty="0"/>
              <a:t>Estimating the Population Standard Deviation or Variance (cont.)</a:t>
            </a:r>
          </a:p>
        </p:txBody>
      </p:sp>
      <p:sp>
        <p:nvSpPr>
          <p:cNvPr id="3" name="Content Placeholder 2">
            <a:extLst>
              <a:ext uri="{FF2B5EF4-FFF2-40B4-BE49-F238E27FC236}">
                <a16:creationId xmlns:a16="http://schemas.microsoft.com/office/drawing/2014/main" id="{507F6323-2C6D-CE28-0DE6-F749BDEC10AE}"/>
              </a:ext>
            </a:extLst>
          </p:cNvPr>
          <p:cNvSpPr>
            <a:spLocks noGrp="1"/>
          </p:cNvSpPr>
          <p:nvPr>
            <p:ph idx="1"/>
          </p:nvPr>
        </p:nvSpPr>
        <p:spPr/>
        <p:txBody>
          <a:bodyPr/>
          <a:lstStyle/>
          <a:p>
            <a:r>
              <a:rPr lang="en-US" dirty="0"/>
              <a:t>The confidence interval for the population standard deviation is found by taking the square root of the endpoints of the confidence interval for the population variance.</a:t>
            </a:r>
          </a:p>
        </p:txBody>
      </p:sp>
    </p:spTree>
    <p:extLst>
      <p:ext uri="{BB962C8B-B14F-4D97-AF65-F5344CB8AC3E}">
        <p14:creationId xmlns:p14="http://schemas.microsoft.com/office/powerpoint/2010/main" val="6629311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2D291-58A5-1183-915F-021477A8EE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FB8DAC-23C2-76D6-E66A-D07B5470B712}"/>
              </a:ext>
            </a:extLst>
          </p:cNvPr>
          <p:cNvSpPr>
            <a:spLocks noGrp="1"/>
          </p:cNvSpPr>
          <p:nvPr>
            <p:ph type="title"/>
          </p:nvPr>
        </p:nvSpPr>
        <p:spPr/>
        <p:txBody>
          <a:bodyPr/>
          <a:lstStyle/>
          <a:p>
            <a:r>
              <a:rPr lang="en-US" dirty="0"/>
              <a:t>Formula: 100(1 </a:t>
            </a:r>
            <a:r>
              <a:rPr lang="en-US" dirty="0">
                <a:latin typeface="Symbol" pitchFamily="98" charset="2"/>
              </a:rPr>
              <a:t>-</a:t>
            </a:r>
            <a:r>
              <a:rPr lang="en-US" dirty="0"/>
              <a:t> </a:t>
            </a:r>
            <a:r>
              <a:rPr lang="el-GR" i="1" dirty="0">
                <a:latin typeface="Cambria Math" panose="02040503050406030204" pitchFamily="18" charset="0"/>
                <a:ea typeface="Cambria Math" panose="02040503050406030204" pitchFamily="18" charset="0"/>
              </a:rPr>
              <a:t>α</a:t>
            </a:r>
            <a:r>
              <a:rPr lang="en-US" dirty="0"/>
              <a:t>)% Confidence Interval for </a:t>
            </a:r>
            <a:r>
              <a:rPr lang="el-GR" i="1" dirty="0">
                <a:latin typeface="Cambria Math" panose="02040503050406030204" pitchFamily="18" charset="0"/>
                <a:ea typeface="Cambria Math" panose="02040503050406030204" pitchFamily="18" charset="0"/>
              </a:rPr>
              <a:t>σ</a:t>
            </a:r>
            <a:r>
              <a:rPr lang="en-US" baseline="30000" dirty="0"/>
              <a:t> </a:t>
            </a:r>
            <a:r>
              <a:rPr lang="en-US" dirty="0"/>
              <a:t> </a:t>
            </a:r>
          </a:p>
        </p:txBody>
      </p:sp>
      <p:sp>
        <p:nvSpPr>
          <p:cNvPr id="4" name="Content Placeholder 2">
            <a:extLst>
              <a:ext uri="{FF2B5EF4-FFF2-40B4-BE49-F238E27FC236}">
                <a16:creationId xmlns:a16="http://schemas.microsoft.com/office/drawing/2014/main" id="{580C0E45-E10C-49C4-078E-F7FA95D25B29}"/>
              </a:ext>
            </a:extLst>
          </p:cNvPr>
          <p:cNvSpPr>
            <a:spLocks noGrp="1"/>
          </p:cNvSpPr>
          <p:nvPr>
            <p:ph idx="1"/>
          </p:nvPr>
        </p:nvSpPr>
        <p:spPr>
          <a:xfrm>
            <a:off x="533400" y="1204814"/>
            <a:ext cx="8229600" cy="3022366"/>
          </a:xfrm>
          <a:solidFill>
            <a:srgbClr val="FFFFCC"/>
          </a:solidFill>
          <a:ln w="28575">
            <a:solidFill>
              <a:srgbClr val="000000"/>
            </a:solidFill>
          </a:ln>
        </p:spPr>
        <p:txBody>
          <a:bodyPr>
            <a:spAutoFit/>
          </a:bodyPr>
          <a:lstStyle/>
          <a:p>
            <a:r>
              <a:rPr lang="en-US" dirty="0">
                <a:solidFill>
                  <a:srgbClr val="000000"/>
                </a:solidFill>
              </a:rPr>
              <a:t>A 100(1 </a:t>
            </a:r>
            <a:r>
              <a:rPr lang="en-US" dirty="0">
                <a:solidFill>
                  <a:srgbClr val="000000"/>
                </a:solidFill>
                <a:latin typeface="Symbol" pitchFamily="98" charset="2"/>
              </a:rPr>
              <a:t>-</a:t>
            </a:r>
            <a:r>
              <a:rPr lang="en-US" dirty="0">
                <a:solidFill>
                  <a:srgbClr val="000000"/>
                </a:solidFill>
              </a:rPr>
              <a:t> </a:t>
            </a:r>
            <a:r>
              <a:rPr lang="el-GR" i="1" dirty="0">
                <a:solidFill>
                  <a:srgbClr val="000000"/>
                </a:solidFill>
                <a:latin typeface="Cambria Math" panose="02040503050406030204" pitchFamily="18" charset="0"/>
                <a:ea typeface="Cambria Math" panose="02040503050406030204" pitchFamily="18" charset="0"/>
              </a:rPr>
              <a:t>α</a:t>
            </a:r>
            <a:r>
              <a:rPr lang="en-US" dirty="0">
                <a:solidFill>
                  <a:srgbClr val="000000"/>
                </a:solidFill>
              </a:rPr>
              <a:t>)% confidence interval for </a:t>
            </a:r>
            <a:r>
              <a:rPr lang="el-GR" i="1" dirty="0">
                <a:solidFill>
                  <a:srgbClr val="000000"/>
                </a:solidFill>
                <a:latin typeface="Cambria Math" panose="02040503050406030204" pitchFamily="18" charset="0"/>
                <a:ea typeface="Cambria Math" panose="02040503050406030204" pitchFamily="18" charset="0"/>
              </a:rPr>
              <a:t>σ </a:t>
            </a:r>
            <a:r>
              <a:rPr lang="en-US" dirty="0">
                <a:solidFill>
                  <a:srgbClr val="000000"/>
                </a:solidFill>
              </a:rPr>
              <a:t> is given by </a:t>
            </a:r>
          </a:p>
          <a:p>
            <a:endParaRPr lang="en-US" dirty="0">
              <a:solidFill>
                <a:srgbClr val="000000"/>
              </a:solidFill>
            </a:endParaRPr>
          </a:p>
          <a:p>
            <a:endParaRPr lang="en-US" dirty="0">
              <a:solidFill>
                <a:srgbClr val="000000"/>
              </a:solidFill>
            </a:endParaRPr>
          </a:p>
          <a:p>
            <a:endParaRPr lang="en-US" dirty="0">
              <a:solidFill>
                <a:srgbClr val="000000"/>
              </a:solidFill>
            </a:endParaRPr>
          </a:p>
          <a:p>
            <a:r>
              <a:rPr lang="en-US" dirty="0">
                <a:solidFill>
                  <a:srgbClr val="000000"/>
                </a:solidFill>
              </a:rPr>
              <a:t>where       and         are points under the curve of the chi-square distribution with </a:t>
            </a:r>
            <a:r>
              <a:rPr lang="en-US" i="1" dirty="0">
                <a:solidFill>
                  <a:srgbClr val="000000"/>
                </a:solidFill>
              </a:rPr>
              <a:t>n</a:t>
            </a:r>
            <a:r>
              <a:rPr lang="en-US" dirty="0">
                <a:solidFill>
                  <a:srgbClr val="000000"/>
                </a:solidFill>
              </a:rPr>
              <a:t> </a:t>
            </a:r>
            <a:r>
              <a:rPr lang="en-US" dirty="0">
                <a:solidFill>
                  <a:srgbClr val="000000"/>
                </a:solidFill>
                <a:latin typeface="Symbol" pitchFamily="98" charset="2"/>
              </a:rPr>
              <a:t>-</a:t>
            </a:r>
            <a:r>
              <a:rPr lang="en-US" dirty="0">
                <a:solidFill>
                  <a:srgbClr val="000000"/>
                </a:solidFill>
              </a:rPr>
              <a:t> 1 degrees of freedom.</a:t>
            </a:r>
          </a:p>
        </p:txBody>
      </p:sp>
      <p:graphicFrame>
        <p:nvGraphicFramePr>
          <p:cNvPr id="58370" name="Object 2">
            <a:extLst>
              <a:ext uri="{FF2B5EF4-FFF2-40B4-BE49-F238E27FC236}">
                <a16:creationId xmlns:a16="http://schemas.microsoft.com/office/drawing/2014/main" id="{B61B6BF2-7E6F-F54B-F819-45AE65D4A561}"/>
              </a:ext>
            </a:extLst>
          </p:cNvPr>
          <p:cNvGraphicFramePr>
            <a:graphicFrameLocks noChangeAspect="1"/>
          </p:cNvGraphicFramePr>
          <p:nvPr>
            <p:extLst>
              <p:ext uri="{D42A27DB-BD31-4B8C-83A1-F6EECF244321}">
                <p14:modId xmlns:p14="http://schemas.microsoft.com/office/powerpoint/2010/main" val="395850086"/>
              </p:ext>
            </p:extLst>
          </p:nvPr>
        </p:nvGraphicFramePr>
        <p:xfrm>
          <a:off x="2571750" y="1931900"/>
          <a:ext cx="4000500" cy="1168400"/>
        </p:xfrm>
        <a:graphic>
          <a:graphicData uri="http://schemas.openxmlformats.org/presentationml/2006/ole">
            <mc:AlternateContent xmlns:mc="http://schemas.openxmlformats.org/markup-compatibility/2006">
              <mc:Choice xmlns:v="urn:schemas-microsoft-com:vml" Requires="v">
                <p:oleObj name="Equation" r:id="rId2" imgW="4000320" imgH="1168200" progId="Equation.DSMT4">
                  <p:embed/>
                </p:oleObj>
              </mc:Choice>
              <mc:Fallback>
                <p:oleObj name="Equation" r:id="rId2" imgW="4000320" imgH="1168200" progId="Equation.DSMT4">
                  <p:embed/>
                  <p:pic>
                    <p:nvPicPr>
                      <p:cNvPr id="58370" name="Object 2">
                        <a:extLst>
                          <a:ext uri="{FF2B5EF4-FFF2-40B4-BE49-F238E27FC236}">
                            <a16:creationId xmlns:a16="http://schemas.microsoft.com/office/drawing/2014/main" id="{1D159A24-46E5-C2C8-F7ED-D37EA4F7F547}"/>
                          </a:ext>
                        </a:extLst>
                      </p:cNvPr>
                      <p:cNvPicPr>
                        <a:picLocks noChangeAspect="1" noChangeArrowheads="1"/>
                      </p:cNvPicPr>
                      <p:nvPr/>
                    </p:nvPicPr>
                    <p:blipFill>
                      <a:blip r:embed="rId3"/>
                      <a:srcRect/>
                      <a:stretch>
                        <a:fillRect/>
                      </a:stretch>
                    </p:blipFill>
                    <p:spPr bwMode="auto">
                      <a:xfrm>
                        <a:off x="2571750" y="1931900"/>
                        <a:ext cx="40005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376" name="Object 8">
            <a:extLst>
              <a:ext uri="{FF2B5EF4-FFF2-40B4-BE49-F238E27FC236}">
                <a16:creationId xmlns:a16="http://schemas.microsoft.com/office/drawing/2014/main" id="{81AE00A9-A2C2-3803-E33F-9CB7E248A761}"/>
              </a:ext>
            </a:extLst>
          </p:cNvPr>
          <p:cNvGraphicFramePr>
            <a:graphicFrameLocks noChangeAspect="1"/>
          </p:cNvGraphicFramePr>
          <p:nvPr/>
        </p:nvGraphicFramePr>
        <p:xfrm>
          <a:off x="1622502" y="3220844"/>
          <a:ext cx="495300" cy="533400"/>
        </p:xfrm>
        <a:graphic>
          <a:graphicData uri="http://schemas.openxmlformats.org/presentationml/2006/ole">
            <mc:AlternateContent xmlns:mc="http://schemas.openxmlformats.org/markup-compatibility/2006">
              <mc:Choice xmlns:v="urn:schemas-microsoft-com:vml" Requires="v">
                <p:oleObj name="Equation" r:id="rId4" imgW="495000" imgH="533160" progId="Equation.DSMT4">
                  <p:embed/>
                </p:oleObj>
              </mc:Choice>
              <mc:Fallback>
                <p:oleObj name="Equation" r:id="rId4" imgW="495000" imgH="533160" progId="Equation.DSMT4">
                  <p:embed/>
                  <p:pic>
                    <p:nvPicPr>
                      <p:cNvPr id="58376" name="Object 8">
                        <a:extLst>
                          <a:ext uri="{FF2B5EF4-FFF2-40B4-BE49-F238E27FC236}">
                            <a16:creationId xmlns:a16="http://schemas.microsoft.com/office/drawing/2014/main" id="{D0C9AC78-7231-9F25-34BA-BA7DF889C3F0}"/>
                          </a:ext>
                        </a:extLst>
                      </p:cNvPr>
                      <p:cNvPicPr>
                        <a:picLocks noChangeAspect="1" noChangeArrowheads="1"/>
                      </p:cNvPicPr>
                      <p:nvPr/>
                    </p:nvPicPr>
                    <p:blipFill>
                      <a:blip r:embed="rId5"/>
                      <a:srcRect/>
                      <a:stretch>
                        <a:fillRect/>
                      </a:stretch>
                    </p:blipFill>
                    <p:spPr bwMode="auto">
                      <a:xfrm>
                        <a:off x="1622502" y="3220844"/>
                        <a:ext cx="4953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377" name="Object 9">
            <a:extLst>
              <a:ext uri="{FF2B5EF4-FFF2-40B4-BE49-F238E27FC236}">
                <a16:creationId xmlns:a16="http://schemas.microsoft.com/office/drawing/2014/main" id="{4ADD5938-6597-49C4-649B-FA3C779B6D7F}"/>
              </a:ext>
            </a:extLst>
          </p:cNvPr>
          <p:cNvGraphicFramePr>
            <a:graphicFrameLocks noChangeAspect="1"/>
          </p:cNvGraphicFramePr>
          <p:nvPr/>
        </p:nvGraphicFramePr>
        <p:xfrm>
          <a:off x="2689302" y="3220844"/>
          <a:ext cx="660400" cy="533400"/>
        </p:xfrm>
        <a:graphic>
          <a:graphicData uri="http://schemas.openxmlformats.org/presentationml/2006/ole">
            <mc:AlternateContent xmlns:mc="http://schemas.openxmlformats.org/markup-compatibility/2006">
              <mc:Choice xmlns:v="urn:schemas-microsoft-com:vml" Requires="v">
                <p:oleObj name="Equation" r:id="rId6" imgW="660240" imgH="533160" progId="Equation.DSMT4">
                  <p:embed/>
                </p:oleObj>
              </mc:Choice>
              <mc:Fallback>
                <p:oleObj name="Equation" r:id="rId6" imgW="660240" imgH="533160" progId="Equation.DSMT4">
                  <p:embed/>
                  <p:pic>
                    <p:nvPicPr>
                      <p:cNvPr id="58377" name="Object 9">
                        <a:extLst>
                          <a:ext uri="{FF2B5EF4-FFF2-40B4-BE49-F238E27FC236}">
                            <a16:creationId xmlns:a16="http://schemas.microsoft.com/office/drawing/2014/main" id="{061A1323-F850-18B1-9E68-C19AC7B3A928}"/>
                          </a:ext>
                        </a:extLst>
                      </p:cNvPr>
                      <p:cNvPicPr>
                        <a:picLocks noChangeAspect="1" noChangeArrowheads="1"/>
                      </p:cNvPicPr>
                      <p:nvPr/>
                    </p:nvPicPr>
                    <p:blipFill>
                      <a:blip r:embed="rId7"/>
                      <a:srcRect/>
                      <a:stretch>
                        <a:fillRect/>
                      </a:stretch>
                    </p:blipFill>
                    <p:spPr bwMode="auto">
                      <a:xfrm>
                        <a:off x="2689302" y="3220844"/>
                        <a:ext cx="660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9886414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C27625-1610-8D66-A4BF-DD25E0755C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C0D3FA-A6AE-FC5E-AD6B-D87B62D4F850}"/>
              </a:ext>
            </a:extLst>
          </p:cNvPr>
          <p:cNvSpPr>
            <a:spLocks noGrp="1"/>
          </p:cNvSpPr>
          <p:nvPr>
            <p:ph type="title"/>
          </p:nvPr>
        </p:nvSpPr>
        <p:spPr/>
        <p:txBody>
          <a:bodyPr>
            <a:normAutofit/>
          </a:bodyPr>
          <a:lstStyle/>
          <a:p>
            <a:r>
              <a:rPr lang="en-US" dirty="0"/>
              <a:t>Example 10.5.1: Determining a Confidence Interval for the Population Standard Deviation</a:t>
            </a:r>
          </a:p>
        </p:txBody>
      </p:sp>
      <p:sp>
        <p:nvSpPr>
          <p:cNvPr id="3" name="Content Placeholder 2">
            <a:extLst>
              <a:ext uri="{FF2B5EF4-FFF2-40B4-BE49-F238E27FC236}">
                <a16:creationId xmlns:a16="http://schemas.microsoft.com/office/drawing/2014/main" id="{6F07D13A-BAB2-613F-6557-9515FDA13EFD}"/>
              </a:ext>
            </a:extLst>
          </p:cNvPr>
          <p:cNvSpPr>
            <a:spLocks noGrp="1"/>
          </p:cNvSpPr>
          <p:nvPr>
            <p:ph idx="1"/>
          </p:nvPr>
        </p:nvSpPr>
        <p:spPr/>
        <p:txBody>
          <a:bodyPr>
            <a:normAutofit lnSpcReduction="10000"/>
          </a:bodyPr>
          <a:lstStyle/>
          <a:p>
            <a:r>
              <a:rPr lang="en-US" dirty="0"/>
              <a:t>The quality control supervisor of a bottling plant is concerned about the variance of fill per bottle. Regulatory agencies specify that the standard deviation of the amount of fill should be less than 0.1 ounce. To determine whether the process is meeting this specification, the supervisor randomly selects ten bottles, weighs the contents of each, and finds that the sample standard deviation of these measurements is 0.04. Compute a 95% confidence interval for the standard deviation of ounces of fill for the bottling plant. </a:t>
            </a:r>
          </a:p>
        </p:txBody>
      </p:sp>
    </p:spTree>
    <p:extLst>
      <p:ext uri="{BB962C8B-B14F-4D97-AF65-F5344CB8AC3E}">
        <p14:creationId xmlns:p14="http://schemas.microsoft.com/office/powerpoint/2010/main" val="592909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9C7307-0CD9-0F7C-88C0-01DF679D54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BE307E-E313-3486-A4CD-68E847834EAA}"/>
              </a:ext>
            </a:extLst>
          </p:cNvPr>
          <p:cNvSpPr>
            <a:spLocks noGrp="1"/>
          </p:cNvSpPr>
          <p:nvPr>
            <p:ph type="title"/>
          </p:nvPr>
        </p:nvSpPr>
        <p:spPr/>
        <p:txBody>
          <a:bodyPr>
            <a:normAutofit fontScale="90000"/>
          </a:bodyPr>
          <a:lstStyle/>
          <a:p>
            <a:r>
              <a:rPr lang="en-US" dirty="0"/>
              <a:t>Example 10.5.1: Determining a Confidence Interval for the Population Standard Deviation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0D734EA-0C0D-7DA2-1E91-8916B1E0CD52}"/>
                  </a:ext>
                </a:extLst>
              </p:cNvPr>
              <p:cNvSpPr>
                <a:spLocks noGrp="1"/>
              </p:cNvSpPr>
              <p:nvPr>
                <p:ph idx="1"/>
              </p:nvPr>
            </p:nvSpPr>
            <p:spPr/>
            <p:txBody>
              <a:bodyPr>
                <a:normAutofit/>
              </a:bodyPr>
              <a:lstStyle/>
              <a:p>
                <a:r>
                  <a:rPr lang="en-US" b="1" dirty="0"/>
                  <a:t>Solution</a:t>
                </a:r>
              </a:p>
              <a:p>
                <a:r>
                  <a:rPr lang="en-US" dirty="0"/>
                  <a:t>We want to find a 95% confidence interval for the variance. We are given that</a:t>
                </a:r>
              </a:p>
              <a:p>
                <a14:m>
                  <m:oMath xmlns:m="http://schemas.openxmlformats.org/officeDocument/2006/math">
                    <m:r>
                      <a:rPr lang="en-US" i="1" dirty="0" smtClean="0">
                        <a:latin typeface="Cambria Math" panose="02040503050406030204" pitchFamily="18" charset="0"/>
                      </a:rPr>
                      <m:t>𝑛</m:t>
                    </m:r>
                    <m:r>
                      <a:rPr lang="en-US" i="1" dirty="0" smtClean="0">
                        <a:latin typeface="Cambria Math" panose="02040503050406030204" pitchFamily="18" charset="0"/>
                      </a:rPr>
                      <m:t>=10</m:t>
                    </m:r>
                  </m:oMath>
                </a14:m>
                <a:r>
                  <a:rPr lang="en-US" dirty="0"/>
                  <a:t>, </a:t>
                </a:r>
                <a14:m>
                  <m:oMath xmlns:m="http://schemas.openxmlformats.org/officeDocument/2006/math">
                    <m:r>
                      <a:rPr lang="en-US" i="1" dirty="0" smtClean="0">
                        <a:latin typeface="Cambria Math" panose="02040503050406030204" pitchFamily="18" charset="0"/>
                      </a:rPr>
                      <m:t>𝑠</m:t>
                    </m:r>
                    <m:r>
                      <a:rPr lang="en-US" i="1" dirty="0" smtClean="0">
                        <a:latin typeface="Cambria Math" panose="02040503050406030204" pitchFamily="18" charset="0"/>
                      </a:rPr>
                      <m:t>=0.04</m:t>
                    </m:r>
                  </m:oMath>
                </a14:m>
                <a:r>
                  <a:rPr lang="en-US" dirty="0"/>
                  <a:t>, and </a:t>
                </a:r>
                <a14:m>
                  <m:oMath xmlns:m="http://schemas.openxmlformats.org/officeDocument/2006/math">
                    <m:r>
                      <a:rPr lang="en-US" i="1" dirty="0" smtClean="0">
                        <a:latin typeface="Cambria Math" panose="02040503050406030204" pitchFamily="18" charset="0"/>
                      </a:rPr>
                      <m:t>𝛼</m:t>
                    </m:r>
                    <m:r>
                      <a:rPr lang="en-US" b="0" i="1" dirty="0" smtClean="0">
                        <a:latin typeface="Cambria Math" panose="02040503050406030204" pitchFamily="18" charset="0"/>
                      </a:rPr>
                      <m:t>=0.05.</m:t>
                    </m:r>
                  </m:oMath>
                </a14:m>
                <a:endParaRPr lang="en-US" dirty="0"/>
              </a:p>
              <a:p>
                <a:r>
                  <a:rPr lang="en-US" dirty="0"/>
                  <a:t>To calculate a 95% confidence interval, we use the following formula.</a:t>
                </a:r>
              </a:p>
              <a:p>
                <a:endParaRPr lang="en-US" dirty="0"/>
              </a:p>
            </p:txBody>
          </p:sp>
        </mc:Choice>
        <mc:Fallback xmlns="">
          <p:sp>
            <p:nvSpPr>
              <p:cNvPr id="3" name="Content Placeholder 2">
                <a:extLst>
                  <a:ext uri="{FF2B5EF4-FFF2-40B4-BE49-F238E27FC236}">
                    <a16:creationId xmlns:a16="http://schemas.microsoft.com/office/drawing/2014/main" id="{F0D734EA-0C0D-7DA2-1E91-8916B1E0CD52}"/>
                  </a:ext>
                </a:extLst>
              </p:cNvPr>
              <p:cNvSpPr>
                <a:spLocks noGrp="1" noRot="1" noChangeAspect="1" noMove="1" noResize="1" noEditPoints="1" noAdjustHandles="1" noChangeArrowheads="1" noChangeShapeType="1" noTextEdit="1"/>
              </p:cNvSpPr>
              <p:nvPr>
                <p:ph idx="1"/>
              </p:nvPr>
            </p:nvSpPr>
            <p:spPr>
              <a:blipFill>
                <a:blip r:embed="rId2"/>
                <a:stretch>
                  <a:fillRect l="-1481" t="-1200"/>
                </a:stretch>
              </a:blipFill>
            </p:spPr>
            <p:txBody>
              <a:bodyPr/>
              <a:lstStyle/>
              <a:p>
                <a:r>
                  <a:rPr lang="en-IN">
                    <a:noFill/>
                  </a:rPr>
                  <a:t> </a:t>
                </a:r>
              </a:p>
            </p:txBody>
          </p:sp>
        </mc:Fallback>
      </mc:AlternateContent>
      <p:graphicFrame>
        <p:nvGraphicFramePr>
          <p:cNvPr id="4" name="Object 2">
            <a:extLst>
              <a:ext uri="{FF2B5EF4-FFF2-40B4-BE49-F238E27FC236}">
                <a16:creationId xmlns:a16="http://schemas.microsoft.com/office/drawing/2014/main" id="{8C50CAFE-BAD7-8D79-A6AD-D054C653A52B}"/>
              </a:ext>
            </a:extLst>
          </p:cNvPr>
          <p:cNvGraphicFramePr>
            <a:graphicFrameLocks noChangeAspect="1"/>
          </p:cNvGraphicFramePr>
          <p:nvPr>
            <p:extLst>
              <p:ext uri="{D42A27DB-BD31-4B8C-83A1-F6EECF244321}">
                <p14:modId xmlns:p14="http://schemas.microsoft.com/office/powerpoint/2010/main" val="2802720803"/>
              </p:ext>
            </p:extLst>
          </p:nvPr>
        </p:nvGraphicFramePr>
        <p:xfrm>
          <a:off x="2057400" y="4267200"/>
          <a:ext cx="3594100" cy="1066800"/>
        </p:xfrm>
        <a:graphic>
          <a:graphicData uri="http://schemas.openxmlformats.org/presentationml/2006/ole">
            <mc:AlternateContent xmlns:mc="http://schemas.openxmlformats.org/markup-compatibility/2006">
              <mc:Choice xmlns:v="urn:schemas-microsoft-com:vml" Requires="v">
                <p:oleObj name="Equation" r:id="rId3" imgW="3593880" imgH="1066680" progId="Equation.DSMT4">
                  <p:embed/>
                </p:oleObj>
              </mc:Choice>
              <mc:Fallback>
                <p:oleObj name="Equation" r:id="rId3" imgW="3593880" imgH="1066680" progId="Equation.DSMT4">
                  <p:embed/>
                  <p:pic>
                    <p:nvPicPr>
                      <p:cNvPr id="58370" name="Object 2">
                        <a:extLst>
                          <a:ext uri="{FF2B5EF4-FFF2-40B4-BE49-F238E27FC236}">
                            <a16:creationId xmlns:a16="http://schemas.microsoft.com/office/drawing/2014/main" id="{B61B6BF2-7E6F-F54B-F819-45AE65D4A561}"/>
                          </a:ext>
                        </a:extLst>
                      </p:cNvPr>
                      <p:cNvPicPr>
                        <a:picLocks noChangeAspect="1" noChangeArrowheads="1"/>
                      </p:cNvPicPr>
                      <p:nvPr/>
                    </p:nvPicPr>
                    <p:blipFill>
                      <a:blip r:embed="rId4"/>
                      <a:srcRect/>
                      <a:stretch>
                        <a:fillRect/>
                      </a:stretch>
                    </p:blipFill>
                    <p:spPr bwMode="auto">
                      <a:xfrm>
                        <a:off x="2057400" y="4267200"/>
                        <a:ext cx="35941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865654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E10894-6EBC-08C2-6BD2-47B8671B4E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5E9D20-47AD-C0C9-DB2A-ADF88B398AB5}"/>
              </a:ext>
            </a:extLst>
          </p:cNvPr>
          <p:cNvSpPr>
            <a:spLocks noGrp="1"/>
          </p:cNvSpPr>
          <p:nvPr>
            <p:ph type="title"/>
          </p:nvPr>
        </p:nvSpPr>
        <p:spPr/>
        <p:txBody>
          <a:bodyPr>
            <a:normAutofit fontScale="90000"/>
          </a:bodyPr>
          <a:lstStyle/>
          <a:p>
            <a:r>
              <a:rPr lang="en-US" dirty="0"/>
              <a:t>Example 10.5.1: Determining a Confidence Interval for the Population Standard Deviation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5BDF4B1-559F-A923-0000-FA7FAB855D62}"/>
                  </a:ext>
                </a:extLst>
              </p:cNvPr>
              <p:cNvSpPr>
                <a:spLocks noGrp="1"/>
              </p:cNvSpPr>
              <p:nvPr>
                <p:ph idx="1"/>
              </p:nvPr>
            </p:nvSpPr>
            <p:spPr/>
            <p:txBody>
              <a:bodyPr>
                <a:normAutofit/>
              </a:bodyPr>
              <a:lstStyle/>
              <a:p>
                <a:r>
                  <a:rPr lang="en-US" dirty="0"/>
                  <a:t>Thus, we need to find the values of           and           for</a:t>
                </a:r>
              </a:p>
              <a:p>
                <a14:m>
                  <m:oMath xmlns:m="http://schemas.openxmlformats.org/officeDocument/2006/math">
                    <m:r>
                      <a:rPr lang="en-US" b="0" i="1" dirty="0" smtClean="0">
                        <a:latin typeface="Cambria Math" panose="02040503050406030204" pitchFamily="18" charset="0"/>
                      </a:rPr>
                      <m:t>𝑛</m:t>
                    </m:r>
                    <m:r>
                      <a:rPr lang="en-US" i="1" dirty="0" smtClean="0">
                        <a:latin typeface="Cambria Math" panose="02040503050406030204" pitchFamily="18" charset="0"/>
                      </a:rPr>
                      <m:t>−1=10−1=9</m:t>
                    </m:r>
                  </m:oMath>
                </a14:m>
                <a:r>
                  <a:rPr lang="en-US" dirty="0"/>
                  <a:t>  degrees of freedom.</a:t>
                </a:r>
              </a:p>
              <a:p>
                <a:r>
                  <a:rPr lang="en-US" dirty="0"/>
                  <a:t>Using Table G in Appendix A, at 9 degrees of freedom,</a:t>
                </a:r>
              </a:p>
              <a:p>
                <a:endParaRPr lang="en-US" dirty="0"/>
              </a:p>
            </p:txBody>
          </p:sp>
        </mc:Choice>
        <mc:Fallback xmlns="">
          <p:sp>
            <p:nvSpPr>
              <p:cNvPr id="3" name="Content Placeholder 2">
                <a:extLst>
                  <a:ext uri="{FF2B5EF4-FFF2-40B4-BE49-F238E27FC236}">
                    <a16:creationId xmlns:a16="http://schemas.microsoft.com/office/drawing/2014/main" id="{95BDF4B1-559F-A923-0000-FA7FAB855D62}"/>
                  </a:ext>
                </a:extLst>
              </p:cNvPr>
              <p:cNvSpPr>
                <a:spLocks noGrp="1" noRot="1" noChangeAspect="1" noMove="1" noResize="1" noEditPoints="1" noAdjustHandles="1" noChangeArrowheads="1" noChangeShapeType="1" noTextEdit="1"/>
              </p:cNvSpPr>
              <p:nvPr>
                <p:ph idx="1"/>
              </p:nvPr>
            </p:nvSpPr>
            <p:spPr>
              <a:blipFill>
                <a:blip r:embed="rId2"/>
                <a:stretch>
                  <a:fillRect l="-1481" t="-1200"/>
                </a:stretch>
              </a:blipFill>
            </p:spPr>
            <p:txBody>
              <a:bodyPr/>
              <a:lstStyle/>
              <a:p>
                <a:r>
                  <a:rPr lang="en-IN">
                    <a:noFill/>
                  </a:rPr>
                  <a:t> </a:t>
                </a:r>
              </a:p>
            </p:txBody>
          </p:sp>
        </mc:Fallback>
      </mc:AlternateContent>
      <p:graphicFrame>
        <p:nvGraphicFramePr>
          <p:cNvPr id="5" name="Object 8">
            <a:extLst>
              <a:ext uri="{FF2B5EF4-FFF2-40B4-BE49-F238E27FC236}">
                <a16:creationId xmlns:a16="http://schemas.microsoft.com/office/drawing/2014/main" id="{344A3300-53BA-5673-F966-4E79367C6292}"/>
              </a:ext>
            </a:extLst>
          </p:cNvPr>
          <p:cNvGraphicFramePr>
            <a:graphicFrameLocks noChangeAspect="1"/>
          </p:cNvGraphicFramePr>
          <p:nvPr>
            <p:extLst>
              <p:ext uri="{D42A27DB-BD31-4B8C-83A1-F6EECF244321}">
                <p14:modId xmlns:p14="http://schemas.microsoft.com/office/powerpoint/2010/main" val="2405865921"/>
              </p:ext>
            </p:extLst>
          </p:nvPr>
        </p:nvGraphicFramePr>
        <p:xfrm>
          <a:off x="5642169" y="1236508"/>
          <a:ext cx="749300" cy="469900"/>
        </p:xfrm>
        <a:graphic>
          <a:graphicData uri="http://schemas.openxmlformats.org/presentationml/2006/ole">
            <mc:AlternateContent xmlns:mc="http://schemas.openxmlformats.org/markup-compatibility/2006">
              <mc:Choice xmlns:v="urn:schemas-microsoft-com:vml" Requires="v">
                <p:oleObj name="Equation" r:id="rId3" imgW="749160" imgH="469800" progId="Equation.DSMT4">
                  <p:embed/>
                </p:oleObj>
              </mc:Choice>
              <mc:Fallback>
                <p:oleObj name="Equation" r:id="rId3" imgW="749160" imgH="469800" progId="Equation.DSMT4">
                  <p:embed/>
                  <p:pic>
                    <p:nvPicPr>
                      <p:cNvPr id="58376" name="Object 8">
                        <a:extLst>
                          <a:ext uri="{FF2B5EF4-FFF2-40B4-BE49-F238E27FC236}">
                            <a16:creationId xmlns:a16="http://schemas.microsoft.com/office/drawing/2014/main" id="{81AE00A9-A2C2-3803-E33F-9CB7E248A761}"/>
                          </a:ext>
                        </a:extLst>
                      </p:cNvPr>
                      <p:cNvPicPr>
                        <a:picLocks noChangeAspect="1" noChangeArrowheads="1"/>
                      </p:cNvPicPr>
                      <p:nvPr/>
                    </p:nvPicPr>
                    <p:blipFill>
                      <a:blip r:embed="rId4"/>
                      <a:srcRect/>
                      <a:stretch>
                        <a:fillRect/>
                      </a:stretch>
                    </p:blipFill>
                    <p:spPr bwMode="auto">
                      <a:xfrm>
                        <a:off x="5642169" y="1236508"/>
                        <a:ext cx="749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 name="Object 8">
            <a:extLst>
              <a:ext uri="{FF2B5EF4-FFF2-40B4-BE49-F238E27FC236}">
                <a16:creationId xmlns:a16="http://schemas.microsoft.com/office/drawing/2014/main" id="{2E386850-6D26-8E72-93F9-12B4D4F0AEFA}"/>
              </a:ext>
            </a:extLst>
          </p:cNvPr>
          <p:cNvGraphicFramePr>
            <a:graphicFrameLocks noChangeAspect="1"/>
          </p:cNvGraphicFramePr>
          <p:nvPr>
            <p:extLst>
              <p:ext uri="{D42A27DB-BD31-4B8C-83A1-F6EECF244321}">
                <p14:modId xmlns:p14="http://schemas.microsoft.com/office/powerpoint/2010/main" val="2554645408"/>
              </p:ext>
            </p:extLst>
          </p:nvPr>
        </p:nvGraphicFramePr>
        <p:xfrm>
          <a:off x="7136606" y="1232791"/>
          <a:ext cx="749300" cy="469900"/>
        </p:xfrm>
        <a:graphic>
          <a:graphicData uri="http://schemas.openxmlformats.org/presentationml/2006/ole">
            <mc:AlternateContent xmlns:mc="http://schemas.openxmlformats.org/markup-compatibility/2006">
              <mc:Choice xmlns:v="urn:schemas-microsoft-com:vml" Requires="v">
                <p:oleObj name="Equation" r:id="rId5" imgW="749160" imgH="469800" progId="Equation.DSMT4">
                  <p:embed/>
                </p:oleObj>
              </mc:Choice>
              <mc:Fallback>
                <p:oleObj name="Equation" r:id="rId5" imgW="749160" imgH="469800" progId="Equation.DSMT4">
                  <p:embed/>
                  <p:pic>
                    <p:nvPicPr>
                      <p:cNvPr id="5" name="Object 8">
                        <a:extLst>
                          <a:ext uri="{FF2B5EF4-FFF2-40B4-BE49-F238E27FC236}">
                            <a16:creationId xmlns:a16="http://schemas.microsoft.com/office/drawing/2014/main" id="{344A3300-53BA-5673-F966-4E79367C6292}"/>
                          </a:ext>
                        </a:extLst>
                      </p:cNvPr>
                      <p:cNvPicPr>
                        <a:picLocks noChangeAspect="1" noChangeArrowheads="1"/>
                      </p:cNvPicPr>
                      <p:nvPr/>
                    </p:nvPicPr>
                    <p:blipFill>
                      <a:blip r:embed="rId6"/>
                      <a:srcRect/>
                      <a:stretch>
                        <a:fillRect/>
                      </a:stretch>
                    </p:blipFill>
                    <p:spPr bwMode="auto">
                      <a:xfrm>
                        <a:off x="7136606" y="1232791"/>
                        <a:ext cx="749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ct 8">
            <a:extLst>
              <a:ext uri="{FF2B5EF4-FFF2-40B4-BE49-F238E27FC236}">
                <a16:creationId xmlns:a16="http://schemas.microsoft.com/office/drawing/2014/main" id="{291824A8-C67D-37C3-FC03-968635295C14}"/>
              </a:ext>
            </a:extLst>
          </p:cNvPr>
          <p:cNvGraphicFramePr>
            <a:graphicFrameLocks noChangeAspect="1"/>
          </p:cNvGraphicFramePr>
          <p:nvPr>
            <p:extLst>
              <p:ext uri="{D42A27DB-BD31-4B8C-83A1-F6EECF244321}">
                <p14:modId xmlns:p14="http://schemas.microsoft.com/office/powerpoint/2010/main" val="1712289342"/>
              </p:ext>
            </p:extLst>
          </p:nvPr>
        </p:nvGraphicFramePr>
        <p:xfrm>
          <a:off x="508309" y="2979312"/>
          <a:ext cx="2044700" cy="1066800"/>
        </p:xfrm>
        <a:graphic>
          <a:graphicData uri="http://schemas.openxmlformats.org/presentationml/2006/ole">
            <mc:AlternateContent xmlns:mc="http://schemas.openxmlformats.org/markup-compatibility/2006">
              <mc:Choice xmlns:v="urn:schemas-microsoft-com:vml" Requires="v">
                <p:oleObj name="Equation" r:id="rId7" imgW="2044440" imgH="1066680" progId="Equation.DSMT4">
                  <p:embed/>
                </p:oleObj>
              </mc:Choice>
              <mc:Fallback>
                <p:oleObj name="Equation" r:id="rId7" imgW="2044440" imgH="1066680" progId="Equation.DSMT4">
                  <p:embed/>
                  <p:pic>
                    <p:nvPicPr>
                      <p:cNvPr id="5" name="Object 8">
                        <a:extLst>
                          <a:ext uri="{FF2B5EF4-FFF2-40B4-BE49-F238E27FC236}">
                            <a16:creationId xmlns:a16="http://schemas.microsoft.com/office/drawing/2014/main" id="{344A3300-53BA-5673-F966-4E79367C6292}"/>
                          </a:ext>
                        </a:extLst>
                      </p:cNvPr>
                      <p:cNvPicPr>
                        <a:picLocks noChangeAspect="1" noChangeArrowheads="1"/>
                      </p:cNvPicPr>
                      <p:nvPr/>
                    </p:nvPicPr>
                    <p:blipFill>
                      <a:blip r:embed="rId8"/>
                      <a:srcRect/>
                      <a:stretch>
                        <a:fillRect/>
                      </a:stretch>
                    </p:blipFill>
                    <p:spPr bwMode="auto">
                      <a:xfrm>
                        <a:off x="508309" y="2979312"/>
                        <a:ext cx="20447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1" name="Picture 10">
            <a:extLst>
              <a:ext uri="{FF2B5EF4-FFF2-40B4-BE49-F238E27FC236}">
                <a16:creationId xmlns:a16="http://schemas.microsoft.com/office/drawing/2014/main" id="{297CF49E-A197-DF53-82CF-25B619778E8F}"/>
              </a:ext>
            </a:extLst>
          </p:cNvPr>
          <p:cNvPicPr>
            <a:picLocks noChangeAspect="1"/>
          </p:cNvPicPr>
          <p:nvPr/>
        </p:nvPicPr>
        <p:blipFill>
          <a:blip r:embed="rId9"/>
          <a:stretch>
            <a:fillRect/>
          </a:stretch>
        </p:blipFill>
        <p:spPr>
          <a:xfrm>
            <a:off x="3128551" y="3125594"/>
            <a:ext cx="4753638" cy="2495898"/>
          </a:xfrm>
          <a:prstGeom prst="rect">
            <a:avLst/>
          </a:prstGeom>
        </p:spPr>
      </p:pic>
    </p:spTree>
    <p:extLst>
      <p:ext uri="{BB962C8B-B14F-4D97-AF65-F5344CB8AC3E}">
        <p14:creationId xmlns:p14="http://schemas.microsoft.com/office/powerpoint/2010/main" val="1309894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0F49CD-F274-35B0-EDB2-4529673616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B8EA25-A8F9-A3C8-280B-B49902071493}"/>
              </a:ext>
            </a:extLst>
          </p:cNvPr>
          <p:cNvSpPr>
            <a:spLocks noGrp="1"/>
          </p:cNvSpPr>
          <p:nvPr>
            <p:ph type="title"/>
          </p:nvPr>
        </p:nvSpPr>
        <p:spPr/>
        <p:txBody>
          <a:bodyPr>
            <a:normAutofit fontScale="90000"/>
          </a:bodyPr>
          <a:lstStyle/>
          <a:p>
            <a:r>
              <a:rPr lang="en-US" dirty="0"/>
              <a:t>Example 10.5.1: Determining a Confidence Interval for the Population Standard Deviation (cont.)</a:t>
            </a:r>
          </a:p>
        </p:txBody>
      </p:sp>
      <p:sp>
        <p:nvSpPr>
          <p:cNvPr id="3" name="Content Placeholder 2">
            <a:extLst>
              <a:ext uri="{FF2B5EF4-FFF2-40B4-BE49-F238E27FC236}">
                <a16:creationId xmlns:a16="http://schemas.microsoft.com/office/drawing/2014/main" id="{9E678C0A-A73A-AE3F-1541-C8045C241D10}"/>
              </a:ext>
            </a:extLst>
          </p:cNvPr>
          <p:cNvSpPr>
            <a:spLocks noGrp="1"/>
          </p:cNvSpPr>
          <p:nvPr>
            <p:ph idx="1"/>
          </p:nvPr>
        </p:nvSpPr>
        <p:spPr/>
        <p:txBody>
          <a:bodyPr/>
          <a:lstStyle/>
          <a:p>
            <a:r>
              <a:rPr lang="en-US" dirty="0"/>
              <a:t>Substituting the values in the formula above, we have </a:t>
            </a:r>
          </a:p>
          <a:p>
            <a:endParaRPr lang="en-US" dirty="0"/>
          </a:p>
          <a:p>
            <a:endParaRPr lang="en-US" dirty="0"/>
          </a:p>
          <a:p>
            <a:endParaRPr lang="en-US" dirty="0"/>
          </a:p>
          <a:p>
            <a:r>
              <a:rPr lang="en-US" dirty="0"/>
              <a:t>So, a 95% confidence interval for the variance of fill of the bottles is between 0.000757 ounce</a:t>
            </a:r>
            <a:r>
              <a:rPr lang="en-US" baseline="30000" dirty="0"/>
              <a:t>2</a:t>
            </a:r>
            <a:r>
              <a:rPr lang="en-US" dirty="0"/>
              <a:t> and 0.00533 ounce</a:t>
            </a:r>
            <a:r>
              <a:rPr lang="en-US" baseline="30000" dirty="0"/>
              <a:t>2</a:t>
            </a:r>
            <a:r>
              <a:rPr lang="en-US" dirty="0"/>
              <a:t>. However, the problem mentions the tolerance</a:t>
            </a:r>
          </a:p>
          <a:p>
            <a:r>
              <a:rPr lang="en-US" dirty="0"/>
              <a:t>for the standard deviation of fill.</a:t>
            </a:r>
          </a:p>
        </p:txBody>
      </p:sp>
      <p:graphicFrame>
        <p:nvGraphicFramePr>
          <p:cNvPr id="91140" name="Object 4">
            <a:extLst>
              <a:ext uri="{FF2B5EF4-FFF2-40B4-BE49-F238E27FC236}">
                <a16:creationId xmlns:a16="http://schemas.microsoft.com/office/drawing/2014/main" id="{2732E038-DD88-0589-668A-6F3B6ACA0C21}"/>
              </a:ext>
            </a:extLst>
          </p:cNvPr>
          <p:cNvGraphicFramePr>
            <a:graphicFrameLocks noChangeAspect="1"/>
          </p:cNvGraphicFramePr>
          <p:nvPr>
            <p:extLst>
              <p:ext uri="{D42A27DB-BD31-4B8C-83A1-F6EECF244321}">
                <p14:modId xmlns:p14="http://schemas.microsoft.com/office/powerpoint/2010/main" val="630520646"/>
              </p:ext>
            </p:extLst>
          </p:nvPr>
        </p:nvGraphicFramePr>
        <p:xfrm>
          <a:off x="1676245" y="1827096"/>
          <a:ext cx="5410200" cy="1460500"/>
        </p:xfrm>
        <a:graphic>
          <a:graphicData uri="http://schemas.openxmlformats.org/presentationml/2006/ole">
            <mc:AlternateContent xmlns:mc="http://schemas.openxmlformats.org/markup-compatibility/2006">
              <mc:Choice xmlns:v="urn:schemas-microsoft-com:vml" Requires="v">
                <p:oleObj name="Equation" r:id="rId2" imgW="5410080" imgH="1460160" progId="Equation.DSMT4">
                  <p:embed/>
                </p:oleObj>
              </mc:Choice>
              <mc:Fallback>
                <p:oleObj name="Equation" r:id="rId2" imgW="5410080" imgH="1460160" progId="Equation.DSMT4">
                  <p:embed/>
                  <p:pic>
                    <p:nvPicPr>
                      <p:cNvPr id="91140" name="Object 4"/>
                      <p:cNvPicPr>
                        <a:picLocks noChangeAspect="1" noChangeArrowheads="1"/>
                      </p:cNvPicPr>
                      <p:nvPr/>
                    </p:nvPicPr>
                    <p:blipFill>
                      <a:blip r:embed="rId3"/>
                      <a:srcRect/>
                      <a:stretch>
                        <a:fillRect/>
                      </a:stretch>
                    </p:blipFill>
                    <p:spPr bwMode="auto">
                      <a:xfrm>
                        <a:off x="1676245" y="1827096"/>
                        <a:ext cx="5410200"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570521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1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457200" y="1280160"/>
            <a:ext cx="8229600" cy="954107"/>
          </a:xfrm>
          <a:ln w="28575">
            <a:solidFill>
              <a:srgbClr val="FF0000"/>
            </a:solidFill>
          </a:ln>
        </p:spPr>
        <p:txBody>
          <a:bodyPr>
            <a:spAutoFit/>
          </a:bodyPr>
          <a:lstStyle/>
          <a:p>
            <a:r>
              <a:rPr lang="en-US" dirty="0">
                <a:solidFill>
                  <a:srgbClr val="000000"/>
                </a:solidFill>
              </a:rPr>
              <a:t>The requirement of normality is very strict, regardless of sample size, as large errors may result.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C596C9-3AEA-4FF8-90F8-A3909E1A16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5CDB71-07A1-C625-DD3D-6B3D1C27FBE0}"/>
              </a:ext>
            </a:extLst>
          </p:cNvPr>
          <p:cNvSpPr>
            <a:spLocks noGrp="1"/>
          </p:cNvSpPr>
          <p:nvPr>
            <p:ph type="title"/>
          </p:nvPr>
        </p:nvSpPr>
        <p:spPr/>
        <p:txBody>
          <a:bodyPr>
            <a:normAutofit fontScale="90000"/>
          </a:bodyPr>
          <a:lstStyle/>
          <a:p>
            <a:r>
              <a:rPr lang="en-US" dirty="0"/>
              <a:t>Example 10.5.1: Determining a Confidence Interval for the Population Standard Deviation (cont.)</a:t>
            </a:r>
          </a:p>
        </p:txBody>
      </p:sp>
      <p:sp>
        <p:nvSpPr>
          <p:cNvPr id="3" name="Content Placeholder 2">
            <a:extLst>
              <a:ext uri="{FF2B5EF4-FFF2-40B4-BE49-F238E27FC236}">
                <a16:creationId xmlns:a16="http://schemas.microsoft.com/office/drawing/2014/main" id="{6850BC4E-E536-5280-8DA2-C69602E8C0B0}"/>
              </a:ext>
            </a:extLst>
          </p:cNvPr>
          <p:cNvSpPr>
            <a:spLocks noGrp="1"/>
          </p:cNvSpPr>
          <p:nvPr>
            <p:ph idx="1"/>
          </p:nvPr>
        </p:nvSpPr>
        <p:spPr/>
        <p:txBody>
          <a:bodyPr>
            <a:normAutofit/>
          </a:bodyPr>
          <a:lstStyle/>
          <a:p>
            <a:r>
              <a:rPr lang="en-US" dirty="0"/>
              <a:t>So, to ensure that we make our interpretation in terms of the problem, to find a 95% confidence interval for the standard deviation, we take the square root of the endpoints of the confidence interval for the variance, yielding</a:t>
            </a:r>
          </a:p>
          <a:p>
            <a:endParaRPr lang="en-US" dirty="0"/>
          </a:p>
          <a:p>
            <a:r>
              <a:rPr lang="en-US" dirty="0"/>
              <a:t>The 95% confidence interval for the standard deviation of fill for the bottles is between 0.0275 ounce and 0.0730 ounce, indicating that the process meets the specifications of being less than 0.1 ounce.</a:t>
            </a:r>
          </a:p>
        </p:txBody>
      </p:sp>
      <p:graphicFrame>
        <p:nvGraphicFramePr>
          <p:cNvPr id="4" name="Object 4">
            <a:extLst>
              <a:ext uri="{FF2B5EF4-FFF2-40B4-BE49-F238E27FC236}">
                <a16:creationId xmlns:a16="http://schemas.microsoft.com/office/drawing/2014/main" id="{CF086F9C-2A0A-0E75-1321-C4796353E344}"/>
              </a:ext>
            </a:extLst>
          </p:cNvPr>
          <p:cNvGraphicFramePr>
            <a:graphicFrameLocks noChangeAspect="1"/>
          </p:cNvGraphicFramePr>
          <p:nvPr>
            <p:extLst>
              <p:ext uri="{D42A27DB-BD31-4B8C-83A1-F6EECF244321}">
                <p14:modId xmlns:p14="http://schemas.microsoft.com/office/powerpoint/2010/main" val="1575833599"/>
              </p:ext>
            </p:extLst>
          </p:nvPr>
        </p:nvGraphicFramePr>
        <p:xfrm>
          <a:off x="2590800" y="3566160"/>
          <a:ext cx="3746500" cy="292100"/>
        </p:xfrm>
        <a:graphic>
          <a:graphicData uri="http://schemas.openxmlformats.org/presentationml/2006/ole">
            <mc:AlternateContent xmlns:mc="http://schemas.openxmlformats.org/markup-compatibility/2006">
              <mc:Choice xmlns:v="urn:schemas-microsoft-com:vml" Requires="v">
                <p:oleObj name="Equation" r:id="rId2" imgW="3746160" imgH="291960" progId="Equation.DSMT4">
                  <p:embed/>
                </p:oleObj>
              </mc:Choice>
              <mc:Fallback>
                <p:oleObj name="Equation" r:id="rId2" imgW="3746160" imgH="291960" progId="Equation.DSMT4">
                  <p:embed/>
                  <p:pic>
                    <p:nvPicPr>
                      <p:cNvPr id="91140" name="Object 4">
                        <a:extLst>
                          <a:ext uri="{FF2B5EF4-FFF2-40B4-BE49-F238E27FC236}">
                            <a16:creationId xmlns:a16="http://schemas.microsoft.com/office/drawing/2014/main" id="{2732E038-DD88-0589-668A-6F3B6ACA0C21}"/>
                          </a:ext>
                        </a:extLst>
                      </p:cNvPr>
                      <p:cNvPicPr>
                        <a:picLocks noChangeAspect="1" noChangeArrowheads="1"/>
                      </p:cNvPicPr>
                      <p:nvPr/>
                    </p:nvPicPr>
                    <p:blipFill>
                      <a:blip r:embed="rId3"/>
                      <a:srcRect/>
                      <a:stretch>
                        <a:fillRect/>
                      </a:stretch>
                    </p:blipFill>
                    <p:spPr bwMode="auto">
                      <a:xfrm>
                        <a:off x="2590800" y="3566160"/>
                        <a:ext cx="3746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863116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1A9BC-BF65-4E7C-A841-7F0C98B1C230}"/>
              </a:ext>
            </a:extLst>
          </p:cNvPr>
          <p:cNvSpPr>
            <a:spLocks noGrp="1"/>
          </p:cNvSpPr>
          <p:nvPr>
            <p:ph type="title"/>
          </p:nvPr>
        </p:nvSpPr>
        <p:spPr/>
        <p:txBody>
          <a:bodyPr/>
          <a:lstStyle/>
          <a:p>
            <a:r>
              <a:rPr lang="en-US" dirty="0"/>
              <a:t>Estimating the Population Standard Deviation or Variance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4722BD8-1EA8-4048-BFFC-EB4B5ED29531}"/>
                  </a:ext>
                </a:extLst>
              </p:cNvPr>
              <p:cNvSpPr>
                <a:spLocks noGrp="1"/>
              </p:cNvSpPr>
              <p:nvPr>
                <p:ph idx="1"/>
              </p:nvPr>
            </p:nvSpPr>
            <p:spPr>
              <a:xfrm>
                <a:off x="436756" y="1097280"/>
                <a:ext cx="8229600" cy="4572000"/>
              </a:xfrm>
            </p:spPr>
            <p:txBody>
              <a:bodyPr/>
              <a:lstStyle/>
              <a:p>
                <a:pPr>
                  <a:spcBef>
                    <a:spcPts val="0"/>
                  </a:spcBef>
                </a:pPr>
                <a:r>
                  <a:rPr lang="en-US" dirty="0"/>
                  <a:t>In this section, we will develop a confidence interval for the population variance and population standard deviation. To do this we will need to introduce a new distribution called the chi-square.  </a:t>
                </a:r>
              </a:p>
              <a:p>
                <a:pPr>
                  <a:spcBef>
                    <a:spcPts val="0"/>
                  </a:spcBef>
                </a:pPr>
                <a:r>
                  <a:rPr lang="en-US" dirty="0"/>
                  <a:t>Recall that the sample variance is</a:t>
                </a:r>
              </a:p>
              <a:p>
                <a:pPr>
                  <a:spcBef>
                    <a:spcPts val="0"/>
                  </a:spcBef>
                </a:pPr>
                <a:endParaRPr lang="en-US" dirty="0"/>
              </a:p>
              <a:p>
                <a:pPr>
                  <a:spcBef>
                    <a:spcPts val="0"/>
                  </a:spcBef>
                </a:pPr>
                <a:endParaRPr lang="en-US" dirty="0"/>
              </a:p>
              <a:p>
                <a:pPr>
                  <a:spcBef>
                    <a:spcPts val="0"/>
                  </a:spcBef>
                </a:pPr>
                <a:r>
                  <a:rPr lang="en-US" dirty="0"/>
                  <a:t>and it serves as the point estimate of the population variance, </a:t>
                </a:r>
                <a14:m>
                  <m:oMath xmlns:m="http://schemas.openxmlformats.org/officeDocument/2006/math">
                    <m:r>
                      <a:rPr lang="en-US" i="1" dirty="0" smtClean="0">
                        <a:latin typeface="Cambria Math" panose="02040503050406030204" pitchFamily="18" charset="0"/>
                      </a:rPr>
                      <m:t>𝜎</m:t>
                    </m:r>
                    <m:r>
                      <a:rPr lang="en-US" i="1" baseline="30000" dirty="0" smtClean="0">
                        <a:latin typeface="Cambria Math" panose="02040503050406030204" pitchFamily="18" charset="0"/>
                      </a:rPr>
                      <m:t>2</m:t>
                    </m:r>
                  </m:oMath>
                </a14:m>
                <a:r>
                  <a:rPr lang="en-US" dirty="0"/>
                  <a:t>. If we know the sampling distribution for</a:t>
                </a:r>
              </a:p>
              <a:p>
                <a:endParaRPr lang="en-US" dirty="0"/>
              </a:p>
            </p:txBody>
          </p:sp>
        </mc:Choice>
        <mc:Fallback xmlns="">
          <p:sp>
            <p:nvSpPr>
              <p:cNvPr id="3" name="Content Placeholder 2">
                <a:extLst>
                  <a:ext uri="{FF2B5EF4-FFF2-40B4-BE49-F238E27FC236}">
                    <a16:creationId xmlns:a16="http://schemas.microsoft.com/office/drawing/2014/main" id="{34722BD8-1EA8-4048-BFFC-EB4B5ED29531}"/>
                  </a:ext>
                </a:extLst>
              </p:cNvPr>
              <p:cNvSpPr>
                <a:spLocks noGrp="1" noRot="1" noChangeAspect="1" noMove="1" noResize="1" noEditPoints="1" noAdjustHandles="1" noChangeArrowheads="1" noChangeShapeType="1" noTextEdit="1"/>
              </p:cNvSpPr>
              <p:nvPr>
                <p:ph idx="1"/>
              </p:nvPr>
            </p:nvSpPr>
            <p:spPr>
              <a:xfrm>
                <a:off x="436756" y="1097280"/>
                <a:ext cx="8229600" cy="4572000"/>
              </a:xfrm>
              <a:blipFill>
                <a:blip r:embed="rId3"/>
                <a:stretch>
                  <a:fillRect l="-1556" t="-1200" r="-1852"/>
                </a:stretch>
              </a:blipFill>
            </p:spPr>
            <p:txBody>
              <a:bodyPr/>
              <a:lstStyle/>
              <a:p>
                <a:r>
                  <a:rPr lang="en-IN">
                    <a:noFill/>
                  </a:rPr>
                  <a:t> </a:t>
                </a:r>
              </a:p>
            </p:txBody>
          </p:sp>
        </mc:Fallback>
      </mc:AlternateContent>
      <p:graphicFrame>
        <p:nvGraphicFramePr>
          <p:cNvPr id="4" name="Object 3">
            <a:extLst>
              <a:ext uri="{FF2B5EF4-FFF2-40B4-BE49-F238E27FC236}">
                <a16:creationId xmlns:a16="http://schemas.microsoft.com/office/drawing/2014/main" id="{9F43306F-4FFE-69B2-EE49-C57440BD872B}"/>
              </a:ext>
            </a:extLst>
          </p:cNvPr>
          <p:cNvGraphicFramePr>
            <a:graphicFrameLocks noChangeAspect="1"/>
          </p:cNvGraphicFramePr>
          <p:nvPr>
            <p:extLst>
              <p:ext uri="{D42A27DB-BD31-4B8C-83A1-F6EECF244321}">
                <p14:modId xmlns:p14="http://schemas.microsoft.com/office/powerpoint/2010/main" val="841869436"/>
              </p:ext>
            </p:extLst>
          </p:nvPr>
        </p:nvGraphicFramePr>
        <p:xfrm>
          <a:off x="3149600" y="3276600"/>
          <a:ext cx="2171700" cy="965200"/>
        </p:xfrm>
        <a:graphic>
          <a:graphicData uri="http://schemas.openxmlformats.org/presentationml/2006/ole">
            <mc:AlternateContent xmlns:mc="http://schemas.openxmlformats.org/markup-compatibility/2006">
              <mc:Choice xmlns:v="urn:schemas-microsoft-com:vml" Requires="v">
                <p:oleObj name="Equation" r:id="rId4" imgW="2171520" imgH="965160" progId="Equation.DSMT4">
                  <p:embed/>
                </p:oleObj>
              </mc:Choice>
              <mc:Fallback>
                <p:oleObj name="Equation" r:id="rId4" imgW="2171520" imgH="965160" progId="Equation.DSMT4">
                  <p:embed/>
                  <p:pic>
                    <p:nvPicPr>
                      <p:cNvPr id="0" name=""/>
                      <p:cNvPicPr/>
                      <p:nvPr/>
                    </p:nvPicPr>
                    <p:blipFill>
                      <a:blip r:embed="rId5"/>
                      <a:stretch>
                        <a:fillRect/>
                      </a:stretch>
                    </p:blipFill>
                    <p:spPr>
                      <a:xfrm>
                        <a:off x="3149600" y="3276600"/>
                        <a:ext cx="2171700" cy="9652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B710D7CB-B5C2-6776-ABEA-711329AE57BE}"/>
              </a:ext>
            </a:extLst>
          </p:cNvPr>
          <p:cNvGraphicFramePr>
            <a:graphicFrameLocks noChangeAspect="1"/>
          </p:cNvGraphicFramePr>
          <p:nvPr>
            <p:extLst>
              <p:ext uri="{D42A27DB-BD31-4B8C-83A1-F6EECF244321}">
                <p14:modId xmlns:p14="http://schemas.microsoft.com/office/powerpoint/2010/main" val="1196081546"/>
              </p:ext>
            </p:extLst>
          </p:nvPr>
        </p:nvGraphicFramePr>
        <p:xfrm>
          <a:off x="3581400" y="5030470"/>
          <a:ext cx="1308100" cy="901700"/>
        </p:xfrm>
        <a:graphic>
          <a:graphicData uri="http://schemas.openxmlformats.org/presentationml/2006/ole">
            <mc:AlternateContent xmlns:mc="http://schemas.openxmlformats.org/markup-compatibility/2006">
              <mc:Choice xmlns:v="urn:schemas-microsoft-com:vml" Requires="v">
                <p:oleObj name="Equation" r:id="rId6" imgW="1307880" imgH="901440" progId="Equation.DSMT4">
                  <p:embed/>
                </p:oleObj>
              </mc:Choice>
              <mc:Fallback>
                <p:oleObj name="Equation" r:id="rId6" imgW="1307880" imgH="901440" progId="Equation.DSMT4">
                  <p:embed/>
                  <p:pic>
                    <p:nvPicPr>
                      <p:cNvPr id="4" name="Object 3">
                        <a:extLst>
                          <a:ext uri="{FF2B5EF4-FFF2-40B4-BE49-F238E27FC236}">
                            <a16:creationId xmlns:a16="http://schemas.microsoft.com/office/drawing/2014/main" id="{9F43306F-4FFE-69B2-EE49-C57440BD872B}"/>
                          </a:ext>
                        </a:extLst>
                      </p:cNvPr>
                      <p:cNvPicPr/>
                      <p:nvPr/>
                    </p:nvPicPr>
                    <p:blipFill>
                      <a:blip r:embed="rId7"/>
                      <a:stretch>
                        <a:fillRect/>
                      </a:stretch>
                    </p:blipFill>
                    <p:spPr>
                      <a:xfrm>
                        <a:off x="3581400" y="5030470"/>
                        <a:ext cx="1308100" cy="901700"/>
                      </a:xfrm>
                      <a:prstGeom prst="rect">
                        <a:avLst/>
                      </a:prstGeom>
                    </p:spPr>
                  </p:pic>
                </p:oleObj>
              </mc:Fallback>
            </mc:AlternateContent>
          </a:graphicData>
        </a:graphic>
      </p:graphicFrame>
    </p:spTree>
    <p:extLst>
      <p:ext uri="{BB962C8B-B14F-4D97-AF65-F5344CB8AC3E}">
        <p14:creationId xmlns:p14="http://schemas.microsoft.com/office/powerpoint/2010/main" val="2949648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CA6486-69B0-60ED-ADFA-3702FFE0B3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1879BA-94FE-9834-E7FA-D48CD2D44768}"/>
              </a:ext>
            </a:extLst>
          </p:cNvPr>
          <p:cNvSpPr>
            <a:spLocks noGrp="1"/>
          </p:cNvSpPr>
          <p:nvPr>
            <p:ph type="title"/>
          </p:nvPr>
        </p:nvSpPr>
        <p:spPr/>
        <p:txBody>
          <a:bodyPr/>
          <a:lstStyle/>
          <a:p>
            <a:r>
              <a:rPr lang="en-US" dirty="0"/>
              <a:t>Estimating the Population Standard Deviation or Variance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750DEA6-1BA1-3A86-2793-961DD875A307}"/>
                  </a:ext>
                </a:extLst>
              </p:cNvPr>
              <p:cNvSpPr>
                <a:spLocks noGrp="1"/>
              </p:cNvSpPr>
              <p:nvPr>
                <p:ph idx="1"/>
              </p:nvPr>
            </p:nvSpPr>
            <p:spPr>
              <a:xfrm>
                <a:off x="436756" y="1097280"/>
                <a:ext cx="8229600" cy="4572000"/>
              </a:xfrm>
            </p:spPr>
            <p:txBody>
              <a:bodyPr>
                <a:normAutofit/>
              </a:bodyPr>
              <a:lstStyle/>
              <a:p>
                <a:pPr>
                  <a:spcBef>
                    <a:spcPts val="0"/>
                  </a:spcBef>
                </a:pPr>
                <a:r>
                  <a:rPr lang="en-US" dirty="0"/>
                  <a:t>that will allow us to calculate a confidence interval for the population variance.  </a:t>
                </a:r>
              </a:p>
              <a:p>
                <a:pPr>
                  <a:spcBef>
                    <a:spcPts val="0"/>
                  </a:spcBef>
                </a:pPr>
                <a:r>
                  <a:rPr lang="en-US" dirty="0"/>
                  <a:t>When we have a random sample of size </a:t>
                </a:r>
                <a14:m>
                  <m:oMath xmlns:m="http://schemas.openxmlformats.org/officeDocument/2006/math">
                    <m:r>
                      <a:rPr lang="en-US" i="1" dirty="0" smtClean="0">
                        <a:latin typeface="Cambria Math" panose="02040503050406030204" pitchFamily="18" charset="0"/>
                      </a:rPr>
                      <m:t>𝑛</m:t>
                    </m:r>
                  </m:oMath>
                </a14:m>
                <a:r>
                  <a:rPr lang="en-US" dirty="0"/>
                  <a:t>, taken from a normal population, then the sampling distribution of</a:t>
                </a:r>
              </a:p>
              <a:p>
                <a:pPr>
                  <a:lnSpc>
                    <a:spcPct val="150000"/>
                  </a:lnSpc>
                  <a:spcBef>
                    <a:spcPts val="0"/>
                  </a:spcBef>
                </a:pPr>
                <a:r>
                  <a:rPr lang="en-US" dirty="0"/>
                  <a:t>                follows a chi-square distribution with </a:t>
                </a:r>
                <a14:m>
                  <m:oMath xmlns:m="http://schemas.openxmlformats.org/officeDocument/2006/math">
                    <m:r>
                      <a:rPr lang="en-US" i="1" dirty="0" smtClean="0">
                        <a:latin typeface="Cambria Math" panose="02040503050406030204" pitchFamily="18" charset="0"/>
                      </a:rPr>
                      <m:t>𝑛</m:t>
                    </m:r>
                    <m:r>
                      <a:rPr lang="en-US" i="1" dirty="0" smtClean="0">
                        <a:latin typeface="Cambria Math" panose="02040503050406030204" pitchFamily="18" charset="0"/>
                      </a:rPr>
                      <m:t>−1</m:t>
                    </m:r>
                  </m:oMath>
                </a14:m>
                <a:r>
                  <a:rPr lang="en-US" dirty="0"/>
                  <a:t> degrees of freedom.</a:t>
                </a:r>
              </a:p>
              <a:p>
                <a:pPr>
                  <a:spcBef>
                    <a:spcPts val="0"/>
                  </a:spcBef>
                </a:pPr>
                <a:r>
                  <a:rPr lang="en-US" dirty="0"/>
                  <a:t>The chi-square distribution is a positively skewed (or skewed to the right) distribution.</a:t>
                </a:r>
              </a:p>
              <a:p>
                <a:pPr>
                  <a:lnSpc>
                    <a:spcPct val="150000"/>
                  </a:lnSpc>
                  <a:spcBef>
                    <a:spcPts val="0"/>
                  </a:spcBef>
                </a:pPr>
                <a:endParaRPr lang="en-US" dirty="0"/>
              </a:p>
              <a:p>
                <a:endParaRPr lang="en-US" dirty="0"/>
              </a:p>
            </p:txBody>
          </p:sp>
        </mc:Choice>
        <mc:Fallback xmlns="">
          <p:sp>
            <p:nvSpPr>
              <p:cNvPr id="3" name="Content Placeholder 2">
                <a:extLst>
                  <a:ext uri="{FF2B5EF4-FFF2-40B4-BE49-F238E27FC236}">
                    <a16:creationId xmlns:a16="http://schemas.microsoft.com/office/drawing/2014/main" id="{4750DEA6-1BA1-3A86-2793-961DD875A307}"/>
                  </a:ext>
                </a:extLst>
              </p:cNvPr>
              <p:cNvSpPr>
                <a:spLocks noGrp="1" noRot="1" noChangeAspect="1" noMove="1" noResize="1" noEditPoints="1" noAdjustHandles="1" noChangeArrowheads="1" noChangeShapeType="1" noTextEdit="1"/>
              </p:cNvSpPr>
              <p:nvPr>
                <p:ph idx="1"/>
              </p:nvPr>
            </p:nvSpPr>
            <p:spPr>
              <a:xfrm>
                <a:off x="436756" y="1097280"/>
                <a:ext cx="8229600" cy="4572000"/>
              </a:xfrm>
              <a:blipFill>
                <a:blip r:embed="rId3"/>
                <a:stretch>
                  <a:fillRect l="-1556" t="-1200" r="-1926"/>
                </a:stretch>
              </a:blipFill>
            </p:spPr>
            <p:txBody>
              <a:bodyPr/>
              <a:lstStyle/>
              <a:p>
                <a:r>
                  <a:rPr lang="en-IN">
                    <a:noFill/>
                  </a:rPr>
                  <a:t> </a:t>
                </a:r>
              </a:p>
            </p:txBody>
          </p:sp>
        </mc:Fallback>
      </mc:AlternateContent>
      <p:graphicFrame>
        <p:nvGraphicFramePr>
          <p:cNvPr id="5" name="Object 4">
            <a:extLst>
              <a:ext uri="{FF2B5EF4-FFF2-40B4-BE49-F238E27FC236}">
                <a16:creationId xmlns:a16="http://schemas.microsoft.com/office/drawing/2014/main" id="{BA9DE82D-F72C-4188-11E4-965BD37E05D4}"/>
              </a:ext>
            </a:extLst>
          </p:cNvPr>
          <p:cNvGraphicFramePr>
            <a:graphicFrameLocks noChangeAspect="1"/>
          </p:cNvGraphicFramePr>
          <p:nvPr>
            <p:extLst>
              <p:ext uri="{D42A27DB-BD31-4B8C-83A1-F6EECF244321}">
                <p14:modId xmlns:p14="http://schemas.microsoft.com/office/powerpoint/2010/main" val="3953206232"/>
              </p:ext>
            </p:extLst>
          </p:nvPr>
        </p:nvGraphicFramePr>
        <p:xfrm>
          <a:off x="477644" y="2819400"/>
          <a:ext cx="1308100" cy="901700"/>
        </p:xfrm>
        <a:graphic>
          <a:graphicData uri="http://schemas.openxmlformats.org/presentationml/2006/ole">
            <mc:AlternateContent xmlns:mc="http://schemas.openxmlformats.org/markup-compatibility/2006">
              <mc:Choice xmlns:v="urn:schemas-microsoft-com:vml" Requires="v">
                <p:oleObj name="Equation" r:id="rId4" imgW="1307880" imgH="901440" progId="Equation.DSMT4">
                  <p:embed/>
                </p:oleObj>
              </mc:Choice>
              <mc:Fallback>
                <p:oleObj name="Equation" r:id="rId4" imgW="1307880" imgH="901440" progId="Equation.DSMT4">
                  <p:embed/>
                  <p:pic>
                    <p:nvPicPr>
                      <p:cNvPr id="5" name="Object 4">
                        <a:extLst>
                          <a:ext uri="{FF2B5EF4-FFF2-40B4-BE49-F238E27FC236}">
                            <a16:creationId xmlns:a16="http://schemas.microsoft.com/office/drawing/2014/main" id="{B710D7CB-B5C2-6776-ABEA-711329AE57BE}"/>
                          </a:ext>
                        </a:extLst>
                      </p:cNvPr>
                      <p:cNvPicPr/>
                      <p:nvPr/>
                    </p:nvPicPr>
                    <p:blipFill>
                      <a:blip r:embed="rId5"/>
                      <a:stretch>
                        <a:fillRect/>
                      </a:stretch>
                    </p:blipFill>
                    <p:spPr>
                      <a:xfrm>
                        <a:off x="477644" y="2819400"/>
                        <a:ext cx="1308100" cy="901700"/>
                      </a:xfrm>
                      <a:prstGeom prst="rect">
                        <a:avLst/>
                      </a:prstGeom>
                    </p:spPr>
                  </p:pic>
                </p:oleObj>
              </mc:Fallback>
            </mc:AlternateContent>
          </a:graphicData>
        </a:graphic>
      </p:graphicFrame>
    </p:spTree>
    <p:extLst>
      <p:ext uri="{BB962C8B-B14F-4D97-AF65-F5344CB8AC3E}">
        <p14:creationId xmlns:p14="http://schemas.microsoft.com/office/powerpoint/2010/main" val="851418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EC2AA6-D6E7-721E-D21E-C3F14D3A42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E8DD0D-8592-8DAC-2237-3AAB1EAFA5C7}"/>
              </a:ext>
            </a:extLst>
          </p:cNvPr>
          <p:cNvSpPr>
            <a:spLocks noGrp="1"/>
          </p:cNvSpPr>
          <p:nvPr>
            <p:ph type="title"/>
          </p:nvPr>
        </p:nvSpPr>
        <p:spPr/>
        <p:txBody>
          <a:bodyPr/>
          <a:lstStyle/>
          <a:p>
            <a:r>
              <a:rPr lang="en-US" dirty="0"/>
              <a:t>Estimating the Population Standard Deviation or Variance (cont.)</a:t>
            </a:r>
          </a:p>
        </p:txBody>
      </p:sp>
      <p:sp>
        <p:nvSpPr>
          <p:cNvPr id="3" name="Content Placeholder 2">
            <a:extLst>
              <a:ext uri="{FF2B5EF4-FFF2-40B4-BE49-F238E27FC236}">
                <a16:creationId xmlns:a16="http://schemas.microsoft.com/office/drawing/2014/main" id="{EF224102-398B-64F9-29EF-2B43A35A26EF}"/>
              </a:ext>
            </a:extLst>
          </p:cNvPr>
          <p:cNvSpPr>
            <a:spLocks noGrp="1"/>
          </p:cNvSpPr>
          <p:nvPr>
            <p:ph idx="1"/>
          </p:nvPr>
        </p:nvSpPr>
        <p:spPr>
          <a:xfrm>
            <a:off x="436756" y="1097280"/>
            <a:ext cx="8229600" cy="4572000"/>
          </a:xfrm>
        </p:spPr>
        <p:txBody>
          <a:bodyPr>
            <a:normAutofit/>
          </a:bodyPr>
          <a:lstStyle/>
          <a:p>
            <a:pPr>
              <a:spcBef>
                <a:spcPts val="0"/>
              </a:spcBef>
            </a:pPr>
            <a:r>
              <a:rPr lang="en-US" dirty="0"/>
              <a:t>Like the </a:t>
            </a:r>
            <a:r>
              <a:rPr lang="en-US" i="1" dirty="0"/>
              <a:t>t</a:t>
            </a:r>
            <a:r>
              <a:rPr lang="en-US" dirty="0"/>
              <a:t>-distribution, the shape of the distribution is a function of its degrees of freedom. See Figure 10.5.1, which illustrates the chi-square distributions with 4 and 10 degrees of freedom.</a:t>
            </a:r>
          </a:p>
          <a:p>
            <a:endParaRPr lang="en-US" dirty="0"/>
          </a:p>
        </p:txBody>
      </p:sp>
      <p:pic>
        <p:nvPicPr>
          <p:cNvPr id="6" name="Picture 5">
            <a:extLst>
              <a:ext uri="{FF2B5EF4-FFF2-40B4-BE49-F238E27FC236}">
                <a16:creationId xmlns:a16="http://schemas.microsoft.com/office/drawing/2014/main" id="{3F03221F-7737-0D20-AAEC-691B3814B510}"/>
              </a:ext>
            </a:extLst>
          </p:cNvPr>
          <p:cNvPicPr>
            <a:picLocks noChangeAspect="1"/>
          </p:cNvPicPr>
          <p:nvPr/>
        </p:nvPicPr>
        <p:blipFill>
          <a:blip r:embed="rId2"/>
          <a:stretch>
            <a:fillRect/>
          </a:stretch>
        </p:blipFill>
        <p:spPr>
          <a:xfrm>
            <a:off x="2142913" y="2896231"/>
            <a:ext cx="4858173" cy="2864489"/>
          </a:xfrm>
          <a:prstGeom prst="rect">
            <a:avLst/>
          </a:prstGeom>
        </p:spPr>
      </p:pic>
    </p:spTree>
    <p:extLst>
      <p:ext uri="{BB962C8B-B14F-4D97-AF65-F5344CB8AC3E}">
        <p14:creationId xmlns:p14="http://schemas.microsoft.com/office/powerpoint/2010/main" val="276444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575CC-2EF2-46D9-BB4B-1773E64998BA}"/>
              </a:ext>
            </a:extLst>
          </p:cNvPr>
          <p:cNvSpPr>
            <a:spLocks noGrp="1"/>
          </p:cNvSpPr>
          <p:nvPr>
            <p:ph type="title"/>
          </p:nvPr>
        </p:nvSpPr>
        <p:spPr/>
        <p:txBody>
          <a:bodyPr/>
          <a:lstStyle/>
          <a:p>
            <a:r>
              <a:rPr lang="en-US" dirty="0"/>
              <a:t>Estimating the Population Standard Deviation or Variance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908DDED-CFD5-49AC-9956-9A862E985E1C}"/>
                  </a:ext>
                </a:extLst>
              </p:cNvPr>
              <p:cNvSpPr>
                <a:spLocks noGrp="1"/>
              </p:cNvSpPr>
              <p:nvPr>
                <p:ph idx="1"/>
              </p:nvPr>
            </p:nvSpPr>
            <p:spPr/>
            <p:txBody>
              <a:bodyPr/>
              <a:lstStyle/>
              <a:p>
                <a:r>
                  <a:rPr lang="en-US" dirty="0"/>
                  <a:t>To use the chi-square distribution, we need a chi-square value, denoted by      (the Greek letter    , pronounced </a:t>
                </a:r>
                <a:r>
                  <a:rPr lang="en-US" i="1" dirty="0"/>
                  <a:t>Ki</a:t>
                </a:r>
                <a:r>
                  <a:rPr lang="en-US" dirty="0"/>
                  <a:t>). We’ll later call this our critical value for the chi-square distribution. As is shown in Figure 10.5.2,        is the point on the horizontal axis under the curve with an area of </a:t>
                </a:r>
                <a14:m>
                  <m:oMath xmlns:m="http://schemas.openxmlformats.org/officeDocument/2006/math">
                    <m:r>
                      <a:rPr lang="en-US" i="1" dirty="0" smtClean="0">
                        <a:latin typeface="Cambria Math" panose="02040503050406030204" pitchFamily="18" charset="0"/>
                      </a:rPr>
                      <m:t>𝛼</m:t>
                    </m:r>
                  </m:oMath>
                </a14:m>
                <a:r>
                  <a:rPr lang="en-US" dirty="0"/>
                  <a:t> to the right of it. The value of  depends on the right-hand tail area, </a:t>
                </a:r>
                <a14:m>
                  <m:oMath xmlns:m="http://schemas.openxmlformats.org/officeDocument/2006/math">
                    <m:r>
                      <a:rPr lang="en-US" i="1" dirty="0" smtClean="0">
                        <a:latin typeface="Cambria Math" panose="02040503050406030204" pitchFamily="18" charset="0"/>
                      </a:rPr>
                      <m:t>𝛼</m:t>
                    </m:r>
                  </m:oMath>
                </a14:m>
                <a:r>
                  <a:rPr lang="en-US" dirty="0"/>
                  <a:t>, and the number of degrees of freedom of the chi-square distribution. The values are tabulated in Table G in Appendix A.</a:t>
                </a:r>
              </a:p>
            </p:txBody>
          </p:sp>
        </mc:Choice>
        <mc:Fallback xmlns="">
          <p:sp>
            <p:nvSpPr>
              <p:cNvPr id="3" name="Content Placeholder 2">
                <a:extLst>
                  <a:ext uri="{FF2B5EF4-FFF2-40B4-BE49-F238E27FC236}">
                    <a16:creationId xmlns:a16="http://schemas.microsoft.com/office/drawing/2014/main" id="{A908DDED-CFD5-49AC-9956-9A862E985E1C}"/>
                  </a:ext>
                </a:extLst>
              </p:cNvPr>
              <p:cNvSpPr>
                <a:spLocks noGrp="1" noRot="1" noChangeAspect="1" noMove="1" noResize="1" noEditPoints="1" noAdjustHandles="1" noChangeArrowheads="1" noChangeShapeType="1" noTextEdit="1"/>
              </p:cNvSpPr>
              <p:nvPr>
                <p:ph idx="1"/>
              </p:nvPr>
            </p:nvSpPr>
            <p:spPr>
              <a:blipFill>
                <a:blip r:embed="rId2"/>
                <a:stretch>
                  <a:fillRect l="-1481" t="-1200" r="-1926"/>
                </a:stretch>
              </a:blipFill>
            </p:spPr>
            <p:txBody>
              <a:bodyPr/>
              <a:lstStyle/>
              <a:p>
                <a:r>
                  <a:rPr lang="en-IN">
                    <a:noFill/>
                  </a:rPr>
                  <a:t> </a:t>
                </a:r>
              </a:p>
            </p:txBody>
          </p:sp>
        </mc:Fallback>
      </mc:AlternateContent>
      <p:graphicFrame>
        <p:nvGraphicFramePr>
          <p:cNvPr id="5" name="Object 4">
            <a:extLst>
              <a:ext uri="{FF2B5EF4-FFF2-40B4-BE49-F238E27FC236}">
                <a16:creationId xmlns:a16="http://schemas.microsoft.com/office/drawing/2014/main" id="{98C64539-5B2B-497F-8998-FA8DA260A338}"/>
              </a:ext>
            </a:extLst>
          </p:cNvPr>
          <p:cNvGraphicFramePr>
            <a:graphicFrameLocks noChangeAspect="1"/>
          </p:cNvGraphicFramePr>
          <p:nvPr>
            <p:extLst>
              <p:ext uri="{D42A27DB-BD31-4B8C-83A1-F6EECF244321}">
                <p14:modId xmlns:p14="http://schemas.microsoft.com/office/powerpoint/2010/main" val="1548699974"/>
              </p:ext>
            </p:extLst>
          </p:nvPr>
        </p:nvGraphicFramePr>
        <p:xfrm>
          <a:off x="4254500" y="1676400"/>
          <a:ext cx="431800" cy="469900"/>
        </p:xfrm>
        <a:graphic>
          <a:graphicData uri="http://schemas.openxmlformats.org/presentationml/2006/ole">
            <mc:AlternateContent xmlns:mc="http://schemas.openxmlformats.org/markup-compatibility/2006">
              <mc:Choice xmlns:v="urn:schemas-microsoft-com:vml" Requires="v">
                <p:oleObj name="Equation" r:id="rId3" imgW="431640" imgH="469800" progId="Equation.DSMT4">
                  <p:embed/>
                </p:oleObj>
              </mc:Choice>
              <mc:Fallback>
                <p:oleObj name="Equation" r:id="rId3" imgW="431640" imgH="469800" progId="Equation.DSMT4">
                  <p:embed/>
                  <p:pic>
                    <p:nvPicPr>
                      <p:cNvPr id="0" name=""/>
                      <p:cNvPicPr/>
                      <p:nvPr/>
                    </p:nvPicPr>
                    <p:blipFill>
                      <a:blip r:embed="rId4"/>
                      <a:stretch>
                        <a:fillRect/>
                      </a:stretch>
                    </p:blipFill>
                    <p:spPr>
                      <a:xfrm>
                        <a:off x="4254500" y="1676400"/>
                        <a:ext cx="431800" cy="4699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02C8F04B-A6CA-4E90-9F14-2CD85789EF8D}"/>
              </a:ext>
            </a:extLst>
          </p:cNvPr>
          <p:cNvGraphicFramePr>
            <a:graphicFrameLocks noChangeAspect="1"/>
          </p:cNvGraphicFramePr>
          <p:nvPr>
            <p:extLst>
              <p:ext uri="{D42A27DB-BD31-4B8C-83A1-F6EECF244321}">
                <p14:modId xmlns:p14="http://schemas.microsoft.com/office/powerpoint/2010/main" val="228832150"/>
              </p:ext>
            </p:extLst>
          </p:nvPr>
        </p:nvGraphicFramePr>
        <p:xfrm>
          <a:off x="7124700" y="1835150"/>
          <a:ext cx="304800" cy="304800"/>
        </p:xfrm>
        <a:graphic>
          <a:graphicData uri="http://schemas.openxmlformats.org/presentationml/2006/ole">
            <mc:AlternateContent xmlns:mc="http://schemas.openxmlformats.org/markup-compatibility/2006">
              <mc:Choice xmlns:v="urn:schemas-microsoft-com:vml" Requires="v">
                <p:oleObj name="Equation" r:id="rId5" imgW="304560" imgH="304560" progId="Equation.DSMT4">
                  <p:embed/>
                </p:oleObj>
              </mc:Choice>
              <mc:Fallback>
                <p:oleObj name="Equation" r:id="rId5" imgW="304560" imgH="304560" progId="Equation.DSMT4">
                  <p:embed/>
                  <p:pic>
                    <p:nvPicPr>
                      <p:cNvPr id="5" name="Object 4">
                        <a:extLst>
                          <a:ext uri="{FF2B5EF4-FFF2-40B4-BE49-F238E27FC236}">
                            <a16:creationId xmlns:a16="http://schemas.microsoft.com/office/drawing/2014/main" id="{98C64539-5B2B-497F-8998-FA8DA260A338}"/>
                          </a:ext>
                        </a:extLst>
                      </p:cNvPr>
                      <p:cNvPicPr/>
                      <p:nvPr/>
                    </p:nvPicPr>
                    <p:blipFill>
                      <a:blip r:embed="rId6"/>
                      <a:stretch>
                        <a:fillRect/>
                      </a:stretch>
                    </p:blipFill>
                    <p:spPr>
                      <a:xfrm>
                        <a:off x="7124700" y="1835150"/>
                        <a:ext cx="304800" cy="304800"/>
                      </a:xfrm>
                      <a:prstGeom prst="rect">
                        <a:avLst/>
                      </a:prstGeom>
                    </p:spPr>
                  </p:pic>
                </p:oleObj>
              </mc:Fallback>
            </mc:AlternateContent>
          </a:graphicData>
        </a:graphic>
      </p:graphicFrame>
      <p:graphicFrame>
        <p:nvGraphicFramePr>
          <p:cNvPr id="4" name="Object 3">
            <a:extLst>
              <a:ext uri="{FF2B5EF4-FFF2-40B4-BE49-F238E27FC236}">
                <a16:creationId xmlns:a16="http://schemas.microsoft.com/office/drawing/2014/main" id="{F8C9626D-5924-5433-3057-29085A008139}"/>
              </a:ext>
            </a:extLst>
          </p:cNvPr>
          <p:cNvGraphicFramePr>
            <a:graphicFrameLocks noChangeAspect="1"/>
          </p:cNvGraphicFramePr>
          <p:nvPr>
            <p:extLst>
              <p:ext uri="{D42A27DB-BD31-4B8C-83A1-F6EECF244321}">
                <p14:modId xmlns:p14="http://schemas.microsoft.com/office/powerpoint/2010/main" val="1904020836"/>
              </p:ext>
            </p:extLst>
          </p:nvPr>
        </p:nvGraphicFramePr>
        <p:xfrm>
          <a:off x="1667107" y="2959100"/>
          <a:ext cx="431800" cy="469900"/>
        </p:xfrm>
        <a:graphic>
          <a:graphicData uri="http://schemas.openxmlformats.org/presentationml/2006/ole">
            <mc:AlternateContent xmlns:mc="http://schemas.openxmlformats.org/markup-compatibility/2006">
              <mc:Choice xmlns:v="urn:schemas-microsoft-com:vml" Requires="v">
                <p:oleObj name="Equation" r:id="rId3" imgW="431640" imgH="469800" progId="Equation.DSMT4">
                  <p:embed/>
                </p:oleObj>
              </mc:Choice>
              <mc:Fallback>
                <p:oleObj name="Equation" r:id="rId3" imgW="431640" imgH="469800" progId="Equation.DSMT4">
                  <p:embed/>
                  <p:pic>
                    <p:nvPicPr>
                      <p:cNvPr id="5" name="Object 4">
                        <a:extLst>
                          <a:ext uri="{FF2B5EF4-FFF2-40B4-BE49-F238E27FC236}">
                            <a16:creationId xmlns:a16="http://schemas.microsoft.com/office/drawing/2014/main" id="{98C64539-5B2B-497F-8998-FA8DA260A338}"/>
                          </a:ext>
                        </a:extLst>
                      </p:cNvPr>
                      <p:cNvPicPr/>
                      <p:nvPr/>
                    </p:nvPicPr>
                    <p:blipFill>
                      <a:blip r:embed="rId4"/>
                      <a:stretch>
                        <a:fillRect/>
                      </a:stretch>
                    </p:blipFill>
                    <p:spPr>
                      <a:xfrm>
                        <a:off x="1667107" y="2959100"/>
                        <a:ext cx="431800" cy="4699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8BC85996-2965-404E-7B22-D07B2750DE8D}"/>
              </a:ext>
            </a:extLst>
          </p:cNvPr>
          <p:cNvGraphicFramePr>
            <a:graphicFrameLocks noChangeAspect="1"/>
          </p:cNvGraphicFramePr>
          <p:nvPr>
            <p:extLst>
              <p:ext uri="{D42A27DB-BD31-4B8C-83A1-F6EECF244321}">
                <p14:modId xmlns:p14="http://schemas.microsoft.com/office/powerpoint/2010/main" val="1798655276"/>
              </p:ext>
            </p:extLst>
          </p:nvPr>
        </p:nvGraphicFramePr>
        <p:xfrm>
          <a:off x="8224024" y="3375102"/>
          <a:ext cx="431800" cy="469900"/>
        </p:xfrm>
        <a:graphic>
          <a:graphicData uri="http://schemas.openxmlformats.org/presentationml/2006/ole">
            <mc:AlternateContent xmlns:mc="http://schemas.openxmlformats.org/markup-compatibility/2006">
              <mc:Choice xmlns:v="urn:schemas-microsoft-com:vml" Requires="v">
                <p:oleObj name="Equation" r:id="rId3" imgW="431640" imgH="469800" progId="Equation.DSMT4">
                  <p:embed/>
                </p:oleObj>
              </mc:Choice>
              <mc:Fallback>
                <p:oleObj name="Equation" r:id="rId3" imgW="431640" imgH="469800" progId="Equation.DSMT4">
                  <p:embed/>
                  <p:pic>
                    <p:nvPicPr>
                      <p:cNvPr id="4" name="Object 3">
                        <a:extLst>
                          <a:ext uri="{FF2B5EF4-FFF2-40B4-BE49-F238E27FC236}">
                            <a16:creationId xmlns:a16="http://schemas.microsoft.com/office/drawing/2014/main" id="{F8C9626D-5924-5433-3057-29085A008139}"/>
                          </a:ext>
                        </a:extLst>
                      </p:cNvPr>
                      <p:cNvPicPr/>
                      <p:nvPr/>
                    </p:nvPicPr>
                    <p:blipFill>
                      <a:blip r:embed="rId4"/>
                      <a:stretch>
                        <a:fillRect/>
                      </a:stretch>
                    </p:blipFill>
                    <p:spPr>
                      <a:xfrm>
                        <a:off x="8224024" y="3375102"/>
                        <a:ext cx="431800" cy="469900"/>
                      </a:xfrm>
                      <a:prstGeom prst="rect">
                        <a:avLst/>
                      </a:prstGeom>
                    </p:spPr>
                  </p:pic>
                </p:oleObj>
              </mc:Fallback>
            </mc:AlternateContent>
          </a:graphicData>
        </a:graphic>
      </p:graphicFrame>
    </p:spTree>
    <p:extLst>
      <p:ext uri="{BB962C8B-B14F-4D97-AF65-F5344CB8AC3E}">
        <p14:creationId xmlns:p14="http://schemas.microsoft.com/office/powerpoint/2010/main" val="2887402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04C2E5-CEB1-F580-BEEC-5A87EB0315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940094-528D-9D91-D117-364AADD7E0E8}"/>
              </a:ext>
            </a:extLst>
          </p:cNvPr>
          <p:cNvSpPr>
            <a:spLocks noGrp="1"/>
          </p:cNvSpPr>
          <p:nvPr>
            <p:ph type="title"/>
          </p:nvPr>
        </p:nvSpPr>
        <p:spPr/>
        <p:txBody>
          <a:bodyPr/>
          <a:lstStyle/>
          <a:p>
            <a:r>
              <a:rPr lang="en-US" dirty="0"/>
              <a:t>Estimating the Population Standard Deviation or Variance (cont.)</a:t>
            </a:r>
          </a:p>
        </p:txBody>
      </p:sp>
      <p:sp>
        <p:nvSpPr>
          <p:cNvPr id="3" name="Content Placeholder 2">
            <a:extLst>
              <a:ext uri="{FF2B5EF4-FFF2-40B4-BE49-F238E27FC236}">
                <a16:creationId xmlns:a16="http://schemas.microsoft.com/office/drawing/2014/main" id="{DCC82CC0-0F91-56F2-8F2A-FD0697542213}"/>
              </a:ext>
            </a:extLst>
          </p:cNvPr>
          <p:cNvSpPr>
            <a:spLocks noGrp="1"/>
          </p:cNvSpPr>
          <p:nvPr>
            <p:ph idx="1"/>
          </p:nvPr>
        </p:nvSpPr>
        <p:spPr/>
        <p:txBody>
          <a:bodyPr/>
          <a:lstStyle/>
          <a:p>
            <a:r>
              <a:rPr lang="en-US" dirty="0"/>
              <a:t>Looking at the chi‑square table, the rows correspond to the appropriate number of degrees of freedom (the first column listed down the left side of the table), while the columns represent the right-hand tail area.</a:t>
            </a:r>
          </a:p>
        </p:txBody>
      </p:sp>
      <p:pic>
        <p:nvPicPr>
          <p:cNvPr id="9" name="Picture 8">
            <a:extLst>
              <a:ext uri="{FF2B5EF4-FFF2-40B4-BE49-F238E27FC236}">
                <a16:creationId xmlns:a16="http://schemas.microsoft.com/office/drawing/2014/main" id="{EE7A4572-47FF-FCF5-AF97-5C7D22023494}"/>
              </a:ext>
            </a:extLst>
          </p:cNvPr>
          <p:cNvPicPr>
            <a:picLocks noChangeAspect="1"/>
          </p:cNvPicPr>
          <p:nvPr/>
        </p:nvPicPr>
        <p:blipFill>
          <a:blip r:embed="rId2"/>
          <a:stretch>
            <a:fillRect/>
          </a:stretch>
        </p:blipFill>
        <p:spPr>
          <a:xfrm>
            <a:off x="2438400" y="3048000"/>
            <a:ext cx="3868390" cy="2804160"/>
          </a:xfrm>
          <a:prstGeom prst="rect">
            <a:avLst/>
          </a:prstGeom>
        </p:spPr>
      </p:pic>
    </p:spTree>
    <p:extLst>
      <p:ext uri="{BB962C8B-B14F-4D97-AF65-F5344CB8AC3E}">
        <p14:creationId xmlns:p14="http://schemas.microsoft.com/office/powerpoint/2010/main" val="2957639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05702C-9A55-ED74-BD0C-53C65D59DD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03C2A3-0772-C779-7509-100C530CADC3}"/>
              </a:ext>
            </a:extLst>
          </p:cNvPr>
          <p:cNvSpPr>
            <a:spLocks noGrp="1"/>
          </p:cNvSpPr>
          <p:nvPr>
            <p:ph type="title"/>
          </p:nvPr>
        </p:nvSpPr>
        <p:spPr/>
        <p:txBody>
          <a:bodyPr/>
          <a:lstStyle/>
          <a:p>
            <a:r>
              <a:rPr lang="en-US" dirty="0"/>
              <a:t>Estimating the Population Standard Deviation or Variance (cont.)</a:t>
            </a:r>
          </a:p>
        </p:txBody>
      </p:sp>
      <p:sp>
        <p:nvSpPr>
          <p:cNvPr id="3" name="Content Placeholder 2">
            <a:extLst>
              <a:ext uri="{FF2B5EF4-FFF2-40B4-BE49-F238E27FC236}">
                <a16:creationId xmlns:a16="http://schemas.microsoft.com/office/drawing/2014/main" id="{418B6ACE-6FC5-CBE5-4167-2F322EF39566}"/>
              </a:ext>
            </a:extLst>
          </p:cNvPr>
          <p:cNvSpPr>
            <a:spLocks noGrp="1"/>
          </p:cNvSpPr>
          <p:nvPr>
            <p:ph idx="1"/>
          </p:nvPr>
        </p:nvSpPr>
        <p:spPr/>
        <p:txBody>
          <a:bodyPr/>
          <a:lstStyle/>
          <a:p>
            <a:r>
              <a:rPr lang="en-US" dirty="0"/>
              <a:t>Using Table G in Appendix A, suppose we want to find the chi-square value that gives us a right-hand tail area of 0.05 with 5 degrees of freedom. To do this, we would look down the leftmost column for 5 degrees of freedom and then the column labeled           Doing so, we find that          is 11.070.</a:t>
            </a:r>
          </a:p>
        </p:txBody>
      </p:sp>
      <p:graphicFrame>
        <p:nvGraphicFramePr>
          <p:cNvPr id="4" name="Object 3">
            <a:extLst>
              <a:ext uri="{FF2B5EF4-FFF2-40B4-BE49-F238E27FC236}">
                <a16:creationId xmlns:a16="http://schemas.microsoft.com/office/drawing/2014/main" id="{B767EC91-E744-5313-6386-666CE0385C0C}"/>
              </a:ext>
            </a:extLst>
          </p:cNvPr>
          <p:cNvGraphicFramePr>
            <a:graphicFrameLocks noChangeAspect="1"/>
          </p:cNvGraphicFramePr>
          <p:nvPr>
            <p:extLst>
              <p:ext uri="{D42A27DB-BD31-4B8C-83A1-F6EECF244321}">
                <p14:modId xmlns:p14="http://schemas.microsoft.com/office/powerpoint/2010/main" val="2417840008"/>
              </p:ext>
            </p:extLst>
          </p:nvPr>
        </p:nvGraphicFramePr>
        <p:xfrm>
          <a:off x="6098091" y="3026007"/>
          <a:ext cx="736600" cy="469900"/>
        </p:xfrm>
        <a:graphic>
          <a:graphicData uri="http://schemas.openxmlformats.org/presentationml/2006/ole">
            <mc:AlternateContent xmlns:mc="http://schemas.openxmlformats.org/markup-compatibility/2006">
              <mc:Choice xmlns:v="urn:schemas-microsoft-com:vml" Requires="v">
                <p:oleObj name="Equation" r:id="rId2" imgW="736560" imgH="469800" progId="Equation.DSMT4">
                  <p:embed/>
                </p:oleObj>
              </mc:Choice>
              <mc:Fallback>
                <p:oleObj name="Equation" r:id="rId2" imgW="736560" imgH="469800" progId="Equation.DSMT4">
                  <p:embed/>
                  <p:pic>
                    <p:nvPicPr>
                      <p:cNvPr id="5" name="Object 4">
                        <a:extLst>
                          <a:ext uri="{FF2B5EF4-FFF2-40B4-BE49-F238E27FC236}">
                            <a16:creationId xmlns:a16="http://schemas.microsoft.com/office/drawing/2014/main" id="{98C64539-5B2B-497F-8998-FA8DA260A338}"/>
                          </a:ext>
                        </a:extLst>
                      </p:cNvPr>
                      <p:cNvPicPr/>
                      <p:nvPr/>
                    </p:nvPicPr>
                    <p:blipFill>
                      <a:blip r:embed="rId3"/>
                      <a:stretch>
                        <a:fillRect/>
                      </a:stretch>
                    </p:blipFill>
                    <p:spPr>
                      <a:xfrm>
                        <a:off x="6098091" y="3026007"/>
                        <a:ext cx="736600" cy="4699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00015066-160D-6073-29C5-EBAA19623640}"/>
              </a:ext>
            </a:extLst>
          </p:cNvPr>
          <p:cNvGraphicFramePr>
            <a:graphicFrameLocks noChangeAspect="1"/>
          </p:cNvGraphicFramePr>
          <p:nvPr>
            <p:extLst>
              <p:ext uri="{D42A27DB-BD31-4B8C-83A1-F6EECF244321}">
                <p14:modId xmlns:p14="http://schemas.microsoft.com/office/powerpoint/2010/main" val="955754989"/>
              </p:ext>
            </p:extLst>
          </p:nvPr>
        </p:nvGraphicFramePr>
        <p:xfrm>
          <a:off x="2405024" y="3384395"/>
          <a:ext cx="647700" cy="469900"/>
        </p:xfrm>
        <a:graphic>
          <a:graphicData uri="http://schemas.openxmlformats.org/presentationml/2006/ole">
            <mc:AlternateContent xmlns:mc="http://schemas.openxmlformats.org/markup-compatibility/2006">
              <mc:Choice xmlns:v="urn:schemas-microsoft-com:vml" Requires="v">
                <p:oleObj name="Equation" r:id="rId4" imgW="647640" imgH="469800" progId="Equation.DSMT4">
                  <p:embed/>
                </p:oleObj>
              </mc:Choice>
              <mc:Fallback>
                <p:oleObj name="Equation" r:id="rId4" imgW="647640" imgH="469800" progId="Equation.DSMT4">
                  <p:embed/>
                  <p:pic>
                    <p:nvPicPr>
                      <p:cNvPr id="4" name="Object 3">
                        <a:extLst>
                          <a:ext uri="{FF2B5EF4-FFF2-40B4-BE49-F238E27FC236}">
                            <a16:creationId xmlns:a16="http://schemas.microsoft.com/office/drawing/2014/main" id="{B767EC91-E744-5313-6386-666CE0385C0C}"/>
                          </a:ext>
                        </a:extLst>
                      </p:cNvPr>
                      <p:cNvPicPr/>
                      <p:nvPr/>
                    </p:nvPicPr>
                    <p:blipFill>
                      <a:blip r:embed="rId5"/>
                      <a:stretch>
                        <a:fillRect/>
                      </a:stretch>
                    </p:blipFill>
                    <p:spPr>
                      <a:xfrm>
                        <a:off x="2405024" y="3384395"/>
                        <a:ext cx="647700" cy="469900"/>
                      </a:xfrm>
                      <a:prstGeom prst="rect">
                        <a:avLst/>
                      </a:prstGeom>
                    </p:spPr>
                  </p:pic>
                </p:oleObj>
              </mc:Fallback>
            </mc:AlternateContent>
          </a:graphicData>
        </a:graphic>
      </p:graphicFrame>
    </p:spTree>
    <p:extLst>
      <p:ext uri="{BB962C8B-B14F-4D97-AF65-F5344CB8AC3E}">
        <p14:creationId xmlns:p14="http://schemas.microsoft.com/office/powerpoint/2010/main" val="103208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0CA265-05EC-0FF9-194C-763B2524CF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EAF20D-BE96-D6E2-3F5B-3BBF5FABF10B}"/>
              </a:ext>
            </a:extLst>
          </p:cNvPr>
          <p:cNvSpPr>
            <a:spLocks noGrp="1"/>
          </p:cNvSpPr>
          <p:nvPr>
            <p:ph type="title"/>
          </p:nvPr>
        </p:nvSpPr>
        <p:spPr/>
        <p:txBody>
          <a:bodyPr/>
          <a:lstStyle/>
          <a:p>
            <a:r>
              <a:rPr lang="en-US" dirty="0"/>
              <a:t>Estimating the Population Standard Deviation or Variance (cont.)</a:t>
            </a:r>
          </a:p>
        </p:txBody>
      </p:sp>
      <p:sp>
        <p:nvSpPr>
          <p:cNvPr id="3" name="Content Placeholder 2">
            <a:extLst>
              <a:ext uri="{FF2B5EF4-FFF2-40B4-BE49-F238E27FC236}">
                <a16:creationId xmlns:a16="http://schemas.microsoft.com/office/drawing/2014/main" id="{E8BECEBA-083A-3F74-1168-3FB2E91EFB6A}"/>
              </a:ext>
            </a:extLst>
          </p:cNvPr>
          <p:cNvSpPr>
            <a:spLocks noGrp="1"/>
          </p:cNvSpPr>
          <p:nvPr>
            <p:ph idx="1"/>
          </p:nvPr>
        </p:nvSpPr>
        <p:spPr/>
        <p:txBody>
          <a:bodyPr/>
          <a:lstStyle/>
          <a:p>
            <a:r>
              <a:rPr lang="en-US" dirty="0"/>
              <a:t> </a:t>
            </a:r>
          </a:p>
        </p:txBody>
      </p:sp>
      <p:graphicFrame>
        <p:nvGraphicFramePr>
          <p:cNvPr id="6" name="Table 5">
            <a:extLst>
              <a:ext uri="{FF2B5EF4-FFF2-40B4-BE49-F238E27FC236}">
                <a16:creationId xmlns:a16="http://schemas.microsoft.com/office/drawing/2014/main" id="{1F7E71E7-698A-AF39-D757-55D3F2A322C6}"/>
              </a:ext>
            </a:extLst>
          </p:cNvPr>
          <p:cNvGraphicFramePr>
            <a:graphicFrameLocks noGrp="1"/>
          </p:cNvGraphicFramePr>
          <p:nvPr>
            <p:extLst>
              <p:ext uri="{D42A27DB-BD31-4B8C-83A1-F6EECF244321}">
                <p14:modId xmlns:p14="http://schemas.microsoft.com/office/powerpoint/2010/main" val="1183579375"/>
              </p:ext>
            </p:extLst>
          </p:nvPr>
        </p:nvGraphicFramePr>
        <p:xfrm>
          <a:off x="838200" y="1447800"/>
          <a:ext cx="7162800" cy="2865120"/>
        </p:xfrm>
        <a:graphic>
          <a:graphicData uri="http://schemas.openxmlformats.org/drawingml/2006/table">
            <a:tbl>
              <a:tblPr firstRow="1" bandRow="1">
                <a:tableStyleId>{5C22544A-7EE6-4342-B048-85BDC9FD1C3A}</a:tableStyleId>
              </a:tblPr>
              <a:tblGrid>
                <a:gridCol w="914400">
                  <a:extLst>
                    <a:ext uri="{9D8B030D-6E8A-4147-A177-3AD203B41FA5}">
                      <a16:colId xmlns:a16="http://schemas.microsoft.com/office/drawing/2014/main" val="1283216307"/>
                    </a:ext>
                  </a:extLst>
                </a:gridCol>
                <a:gridCol w="1219200">
                  <a:extLst>
                    <a:ext uri="{9D8B030D-6E8A-4147-A177-3AD203B41FA5}">
                      <a16:colId xmlns:a16="http://schemas.microsoft.com/office/drawing/2014/main" val="3862034058"/>
                    </a:ext>
                  </a:extLst>
                </a:gridCol>
                <a:gridCol w="1295400">
                  <a:extLst>
                    <a:ext uri="{9D8B030D-6E8A-4147-A177-3AD203B41FA5}">
                      <a16:colId xmlns:a16="http://schemas.microsoft.com/office/drawing/2014/main" val="234248269"/>
                    </a:ext>
                  </a:extLst>
                </a:gridCol>
                <a:gridCol w="1219200">
                  <a:extLst>
                    <a:ext uri="{9D8B030D-6E8A-4147-A177-3AD203B41FA5}">
                      <a16:colId xmlns:a16="http://schemas.microsoft.com/office/drawing/2014/main" val="3153446949"/>
                    </a:ext>
                  </a:extLst>
                </a:gridCol>
                <a:gridCol w="1219200">
                  <a:extLst>
                    <a:ext uri="{9D8B030D-6E8A-4147-A177-3AD203B41FA5}">
                      <a16:colId xmlns:a16="http://schemas.microsoft.com/office/drawing/2014/main" val="2486381169"/>
                    </a:ext>
                  </a:extLst>
                </a:gridCol>
                <a:gridCol w="1295400">
                  <a:extLst>
                    <a:ext uri="{9D8B030D-6E8A-4147-A177-3AD203B41FA5}">
                      <a16:colId xmlns:a16="http://schemas.microsoft.com/office/drawing/2014/main" val="4271630865"/>
                    </a:ext>
                  </a:extLst>
                </a:gridCol>
              </a:tblGrid>
              <a:tr h="370840">
                <a:tc>
                  <a:txBody>
                    <a:bodyPr/>
                    <a:lstStyle/>
                    <a:p>
                      <a:pPr algn="ctr"/>
                      <a:endParaRPr lang="en-IN" i="1" dirty="0"/>
                    </a:p>
                  </a:txBody>
                  <a:tcPr/>
                </a:tc>
                <a:tc>
                  <a:txBody>
                    <a:bodyPr/>
                    <a:lstStyle/>
                    <a:p>
                      <a:pPr algn="ctr"/>
                      <a:endParaRPr lang="en-IN" dirty="0"/>
                    </a:p>
                  </a:txBody>
                  <a:tcPr/>
                </a:tc>
                <a:tc>
                  <a:txBody>
                    <a:bodyPr/>
                    <a:lstStyle/>
                    <a:p>
                      <a:pPr algn="ctr"/>
                      <a:endParaRPr lang="en-US" dirty="0"/>
                    </a:p>
                    <a:p>
                      <a:pPr algn="ctr"/>
                      <a:endParaRPr lang="en-IN" dirty="0"/>
                    </a:p>
                  </a:txBody>
                  <a:tcPr>
                    <a:solidFill>
                      <a:schemeClr val="bg2">
                        <a:lumMod val="65000"/>
                      </a:schemeClr>
                    </a:solidFill>
                  </a:tcPr>
                </a:tc>
                <a:tc>
                  <a:txBody>
                    <a:bodyPr/>
                    <a:lstStyle/>
                    <a:p>
                      <a:pPr algn="ctr"/>
                      <a:endParaRPr lang="en-IN" dirty="0"/>
                    </a:p>
                  </a:txBody>
                  <a:tcPr/>
                </a:tc>
                <a:tc>
                  <a:txBody>
                    <a:bodyPr/>
                    <a:lstStyle/>
                    <a:p>
                      <a:pPr algn="ctr"/>
                      <a:endParaRPr lang="en-IN"/>
                    </a:p>
                  </a:txBody>
                  <a:tcPr/>
                </a:tc>
                <a:tc>
                  <a:txBody>
                    <a:bodyPr/>
                    <a:lstStyle/>
                    <a:p>
                      <a:pPr algn="ctr"/>
                      <a:endParaRPr lang="en-IN"/>
                    </a:p>
                  </a:txBody>
                  <a:tcPr/>
                </a:tc>
                <a:extLst>
                  <a:ext uri="{0D108BD9-81ED-4DB2-BD59-A6C34878D82A}">
                    <a16:rowId xmlns:a16="http://schemas.microsoft.com/office/drawing/2014/main" val="550775863"/>
                  </a:ext>
                </a:extLst>
              </a:tr>
              <a:tr h="370840">
                <a:tc>
                  <a:txBody>
                    <a:bodyPr/>
                    <a:lstStyle/>
                    <a:p>
                      <a:pPr algn="ctr"/>
                      <a:r>
                        <a:rPr lang="en-US" dirty="0"/>
                        <a:t>1</a:t>
                      </a:r>
                      <a:endParaRPr lang="en-IN" dirty="0"/>
                    </a:p>
                  </a:txBody>
                  <a:tcPr/>
                </a:tc>
                <a:tc>
                  <a:txBody>
                    <a:bodyPr/>
                    <a:lstStyle/>
                    <a:p>
                      <a:pPr algn="ctr"/>
                      <a:r>
                        <a:rPr lang="en-US" dirty="0"/>
                        <a:t>2.706</a:t>
                      </a:r>
                      <a:endParaRPr lang="en-IN" dirty="0"/>
                    </a:p>
                  </a:txBody>
                  <a:tcPr/>
                </a:tc>
                <a:tc>
                  <a:txBody>
                    <a:bodyPr/>
                    <a:lstStyle/>
                    <a:p>
                      <a:pPr algn="ctr"/>
                      <a:r>
                        <a:rPr lang="en-US" dirty="0"/>
                        <a:t>3.841</a:t>
                      </a:r>
                      <a:endParaRPr lang="en-IN" dirty="0"/>
                    </a:p>
                  </a:txBody>
                  <a:tcPr>
                    <a:solidFill>
                      <a:schemeClr val="bg2">
                        <a:lumMod val="65000"/>
                      </a:schemeClr>
                    </a:solidFill>
                  </a:tcPr>
                </a:tc>
                <a:tc>
                  <a:txBody>
                    <a:bodyPr/>
                    <a:lstStyle/>
                    <a:p>
                      <a:pPr algn="ctr"/>
                      <a:r>
                        <a:rPr lang="en-US" dirty="0"/>
                        <a:t>5.024</a:t>
                      </a:r>
                      <a:endParaRPr lang="en-IN" dirty="0"/>
                    </a:p>
                  </a:txBody>
                  <a:tcPr/>
                </a:tc>
                <a:tc>
                  <a:txBody>
                    <a:bodyPr/>
                    <a:lstStyle/>
                    <a:p>
                      <a:pPr algn="ctr"/>
                      <a:r>
                        <a:rPr lang="en-US" dirty="0"/>
                        <a:t>6.635</a:t>
                      </a:r>
                      <a:endParaRPr lang="en-IN" dirty="0"/>
                    </a:p>
                  </a:txBody>
                  <a:tcPr/>
                </a:tc>
                <a:tc>
                  <a:txBody>
                    <a:bodyPr/>
                    <a:lstStyle/>
                    <a:p>
                      <a:pPr algn="ctr"/>
                      <a:r>
                        <a:rPr lang="en-US" dirty="0"/>
                        <a:t>7.879</a:t>
                      </a:r>
                      <a:endParaRPr lang="en-IN" dirty="0"/>
                    </a:p>
                  </a:txBody>
                  <a:tcPr/>
                </a:tc>
                <a:extLst>
                  <a:ext uri="{0D108BD9-81ED-4DB2-BD59-A6C34878D82A}">
                    <a16:rowId xmlns:a16="http://schemas.microsoft.com/office/drawing/2014/main" val="672117619"/>
                  </a:ext>
                </a:extLst>
              </a:tr>
              <a:tr h="370840">
                <a:tc>
                  <a:txBody>
                    <a:bodyPr/>
                    <a:lstStyle/>
                    <a:p>
                      <a:pPr algn="ctr"/>
                      <a:r>
                        <a:rPr lang="en-US" dirty="0"/>
                        <a:t>2</a:t>
                      </a:r>
                      <a:endParaRPr lang="en-IN" dirty="0"/>
                    </a:p>
                  </a:txBody>
                  <a:tcPr/>
                </a:tc>
                <a:tc>
                  <a:txBody>
                    <a:bodyPr/>
                    <a:lstStyle/>
                    <a:p>
                      <a:pPr algn="ctr"/>
                      <a:r>
                        <a:rPr lang="en-US" dirty="0"/>
                        <a:t>4.605</a:t>
                      </a:r>
                      <a:endParaRPr lang="en-IN" dirty="0"/>
                    </a:p>
                  </a:txBody>
                  <a:tcPr/>
                </a:tc>
                <a:tc>
                  <a:txBody>
                    <a:bodyPr/>
                    <a:lstStyle/>
                    <a:p>
                      <a:pPr algn="ctr"/>
                      <a:r>
                        <a:rPr lang="en-US" dirty="0"/>
                        <a:t>5.991</a:t>
                      </a:r>
                      <a:endParaRPr lang="en-IN" dirty="0"/>
                    </a:p>
                  </a:txBody>
                  <a:tcPr>
                    <a:solidFill>
                      <a:schemeClr val="bg2">
                        <a:lumMod val="65000"/>
                      </a:schemeClr>
                    </a:solidFill>
                  </a:tcPr>
                </a:tc>
                <a:tc>
                  <a:txBody>
                    <a:bodyPr/>
                    <a:lstStyle/>
                    <a:p>
                      <a:pPr algn="ctr"/>
                      <a:r>
                        <a:rPr lang="en-US" dirty="0"/>
                        <a:t>7.378</a:t>
                      </a:r>
                      <a:endParaRPr lang="en-IN" dirty="0"/>
                    </a:p>
                  </a:txBody>
                  <a:tcPr/>
                </a:tc>
                <a:tc>
                  <a:txBody>
                    <a:bodyPr/>
                    <a:lstStyle/>
                    <a:p>
                      <a:pPr algn="ctr"/>
                      <a:r>
                        <a:rPr lang="en-US" dirty="0"/>
                        <a:t>9.210</a:t>
                      </a:r>
                      <a:endParaRPr lang="en-IN" dirty="0"/>
                    </a:p>
                  </a:txBody>
                  <a:tcPr/>
                </a:tc>
                <a:tc>
                  <a:txBody>
                    <a:bodyPr/>
                    <a:lstStyle/>
                    <a:p>
                      <a:pPr algn="ctr"/>
                      <a:r>
                        <a:rPr lang="en-US" dirty="0"/>
                        <a:t>10.597</a:t>
                      </a:r>
                      <a:endParaRPr lang="en-IN" dirty="0"/>
                    </a:p>
                  </a:txBody>
                  <a:tcPr/>
                </a:tc>
                <a:extLst>
                  <a:ext uri="{0D108BD9-81ED-4DB2-BD59-A6C34878D82A}">
                    <a16:rowId xmlns:a16="http://schemas.microsoft.com/office/drawing/2014/main" val="1216213707"/>
                  </a:ext>
                </a:extLst>
              </a:tr>
              <a:tr h="370840">
                <a:tc>
                  <a:txBody>
                    <a:bodyPr/>
                    <a:lstStyle/>
                    <a:p>
                      <a:pPr algn="ctr"/>
                      <a:r>
                        <a:rPr lang="en-US" dirty="0"/>
                        <a:t>3</a:t>
                      </a:r>
                      <a:endParaRPr lang="en-IN" dirty="0"/>
                    </a:p>
                  </a:txBody>
                  <a:tcPr/>
                </a:tc>
                <a:tc>
                  <a:txBody>
                    <a:bodyPr/>
                    <a:lstStyle/>
                    <a:p>
                      <a:pPr algn="ctr"/>
                      <a:r>
                        <a:rPr lang="en-US" dirty="0"/>
                        <a:t>6.251</a:t>
                      </a:r>
                      <a:endParaRPr lang="en-IN" dirty="0"/>
                    </a:p>
                  </a:txBody>
                  <a:tcPr/>
                </a:tc>
                <a:tc>
                  <a:txBody>
                    <a:bodyPr/>
                    <a:lstStyle/>
                    <a:p>
                      <a:pPr algn="ctr"/>
                      <a:r>
                        <a:rPr lang="en-US" dirty="0"/>
                        <a:t>7.815</a:t>
                      </a:r>
                      <a:endParaRPr lang="en-IN" dirty="0"/>
                    </a:p>
                  </a:txBody>
                  <a:tcPr>
                    <a:solidFill>
                      <a:schemeClr val="bg2">
                        <a:lumMod val="65000"/>
                      </a:schemeClr>
                    </a:solidFill>
                  </a:tcPr>
                </a:tc>
                <a:tc>
                  <a:txBody>
                    <a:bodyPr/>
                    <a:lstStyle/>
                    <a:p>
                      <a:pPr algn="ctr"/>
                      <a:r>
                        <a:rPr lang="en-US" dirty="0"/>
                        <a:t>9.348</a:t>
                      </a:r>
                      <a:endParaRPr lang="en-IN" dirty="0"/>
                    </a:p>
                  </a:txBody>
                  <a:tcPr/>
                </a:tc>
                <a:tc>
                  <a:txBody>
                    <a:bodyPr/>
                    <a:lstStyle/>
                    <a:p>
                      <a:pPr algn="ctr"/>
                      <a:r>
                        <a:rPr lang="en-US" dirty="0"/>
                        <a:t>11.345</a:t>
                      </a:r>
                      <a:endParaRPr lang="en-IN" dirty="0"/>
                    </a:p>
                  </a:txBody>
                  <a:tcPr/>
                </a:tc>
                <a:tc>
                  <a:txBody>
                    <a:bodyPr/>
                    <a:lstStyle/>
                    <a:p>
                      <a:pPr algn="ctr"/>
                      <a:r>
                        <a:rPr lang="en-US" dirty="0"/>
                        <a:t>12.838</a:t>
                      </a:r>
                      <a:endParaRPr lang="en-IN" dirty="0"/>
                    </a:p>
                  </a:txBody>
                  <a:tcPr/>
                </a:tc>
                <a:extLst>
                  <a:ext uri="{0D108BD9-81ED-4DB2-BD59-A6C34878D82A}">
                    <a16:rowId xmlns:a16="http://schemas.microsoft.com/office/drawing/2014/main" val="3400907674"/>
                  </a:ext>
                </a:extLst>
              </a:tr>
              <a:tr h="370840">
                <a:tc>
                  <a:txBody>
                    <a:bodyPr/>
                    <a:lstStyle/>
                    <a:p>
                      <a:pPr algn="ctr"/>
                      <a:r>
                        <a:rPr lang="en-US" dirty="0"/>
                        <a:t>4</a:t>
                      </a:r>
                      <a:endParaRPr lang="en-IN" dirty="0"/>
                    </a:p>
                  </a:txBody>
                  <a:tcPr/>
                </a:tc>
                <a:tc>
                  <a:txBody>
                    <a:bodyPr/>
                    <a:lstStyle/>
                    <a:p>
                      <a:pPr algn="ctr"/>
                      <a:r>
                        <a:rPr lang="en-US" dirty="0"/>
                        <a:t>7.779</a:t>
                      </a:r>
                      <a:endParaRPr lang="en-IN" dirty="0"/>
                    </a:p>
                  </a:txBody>
                  <a:tcPr/>
                </a:tc>
                <a:tc>
                  <a:txBody>
                    <a:bodyPr/>
                    <a:lstStyle/>
                    <a:p>
                      <a:pPr algn="ctr"/>
                      <a:r>
                        <a:rPr lang="en-US" dirty="0"/>
                        <a:t>9.488</a:t>
                      </a:r>
                      <a:endParaRPr lang="en-IN" dirty="0"/>
                    </a:p>
                  </a:txBody>
                  <a:tcPr>
                    <a:solidFill>
                      <a:schemeClr val="bg2">
                        <a:lumMod val="65000"/>
                      </a:schemeClr>
                    </a:solidFill>
                  </a:tcPr>
                </a:tc>
                <a:tc>
                  <a:txBody>
                    <a:bodyPr/>
                    <a:lstStyle/>
                    <a:p>
                      <a:pPr algn="ctr"/>
                      <a:r>
                        <a:rPr lang="en-US" dirty="0"/>
                        <a:t>11.143</a:t>
                      </a:r>
                      <a:endParaRPr lang="en-IN" dirty="0"/>
                    </a:p>
                  </a:txBody>
                  <a:tcPr/>
                </a:tc>
                <a:tc>
                  <a:txBody>
                    <a:bodyPr/>
                    <a:lstStyle/>
                    <a:p>
                      <a:pPr algn="ctr"/>
                      <a:r>
                        <a:rPr lang="en-US" dirty="0"/>
                        <a:t>13.277</a:t>
                      </a:r>
                      <a:endParaRPr lang="en-IN" dirty="0"/>
                    </a:p>
                  </a:txBody>
                  <a:tcPr/>
                </a:tc>
                <a:tc>
                  <a:txBody>
                    <a:bodyPr/>
                    <a:lstStyle/>
                    <a:p>
                      <a:pPr algn="ctr"/>
                      <a:r>
                        <a:rPr lang="en-US" dirty="0"/>
                        <a:t>14.860</a:t>
                      </a:r>
                      <a:endParaRPr lang="en-IN" dirty="0"/>
                    </a:p>
                  </a:txBody>
                  <a:tcPr/>
                </a:tc>
                <a:extLst>
                  <a:ext uri="{0D108BD9-81ED-4DB2-BD59-A6C34878D82A}">
                    <a16:rowId xmlns:a16="http://schemas.microsoft.com/office/drawing/2014/main" val="394018255"/>
                  </a:ext>
                </a:extLst>
              </a:tr>
              <a:tr h="370840">
                <a:tc>
                  <a:txBody>
                    <a:bodyPr/>
                    <a:lstStyle/>
                    <a:p>
                      <a:pPr algn="ctr"/>
                      <a:r>
                        <a:rPr lang="en-US" dirty="0"/>
                        <a:t>5</a:t>
                      </a:r>
                      <a:endParaRPr lang="en-IN" dirty="0"/>
                    </a:p>
                  </a:txBody>
                  <a:tcPr>
                    <a:solidFill>
                      <a:schemeClr val="bg2">
                        <a:lumMod val="65000"/>
                      </a:schemeClr>
                    </a:solidFill>
                  </a:tcPr>
                </a:tc>
                <a:tc>
                  <a:txBody>
                    <a:bodyPr/>
                    <a:lstStyle/>
                    <a:p>
                      <a:pPr algn="ctr"/>
                      <a:r>
                        <a:rPr lang="en-US" dirty="0"/>
                        <a:t>9.236</a:t>
                      </a:r>
                      <a:endParaRPr lang="en-IN" dirty="0"/>
                    </a:p>
                  </a:txBody>
                  <a:tcPr>
                    <a:solidFill>
                      <a:schemeClr val="bg2">
                        <a:lumMod val="65000"/>
                      </a:schemeClr>
                    </a:solidFill>
                  </a:tcPr>
                </a:tc>
                <a:tc>
                  <a:txBody>
                    <a:bodyPr/>
                    <a:lstStyle/>
                    <a:p>
                      <a:pPr algn="ctr"/>
                      <a:r>
                        <a:rPr lang="en-US" dirty="0"/>
                        <a:t>11.070</a:t>
                      </a:r>
                      <a:endParaRPr lang="en-IN" dirty="0"/>
                    </a:p>
                  </a:txBody>
                  <a:tcPr>
                    <a:solidFill>
                      <a:srgbClr val="FFFFD5"/>
                    </a:solidFill>
                  </a:tcPr>
                </a:tc>
                <a:tc>
                  <a:txBody>
                    <a:bodyPr/>
                    <a:lstStyle/>
                    <a:p>
                      <a:pPr algn="ctr"/>
                      <a:r>
                        <a:rPr lang="en-US" dirty="0"/>
                        <a:t>12.833</a:t>
                      </a:r>
                      <a:endParaRPr lang="en-IN" dirty="0"/>
                    </a:p>
                  </a:txBody>
                  <a:tcPr>
                    <a:solidFill>
                      <a:schemeClr val="bg2">
                        <a:lumMod val="65000"/>
                      </a:schemeClr>
                    </a:solidFill>
                  </a:tcPr>
                </a:tc>
                <a:tc>
                  <a:txBody>
                    <a:bodyPr/>
                    <a:lstStyle/>
                    <a:p>
                      <a:pPr algn="ctr"/>
                      <a:r>
                        <a:rPr lang="en-US" dirty="0"/>
                        <a:t>15.086</a:t>
                      </a:r>
                      <a:endParaRPr lang="en-IN" dirty="0"/>
                    </a:p>
                  </a:txBody>
                  <a:tcPr>
                    <a:solidFill>
                      <a:schemeClr val="bg2">
                        <a:lumMod val="65000"/>
                      </a:schemeClr>
                    </a:solidFill>
                  </a:tcPr>
                </a:tc>
                <a:tc>
                  <a:txBody>
                    <a:bodyPr/>
                    <a:lstStyle/>
                    <a:p>
                      <a:pPr algn="ctr"/>
                      <a:r>
                        <a:rPr lang="en-US" dirty="0"/>
                        <a:t>16.750</a:t>
                      </a:r>
                      <a:endParaRPr lang="en-IN" dirty="0"/>
                    </a:p>
                  </a:txBody>
                  <a:tcPr>
                    <a:solidFill>
                      <a:schemeClr val="bg2">
                        <a:lumMod val="65000"/>
                      </a:schemeClr>
                    </a:solidFill>
                  </a:tcPr>
                </a:tc>
                <a:extLst>
                  <a:ext uri="{0D108BD9-81ED-4DB2-BD59-A6C34878D82A}">
                    <a16:rowId xmlns:a16="http://schemas.microsoft.com/office/drawing/2014/main" val="2119266982"/>
                  </a:ext>
                </a:extLst>
              </a:tr>
              <a:tr h="370840">
                <a:tc>
                  <a:txBody>
                    <a:bodyPr/>
                    <a:lstStyle/>
                    <a:p>
                      <a:pPr algn="ctr"/>
                      <a:r>
                        <a:rPr lang="en-US" dirty="0"/>
                        <a:t>6</a:t>
                      </a:r>
                      <a:endParaRPr lang="en-IN" dirty="0"/>
                    </a:p>
                  </a:txBody>
                  <a:tcPr/>
                </a:tc>
                <a:tc>
                  <a:txBody>
                    <a:bodyPr/>
                    <a:lstStyle/>
                    <a:p>
                      <a:pPr algn="ctr"/>
                      <a:r>
                        <a:rPr lang="en-US" dirty="0"/>
                        <a:t>10.645</a:t>
                      </a:r>
                      <a:endParaRPr lang="en-IN" dirty="0"/>
                    </a:p>
                  </a:txBody>
                  <a:tcPr/>
                </a:tc>
                <a:tc>
                  <a:txBody>
                    <a:bodyPr/>
                    <a:lstStyle/>
                    <a:p>
                      <a:pPr algn="ctr"/>
                      <a:r>
                        <a:rPr lang="en-US" dirty="0"/>
                        <a:t>12.592</a:t>
                      </a:r>
                      <a:endParaRPr lang="en-IN" dirty="0"/>
                    </a:p>
                  </a:txBody>
                  <a:tcPr>
                    <a:solidFill>
                      <a:schemeClr val="bg2">
                        <a:lumMod val="65000"/>
                      </a:schemeClr>
                    </a:solidFill>
                  </a:tcPr>
                </a:tc>
                <a:tc>
                  <a:txBody>
                    <a:bodyPr/>
                    <a:lstStyle/>
                    <a:p>
                      <a:pPr algn="ctr"/>
                      <a:r>
                        <a:rPr lang="en-US" dirty="0"/>
                        <a:t>14.449</a:t>
                      </a:r>
                      <a:endParaRPr lang="en-IN" dirty="0"/>
                    </a:p>
                  </a:txBody>
                  <a:tcPr/>
                </a:tc>
                <a:tc>
                  <a:txBody>
                    <a:bodyPr/>
                    <a:lstStyle/>
                    <a:p>
                      <a:pPr algn="ctr"/>
                      <a:r>
                        <a:rPr lang="en-US" dirty="0"/>
                        <a:t>16.812</a:t>
                      </a:r>
                      <a:endParaRPr lang="en-IN" dirty="0"/>
                    </a:p>
                  </a:txBody>
                  <a:tcPr/>
                </a:tc>
                <a:tc>
                  <a:txBody>
                    <a:bodyPr/>
                    <a:lstStyle/>
                    <a:p>
                      <a:pPr algn="ctr"/>
                      <a:r>
                        <a:rPr lang="en-US" dirty="0"/>
                        <a:t>18.548</a:t>
                      </a:r>
                      <a:endParaRPr lang="en-IN" dirty="0"/>
                    </a:p>
                  </a:txBody>
                  <a:tcPr/>
                </a:tc>
                <a:extLst>
                  <a:ext uri="{0D108BD9-81ED-4DB2-BD59-A6C34878D82A}">
                    <a16:rowId xmlns:a16="http://schemas.microsoft.com/office/drawing/2014/main" val="3921800187"/>
                  </a:ext>
                </a:extLst>
              </a:tr>
            </a:tbl>
          </a:graphicData>
        </a:graphic>
      </p:graphicFrame>
      <p:graphicFrame>
        <p:nvGraphicFramePr>
          <p:cNvPr id="9" name="Object 8">
            <a:extLst>
              <a:ext uri="{FF2B5EF4-FFF2-40B4-BE49-F238E27FC236}">
                <a16:creationId xmlns:a16="http://schemas.microsoft.com/office/drawing/2014/main" id="{80C460CD-36CB-E4E7-6713-4E3DF58933B4}"/>
              </a:ext>
            </a:extLst>
          </p:cNvPr>
          <p:cNvGraphicFramePr>
            <a:graphicFrameLocks noChangeAspect="1"/>
          </p:cNvGraphicFramePr>
          <p:nvPr>
            <p:extLst>
              <p:ext uri="{D42A27DB-BD31-4B8C-83A1-F6EECF244321}">
                <p14:modId xmlns:p14="http://schemas.microsoft.com/office/powerpoint/2010/main" val="1873730096"/>
              </p:ext>
            </p:extLst>
          </p:nvPr>
        </p:nvGraphicFramePr>
        <p:xfrm>
          <a:off x="1938338" y="1503363"/>
          <a:ext cx="800100" cy="469900"/>
        </p:xfrm>
        <a:graphic>
          <a:graphicData uri="http://schemas.openxmlformats.org/presentationml/2006/ole">
            <mc:AlternateContent xmlns:mc="http://schemas.openxmlformats.org/markup-compatibility/2006">
              <mc:Choice xmlns:v="urn:schemas-microsoft-com:vml" Requires="v">
                <p:oleObj name="Equation" r:id="rId2" imgW="799920" imgH="469800" progId="Equation.DSMT4">
                  <p:embed/>
                </p:oleObj>
              </mc:Choice>
              <mc:Fallback>
                <p:oleObj name="Equation" r:id="rId2" imgW="799920" imgH="469800" progId="Equation.DSMT4">
                  <p:embed/>
                  <p:pic>
                    <p:nvPicPr>
                      <p:cNvPr id="5" name="Object 4">
                        <a:extLst>
                          <a:ext uri="{FF2B5EF4-FFF2-40B4-BE49-F238E27FC236}">
                            <a16:creationId xmlns:a16="http://schemas.microsoft.com/office/drawing/2014/main" id="{00015066-160D-6073-29C5-EBAA19623640}"/>
                          </a:ext>
                        </a:extLst>
                      </p:cNvPr>
                      <p:cNvPicPr/>
                      <p:nvPr/>
                    </p:nvPicPr>
                    <p:blipFill>
                      <a:blip r:embed="rId3"/>
                      <a:stretch>
                        <a:fillRect/>
                      </a:stretch>
                    </p:blipFill>
                    <p:spPr>
                      <a:xfrm>
                        <a:off x="1938338" y="1503363"/>
                        <a:ext cx="800100" cy="469900"/>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8F50B33D-6031-4ADA-2174-C22400E52F13}"/>
              </a:ext>
            </a:extLst>
          </p:cNvPr>
          <p:cNvGraphicFramePr>
            <a:graphicFrameLocks noChangeAspect="1"/>
          </p:cNvGraphicFramePr>
          <p:nvPr>
            <p:extLst>
              <p:ext uri="{D42A27DB-BD31-4B8C-83A1-F6EECF244321}">
                <p14:modId xmlns:p14="http://schemas.microsoft.com/office/powerpoint/2010/main" val="3203104487"/>
              </p:ext>
            </p:extLst>
          </p:nvPr>
        </p:nvGraphicFramePr>
        <p:xfrm>
          <a:off x="1111250" y="1570308"/>
          <a:ext cx="368300" cy="381000"/>
        </p:xfrm>
        <a:graphic>
          <a:graphicData uri="http://schemas.openxmlformats.org/presentationml/2006/ole">
            <mc:AlternateContent xmlns:mc="http://schemas.openxmlformats.org/markup-compatibility/2006">
              <mc:Choice xmlns:v="urn:schemas-microsoft-com:vml" Requires="v">
                <p:oleObj name="Equation" r:id="rId4" imgW="368280" imgH="380880" progId="Equation.DSMT4">
                  <p:embed/>
                </p:oleObj>
              </mc:Choice>
              <mc:Fallback>
                <p:oleObj name="Equation" r:id="rId4" imgW="368280" imgH="380880" progId="Equation.DSMT4">
                  <p:embed/>
                  <p:pic>
                    <p:nvPicPr>
                      <p:cNvPr id="9" name="Object 8">
                        <a:extLst>
                          <a:ext uri="{FF2B5EF4-FFF2-40B4-BE49-F238E27FC236}">
                            <a16:creationId xmlns:a16="http://schemas.microsoft.com/office/drawing/2014/main" id="{80C460CD-36CB-E4E7-6713-4E3DF58933B4}"/>
                          </a:ext>
                        </a:extLst>
                      </p:cNvPr>
                      <p:cNvPicPr/>
                      <p:nvPr/>
                    </p:nvPicPr>
                    <p:blipFill>
                      <a:blip r:embed="rId5"/>
                      <a:stretch>
                        <a:fillRect/>
                      </a:stretch>
                    </p:blipFill>
                    <p:spPr>
                      <a:xfrm>
                        <a:off x="1111250" y="1570308"/>
                        <a:ext cx="368300" cy="381000"/>
                      </a:xfrm>
                      <a:prstGeom prst="rect">
                        <a:avLst/>
                      </a:prstGeom>
                    </p:spPr>
                  </p:pic>
                </p:oleObj>
              </mc:Fallback>
            </mc:AlternateContent>
          </a:graphicData>
        </a:graphic>
      </p:graphicFrame>
      <p:graphicFrame>
        <p:nvGraphicFramePr>
          <p:cNvPr id="11" name="Object 10">
            <a:extLst>
              <a:ext uri="{FF2B5EF4-FFF2-40B4-BE49-F238E27FC236}">
                <a16:creationId xmlns:a16="http://schemas.microsoft.com/office/drawing/2014/main" id="{4047ED98-3DE8-2B89-7C5B-E22EBDC794B4}"/>
              </a:ext>
            </a:extLst>
          </p:cNvPr>
          <p:cNvGraphicFramePr>
            <a:graphicFrameLocks noChangeAspect="1"/>
          </p:cNvGraphicFramePr>
          <p:nvPr>
            <p:extLst>
              <p:ext uri="{D42A27DB-BD31-4B8C-83A1-F6EECF244321}">
                <p14:modId xmlns:p14="http://schemas.microsoft.com/office/powerpoint/2010/main" val="146705236"/>
              </p:ext>
            </p:extLst>
          </p:nvPr>
        </p:nvGraphicFramePr>
        <p:xfrm>
          <a:off x="3197226" y="1503363"/>
          <a:ext cx="800100" cy="469900"/>
        </p:xfrm>
        <a:graphic>
          <a:graphicData uri="http://schemas.openxmlformats.org/presentationml/2006/ole">
            <mc:AlternateContent xmlns:mc="http://schemas.openxmlformats.org/markup-compatibility/2006">
              <mc:Choice xmlns:v="urn:schemas-microsoft-com:vml" Requires="v">
                <p:oleObj name="Equation" r:id="rId6" imgW="799920" imgH="469800" progId="Equation.DSMT4">
                  <p:embed/>
                </p:oleObj>
              </mc:Choice>
              <mc:Fallback>
                <p:oleObj name="Equation" r:id="rId6" imgW="799920" imgH="469800" progId="Equation.DSMT4">
                  <p:embed/>
                  <p:pic>
                    <p:nvPicPr>
                      <p:cNvPr id="9" name="Object 8">
                        <a:extLst>
                          <a:ext uri="{FF2B5EF4-FFF2-40B4-BE49-F238E27FC236}">
                            <a16:creationId xmlns:a16="http://schemas.microsoft.com/office/drawing/2014/main" id="{80C460CD-36CB-E4E7-6713-4E3DF58933B4}"/>
                          </a:ext>
                        </a:extLst>
                      </p:cNvPr>
                      <p:cNvPicPr/>
                      <p:nvPr/>
                    </p:nvPicPr>
                    <p:blipFill>
                      <a:blip r:embed="rId7"/>
                      <a:stretch>
                        <a:fillRect/>
                      </a:stretch>
                    </p:blipFill>
                    <p:spPr>
                      <a:xfrm>
                        <a:off x="3197226" y="1503363"/>
                        <a:ext cx="800100" cy="469900"/>
                      </a:xfrm>
                      <a:prstGeom prst="rect">
                        <a:avLst/>
                      </a:prstGeom>
                    </p:spPr>
                  </p:pic>
                </p:oleObj>
              </mc:Fallback>
            </mc:AlternateContent>
          </a:graphicData>
        </a:graphic>
      </p:graphicFrame>
      <p:graphicFrame>
        <p:nvGraphicFramePr>
          <p:cNvPr id="12" name="Object 11">
            <a:extLst>
              <a:ext uri="{FF2B5EF4-FFF2-40B4-BE49-F238E27FC236}">
                <a16:creationId xmlns:a16="http://schemas.microsoft.com/office/drawing/2014/main" id="{AAE03C76-8269-CED0-7D77-2E28DD5C99AF}"/>
              </a:ext>
            </a:extLst>
          </p:cNvPr>
          <p:cNvGraphicFramePr>
            <a:graphicFrameLocks noChangeAspect="1"/>
          </p:cNvGraphicFramePr>
          <p:nvPr>
            <p:extLst>
              <p:ext uri="{D42A27DB-BD31-4B8C-83A1-F6EECF244321}">
                <p14:modId xmlns:p14="http://schemas.microsoft.com/office/powerpoint/2010/main" val="4049660966"/>
              </p:ext>
            </p:extLst>
          </p:nvPr>
        </p:nvGraphicFramePr>
        <p:xfrm>
          <a:off x="4448486" y="1503710"/>
          <a:ext cx="800100" cy="469900"/>
        </p:xfrm>
        <a:graphic>
          <a:graphicData uri="http://schemas.openxmlformats.org/presentationml/2006/ole">
            <mc:AlternateContent xmlns:mc="http://schemas.openxmlformats.org/markup-compatibility/2006">
              <mc:Choice xmlns:v="urn:schemas-microsoft-com:vml" Requires="v">
                <p:oleObj name="Equation" r:id="rId8" imgW="799920" imgH="469800" progId="Equation.DSMT4">
                  <p:embed/>
                </p:oleObj>
              </mc:Choice>
              <mc:Fallback>
                <p:oleObj name="Equation" r:id="rId8" imgW="799920" imgH="469800" progId="Equation.DSMT4">
                  <p:embed/>
                  <p:pic>
                    <p:nvPicPr>
                      <p:cNvPr id="11" name="Object 10">
                        <a:extLst>
                          <a:ext uri="{FF2B5EF4-FFF2-40B4-BE49-F238E27FC236}">
                            <a16:creationId xmlns:a16="http://schemas.microsoft.com/office/drawing/2014/main" id="{4047ED98-3DE8-2B89-7C5B-E22EBDC794B4}"/>
                          </a:ext>
                        </a:extLst>
                      </p:cNvPr>
                      <p:cNvPicPr/>
                      <p:nvPr/>
                    </p:nvPicPr>
                    <p:blipFill>
                      <a:blip r:embed="rId9"/>
                      <a:stretch>
                        <a:fillRect/>
                      </a:stretch>
                    </p:blipFill>
                    <p:spPr>
                      <a:xfrm>
                        <a:off x="4448486" y="1503710"/>
                        <a:ext cx="800100" cy="469900"/>
                      </a:xfrm>
                      <a:prstGeom prst="rect">
                        <a:avLst/>
                      </a:prstGeom>
                    </p:spPr>
                  </p:pic>
                </p:oleObj>
              </mc:Fallback>
            </mc:AlternateContent>
          </a:graphicData>
        </a:graphic>
      </p:graphicFrame>
      <p:graphicFrame>
        <p:nvGraphicFramePr>
          <p:cNvPr id="13" name="Object 12">
            <a:extLst>
              <a:ext uri="{FF2B5EF4-FFF2-40B4-BE49-F238E27FC236}">
                <a16:creationId xmlns:a16="http://schemas.microsoft.com/office/drawing/2014/main" id="{9749D21C-E824-BA5C-8F90-66CDE5BBE9D6}"/>
              </a:ext>
            </a:extLst>
          </p:cNvPr>
          <p:cNvGraphicFramePr>
            <a:graphicFrameLocks noChangeAspect="1"/>
          </p:cNvGraphicFramePr>
          <p:nvPr>
            <p:extLst>
              <p:ext uri="{D42A27DB-BD31-4B8C-83A1-F6EECF244321}">
                <p14:modId xmlns:p14="http://schemas.microsoft.com/office/powerpoint/2010/main" val="2799842865"/>
              </p:ext>
            </p:extLst>
          </p:nvPr>
        </p:nvGraphicFramePr>
        <p:xfrm>
          <a:off x="5682786" y="1503556"/>
          <a:ext cx="800100" cy="469900"/>
        </p:xfrm>
        <a:graphic>
          <a:graphicData uri="http://schemas.openxmlformats.org/presentationml/2006/ole">
            <mc:AlternateContent xmlns:mc="http://schemas.openxmlformats.org/markup-compatibility/2006">
              <mc:Choice xmlns:v="urn:schemas-microsoft-com:vml" Requires="v">
                <p:oleObj name="Equation" r:id="rId10" imgW="799920" imgH="469800" progId="Equation.DSMT4">
                  <p:embed/>
                </p:oleObj>
              </mc:Choice>
              <mc:Fallback>
                <p:oleObj name="Equation" r:id="rId10" imgW="799920" imgH="469800" progId="Equation.DSMT4">
                  <p:embed/>
                  <p:pic>
                    <p:nvPicPr>
                      <p:cNvPr id="12" name="Object 11">
                        <a:extLst>
                          <a:ext uri="{FF2B5EF4-FFF2-40B4-BE49-F238E27FC236}">
                            <a16:creationId xmlns:a16="http://schemas.microsoft.com/office/drawing/2014/main" id="{AAE03C76-8269-CED0-7D77-2E28DD5C99AF}"/>
                          </a:ext>
                        </a:extLst>
                      </p:cNvPr>
                      <p:cNvPicPr/>
                      <p:nvPr/>
                    </p:nvPicPr>
                    <p:blipFill>
                      <a:blip r:embed="rId11"/>
                      <a:stretch>
                        <a:fillRect/>
                      </a:stretch>
                    </p:blipFill>
                    <p:spPr>
                      <a:xfrm>
                        <a:off x="5682786" y="1503556"/>
                        <a:ext cx="800100" cy="469900"/>
                      </a:xfrm>
                      <a:prstGeom prst="rect">
                        <a:avLst/>
                      </a:prstGeom>
                    </p:spPr>
                  </p:pic>
                </p:oleObj>
              </mc:Fallback>
            </mc:AlternateContent>
          </a:graphicData>
        </a:graphic>
      </p:graphicFrame>
      <p:graphicFrame>
        <p:nvGraphicFramePr>
          <p:cNvPr id="14" name="Object 13">
            <a:extLst>
              <a:ext uri="{FF2B5EF4-FFF2-40B4-BE49-F238E27FC236}">
                <a16:creationId xmlns:a16="http://schemas.microsoft.com/office/drawing/2014/main" id="{A089DD23-F568-C443-8A7C-65C8CAE3829A}"/>
              </a:ext>
            </a:extLst>
          </p:cNvPr>
          <p:cNvGraphicFramePr>
            <a:graphicFrameLocks noChangeAspect="1"/>
          </p:cNvGraphicFramePr>
          <p:nvPr>
            <p:extLst>
              <p:ext uri="{D42A27DB-BD31-4B8C-83A1-F6EECF244321}">
                <p14:modId xmlns:p14="http://schemas.microsoft.com/office/powerpoint/2010/main" val="800856538"/>
              </p:ext>
            </p:extLst>
          </p:nvPr>
        </p:nvGraphicFramePr>
        <p:xfrm>
          <a:off x="6944270" y="1513467"/>
          <a:ext cx="800100" cy="469900"/>
        </p:xfrm>
        <a:graphic>
          <a:graphicData uri="http://schemas.openxmlformats.org/presentationml/2006/ole">
            <mc:AlternateContent xmlns:mc="http://schemas.openxmlformats.org/markup-compatibility/2006">
              <mc:Choice xmlns:v="urn:schemas-microsoft-com:vml" Requires="v">
                <p:oleObj name="Equation" r:id="rId12" imgW="799920" imgH="469800" progId="Equation.DSMT4">
                  <p:embed/>
                </p:oleObj>
              </mc:Choice>
              <mc:Fallback>
                <p:oleObj name="Equation" r:id="rId12" imgW="799920" imgH="469800" progId="Equation.DSMT4">
                  <p:embed/>
                  <p:pic>
                    <p:nvPicPr>
                      <p:cNvPr id="13" name="Object 12">
                        <a:extLst>
                          <a:ext uri="{FF2B5EF4-FFF2-40B4-BE49-F238E27FC236}">
                            <a16:creationId xmlns:a16="http://schemas.microsoft.com/office/drawing/2014/main" id="{9749D21C-E824-BA5C-8F90-66CDE5BBE9D6}"/>
                          </a:ext>
                        </a:extLst>
                      </p:cNvPr>
                      <p:cNvPicPr/>
                      <p:nvPr/>
                    </p:nvPicPr>
                    <p:blipFill>
                      <a:blip r:embed="rId13"/>
                      <a:stretch>
                        <a:fillRect/>
                      </a:stretch>
                    </p:blipFill>
                    <p:spPr>
                      <a:xfrm>
                        <a:off x="6944270" y="1513467"/>
                        <a:ext cx="800100" cy="469900"/>
                      </a:xfrm>
                      <a:prstGeom prst="rect">
                        <a:avLst/>
                      </a:prstGeom>
                    </p:spPr>
                  </p:pic>
                </p:oleObj>
              </mc:Fallback>
            </mc:AlternateContent>
          </a:graphicData>
        </a:graphic>
      </p:graphicFrame>
    </p:spTree>
    <p:extLst>
      <p:ext uri="{BB962C8B-B14F-4D97-AF65-F5344CB8AC3E}">
        <p14:creationId xmlns:p14="http://schemas.microsoft.com/office/powerpoint/2010/main" val="1915354895"/>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2076</TotalTime>
  <Words>1136</Words>
  <Application>Microsoft Office PowerPoint</Application>
  <PresentationFormat>On-screen Show (4:3)</PresentationFormat>
  <Paragraphs>103</Paragraphs>
  <Slides>20</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20</vt:i4>
      </vt:variant>
    </vt:vector>
  </HeadingPairs>
  <TitlesOfParts>
    <vt:vector size="27" baseType="lpstr">
      <vt:lpstr>Calibri</vt:lpstr>
      <vt:lpstr>Cambria Math</vt:lpstr>
      <vt:lpstr>Symbol</vt:lpstr>
      <vt:lpstr>Arial</vt:lpstr>
      <vt:lpstr>Office Theme</vt:lpstr>
      <vt:lpstr>MathType 7.0 Equation</vt:lpstr>
      <vt:lpstr>Equation</vt:lpstr>
      <vt:lpstr>Section 10.5</vt:lpstr>
      <vt:lpstr>Note</vt:lpstr>
      <vt:lpstr>Estimating the Population Standard Deviation or Variance</vt:lpstr>
      <vt:lpstr>Estimating the Population Standard Deviation or Variance (cont.)</vt:lpstr>
      <vt:lpstr>Estimating the Population Standard Deviation or Variance (cont.)</vt:lpstr>
      <vt:lpstr>Estimating the Population Standard Deviation or Variance (cont.)</vt:lpstr>
      <vt:lpstr>Estimating the Population Standard Deviation or Variance (cont.)</vt:lpstr>
      <vt:lpstr>Estimating the Population Standard Deviation or Variance (cont.)</vt:lpstr>
      <vt:lpstr>Estimating the Population Standard Deviation or Variance (cont.)</vt:lpstr>
      <vt:lpstr>Estimating the Population Standard Deviation or Variance (cont.)</vt:lpstr>
      <vt:lpstr>Note</vt:lpstr>
      <vt:lpstr>Formula: 100(1 - α)% Confidence Interval for σ 2  </vt:lpstr>
      <vt:lpstr>Note</vt:lpstr>
      <vt:lpstr>Estimating the Population Standard Deviation or Variance (cont.)</vt:lpstr>
      <vt:lpstr>Formula: 100(1 - α)% Confidence Interval for σ  </vt:lpstr>
      <vt:lpstr>Example 10.5.1: Determining a Confidence Interval for the Population Standard Deviation</vt:lpstr>
      <vt:lpstr>Example 10.5.1: Determining a Confidence Interval for the Population Standard Deviation (cont.)</vt:lpstr>
      <vt:lpstr>Example 10.5.1: Determining a Confidence Interval for the Population Standard Deviation (cont.)</vt:lpstr>
      <vt:lpstr>Example 10.5.1: Determining a Confidence Interval for the Population Standard Deviation (cont.)</vt:lpstr>
      <vt:lpstr>Example 10.5.1: Determining a Confidence Interval for the Population Standard Deviation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Allison Conger</cp:lastModifiedBy>
  <cp:revision>275</cp:revision>
  <dcterms:created xsi:type="dcterms:W3CDTF">2013-04-26T14:43:13Z</dcterms:created>
  <dcterms:modified xsi:type="dcterms:W3CDTF">2024-10-24T17:35:31Z</dcterms:modified>
</cp:coreProperties>
</file>