
<file path=[Content_Types].xml><?xml version="1.0" encoding="utf-8"?>
<Types xmlns="http://schemas.openxmlformats.org/package/2006/content-types">
  <Default Extension="bin" ContentType="application/vnd.openxmlformats-officedocument.oleObject"/>
  <Default Extension="fntdata" ContentType="application/x-fontdata"/>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0"/>
  </p:notesMasterIdLst>
  <p:handoutMasterIdLst>
    <p:handoutMasterId r:id="rId31"/>
  </p:handoutMasterIdLst>
  <p:sldIdLst>
    <p:sldId id="256" r:id="rId2"/>
    <p:sldId id="297" r:id="rId3"/>
    <p:sldId id="320" r:id="rId4"/>
    <p:sldId id="323" r:id="rId5"/>
    <p:sldId id="324" r:id="rId6"/>
    <p:sldId id="325" r:id="rId7"/>
    <p:sldId id="292" r:id="rId8"/>
    <p:sldId id="326" r:id="rId9"/>
    <p:sldId id="315" r:id="rId10"/>
    <p:sldId id="327" r:id="rId11"/>
    <p:sldId id="328" r:id="rId12"/>
    <p:sldId id="329" r:id="rId13"/>
    <p:sldId id="330" r:id="rId14"/>
    <p:sldId id="331" r:id="rId15"/>
    <p:sldId id="332" r:id="rId16"/>
    <p:sldId id="333" r:id="rId17"/>
    <p:sldId id="334" r:id="rId18"/>
    <p:sldId id="335" r:id="rId19"/>
    <p:sldId id="336" r:id="rId20"/>
    <p:sldId id="337" r:id="rId21"/>
    <p:sldId id="338" r:id="rId22"/>
    <p:sldId id="316" r:id="rId23"/>
    <p:sldId id="339" r:id="rId24"/>
    <p:sldId id="319" r:id="rId25"/>
    <p:sldId id="340" r:id="rId26"/>
    <p:sldId id="341" r:id="rId27"/>
    <p:sldId id="342" r:id="rId28"/>
    <p:sldId id="343" r:id="rId29"/>
  </p:sldIdLst>
  <p:sldSz cx="9144000" cy="6858000" type="screen4x3"/>
  <p:notesSz cx="6858000" cy="9144000"/>
  <p:embeddedFontLst>
    <p:embeddedFont>
      <p:font typeface="Cambria Math" panose="02040503050406030204" pitchFamily="18" charset="0"/>
      <p:regular r:id="rId32"/>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9B77D73-9C0F-800B-0F43-FAAFFC8EA440}" name="Casey Luquet" initials="CL" userId="S::cluquet@hawkeslearning.com::d0c6d703-2144-47b7-a589-485ad8d2127c"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Rebecca Lebeaux" initials="RL" lastIdx="3" clrIdx="0">
    <p:extLst>
      <p:ext uri="{19B8F6BF-5375-455C-9EA6-DF929625EA0E}">
        <p15:presenceInfo xmlns:p15="http://schemas.microsoft.com/office/powerpoint/2012/main" userId="Rebecca Lebeaux"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0000"/>
    <a:srgbClr val="1F497D"/>
    <a:srgbClr val="2D7D9F"/>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979" autoAdjust="0"/>
    <p:restoredTop sz="94660"/>
  </p:normalViewPr>
  <p:slideViewPr>
    <p:cSldViewPr>
      <p:cViewPr varScale="1">
        <p:scale>
          <a:sx n="111" d="100"/>
          <a:sy n="111" d="100"/>
        </p:scale>
        <p:origin x="1938" y="96"/>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ommentAuthors" Target="commentAuthors.xml"/><Relationship Id="rId38" Type="http://schemas.microsoft.com/office/2018/10/relationships/authors" Targe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font" Target="fonts/font1.fntdata"/><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3/8/2024</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2861666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287EA9-0F95-4E3A-B40A-64C12DA5C34F}" type="datetimeFigureOut">
              <a:rPr lang="en-US" smtClean="0"/>
              <a:pPr/>
              <a:t>3/8/2024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1C950B-8241-42E2-98BC-F99EB045F186}" type="slidenum">
              <a:rPr lang="en-US" smtClean="0"/>
              <a:pPr/>
              <a:t>‹#›</a:t>
            </a:fld>
            <a:endParaRPr lang="en-US" dirty="0"/>
          </a:p>
        </p:txBody>
      </p:sp>
    </p:spTree>
    <p:extLst>
      <p:ext uri="{BB962C8B-B14F-4D97-AF65-F5344CB8AC3E}">
        <p14:creationId xmlns:p14="http://schemas.microsoft.com/office/powerpoint/2010/main" val="24611908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22.bin"/><Relationship Id="rId13" Type="http://schemas.openxmlformats.org/officeDocument/2006/relationships/image" Target="../media/image25.wmf"/><Relationship Id="rId3" Type="http://schemas.openxmlformats.org/officeDocument/2006/relationships/image" Target="../media/image20.wmf"/><Relationship Id="rId7" Type="http://schemas.openxmlformats.org/officeDocument/2006/relationships/image" Target="../media/image22.wmf"/><Relationship Id="rId12" Type="http://schemas.openxmlformats.org/officeDocument/2006/relationships/oleObject" Target="../embeddings/oleObject24.bin"/><Relationship Id="rId2" Type="http://schemas.openxmlformats.org/officeDocument/2006/relationships/oleObject" Target="../embeddings/oleObject19.bin"/><Relationship Id="rId1" Type="http://schemas.openxmlformats.org/officeDocument/2006/relationships/slideLayout" Target="../slideLayouts/slideLayout2.xml"/><Relationship Id="rId6" Type="http://schemas.openxmlformats.org/officeDocument/2006/relationships/oleObject" Target="../embeddings/oleObject21.bin"/><Relationship Id="rId11" Type="http://schemas.openxmlformats.org/officeDocument/2006/relationships/image" Target="../media/image24.wmf"/><Relationship Id="rId5" Type="http://schemas.openxmlformats.org/officeDocument/2006/relationships/image" Target="../media/image21.wmf"/><Relationship Id="rId10" Type="http://schemas.openxmlformats.org/officeDocument/2006/relationships/oleObject" Target="../embeddings/oleObject23.bin"/><Relationship Id="rId4" Type="http://schemas.openxmlformats.org/officeDocument/2006/relationships/oleObject" Target="../embeddings/oleObject20.bin"/><Relationship Id="rId9" Type="http://schemas.openxmlformats.org/officeDocument/2006/relationships/image" Target="../media/image23.wmf"/><Relationship Id="rId14" Type="http://schemas.openxmlformats.org/officeDocument/2006/relationships/oleObject" Target="../embeddings/oleObject25.bin"/></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29.bin"/><Relationship Id="rId3" Type="http://schemas.openxmlformats.org/officeDocument/2006/relationships/image" Target="../media/image26.wmf"/><Relationship Id="rId7" Type="http://schemas.openxmlformats.org/officeDocument/2006/relationships/image" Target="../media/image27.wmf"/><Relationship Id="rId2" Type="http://schemas.openxmlformats.org/officeDocument/2006/relationships/oleObject" Target="../embeddings/oleObject26.bin"/><Relationship Id="rId1" Type="http://schemas.openxmlformats.org/officeDocument/2006/relationships/slideLayout" Target="../slideLayouts/slideLayout2.xml"/><Relationship Id="rId6" Type="http://schemas.openxmlformats.org/officeDocument/2006/relationships/oleObject" Target="../embeddings/oleObject28.bin"/><Relationship Id="rId5" Type="http://schemas.openxmlformats.org/officeDocument/2006/relationships/image" Target="../media/image25.wmf"/><Relationship Id="rId4" Type="http://schemas.openxmlformats.org/officeDocument/2006/relationships/oleObject" Target="../embeddings/oleObject27.bin"/><Relationship Id="rId9" Type="http://schemas.openxmlformats.org/officeDocument/2006/relationships/image" Target="../media/image28.w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9.wmf"/><Relationship Id="rId2" Type="http://schemas.openxmlformats.org/officeDocument/2006/relationships/oleObject" Target="../embeddings/oleObject30.bin"/><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31.bin"/><Relationship Id="rId2" Type="http://schemas.openxmlformats.org/officeDocument/2006/relationships/image" Target="../media/image34.png"/><Relationship Id="rId1" Type="http://schemas.openxmlformats.org/officeDocument/2006/relationships/slideLayout" Target="../slideLayouts/slideLayout2.xml"/><Relationship Id="rId4" Type="http://schemas.openxmlformats.org/officeDocument/2006/relationships/image" Target="../media/image30.wmf"/></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32.bin"/><Relationship Id="rId2" Type="http://schemas.openxmlformats.org/officeDocument/2006/relationships/image" Target="../media/image36.png"/><Relationship Id="rId1" Type="http://schemas.openxmlformats.org/officeDocument/2006/relationships/slideLayout" Target="../slideLayouts/slideLayout2.xml"/><Relationship Id="rId4" Type="http://schemas.openxmlformats.org/officeDocument/2006/relationships/image" Target="../media/image31.wmf"/></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2.wmf"/><Relationship Id="rId2" Type="http://schemas.openxmlformats.org/officeDocument/2006/relationships/oleObject" Target="../embeddings/oleObject33.bin"/><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33.wmf"/><Relationship Id="rId2" Type="http://schemas.openxmlformats.org/officeDocument/2006/relationships/oleObject" Target="../embeddings/oleObject34.bin"/><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34.wmf"/><Relationship Id="rId2" Type="http://schemas.openxmlformats.org/officeDocument/2006/relationships/oleObject" Target="../embeddings/oleObject35.bin"/><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35.wmf"/><Relationship Id="rId2" Type="http://schemas.openxmlformats.org/officeDocument/2006/relationships/oleObject" Target="../embeddings/oleObject36.bin"/><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oleObject" Target="../embeddings/oleObject37.bin"/><Relationship Id="rId2" Type="http://schemas.openxmlformats.org/officeDocument/2006/relationships/image" Target="../media/image37.png"/><Relationship Id="rId1" Type="http://schemas.openxmlformats.org/officeDocument/2006/relationships/slideLayout" Target="../slideLayouts/slideLayout2.xml"/><Relationship Id="rId4" Type="http://schemas.openxmlformats.org/officeDocument/2006/relationships/image" Target="../media/image36.wmf"/></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3.wmf"/><Relationship Id="rId4" Type="http://schemas.openxmlformats.org/officeDocument/2006/relationships/oleObject" Target="../embeddings/oleObject2.bin"/></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5.wmf"/><Relationship Id="rId1" Type="http://schemas.openxmlformats.org/officeDocument/2006/relationships/slideLayout" Target="../slideLayouts/slideLayout2.xml"/><Relationship Id="rId6" Type="http://schemas.openxmlformats.org/officeDocument/2006/relationships/oleObject" Target="../embeddings/oleObject4.bin"/><Relationship Id="rId5" Type="http://schemas.openxmlformats.org/officeDocument/2006/relationships/image" Target="../media/image4.wmf"/><Relationship Id="rId4" Type="http://schemas.openxmlformats.org/officeDocument/2006/relationships/oleObject" Target="../embeddings/oleObject3.bin"/></Relationships>
</file>

<file path=ppt/slides/_rels/slide5.xml.rels><?xml version="1.0" encoding="UTF-8" standalone="yes"?>
<Relationships xmlns="http://schemas.openxmlformats.org/package/2006/relationships"><Relationship Id="rId3" Type="http://schemas.openxmlformats.org/officeDocument/2006/relationships/image" Target="../media/image6.wmf"/><Relationship Id="rId7" Type="http://schemas.openxmlformats.org/officeDocument/2006/relationships/image" Target="../media/image8.wmf"/><Relationship Id="rId2" Type="http://schemas.openxmlformats.org/officeDocument/2006/relationships/oleObject" Target="../embeddings/oleObject5.bin"/><Relationship Id="rId1" Type="http://schemas.openxmlformats.org/officeDocument/2006/relationships/slideLayout" Target="../slideLayouts/slideLayout2.xml"/><Relationship Id="rId6" Type="http://schemas.openxmlformats.org/officeDocument/2006/relationships/oleObject" Target="../embeddings/oleObject7.bin"/><Relationship Id="rId5" Type="http://schemas.openxmlformats.org/officeDocument/2006/relationships/image" Target="../media/image7.wmf"/><Relationship Id="rId4" Type="http://schemas.openxmlformats.org/officeDocument/2006/relationships/oleObject" Target="../embeddings/oleObject6.bin"/></Relationships>
</file>

<file path=ppt/slides/_rels/slide6.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oleObject" Target="../embeddings/oleObject8.bin"/><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12.bin"/><Relationship Id="rId13" Type="http://schemas.openxmlformats.org/officeDocument/2006/relationships/image" Target="../media/image15.wmf"/><Relationship Id="rId18" Type="http://schemas.openxmlformats.org/officeDocument/2006/relationships/oleObject" Target="../embeddings/oleObject17.bin"/><Relationship Id="rId3" Type="http://schemas.openxmlformats.org/officeDocument/2006/relationships/image" Target="../media/image10.wmf"/><Relationship Id="rId7" Type="http://schemas.openxmlformats.org/officeDocument/2006/relationships/image" Target="../media/image12.wmf"/><Relationship Id="rId12" Type="http://schemas.openxmlformats.org/officeDocument/2006/relationships/oleObject" Target="../embeddings/oleObject14.bin"/><Relationship Id="rId17" Type="http://schemas.openxmlformats.org/officeDocument/2006/relationships/image" Target="../media/image17.wmf"/><Relationship Id="rId2" Type="http://schemas.openxmlformats.org/officeDocument/2006/relationships/oleObject" Target="../embeddings/oleObject9.bin"/><Relationship Id="rId16" Type="http://schemas.openxmlformats.org/officeDocument/2006/relationships/oleObject" Target="../embeddings/oleObject16.bin"/><Relationship Id="rId1" Type="http://schemas.openxmlformats.org/officeDocument/2006/relationships/slideLayout" Target="../slideLayouts/slideLayout2.xml"/><Relationship Id="rId6" Type="http://schemas.openxmlformats.org/officeDocument/2006/relationships/oleObject" Target="../embeddings/oleObject11.bin"/><Relationship Id="rId11" Type="http://schemas.openxmlformats.org/officeDocument/2006/relationships/image" Target="../media/image14.wmf"/><Relationship Id="rId5" Type="http://schemas.openxmlformats.org/officeDocument/2006/relationships/image" Target="../media/image11.wmf"/><Relationship Id="rId15" Type="http://schemas.openxmlformats.org/officeDocument/2006/relationships/image" Target="../media/image16.wmf"/><Relationship Id="rId10" Type="http://schemas.openxmlformats.org/officeDocument/2006/relationships/oleObject" Target="../embeddings/oleObject13.bin"/><Relationship Id="rId19" Type="http://schemas.openxmlformats.org/officeDocument/2006/relationships/image" Target="../media/image18.wmf"/><Relationship Id="rId4" Type="http://schemas.openxmlformats.org/officeDocument/2006/relationships/oleObject" Target="../embeddings/oleObject10.bin"/><Relationship Id="rId9" Type="http://schemas.openxmlformats.org/officeDocument/2006/relationships/image" Target="../media/image13.wmf"/><Relationship Id="rId14" Type="http://schemas.openxmlformats.org/officeDocument/2006/relationships/oleObject" Target="../embeddings/oleObject15.bin"/></Relationships>
</file>

<file path=ppt/slides/_rels/slide8.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oleObject" Target="../embeddings/oleObject18.bin"/><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10.4</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Estimating the Population Proportion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707383-F8DE-6DE8-E3AD-8414F73D1EB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1A4221-C69A-6600-36CA-C8094594ACE6}"/>
              </a:ext>
            </a:extLst>
          </p:cNvPr>
          <p:cNvSpPr>
            <a:spLocks noGrp="1"/>
          </p:cNvSpPr>
          <p:nvPr>
            <p:ph type="title"/>
          </p:nvPr>
        </p:nvSpPr>
        <p:spPr/>
        <p:txBody>
          <a:bodyPr>
            <a:normAutofit fontScale="90000"/>
          </a:bodyPr>
          <a:lstStyle/>
          <a:p>
            <a:r>
              <a:rPr lang="en-US" dirty="0"/>
              <a:t>Example 10.4.1: Determining a 95% Confidence Interval for the Proportion of Radio Listeners (cont.)</a:t>
            </a:r>
          </a:p>
        </p:txBody>
      </p:sp>
      <p:sp>
        <p:nvSpPr>
          <p:cNvPr id="3" name="Content Placeholder 2">
            <a:extLst>
              <a:ext uri="{FF2B5EF4-FFF2-40B4-BE49-F238E27FC236}">
                <a16:creationId xmlns:a16="http://schemas.microsoft.com/office/drawing/2014/main" id="{C6DFA914-D2C0-B62E-17BC-2A3B843AB441}"/>
              </a:ext>
            </a:extLst>
          </p:cNvPr>
          <p:cNvSpPr>
            <a:spLocks noGrp="1"/>
          </p:cNvSpPr>
          <p:nvPr>
            <p:ph idx="1"/>
          </p:nvPr>
        </p:nvSpPr>
        <p:spPr/>
        <p:txBody>
          <a:bodyPr>
            <a:normAutofit/>
          </a:bodyPr>
          <a:lstStyle/>
          <a:p>
            <a:r>
              <a:rPr lang="en-US" dirty="0"/>
              <a:t>Note our sample is large enough such that 					         To obtain an interval estimate, we first calculate the appropriate </a:t>
            </a:r>
            <a:r>
              <a:rPr lang="en-US" i="1" dirty="0"/>
              <a:t>z</a:t>
            </a:r>
            <a:r>
              <a:rPr lang="en-US" dirty="0"/>
              <a:t>-value and				          and 																												                 Note that the sample proportion    is used in place of </a:t>
            </a:r>
            <a:r>
              <a:rPr lang="en-US" i="1" dirty="0"/>
              <a:t>p</a:t>
            </a:r>
            <a:r>
              <a:rPr lang="en-US" dirty="0"/>
              <a:t> in the computation of        For any realistic problem, this will always be the case.</a:t>
            </a:r>
          </a:p>
        </p:txBody>
      </p:sp>
      <p:graphicFrame>
        <p:nvGraphicFramePr>
          <p:cNvPr id="5" name="Object 4">
            <a:extLst>
              <a:ext uri="{FF2B5EF4-FFF2-40B4-BE49-F238E27FC236}">
                <a16:creationId xmlns:a16="http://schemas.microsoft.com/office/drawing/2014/main" id="{3D5BCA5C-D239-9888-62C0-E6D372CFC7DE}"/>
              </a:ext>
            </a:extLst>
          </p:cNvPr>
          <p:cNvGraphicFramePr>
            <a:graphicFrameLocks noChangeAspect="1"/>
          </p:cNvGraphicFramePr>
          <p:nvPr>
            <p:extLst>
              <p:ext uri="{D42A27DB-BD31-4B8C-83A1-F6EECF244321}">
                <p14:modId xmlns:p14="http://schemas.microsoft.com/office/powerpoint/2010/main" val="3708502170"/>
              </p:ext>
            </p:extLst>
          </p:nvPr>
        </p:nvGraphicFramePr>
        <p:xfrm>
          <a:off x="6748269" y="1360488"/>
          <a:ext cx="1739900" cy="406400"/>
        </p:xfrm>
        <a:graphic>
          <a:graphicData uri="http://schemas.openxmlformats.org/presentationml/2006/ole">
            <mc:AlternateContent xmlns:mc="http://schemas.openxmlformats.org/markup-compatibility/2006">
              <mc:Choice xmlns:v="urn:schemas-microsoft-com:vml" Requires="v">
                <p:oleObj name="Equation" r:id="rId2" imgW="1739880" imgH="406080" progId="Equation.DSMT4">
                  <p:embed/>
                </p:oleObj>
              </mc:Choice>
              <mc:Fallback>
                <p:oleObj name="Equation" r:id="rId2" imgW="1739880" imgH="406080" progId="Equation.DSMT4">
                  <p:embed/>
                  <p:pic>
                    <p:nvPicPr>
                      <p:cNvPr id="0" name=""/>
                      <p:cNvPicPr/>
                      <p:nvPr/>
                    </p:nvPicPr>
                    <p:blipFill>
                      <a:blip r:embed="rId3"/>
                      <a:stretch>
                        <a:fillRect/>
                      </a:stretch>
                    </p:blipFill>
                    <p:spPr>
                      <a:xfrm>
                        <a:off x="6748269" y="1360488"/>
                        <a:ext cx="1739900" cy="406400"/>
                      </a:xfrm>
                      <a:prstGeom prst="rect">
                        <a:avLst/>
                      </a:prstGeom>
                    </p:spPr>
                  </p:pic>
                </p:oleObj>
              </mc:Fallback>
            </mc:AlternateContent>
          </a:graphicData>
        </a:graphic>
      </p:graphicFrame>
      <p:graphicFrame>
        <p:nvGraphicFramePr>
          <p:cNvPr id="6" name="Object 5">
            <a:extLst>
              <a:ext uri="{FF2B5EF4-FFF2-40B4-BE49-F238E27FC236}">
                <a16:creationId xmlns:a16="http://schemas.microsoft.com/office/drawing/2014/main" id="{2A518B02-A911-6373-7678-CB22AE5B94C1}"/>
              </a:ext>
            </a:extLst>
          </p:cNvPr>
          <p:cNvGraphicFramePr>
            <a:graphicFrameLocks noChangeAspect="1"/>
          </p:cNvGraphicFramePr>
          <p:nvPr>
            <p:extLst>
              <p:ext uri="{D42A27DB-BD31-4B8C-83A1-F6EECF244321}">
                <p14:modId xmlns:p14="http://schemas.microsoft.com/office/powerpoint/2010/main" val="2340829284"/>
              </p:ext>
            </p:extLst>
          </p:nvPr>
        </p:nvGraphicFramePr>
        <p:xfrm>
          <a:off x="548423" y="1758176"/>
          <a:ext cx="3365500" cy="482600"/>
        </p:xfrm>
        <a:graphic>
          <a:graphicData uri="http://schemas.openxmlformats.org/presentationml/2006/ole">
            <mc:AlternateContent xmlns:mc="http://schemas.openxmlformats.org/markup-compatibility/2006">
              <mc:Choice xmlns:v="urn:schemas-microsoft-com:vml" Requires="v">
                <p:oleObj name="Equation" r:id="rId4" imgW="3365280" imgH="482400" progId="Equation.DSMT4">
                  <p:embed/>
                </p:oleObj>
              </mc:Choice>
              <mc:Fallback>
                <p:oleObj name="Equation" r:id="rId4" imgW="3365280" imgH="482400" progId="Equation.DSMT4">
                  <p:embed/>
                  <p:pic>
                    <p:nvPicPr>
                      <p:cNvPr id="5" name="Object 4">
                        <a:extLst>
                          <a:ext uri="{FF2B5EF4-FFF2-40B4-BE49-F238E27FC236}">
                            <a16:creationId xmlns:a16="http://schemas.microsoft.com/office/drawing/2014/main" id="{3D5BCA5C-D239-9888-62C0-E6D372CFC7DE}"/>
                          </a:ext>
                        </a:extLst>
                      </p:cNvPr>
                      <p:cNvPicPr/>
                      <p:nvPr/>
                    </p:nvPicPr>
                    <p:blipFill>
                      <a:blip r:embed="rId5"/>
                      <a:stretch>
                        <a:fillRect/>
                      </a:stretch>
                    </p:blipFill>
                    <p:spPr>
                      <a:xfrm>
                        <a:off x="548423" y="1758176"/>
                        <a:ext cx="3365500" cy="482600"/>
                      </a:xfrm>
                      <a:prstGeom prst="rect">
                        <a:avLst/>
                      </a:prstGeom>
                    </p:spPr>
                  </p:pic>
                </p:oleObj>
              </mc:Fallback>
            </mc:AlternateContent>
          </a:graphicData>
        </a:graphic>
      </p:graphicFrame>
      <p:graphicFrame>
        <p:nvGraphicFramePr>
          <p:cNvPr id="7" name="Object 6">
            <a:extLst>
              <a:ext uri="{FF2B5EF4-FFF2-40B4-BE49-F238E27FC236}">
                <a16:creationId xmlns:a16="http://schemas.microsoft.com/office/drawing/2014/main" id="{3915D00D-E5D8-1C81-C8E1-8F460345A046}"/>
              </a:ext>
            </a:extLst>
          </p:cNvPr>
          <p:cNvGraphicFramePr>
            <a:graphicFrameLocks noChangeAspect="1"/>
          </p:cNvGraphicFramePr>
          <p:nvPr>
            <p:extLst>
              <p:ext uri="{D42A27DB-BD31-4B8C-83A1-F6EECF244321}">
                <p14:modId xmlns:p14="http://schemas.microsoft.com/office/powerpoint/2010/main" val="619032706"/>
              </p:ext>
            </p:extLst>
          </p:nvPr>
        </p:nvGraphicFramePr>
        <p:xfrm>
          <a:off x="7138793" y="2176269"/>
          <a:ext cx="444500" cy="469900"/>
        </p:xfrm>
        <a:graphic>
          <a:graphicData uri="http://schemas.openxmlformats.org/presentationml/2006/ole">
            <mc:AlternateContent xmlns:mc="http://schemas.openxmlformats.org/markup-compatibility/2006">
              <mc:Choice xmlns:v="urn:schemas-microsoft-com:vml" Requires="v">
                <p:oleObj name="Equation" r:id="rId6" imgW="444240" imgH="469800" progId="Equation.DSMT4">
                  <p:embed/>
                </p:oleObj>
              </mc:Choice>
              <mc:Fallback>
                <p:oleObj name="Equation" r:id="rId6" imgW="444240" imgH="469800" progId="Equation.DSMT4">
                  <p:embed/>
                  <p:pic>
                    <p:nvPicPr>
                      <p:cNvPr id="0" name=""/>
                      <p:cNvPicPr/>
                      <p:nvPr/>
                    </p:nvPicPr>
                    <p:blipFill>
                      <a:blip r:embed="rId7"/>
                      <a:stretch>
                        <a:fillRect/>
                      </a:stretch>
                    </p:blipFill>
                    <p:spPr>
                      <a:xfrm>
                        <a:off x="7138793" y="2176269"/>
                        <a:ext cx="444500" cy="469900"/>
                      </a:xfrm>
                      <a:prstGeom prst="rect">
                        <a:avLst/>
                      </a:prstGeom>
                    </p:spPr>
                  </p:pic>
                </p:oleObj>
              </mc:Fallback>
            </mc:AlternateContent>
          </a:graphicData>
        </a:graphic>
      </p:graphicFrame>
      <p:graphicFrame>
        <p:nvGraphicFramePr>
          <p:cNvPr id="8" name="Object 7">
            <a:extLst>
              <a:ext uri="{FF2B5EF4-FFF2-40B4-BE49-F238E27FC236}">
                <a16:creationId xmlns:a16="http://schemas.microsoft.com/office/drawing/2014/main" id="{A116D27D-573D-B3E6-746C-198AE35BD932}"/>
              </a:ext>
            </a:extLst>
          </p:cNvPr>
          <p:cNvGraphicFramePr>
            <a:graphicFrameLocks noChangeAspect="1"/>
          </p:cNvGraphicFramePr>
          <p:nvPr>
            <p:extLst>
              <p:ext uri="{D42A27DB-BD31-4B8C-83A1-F6EECF244321}">
                <p14:modId xmlns:p14="http://schemas.microsoft.com/office/powerpoint/2010/main" val="2032008283"/>
              </p:ext>
            </p:extLst>
          </p:nvPr>
        </p:nvGraphicFramePr>
        <p:xfrm>
          <a:off x="548423" y="2643013"/>
          <a:ext cx="3492500" cy="584200"/>
        </p:xfrm>
        <a:graphic>
          <a:graphicData uri="http://schemas.openxmlformats.org/presentationml/2006/ole">
            <mc:AlternateContent xmlns:mc="http://schemas.openxmlformats.org/markup-compatibility/2006">
              <mc:Choice xmlns:v="urn:schemas-microsoft-com:vml" Requires="v">
                <p:oleObj name="Equation" r:id="rId8" imgW="3492360" imgH="583920" progId="Equation.DSMT4">
                  <p:embed/>
                </p:oleObj>
              </mc:Choice>
              <mc:Fallback>
                <p:oleObj name="Equation" r:id="rId8" imgW="3492360" imgH="583920" progId="Equation.DSMT4">
                  <p:embed/>
                  <p:pic>
                    <p:nvPicPr>
                      <p:cNvPr id="7" name="Object 6">
                        <a:extLst>
                          <a:ext uri="{FF2B5EF4-FFF2-40B4-BE49-F238E27FC236}">
                            <a16:creationId xmlns:a16="http://schemas.microsoft.com/office/drawing/2014/main" id="{3915D00D-E5D8-1C81-C8E1-8F460345A046}"/>
                          </a:ext>
                        </a:extLst>
                      </p:cNvPr>
                      <p:cNvPicPr/>
                      <p:nvPr/>
                    </p:nvPicPr>
                    <p:blipFill>
                      <a:blip r:embed="rId9"/>
                      <a:stretch>
                        <a:fillRect/>
                      </a:stretch>
                    </p:blipFill>
                    <p:spPr>
                      <a:xfrm>
                        <a:off x="548423" y="2643013"/>
                        <a:ext cx="3492500" cy="584200"/>
                      </a:xfrm>
                      <a:prstGeom prst="rect">
                        <a:avLst/>
                      </a:prstGeom>
                    </p:spPr>
                  </p:pic>
                </p:oleObj>
              </mc:Fallback>
            </mc:AlternateContent>
          </a:graphicData>
        </a:graphic>
      </p:graphicFrame>
      <p:graphicFrame>
        <p:nvGraphicFramePr>
          <p:cNvPr id="9" name="Object 8">
            <a:extLst>
              <a:ext uri="{FF2B5EF4-FFF2-40B4-BE49-F238E27FC236}">
                <a16:creationId xmlns:a16="http://schemas.microsoft.com/office/drawing/2014/main" id="{D1AED846-D395-CBEC-EFE9-576DC139ECA7}"/>
              </a:ext>
            </a:extLst>
          </p:cNvPr>
          <p:cNvGraphicFramePr>
            <a:graphicFrameLocks noChangeAspect="1"/>
          </p:cNvGraphicFramePr>
          <p:nvPr>
            <p:extLst>
              <p:ext uri="{D42A27DB-BD31-4B8C-83A1-F6EECF244321}">
                <p14:modId xmlns:p14="http://schemas.microsoft.com/office/powerpoint/2010/main" val="1821321273"/>
              </p:ext>
            </p:extLst>
          </p:nvPr>
        </p:nvGraphicFramePr>
        <p:xfrm>
          <a:off x="457200" y="3342121"/>
          <a:ext cx="6794501" cy="1003300"/>
        </p:xfrm>
        <a:graphic>
          <a:graphicData uri="http://schemas.openxmlformats.org/presentationml/2006/ole">
            <mc:AlternateContent xmlns:mc="http://schemas.openxmlformats.org/markup-compatibility/2006">
              <mc:Choice xmlns:v="urn:schemas-microsoft-com:vml" Requires="v">
                <p:oleObj name="Equation" r:id="rId10" imgW="6794280" imgH="1002960" progId="Equation.DSMT4">
                  <p:embed/>
                </p:oleObj>
              </mc:Choice>
              <mc:Fallback>
                <p:oleObj name="Equation" r:id="rId10" imgW="6794280" imgH="1002960" progId="Equation.DSMT4">
                  <p:embed/>
                  <p:pic>
                    <p:nvPicPr>
                      <p:cNvPr id="0" name=""/>
                      <p:cNvPicPr/>
                      <p:nvPr/>
                    </p:nvPicPr>
                    <p:blipFill>
                      <a:blip r:embed="rId11"/>
                      <a:stretch>
                        <a:fillRect/>
                      </a:stretch>
                    </p:blipFill>
                    <p:spPr>
                      <a:xfrm>
                        <a:off x="457200" y="3342121"/>
                        <a:ext cx="6794501" cy="1003300"/>
                      </a:xfrm>
                      <a:prstGeom prst="rect">
                        <a:avLst/>
                      </a:prstGeom>
                    </p:spPr>
                  </p:pic>
                </p:oleObj>
              </mc:Fallback>
            </mc:AlternateContent>
          </a:graphicData>
        </a:graphic>
      </p:graphicFrame>
      <p:graphicFrame>
        <p:nvGraphicFramePr>
          <p:cNvPr id="10" name="Object 9">
            <a:extLst>
              <a:ext uri="{FF2B5EF4-FFF2-40B4-BE49-F238E27FC236}">
                <a16:creationId xmlns:a16="http://schemas.microsoft.com/office/drawing/2014/main" id="{0B661293-5CC4-F07F-07A1-1EFDC6328AEB}"/>
              </a:ext>
            </a:extLst>
          </p:cNvPr>
          <p:cNvGraphicFramePr>
            <a:graphicFrameLocks noChangeAspect="1"/>
          </p:cNvGraphicFramePr>
          <p:nvPr>
            <p:extLst>
              <p:ext uri="{D42A27DB-BD31-4B8C-83A1-F6EECF244321}">
                <p14:modId xmlns:p14="http://schemas.microsoft.com/office/powerpoint/2010/main" val="3093869926"/>
              </p:ext>
            </p:extLst>
          </p:nvPr>
        </p:nvGraphicFramePr>
        <p:xfrm>
          <a:off x="5334000" y="4345421"/>
          <a:ext cx="228600" cy="406400"/>
        </p:xfrm>
        <a:graphic>
          <a:graphicData uri="http://schemas.openxmlformats.org/presentationml/2006/ole">
            <mc:AlternateContent xmlns:mc="http://schemas.openxmlformats.org/markup-compatibility/2006">
              <mc:Choice xmlns:v="urn:schemas-microsoft-com:vml" Requires="v">
                <p:oleObj name="Equation" r:id="rId12" imgW="228600" imgH="406080" progId="Equation.DSMT4">
                  <p:embed/>
                </p:oleObj>
              </mc:Choice>
              <mc:Fallback>
                <p:oleObj name="Equation" r:id="rId12" imgW="228600" imgH="406080" progId="Equation.DSMT4">
                  <p:embed/>
                  <p:pic>
                    <p:nvPicPr>
                      <p:cNvPr id="0" name=""/>
                      <p:cNvPicPr/>
                      <p:nvPr/>
                    </p:nvPicPr>
                    <p:blipFill>
                      <a:blip r:embed="rId13"/>
                      <a:stretch>
                        <a:fillRect/>
                      </a:stretch>
                    </p:blipFill>
                    <p:spPr>
                      <a:xfrm>
                        <a:off x="5334000" y="4345421"/>
                        <a:ext cx="228600" cy="406400"/>
                      </a:xfrm>
                      <a:prstGeom prst="rect">
                        <a:avLst/>
                      </a:prstGeom>
                    </p:spPr>
                  </p:pic>
                </p:oleObj>
              </mc:Fallback>
            </mc:AlternateContent>
          </a:graphicData>
        </a:graphic>
      </p:graphicFrame>
      <p:graphicFrame>
        <p:nvGraphicFramePr>
          <p:cNvPr id="11" name="Object 10">
            <a:extLst>
              <a:ext uri="{FF2B5EF4-FFF2-40B4-BE49-F238E27FC236}">
                <a16:creationId xmlns:a16="http://schemas.microsoft.com/office/drawing/2014/main" id="{81EDD61A-0A4A-4A30-9976-1C7FF414959C}"/>
              </a:ext>
            </a:extLst>
          </p:cNvPr>
          <p:cNvGraphicFramePr>
            <a:graphicFrameLocks noChangeAspect="1"/>
          </p:cNvGraphicFramePr>
          <p:nvPr>
            <p:extLst>
              <p:ext uri="{D42A27DB-BD31-4B8C-83A1-F6EECF244321}">
                <p14:modId xmlns:p14="http://schemas.microsoft.com/office/powerpoint/2010/main" val="852688119"/>
              </p:ext>
            </p:extLst>
          </p:nvPr>
        </p:nvGraphicFramePr>
        <p:xfrm>
          <a:off x="3776393" y="4752429"/>
          <a:ext cx="444500" cy="469900"/>
        </p:xfrm>
        <a:graphic>
          <a:graphicData uri="http://schemas.openxmlformats.org/presentationml/2006/ole">
            <mc:AlternateContent xmlns:mc="http://schemas.openxmlformats.org/markup-compatibility/2006">
              <mc:Choice xmlns:v="urn:schemas-microsoft-com:vml" Requires="v">
                <p:oleObj name="Equation" r:id="rId14" imgW="444240" imgH="469800" progId="Equation.DSMT4">
                  <p:embed/>
                </p:oleObj>
              </mc:Choice>
              <mc:Fallback>
                <p:oleObj name="Equation" r:id="rId14" imgW="444240" imgH="469800" progId="Equation.DSMT4">
                  <p:embed/>
                  <p:pic>
                    <p:nvPicPr>
                      <p:cNvPr id="7" name="Object 6">
                        <a:extLst>
                          <a:ext uri="{FF2B5EF4-FFF2-40B4-BE49-F238E27FC236}">
                            <a16:creationId xmlns:a16="http://schemas.microsoft.com/office/drawing/2014/main" id="{3915D00D-E5D8-1C81-C8E1-8F460345A046}"/>
                          </a:ext>
                        </a:extLst>
                      </p:cNvPr>
                      <p:cNvPicPr/>
                      <p:nvPr/>
                    </p:nvPicPr>
                    <p:blipFill>
                      <a:blip r:embed="rId7"/>
                      <a:stretch>
                        <a:fillRect/>
                      </a:stretch>
                    </p:blipFill>
                    <p:spPr>
                      <a:xfrm>
                        <a:off x="3776393" y="4752429"/>
                        <a:ext cx="444500" cy="469900"/>
                      </a:xfrm>
                      <a:prstGeom prst="rect">
                        <a:avLst/>
                      </a:prstGeom>
                    </p:spPr>
                  </p:pic>
                </p:oleObj>
              </mc:Fallback>
            </mc:AlternateContent>
          </a:graphicData>
        </a:graphic>
      </p:graphicFrame>
    </p:spTree>
    <p:extLst>
      <p:ext uri="{BB962C8B-B14F-4D97-AF65-F5344CB8AC3E}">
        <p14:creationId xmlns:p14="http://schemas.microsoft.com/office/powerpoint/2010/main" val="6011708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68A43B-B4AB-A7C0-A4F2-8D77C9AD320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5137D68-DE7A-8D6C-D390-68098CE11003}"/>
              </a:ext>
            </a:extLst>
          </p:cNvPr>
          <p:cNvSpPr>
            <a:spLocks noGrp="1"/>
          </p:cNvSpPr>
          <p:nvPr>
            <p:ph type="title"/>
          </p:nvPr>
        </p:nvSpPr>
        <p:spPr/>
        <p:txBody>
          <a:bodyPr>
            <a:normAutofit fontScale="90000"/>
          </a:bodyPr>
          <a:lstStyle/>
          <a:p>
            <a:r>
              <a:rPr lang="en-US" dirty="0"/>
              <a:t>Example 10.4.1: Determining a 95% Confidence Interval for the Proportion of Radio Listeners (cont.)</a:t>
            </a:r>
          </a:p>
        </p:txBody>
      </p:sp>
      <p:sp>
        <p:nvSpPr>
          <p:cNvPr id="3" name="Content Placeholder 2">
            <a:extLst>
              <a:ext uri="{FF2B5EF4-FFF2-40B4-BE49-F238E27FC236}">
                <a16:creationId xmlns:a16="http://schemas.microsoft.com/office/drawing/2014/main" id="{E7B7681C-3DFE-593A-02C2-6187669E7687}"/>
              </a:ext>
            </a:extLst>
          </p:cNvPr>
          <p:cNvSpPr>
            <a:spLocks noGrp="1"/>
          </p:cNvSpPr>
          <p:nvPr>
            <p:ph idx="1"/>
          </p:nvPr>
        </p:nvSpPr>
        <p:spPr/>
        <p:txBody>
          <a:bodyPr>
            <a:normAutofit/>
          </a:bodyPr>
          <a:lstStyle/>
          <a:p>
            <a:r>
              <a:rPr lang="en-US" dirty="0"/>
              <a:t>Fortunately, unless    and </a:t>
            </a:r>
            <a:r>
              <a:rPr lang="en-US" i="1" dirty="0"/>
              <a:t>p</a:t>
            </a:r>
            <a:r>
              <a:rPr lang="en-US" dirty="0"/>
              <a:t> are far apart, the value of       will not be greatly affected. </a:t>
            </a:r>
          </a:p>
          <a:p>
            <a:r>
              <a:rPr lang="en-US" dirty="0"/>
              <a:t>Computing the confidence interval 		 results in</a:t>
            </a:r>
          </a:p>
          <a:p>
            <a:endParaRPr lang="en-US" dirty="0"/>
          </a:p>
          <a:p>
            <a:endParaRPr lang="en-US" dirty="0"/>
          </a:p>
          <a:p>
            <a:r>
              <a:rPr lang="en-US" dirty="0"/>
              <a:t>																</a:t>
            </a:r>
          </a:p>
          <a:p>
            <a:pPr>
              <a:spcBef>
                <a:spcPts val="0"/>
              </a:spcBef>
            </a:pPr>
            <a:r>
              <a:rPr lang="en-US" dirty="0"/>
              <a:t>		</a:t>
            </a:r>
          </a:p>
          <a:p>
            <a:pPr>
              <a:spcBef>
                <a:spcPts val="0"/>
              </a:spcBef>
            </a:pPr>
            <a:r>
              <a:rPr lang="en-US" dirty="0"/>
              <a:t>               0.0859	      0.1171 	     0.1483</a:t>
            </a:r>
          </a:p>
        </p:txBody>
      </p:sp>
      <p:graphicFrame>
        <p:nvGraphicFramePr>
          <p:cNvPr id="7" name="Object 6">
            <a:extLst>
              <a:ext uri="{FF2B5EF4-FFF2-40B4-BE49-F238E27FC236}">
                <a16:creationId xmlns:a16="http://schemas.microsoft.com/office/drawing/2014/main" id="{5DE6FE24-9D86-080B-65AC-F0AAF3ED442D}"/>
              </a:ext>
            </a:extLst>
          </p:cNvPr>
          <p:cNvGraphicFramePr>
            <a:graphicFrameLocks noChangeAspect="1"/>
          </p:cNvGraphicFramePr>
          <p:nvPr>
            <p:extLst>
              <p:ext uri="{D42A27DB-BD31-4B8C-83A1-F6EECF244321}">
                <p14:modId xmlns:p14="http://schemas.microsoft.com/office/powerpoint/2010/main" val="3011744180"/>
              </p:ext>
            </p:extLst>
          </p:nvPr>
        </p:nvGraphicFramePr>
        <p:xfrm>
          <a:off x="8220307" y="1283154"/>
          <a:ext cx="355600" cy="469900"/>
        </p:xfrm>
        <a:graphic>
          <a:graphicData uri="http://schemas.openxmlformats.org/presentationml/2006/ole">
            <mc:AlternateContent xmlns:mc="http://schemas.openxmlformats.org/markup-compatibility/2006">
              <mc:Choice xmlns:v="urn:schemas-microsoft-com:vml" Requires="v">
                <p:oleObj name="Equation" r:id="rId2" imgW="355320" imgH="469800" progId="Equation.DSMT4">
                  <p:embed/>
                </p:oleObj>
              </mc:Choice>
              <mc:Fallback>
                <p:oleObj name="Equation" r:id="rId2" imgW="355320" imgH="469800" progId="Equation.DSMT4">
                  <p:embed/>
                  <p:pic>
                    <p:nvPicPr>
                      <p:cNvPr id="7" name="Object 6">
                        <a:extLst>
                          <a:ext uri="{FF2B5EF4-FFF2-40B4-BE49-F238E27FC236}">
                            <a16:creationId xmlns:a16="http://schemas.microsoft.com/office/drawing/2014/main" id="{3915D00D-E5D8-1C81-C8E1-8F460345A046}"/>
                          </a:ext>
                        </a:extLst>
                      </p:cNvPr>
                      <p:cNvPicPr/>
                      <p:nvPr/>
                    </p:nvPicPr>
                    <p:blipFill>
                      <a:blip r:embed="rId3"/>
                      <a:stretch>
                        <a:fillRect/>
                      </a:stretch>
                    </p:blipFill>
                    <p:spPr>
                      <a:xfrm>
                        <a:off x="8220307" y="1283154"/>
                        <a:ext cx="355600" cy="469900"/>
                      </a:xfrm>
                      <a:prstGeom prst="rect">
                        <a:avLst/>
                      </a:prstGeom>
                    </p:spPr>
                  </p:pic>
                </p:oleObj>
              </mc:Fallback>
            </mc:AlternateContent>
          </a:graphicData>
        </a:graphic>
      </p:graphicFrame>
      <p:graphicFrame>
        <p:nvGraphicFramePr>
          <p:cNvPr id="10" name="Object 9">
            <a:extLst>
              <a:ext uri="{FF2B5EF4-FFF2-40B4-BE49-F238E27FC236}">
                <a16:creationId xmlns:a16="http://schemas.microsoft.com/office/drawing/2014/main" id="{69FA63C2-7B5D-9A36-5334-2881376BF2AD}"/>
              </a:ext>
            </a:extLst>
          </p:cNvPr>
          <p:cNvGraphicFramePr>
            <a:graphicFrameLocks noChangeAspect="1"/>
          </p:cNvGraphicFramePr>
          <p:nvPr>
            <p:extLst>
              <p:ext uri="{D42A27DB-BD31-4B8C-83A1-F6EECF244321}">
                <p14:modId xmlns:p14="http://schemas.microsoft.com/office/powerpoint/2010/main" val="2566773532"/>
              </p:ext>
            </p:extLst>
          </p:nvPr>
        </p:nvGraphicFramePr>
        <p:xfrm>
          <a:off x="3276600" y="1330325"/>
          <a:ext cx="228600" cy="406400"/>
        </p:xfrm>
        <a:graphic>
          <a:graphicData uri="http://schemas.openxmlformats.org/presentationml/2006/ole">
            <mc:AlternateContent xmlns:mc="http://schemas.openxmlformats.org/markup-compatibility/2006">
              <mc:Choice xmlns:v="urn:schemas-microsoft-com:vml" Requires="v">
                <p:oleObj name="Equation" r:id="rId4" imgW="228600" imgH="406080" progId="Equation.DSMT4">
                  <p:embed/>
                </p:oleObj>
              </mc:Choice>
              <mc:Fallback>
                <p:oleObj name="Equation" r:id="rId4" imgW="228600" imgH="406080" progId="Equation.DSMT4">
                  <p:embed/>
                  <p:pic>
                    <p:nvPicPr>
                      <p:cNvPr id="10" name="Object 9">
                        <a:extLst>
                          <a:ext uri="{FF2B5EF4-FFF2-40B4-BE49-F238E27FC236}">
                            <a16:creationId xmlns:a16="http://schemas.microsoft.com/office/drawing/2014/main" id="{0B661293-5CC4-F07F-07A1-1EFDC6328AEB}"/>
                          </a:ext>
                        </a:extLst>
                      </p:cNvPr>
                      <p:cNvPicPr/>
                      <p:nvPr/>
                    </p:nvPicPr>
                    <p:blipFill>
                      <a:blip r:embed="rId5"/>
                      <a:stretch>
                        <a:fillRect/>
                      </a:stretch>
                    </p:blipFill>
                    <p:spPr>
                      <a:xfrm>
                        <a:off x="3276600" y="1330325"/>
                        <a:ext cx="228600" cy="406400"/>
                      </a:xfrm>
                      <a:prstGeom prst="rect">
                        <a:avLst/>
                      </a:prstGeom>
                    </p:spPr>
                  </p:pic>
                </p:oleObj>
              </mc:Fallback>
            </mc:AlternateContent>
          </a:graphicData>
        </a:graphic>
      </p:graphicFrame>
      <p:graphicFrame>
        <p:nvGraphicFramePr>
          <p:cNvPr id="4" name="Object 3">
            <a:extLst>
              <a:ext uri="{FF2B5EF4-FFF2-40B4-BE49-F238E27FC236}">
                <a16:creationId xmlns:a16="http://schemas.microsoft.com/office/drawing/2014/main" id="{FD02C68B-73B0-F013-DB2E-6BD1850CF397}"/>
              </a:ext>
            </a:extLst>
          </p:cNvPr>
          <p:cNvGraphicFramePr>
            <a:graphicFrameLocks noChangeAspect="1"/>
          </p:cNvGraphicFramePr>
          <p:nvPr>
            <p:extLst>
              <p:ext uri="{D42A27DB-BD31-4B8C-83A1-F6EECF244321}">
                <p14:modId xmlns:p14="http://schemas.microsoft.com/office/powerpoint/2010/main" val="3683169034"/>
              </p:ext>
            </p:extLst>
          </p:nvPr>
        </p:nvGraphicFramePr>
        <p:xfrm>
          <a:off x="5657657" y="2259361"/>
          <a:ext cx="1282700" cy="584200"/>
        </p:xfrm>
        <a:graphic>
          <a:graphicData uri="http://schemas.openxmlformats.org/presentationml/2006/ole">
            <mc:AlternateContent xmlns:mc="http://schemas.openxmlformats.org/markup-compatibility/2006">
              <mc:Choice xmlns:v="urn:schemas-microsoft-com:vml" Requires="v">
                <p:oleObj name="Equation" r:id="rId6" imgW="1282680" imgH="583920" progId="Equation.DSMT4">
                  <p:embed/>
                </p:oleObj>
              </mc:Choice>
              <mc:Fallback>
                <p:oleObj name="Equation" r:id="rId6" imgW="1282680" imgH="583920" progId="Equation.DSMT4">
                  <p:embed/>
                  <p:pic>
                    <p:nvPicPr>
                      <p:cNvPr id="6" name="Object 5">
                        <a:extLst>
                          <a:ext uri="{FF2B5EF4-FFF2-40B4-BE49-F238E27FC236}">
                            <a16:creationId xmlns:a16="http://schemas.microsoft.com/office/drawing/2014/main" id="{FAF9746E-77CE-D043-5980-7883E6CEC2EE}"/>
                          </a:ext>
                        </a:extLst>
                      </p:cNvPr>
                      <p:cNvPicPr/>
                      <p:nvPr/>
                    </p:nvPicPr>
                    <p:blipFill>
                      <a:blip r:embed="rId7"/>
                      <a:stretch>
                        <a:fillRect/>
                      </a:stretch>
                    </p:blipFill>
                    <p:spPr>
                      <a:xfrm>
                        <a:off x="5657657" y="2259361"/>
                        <a:ext cx="1282700" cy="584200"/>
                      </a:xfrm>
                      <a:prstGeom prst="rect">
                        <a:avLst/>
                      </a:prstGeom>
                    </p:spPr>
                  </p:pic>
                </p:oleObj>
              </mc:Fallback>
            </mc:AlternateContent>
          </a:graphicData>
        </a:graphic>
      </p:graphicFrame>
      <p:graphicFrame>
        <p:nvGraphicFramePr>
          <p:cNvPr id="12" name="Object 11">
            <a:extLst>
              <a:ext uri="{FF2B5EF4-FFF2-40B4-BE49-F238E27FC236}">
                <a16:creationId xmlns:a16="http://schemas.microsoft.com/office/drawing/2014/main" id="{00C6AD46-D255-823B-8963-F037E005FBE7}"/>
              </a:ext>
            </a:extLst>
          </p:cNvPr>
          <p:cNvGraphicFramePr>
            <a:graphicFrameLocks noChangeAspect="1"/>
          </p:cNvGraphicFramePr>
          <p:nvPr>
            <p:extLst>
              <p:ext uri="{D42A27DB-BD31-4B8C-83A1-F6EECF244321}">
                <p14:modId xmlns:p14="http://schemas.microsoft.com/office/powerpoint/2010/main" val="3172523603"/>
              </p:ext>
            </p:extLst>
          </p:nvPr>
        </p:nvGraphicFramePr>
        <p:xfrm>
          <a:off x="2978150" y="2875156"/>
          <a:ext cx="3187700" cy="1473200"/>
        </p:xfrm>
        <a:graphic>
          <a:graphicData uri="http://schemas.openxmlformats.org/presentationml/2006/ole">
            <mc:AlternateContent xmlns:mc="http://schemas.openxmlformats.org/markup-compatibility/2006">
              <mc:Choice xmlns:v="urn:schemas-microsoft-com:vml" Requires="v">
                <p:oleObj name="Equation" r:id="rId8" imgW="3187440" imgH="1473120" progId="Equation.DSMT4">
                  <p:embed/>
                </p:oleObj>
              </mc:Choice>
              <mc:Fallback>
                <p:oleObj name="Equation" r:id="rId8" imgW="3187440" imgH="1473120" progId="Equation.DSMT4">
                  <p:embed/>
                  <p:pic>
                    <p:nvPicPr>
                      <p:cNvPr id="4" name="Object 3">
                        <a:extLst>
                          <a:ext uri="{FF2B5EF4-FFF2-40B4-BE49-F238E27FC236}">
                            <a16:creationId xmlns:a16="http://schemas.microsoft.com/office/drawing/2014/main" id="{FD02C68B-73B0-F013-DB2E-6BD1850CF397}"/>
                          </a:ext>
                        </a:extLst>
                      </p:cNvPr>
                      <p:cNvPicPr/>
                      <p:nvPr/>
                    </p:nvPicPr>
                    <p:blipFill>
                      <a:blip r:embed="rId9"/>
                      <a:stretch>
                        <a:fillRect/>
                      </a:stretch>
                    </p:blipFill>
                    <p:spPr>
                      <a:xfrm>
                        <a:off x="2978150" y="2875156"/>
                        <a:ext cx="3187700" cy="1473200"/>
                      </a:xfrm>
                      <a:prstGeom prst="rect">
                        <a:avLst/>
                      </a:prstGeom>
                    </p:spPr>
                  </p:pic>
                </p:oleObj>
              </mc:Fallback>
            </mc:AlternateContent>
          </a:graphicData>
        </a:graphic>
      </p:graphicFrame>
      <p:cxnSp>
        <p:nvCxnSpPr>
          <p:cNvPr id="14" name="Straight Connector 13">
            <a:extLst>
              <a:ext uri="{FF2B5EF4-FFF2-40B4-BE49-F238E27FC236}">
                <a16:creationId xmlns:a16="http://schemas.microsoft.com/office/drawing/2014/main" id="{6EC91696-8804-C867-2081-2247CB2249E3}"/>
              </a:ext>
            </a:extLst>
          </p:cNvPr>
          <p:cNvCxnSpPr/>
          <p:nvPr/>
        </p:nvCxnSpPr>
        <p:spPr>
          <a:xfrm>
            <a:off x="2275778" y="4779434"/>
            <a:ext cx="3886200" cy="0"/>
          </a:xfrm>
          <a:prstGeom prst="line">
            <a:avLst/>
          </a:prstGeom>
        </p:spPr>
        <p:style>
          <a:lnRef idx="1">
            <a:schemeClr val="accent1"/>
          </a:lnRef>
          <a:fillRef idx="0">
            <a:schemeClr val="accent1"/>
          </a:fillRef>
          <a:effectRef idx="0">
            <a:schemeClr val="accent1"/>
          </a:effectRef>
          <a:fontRef idx="minor">
            <a:schemeClr val="tx1"/>
          </a:fontRef>
        </p:style>
      </p:cxnSp>
      <p:sp>
        <p:nvSpPr>
          <p:cNvPr id="16" name="Arc 15">
            <a:extLst>
              <a:ext uri="{FF2B5EF4-FFF2-40B4-BE49-F238E27FC236}">
                <a16:creationId xmlns:a16="http://schemas.microsoft.com/office/drawing/2014/main" id="{8519FBE2-DD75-31EF-7479-867CD31DEBA6}"/>
              </a:ext>
            </a:extLst>
          </p:cNvPr>
          <p:cNvSpPr/>
          <p:nvPr/>
        </p:nvSpPr>
        <p:spPr>
          <a:xfrm rot="2799866">
            <a:off x="5738122" y="4556698"/>
            <a:ext cx="463357" cy="452240"/>
          </a:xfrm>
          <a:prstGeom prst="arc">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a:p>
        </p:txBody>
      </p:sp>
      <p:sp>
        <p:nvSpPr>
          <p:cNvPr id="21" name="Arc 20">
            <a:extLst>
              <a:ext uri="{FF2B5EF4-FFF2-40B4-BE49-F238E27FC236}">
                <a16:creationId xmlns:a16="http://schemas.microsoft.com/office/drawing/2014/main" id="{45CC3AC7-6389-7FD4-1A0F-047D5BC84DCB}"/>
              </a:ext>
            </a:extLst>
          </p:cNvPr>
          <p:cNvSpPr/>
          <p:nvPr/>
        </p:nvSpPr>
        <p:spPr>
          <a:xfrm rot="13608963">
            <a:off x="2269693" y="4567865"/>
            <a:ext cx="463357" cy="452240"/>
          </a:xfrm>
          <a:prstGeom prst="arc">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a:p>
        </p:txBody>
      </p:sp>
      <p:cxnSp>
        <p:nvCxnSpPr>
          <p:cNvPr id="23" name="Straight Connector 22">
            <a:extLst>
              <a:ext uri="{FF2B5EF4-FFF2-40B4-BE49-F238E27FC236}">
                <a16:creationId xmlns:a16="http://schemas.microsoft.com/office/drawing/2014/main" id="{0E60E805-B63E-67E4-9518-E585D9690FEC}"/>
              </a:ext>
            </a:extLst>
          </p:cNvPr>
          <p:cNvCxnSpPr/>
          <p:nvPr/>
        </p:nvCxnSpPr>
        <p:spPr>
          <a:xfrm>
            <a:off x="4191000" y="4623000"/>
            <a:ext cx="0" cy="338226"/>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613050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6B353A-49AE-DB96-AB3C-BF4DFD95973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F40FB0E-5F33-0401-9912-D52E01BBD7FB}"/>
              </a:ext>
            </a:extLst>
          </p:cNvPr>
          <p:cNvSpPr>
            <a:spLocks noGrp="1"/>
          </p:cNvSpPr>
          <p:nvPr>
            <p:ph type="title"/>
          </p:nvPr>
        </p:nvSpPr>
        <p:spPr/>
        <p:txBody>
          <a:bodyPr>
            <a:normAutofit fontScale="90000"/>
          </a:bodyPr>
          <a:lstStyle/>
          <a:p>
            <a:r>
              <a:rPr lang="en-US" dirty="0"/>
              <a:t>Example 10.4.1: Determining a 95% Confidence Interval for the Proportion of Radio Listeners (cont.)</a:t>
            </a:r>
          </a:p>
        </p:txBody>
      </p:sp>
      <p:sp>
        <p:nvSpPr>
          <p:cNvPr id="3" name="Content Placeholder 2">
            <a:extLst>
              <a:ext uri="{FF2B5EF4-FFF2-40B4-BE49-F238E27FC236}">
                <a16:creationId xmlns:a16="http://schemas.microsoft.com/office/drawing/2014/main" id="{D0FBBDBD-3A9F-BBB2-D757-0DC9ECCD0773}"/>
              </a:ext>
            </a:extLst>
          </p:cNvPr>
          <p:cNvSpPr>
            <a:spLocks noGrp="1"/>
          </p:cNvSpPr>
          <p:nvPr>
            <p:ph idx="1"/>
          </p:nvPr>
        </p:nvSpPr>
        <p:spPr/>
        <p:txBody>
          <a:bodyPr/>
          <a:lstStyle/>
          <a:p>
            <a:pPr>
              <a:spcBef>
                <a:spcPts val="0"/>
              </a:spcBef>
            </a:pPr>
            <a:r>
              <a:rPr lang="en-US" dirty="0"/>
              <a:t>We are 95% confident in the procedure that created this interval. One interpretation is that we are 95% confident that the true proportion of radio listeners that listen to WXQI is between 0.0859 and 0.1483, or between 8.6% and 14.8% approximately. Another interpretation would be that we are 95% confident that the point estimate, 0.1171, has a margin of error of 0.0312. A maximum error of only 0.0312 with 95% confidence suggests a rather high level of accuracy in the estimation of the proportion.</a:t>
            </a:r>
          </a:p>
          <a:p>
            <a:pPr>
              <a:spcBef>
                <a:spcPts val="0"/>
              </a:spcBef>
            </a:pPr>
            <a:endParaRPr lang="en-US" dirty="0"/>
          </a:p>
          <a:p>
            <a:pPr>
              <a:spcBef>
                <a:spcPts val="0"/>
              </a:spcBef>
            </a:pPr>
            <a:endParaRPr lang="en-US" dirty="0"/>
          </a:p>
          <a:p>
            <a:pPr>
              <a:spcBef>
                <a:spcPts val="0"/>
              </a:spcBef>
            </a:pPr>
            <a:endParaRPr lang="en-US" dirty="0"/>
          </a:p>
          <a:p>
            <a:endParaRPr lang="en-US" dirty="0"/>
          </a:p>
        </p:txBody>
      </p:sp>
    </p:spTree>
    <p:extLst>
      <p:ext uri="{BB962C8B-B14F-4D97-AF65-F5344CB8AC3E}">
        <p14:creationId xmlns:p14="http://schemas.microsoft.com/office/powerpoint/2010/main" val="8347775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86291B-C2B7-6D3C-8731-8ED58C476E6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AB62613-4A0C-9FC5-E0A8-92E50AFC72D6}"/>
              </a:ext>
            </a:extLst>
          </p:cNvPr>
          <p:cNvSpPr>
            <a:spLocks noGrp="1"/>
          </p:cNvSpPr>
          <p:nvPr>
            <p:ph type="title"/>
          </p:nvPr>
        </p:nvSpPr>
        <p:spPr/>
        <p:txBody>
          <a:bodyPr>
            <a:normAutofit/>
          </a:bodyPr>
          <a:lstStyle/>
          <a:p>
            <a:r>
              <a:rPr lang="en-US" dirty="0"/>
              <a:t>Precision and Sample Size for Estimating the Population Proportion</a:t>
            </a:r>
          </a:p>
        </p:txBody>
      </p:sp>
      <p:sp>
        <p:nvSpPr>
          <p:cNvPr id="3" name="Content Placeholder 2">
            <a:extLst>
              <a:ext uri="{FF2B5EF4-FFF2-40B4-BE49-F238E27FC236}">
                <a16:creationId xmlns:a16="http://schemas.microsoft.com/office/drawing/2014/main" id="{00D128BE-6F03-143C-F4DE-9D4075E7AB63}"/>
              </a:ext>
            </a:extLst>
          </p:cNvPr>
          <p:cNvSpPr>
            <a:spLocks noGrp="1"/>
          </p:cNvSpPr>
          <p:nvPr>
            <p:ph idx="1"/>
          </p:nvPr>
        </p:nvSpPr>
        <p:spPr/>
        <p:txBody>
          <a:bodyPr>
            <a:normAutofit/>
          </a:bodyPr>
          <a:lstStyle/>
          <a:p>
            <a:pPr>
              <a:spcBef>
                <a:spcPts val="0"/>
              </a:spcBef>
            </a:pPr>
            <a:r>
              <a:rPr lang="en-US" dirty="0"/>
              <a:t>Just as for the population mean, a specific level of accuracy in estimating a population proportion is desirable. Suppose, for example, that a direct-mail marketer would like to estimate the fraction of a mailing list that will purchase the company’s product. To be profitable, a purchase response of at least 0.008 is required. Because the proportion to be estimated is of such a small magnitude, a high degree of precision in estimating the proportion is necessary. </a:t>
            </a:r>
          </a:p>
          <a:p>
            <a:endParaRPr lang="en-US" dirty="0"/>
          </a:p>
        </p:txBody>
      </p:sp>
    </p:spTree>
    <p:extLst>
      <p:ext uri="{BB962C8B-B14F-4D97-AF65-F5344CB8AC3E}">
        <p14:creationId xmlns:p14="http://schemas.microsoft.com/office/powerpoint/2010/main" val="20532373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92F50C-9125-EE22-F198-EE003531B80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B7CF06-C09F-8BB0-E23E-C1B61192EFDB}"/>
              </a:ext>
            </a:extLst>
          </p:cNvPr>
          <p:cNvSpPr>
            <a:spLocks noGrp="1"/>
          </p:cNvSpPr>
          <p:nvPr>
            <p:ph type="title"/>
          </p:nvPr>
        </p:nvSpPr>
        <p:spPr/>
        <p:txBody>
          <a:bodyPr>
            <a:normAutofit/>
          </a:bodyPr>
          <a:lstStyle/>
          <a:p>
            <a:r>
              <a:rPr lang="en-US" dirty="0"/>
              <a:t>Precision and Sample Size for Estimating the Population Proportion (cont.)</a:t>
            </a:r>
          </a:p>
        </p:txBody>
      </p:sp>
      <p:sp>
        <p:nvSpPr>
          <p:cNvPr id="3" name="Content Placeholder 2">
            <a:extLst>
              <a:ext uri="{FF2B5EF4-FFF2-40B4-BE49-F238E27FC236}">
                <a16:creationId xmlns:a16="http://schemas.microsoft.com/office/drawing/2014/main" id="{63727468-CC1B-0478-E28F-34A8AEAA5051}"/>
              </a:ext>
            </a:extLst>
          </p:cNvPr>
          <p:cNvSpPr>
            <a:spLocks noGrp="1"/>
          </p:cNvSpPr>
          <p:nvPr>
            <p:ph idx="1"/>
          </p:nvPr>
        </p:nvSpPr>
        <p:spPr/>
        <p:txBody>
          <a:bodyPr>
            <a:normAutofit lnSpcReduction="10000"/>
          </a:bodyPr>
          <a:lstStyle/>
          <a:p>
            <a:pPr>
              <a:spcBef>
                <a:spcPts val="0"/>
              </a:spcBef>
            </a:pPr>
            <a:r>
              <a:rPr lang="en-US" dirty="0"/>
              <a:t>How large a sample would be required if the population proportion (the actual proportion of persons on the mailing list that will buy the product) is to be estimated with an accuracy of 0.002? We are saying that we want our maximum error to be less than two one-thousandths. That would seem to be a highly precise estimate. But, the quantity we are trying to estimate (the proportion of people on the list that will buy our product) could easily be near 0.008. The maximum error is about 25% as large as the value we are trying to estimate. </a:t>
            </a:r>
          </a:p>
          <a:p>
            <a:endParaRPr lang="en-US" dirty="0"/>
          </a:p>
        </p:txBody>
      </p:sp>
    </p:spTree>
    <p:extLst>
      <p:ext uri="{BB962C8B-B14F-4D97-AF65-F5344CB8AC3E}">
        <p14:creationId xmlns:p14="http://schemas.microsoft.com/office/powerpoint/2010/main" val="31345098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0B5106-EB00-791C-B1BB-BA04264603F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894966D-4083-9A8C-C1D6-D21E9BE29F90}"/>
              </a:ext>
            </a:extLst>
          </p:cNvPr>
          <p:cNvSpPr>
            <a:spLocks noGrp="1"/>
          </p:cNvSpPr>
          <p:nvPr>
            <p:ph type="title"/>
          </p:nvPr>
        </p:nvSpPr>
        <p:spPr/>
        <p:txBody>
          <a:bodyPr>
            <a:normAutofit/>
          </a:bodyPr>
          <a:lstStyle/>
          <a:p>
            <a:r>
              <a:rPr lang="en-US" dirty="0"/>
              <a:t>Precision and Sample Size for Estimating the Population Proportion (cont.)</a:t>
            </a:r>
          </a:p>
        </p:txBody>
      </p:sp>
      <p:sp>
        <p:nvSpPr>
          <p:cNvPr id="3" name="Content Placeholder 2">
            <a:extLst>
              <a:ext uri="{FF2B5EF4-FFF2-40B4-BE49-F238E27FC236}">
                <a16:creationId xmlns:a16="http://schemas.microsoft.com/office/drawing/2014/main" id="{77C3B422-5A50-BE68-86DC-599270AC6224}"/>
              </a:ext>
            </a:extLst>
          </p:cNvPr>
          <p:cNvSpPr>
            <a:spLocks noGrp="1"/>
          </p:cNvSpPr>
          <p:nvPr>
            <p:ph idx="1"/>
          </p:nvPr>
        </p:nvSpPr>
        <p:spPr>
          <a:xfrm>
            <a:off x="449766" y="1143000"/>
            <a:ext cx="8229600" cy="4572000"/>
          </a:xfrm>
        </p:spPr>
        <p:txBody>
          <a:bodyPr>
            <a:normAutofit/>
          </a:bodyPr>
          <a:lstStyle/>
          <a:p>
            <a:pPr>
              <a:spcBef>
                <a:spcPts val="0"/>
              </a:spcBef>
            </a:pPr>
            <a:r>
              <a:rPr lang="en-US" dirty="0"/>
              <a:t>When we estimate extremely small quantities, highly precise estimates are necessary. The technique for deriving the sample size parallels the discussion of the sample mean. Setting one-half the entire width of the confidence interval equal to the maximum allowable error yields</a:t>
            </a:r>
          </a:p>
          <a:p>
            <a:pPr>
              <a:spcBef>
                <a:spcPts val="0"/>
              </a:spcBef>
            </a:pPr>
            <a:r>
              <a:rPr lang="en-US" dirty="0"/>
              <a:t> </a:t>
            </a:r>
          </a:p>
          <a:p>
            <a:r>
              <a:rPr lang="en-US" dirty="0"/>
              <a:t>Solving for </a:t>
            </a:r>
            <a:r>
              <a:rPr lang="en-US" i="1" dirty="0"/>
              <a:t>n</a:t>
            </a:r>
            <a:r>
              <a:rPr lang="en-US" dirty="0"/>
              <a:t> yields</a:t>
            </a:r>
          </a:p>
        </p:txBody>
      </p:sp>
      <p:graphicFrame>
        <p:nvGraphicFramePr>
          <p:cNvPr id="4" name="Object 3">
            <a:extLst>
              <a:ext uri="{FF2B5EF4-FFF2-40B4-BE49-F238E27FC236}">
                <a16:creationId xmlns:a16="http://schemas.microsoft.com/office/drawing/2014/main" id="{44AA01F5-EC4C-C914-A005-2A3DF39E71D9}"/>
              </a:ext>
            </a:extLst>
          </p:cNvPr>
          <p:cNvGraphicFramePr>
            <a:graphicFrameLocks noChangeAspect="1"/>
          </p:cNvGraphicFramePr>
          <p:nvPr>
            <p:extLst>
              <p:ext uri="{D42A27DB-BD31-4B8C-83A1-F6EECF244321}">
                <p14:modId xmlns:p14="http://schemas.microsoft.com/office/powerpoint/2010/main" val="1558220970"/>
              </p:ext>
            </p:extLst>
          </p:nvPr>
        </p:nvGraphicFramePr>
        <p:xfrm>
          <a:off x="2590800" y="3276600"/>
          <a:ext cx="3644900" cy="2667000"/>
        </p:xfrm>
        <a:graphic>
          <a:graphicData uri="http://schemas.openxmlformats.org/presentationml/2006/ole">
            <mc:AlternateContent xmlns:mc="http://schemas.openxmlformats.org/markup-compatibility/2006">
              <mc:Choice xmlns:v="urn:schemas-microsoft-com:vml" Requires="v">
                <p:oleObj name="Equation" r:id="rId2" imgW="3644640" imgH="2666880" progId="Equation.DSMT4">
                  <p:embed/>
                </p:oleObj>
              </mc:Choice>
              <mc:Fallback>
                <p:oleObj name="Equation" r:id="rId2" imgW="3644640" imgH="2666880" progId="Equation.DSMT4">
                  <p:embed/>
                  <p:pic>
                    <p:nvPicPr>
                      <p:cNvPr id="0" name=""/>
                      <p:cNvPicPr/>
                      <p:nvPr/>
                    </p:nvPicPr>
                    <p:blipFill>
                      <a:blip r:embed="rId3"/>
                      <a:stretch>
                        <a:fillRect/>
                      </a:stretch>
                    </p:blipFill>
                    <p:spPr>
                      <a:xfrm>
                        <a:off x="2590800" y="3276600"/>
                        <a:ext cx="3644900" cy="2667000"/>
                      </a:xfrm>
                      <a:prstGeom prst="rect">
                        <a:avLst/>
                      </a:prstGeom>
                    </p:spPr>
                  </p:pic>
                </p:oleObj>
              </mc:Fallback>
            </mc:AlternateContent>
          </a:graphicData>
        </a:graphic>
      </p:graphicFrame>
    </p:spTree>
    <p:extLst>
      <p:ext uri="{BB962C8B-B14F-4D97-AF65-F5344CB8AC3E}">
        <p14:creationId xmlns:p14="http://schemas.microsoft.com/office/powerpoint/2010/main" val="31699825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9498EA-1D13-BDA7-97D2-A95355ADAAA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B645E70-A05A-ABA5-F575-0C6874A98DF6}"/>
              </a:ext>
            </a:extLst>
          </p:cNvPr>
          <p:cNvSpPr>
            <a:spLocks noGrp="1"/>
          </p:cNvSpPr>
          <p:nvPr>
            <p:ph type="title"/>
          </p:nvPr>
        </p:nvSpPr>
        <p:spPr/>
        <p:txBody>
          <a:bodyPr>
            <a:normAutofit/>
          </a:bodyPr>
          <a:lstStyle/>
          <a:p>
            <a:r>
              <a:rPr lang="en-US" dirty="0"/>
              <a:t>Precision and Sample Size for Estimating the Population Proportion (cont.)</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05F375CA-9396-710D-EB56-A6B1303B4B02}"/>
                  </a:ext>
                </a:extLst>
              </p:cNvPr>
              <p:cNvSpPr>
                <a:spLocks noGrp="1"/>
              </p:cNvSpPr>
              <p:nvPr>
                <p:ph idx="1"/>
              </p:nvPr>
            </p:nvSpPr>
            <p:spPr>
              <a:xfrm>
                <a:off x="449766" y="1143000"/>
                <a:ext cx="8229600" cy="4572000"/>
              </a:xfrm>
            </p:spPr>
            <p:txBody>
              <a:bodyPr>
                <a:normAutofit/>
              </a:bodyPr>
              <a:lstStyle/>
              <a:p>
                <a:pPr>
                  <a:spcBef>
                    <a:spcPts val="0"/>
                  </a:spcBef>
                </a:pPr>
                <a:r>
                  <a:rPr lang="en-US" dirty="0"/>
                  <a:t>Generally the population proportion is unknown and is estimated from a </a:t>
                </a:r>
                <a:r>
                  <a:rPr lang="en-US" b="1" dirty="0"/>
                  <a:t>pilot study</a:t>
                </a:r>
                <a:r>
                  <a:rPr lang="en-US" dirty="0"/>
                  <a:t>. If an estimate of the population proportion is not available, then the population proportion is set equal to 0.5. The value 0.5 maximizes the quantity </a:t>
                </a:r>
                <a14:m>
                  <m:oMath xmlns:m="http://schemas.openxmlformats.org/officeDocument/2006/math">
                    <m:r>
                      <a:rPr lang="en-US" i="1" dirty="0" smtClean="0">
                        <a:latin typeface="Cambria Math" panose="02040503050406030204" pitchFamily="18" charset="0"/>
                      </a:rPr>
                      <m:t>𝑝</m:t>
                    </m:r>
                    <m:r>
                      <a:rPr lang="en-US" i="1" dirty="0" smtClean="0">
                        <a:latin typeface="Cambria Math" panose="02040503050406030204" pitchFamily="18" charset="0"/>
                      </a:rPr>
                      <m:t>(1−</m:t>
                    </m:r>
                    <m:r>
                      <a:rPr lang="en-US" i="1" dirty="0" smtClean="0">
                        <a:latin typeface="Cambria Math" panose="02040503050406030204" pitchFamily="18" charset="0"/>
                      </a:rPr>
                      <m:t>𝑝</m:t>
                    </m:r>
                    <m:r>
                      <a:rPr lang="en-US" i="1" dirty="0" smtClean="0">
                        <a:latin typeface="Cambria Math" panose="02040503050406030204" pitchFamily="18" charset="0"/>
                      </a:rPr>
                      <m:t>) </m:t>
                    </m:r>
                  </m:oMath>
                </a14:m>
                <a:r>
                  <a:rPr lang="en-US" dirty="0"/>
                  <a:t>and thus provides the most conservative estimate of the sample size possible.</a:t>
                </a:r>
              </a:p>
            </p:txBody>
          </p:sp>
        </mc:Choice>
        <mc:Fallback xmlns="">
          <p:sp>
            <p:nvSpPr>
              <p:cNvPr id="3" name="Content Placeholder 2">
                <a:extLst>
                  <a:ext uri="{FF2B5EF4-FFF2-40B4-BE49-F238E27FC236}">
                    <a16:creationId xmlns:a16="http://schemas.microsoft.com/office/drawing/2014/main" id="{05F375CA-9396-710D-EB56-A6B1303B4B02}"/>
                  </a:ext>
                </a:extLst>
              </p:cNvPr>
              <p:cNvSpPr>
                <a:spLocks noGrp="1" noRot="1" noChangeAspect="1" noMove="1" noResize="1" noEditPoints="1" noAdjustHandles="1" noChangeArrowheads="1" noChangeShapeType="1" noTextEdit="1"/>
              </p:cNvSpPr>
              <p:nvPr>
                <p:ph idx="1"/>
              </p:nvPr>
            </p:nvSpPr>
            <p:spPr>
              <a:xfrm>
                <a:off x="449766" y="1143000"/>
                <a:ext cx="8229600" cy="4572000"/>
              </a:xfrm>
              <a:blipFill>
                <a:blip r:embed="rId2"/>
                <a:stretch>
                  <a:fillRect l="-1556" t="-1333" r="-1481"/>
                </a:stretch>
              </a:blipFill>
            </p:spPr>
            <p:txBody>
              <a:bodyPr/>
              <a:lstStyle/>
              <a:p>
                <a:r>
                  <a:rPr lang="en-IN">
                    <a:noFill/>
                  </a:rPr>
                  <a:t> </a:t>
                </a:r>
              </a:p>
            </p:txBody>
          </p:sp>
        </mc:Fallback>
      </mc:AlternateContent>
    </p:spTree>
    <p:extLst>
      <p:ext uri="{BB962C8B-B14F-4D97-AF65-F5344CB8AC3E}">
        <p14:creationId xmlns:p14="http://schemas.microsoft.com/office/powerpoint/2010/main" val="40874678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9C6FF8-642D-6A6F-CA89-A719E99026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7FBADE-E4E6-A994-C31F-99504917B5DE}"/>
              </a:ext>
            </a:extLst>
          </p:cNvPr>
          <p:cNvSpPr>
            <a:spLocks noGrp="1"/>
          </p:cNvSpPr>
          <p:nvPr>
            <p:ph type="title"/>
          </p:nvPr>
        </p:nvSpPr>
        <p:spPr/>
        <p:txBody>
          <a:bodyPr/>
          <a:lstStyle/>
          <a:p>
            <a:r>
              <a:rPr lang="en-US" dirty="0"/>
              <a:t>Note</a:t>
            </a:r>
          </a:p>
        </p:txBody>
      </p:sp>
      <p:sp>
        <p:nvSpPr>
          <p:cNvPr id="4" name="Content Placeholder 3">
            <a:extLst>
              <a:ext uri="{FF2B5EF4-FFF2-40B4-BE49-F238E27FC236}">
                <a16:creationId xmlns:a16="http://schemas.microsoft.com/office/drawing/2014/main" id="{7F2452D9-A530-A193-9D33-0BF8E23B8B12}"/>
              </a:ext>
            </a:extLst>
          </p:cNvPr>
          <p:cNvSpPr>
            <a:spLocks noGrp="1"/>
          </p:cNvSpPr>
          <p:nvPr>
            <p:ph idx="1"/>
          </p:nvPr>
        </p:nvSpPr>
        <p:spPr>
          <a:xfrm>
            <a:off x="457200" y="1280160"/>
            <a:ext cx="8229600" cy="1815882"/>
          </a:xfrm>
          <a:ln w="28575">
            <a:solidFill>
              <a:srgbClr val="FF0000"/>
            </a:solidFill>
          </a:ln>
        </p:spPr>
        <p:txBody>
          <a:bodyPr>
            <a:spAutoFit/>
          </a:bodyPr>
          <a:lstStyle/>
          <a:p>
            <a:r>
              <a:rPr lang="en-US" dirty="0">
                <a:solidFill>
                  <a:srgbClr val="000000"/>
                </a:solidFill>
              </a:rPr>
              <a:t>For a great example, see the game “Direct Mail” in the Appendix of the Hawkes Learning courseware. When you play the game, you will confront estimation problems of this nature.</a:t>
            </a:r>
          </a:p>
        </p:txBody>
      </p:sp>
    </p:spTree>
    <p:extLst>
      <p:ext uri="{BB962C8B-B14F-4D97-AF65-F5344CB8AC3E}">
        <p14:creationId xmlns:p14="http://schemas.microsoft.com/office/powerpoint/2010/main" val="33029202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A81E58-BAD2-6858-2AA0-C5B33E13516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808863B-15A5-3F19-71AB-A6428E079D13}"/>
              </a:ext>
            </a:extLst>
          </p:cNvPr>
          <p:cNvSpPr>
            <a:spLocks noGrp="1"/>
          </p:cNvSpPr>
          <p:nvPr>
            <p:ph type="title"/>
          </p:nvPr>
        </p:nvSpPr>
        <p:spPr/>
        <p:txBody>
          <a:bodyPr/>
          <a:lstStyle/>
          <a:p>
            <a:r>
              <a:rPr lang="en-US" dirty="0"/>
              <a:t>Definition: Pilot Study</a:t>
            </a:r>
          </a:p>
        </p:txBody>
      </p:sp>
      <p:sp>
        <p:nvSpPr>
          <p:cNvPr id="4" name="Content Placeholder 2">
            <a:extLst>
              <a:ext uri="{FF2B5EF4-FFF2-40B4-BE49-F238E27FC236}">
                <a16:creationId xmlns:a16="http://schemas.microsoft.com/office/drawing/2014/main" id="{C7E7E26D-D25E-3956-FCAB-974AC749F615}"/>
              </a:ext>
            </a:extLst>
          </p:cNvPr>
          <p:cNvSpPr>
            <a:spLocks noGrp="1"/>
          </p:cNvSpPr>
          <p:nvPr>
            <p:ph idx="1"/>
          </p:nvPr>
        </p:nvSpPr>
        <p:spPr>
          <a:xfrm>
            <a:off x="446049" y="1128132"/>
            <a:ext cx="8229600" cy="2332946"/>
          </a:xfrm>
          <a:solidFill>
            <a:srgbClr val="FFFFCC"/>
          </a:solidFill>
          <a:ln w="28575">
            <a:solidFill>
              <a:srgbClr val="000000"/>
            </a:solidFill>
          </a:ln>
        </p:spPr>
        <p:txBody>
          <a:bodyPr>
            <a:spAutoFit/>
          </a:bodyPr>
          <a:lstStyle/>
          <a:p>
            <a:r>
              <a:rPr lang="en-US" dirty="0">
                <a:solidFill>
                  <a:srgbClr val="000000"/>
                </a:solidFill>
              </a:rPr>
              <a:t>A pilot study serves as an initial, small-scale investigation carried out to provide researchers with valuable insights on the optimal approach for conducting a larger-scale project.</a:t>
            </a:r>
          </a:p>
          <a:p>
            <a:endParaRPr lang="en-US" dirty="0">
              <a:solidFill>
                <a:srgbClr val="000000"/>
              </a:solidFill>
            </a:endParaRPr>
          </a:p>
        </p:txBody>
      </p:sp>
    </p:spTree>
    <p:extLst>
      <p:ext uri="{BB962C8B-B14F-4D97-AF65-F5344CB8AC3E}">
        <p14:creationId xmlns:p14="http://schemas.microsoft.com/office/powerpoint/2010/main" val="9224879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F4AC42-7ADB-AB0C-29DE-3DE1A347A1D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43DB5EE-748C-9EE4-AC0F-6B29BC016884}"/>
              </a:ext>
            </a:extLst>
          </p:cNvPr>
          <p:cNvSpPr>
            <a:spLocks noGrp="1"/>
          </p:cNvSpPr>
          <p:nvPr>
            <p:ph type="title"/>
          </p:nvPr>
        </p:nvSpPr>
        <p:spPr/>
        <p:txBody>
          <a:bodyPr/>
          <a:lstStyle/>
          <a:p>
            <a:r>
              <a:rPr lang="en-US" dirty="0"/>
              <a:t>Formula: Sample Size Determination for Estimating a Population Proportion</a:t>
            </a:r>
          </a:p>
        </p:txBody>
      </p:sp>
      <mc:AlternateContent xmlns:mc="http://schemas.openxmlformats.org/markup-compatibility/2006" xmlns:a14="http://schemas.microsoft.com/office/drawing/2010/main">
        <mc:Choice Requires="a14">
          <p:sp>
            <p:nvSpPr>
              <p:cNvPr id="4" name="Content Placeholder 2">
                <a:extLst>
                  <a:ext uri="{FF2B5EF4-FFF2-40B4-BE49-F238E27FC236}">
                    <a16:creationId xmlns:a16="http://schemas.microsoft.com/office/drawing/2014/main" id="{232A91A3-9036-0CB0-43FE-9872212DD115}"/>
                  </a:ext>
                </a:extLst>
              </p:cNvPr>
              <p:cNvSpPr>
                <a:spLocks noGrp="1"/>
              </p:cNvSpPr>
              <p:nvPr>
                <p:ph idx="1"/>
              </p:nvPr>
            </p:nvSpPr>
            <p:spPr>
              <a:xfrm>
                <a:off x="479503" y="1295400"/>
                <a:ext cx="8229600" cy="4315027"/>
              </a:xfrm>
              <a:solidFill>
                <a:srgbClr val="FFFFCC"/>
              </a:solidFill>
              <a:ln w="28575">
                <a:solidFill>
                  <a:srgbClr val="000000"/>
                </a:solidFill>
              </a:ln>
            </p:spPr>
            <p:txBody>
              <a:bodyPr>
                <a:spAutoFit/>
              </a:bodyPr>
              <a:lstStyle/>
              <a:p>
                <a:r>
                  <a:rPr lang="en-US" dirty="0">
                    <a:solidFill>
                      <a:srgbClr val="000000"/>
                    </a:solidFill>
                  </a:rPr>
                  <a:t>The sample size necessary to estimate the population proportion to within a particular error with a certain level of confidence is given by</a:t>
                </a:r>
              </a:p>
              <a:p>
                <a:endParaRPr lang="en-US" dirty="0">
                  <a:solidFill>
                    <a:srgbClr val="000000"/>
                  </a:solidFill>
                </a:endParaRPr>
              </a:p>
              <a:p>
                <a:endParaRPr lang="en-US" dirty="0">
                  <a:solidFill>
                    <a:srgbClr val="000000"/>
                  </a:solidFill>
                </a:endParaRPr>
              </a:p>
              <a:p>
                <a:r>
                  <a:rPr lang="en-US" dirty="0">
                    <a:solidFill>
                      <a:srgbClr val="000000"/>
                    </a:solidFill>
                  </a:rPr>
                  <a:t>where </a:t>
                </a:r>
                <a14:m>
                  <m:oMath xmlns:m="http://schemas.openxmlformats.org/officeDocument/2006/math">
                    <m:acc>
                      <m:accPr>
                        <m:chr m:val="̂"/>
                        <m:ctrlPr>
                          <a:rPr lang="en-US" b="0" i="1" smtClean="0">
                            <a:solidFill>
                              <a:srgbClr val="000000"/>
                            </a:solidFill>
                            <a:latin typeface="Cambria Math" panose="02040503050406030204" pitchFamily="18" charset="0"/>
                          </a:rPr>
                        </m:ctrlPr>
                      </m:accPr>
                      <m:e>
                        <m:r>
                          <a:rPr lang="en-US" b="0" i="1" smtClean="0">
                            <a:solidFill>
                              <a:srgbClr val="000000"/>
                            </a:solidFill>
                            <a:latin typeface="Cambria Math" panose="02040503050406030204" pitchFamily="18" charset="0"/>
                          </a:rPr>
                          <m:t>𝑝</m:t>
                        </m:r>
                      </m:e>
                    </m:acc>
                  </m:oMath>
                </a14:m>
                <a:r>
                  <a:rPr lang="en-US" dirty="0">
                    <a:solidFill>
                      <a:srgbClr val="000000"/>
                    </a:solidFill>
                  </a:rPr>
                  <a:t> is the estimate of the population proportion obtained from the pilot study.</a:t>
                </a:r>
              </a:p>
              <a:p>
                <a:r>
                  <a:rPr lang="en-US" dirty="0">
                    <a:solidFill>
                      <a:srgbClr val="000000"/>
                    </a:solidFill>
                  </a:rPr>
                  <a:t>If an estimate of the population proportion is not available, then the population proportion is set to 0.5.</a:t>
                </a:r>
              </a:p>
            </p:txBody>
          </p:sp>
        </mc:Choice>
        <mc:Fallback xmlns="">
          <p:sp>
            <p:nvSpPr>
              <p:cNvPr id="4" name="Content Placeholder 2">
                <a:extLst>
                  <a:ext uri="{FF2B5EF4-FFF2-40B4-BE49-F238E27FC236}">
                    <a16:creationId xmlns:a16="http://schemas.microsoft.com/office/drawing/2014/main" id="{232A91A3-9036-0CB0-43FE-9872212DD115}"/>
                  </a:ext>
                </a:extLst>
              </p:cNvPr>
              <p:cNvSpPr>
                <a:spLocks noGrp="1" noRot="1" noChangeAspect="1" noMove="1" noResize="1" noEditPoints="1" noAdjustHandles="1" noChangeArrowheads="1" noChangeShapeType="1" noTextEdit="1"/>
              </p:cNvSpPr>
              <p:nvPr>
                <p:ph idx="1"/>
              </p:nvPr>
            </p:nvSpPr>
            <p:spPr>
              <a:xfrm>
                <a:off x="479503" y="1295400"/>
                <a:ext cx="8229600" cy="4315027"/>
              </a:xfrm>
              <a:blipFill>
                <a:blip r:embed="rId2"/>
                <a:stretch>
                  <a:fillRect l="-1402" t="-1124" b="-2669"/>
                </a:stretch>
              </a:blipFill>
              <a:ln w="28575">
                <a:solidFill>
                  <a:srgbClr val="000000"/>
                </a:solidFill>
              </a:ln>
            </p:spPr>
            <p:txBody>
              <a:bodyPr/>
              <a:lstStyle/>
              <a:p>
                <a:r>
                  <a:rPr lang="en-IN">
                    <a:noFill/>
                  </a:rPr>
                  <a:t> </a:t>
                </a:r>
              </a:p>
            </p:txBody>
          </p:sp>
        </mc:Fallback>
      </mc:AlternateContent>
      <p:graphicFrame>
        <p:nvGraphicFramePr>
          <p:cNvPr id="3" name="Object 2">
            <a:extLst>
              <a:ext uri="{FF2B5EF4-FFF2-40B4-BE49-F238E27FC236}">
                <a16:creationId xmlns:a16="http://schemas.microsoft.com/office/drawing/2014/main" id="{B03B1DA7-CBF7-8D03-DC91-7023BC7D37A2}"/>
              </a:ext>
            </a:extLst>
          </p:cNvPr>
          <p:cNvGraphicFramePr>
            <a:graphicFrameLocks noChangeAspect="1"/>
          </p:cNvGraphicFramePr>
          <p:nvPr>
            <p:extLst>
              <p:ext uri="{D42A27DB-BD31-4B8C-83A1-F6EECF244321}">
                <p14:modId xmlns:p14="http://schemas.microsoft.com/office/powerpoint/2010/main" val="3342855137"/>
              </p:ext>
            </p:extLst>
          </p:nvPr>
        </p:nvGraphicFramePr>
        <p:xfrm>
          <a:off x="3094464" y="2653841"/>
          <a:ext cx="2273300" cy="1028700"/>
        </p:xfrm>
        <a:graphic>
          <a:graphicData uri="http://schemas.openxmlformats.org/presentationml/2006/ole">
            <mc:AlternateContent xmlns:mc="http://schemas.openxmlformats.org/markup-compatibility/2006">
              <mc:Choice xmlns:v="urn:schemas-microsoft-com:vml" Requires="v">
                <p:oleObj name="Equation" r:id="rId3" imgW="2273040" imgH="1028520" progId="Equation.DSMT4">
                  <p:embed/>
                </p:oleObj>
              </mc:Choice>
              <mc:Fallback>
                <p:oleObj name="Equation" r:id="rId3" imgW="2273040" imgH="1028520" progId="Equation.DSMT4">
                  <p:embed/>
                  <p:pic>
                    <p:nvPicPr>
                      <p:cNvPr id="0" name=""/>
                      <p:cNvPicPr/>
                      <p:nvPr/>
                    </p:nvPicPr>
                    <p:blipFill>
                      <a:blip r:embed="rId4"/>
                      <a:stretch>
                        <a:fillRect/>
                      </a:stretch>
                    </p:blipFill>
                    <p:spPr>
                      <a:xfrm>
                        <a:off x="3094464" y="2653841"/>
                        <a:ext cx="2273300" cy="1028700"/>
                      </a:xfrm>
                      <a:prstGeom prst="rect">
                        <a:avLst/>
                      </a:prstGeom>
                    </p:spPr>
                  </p:pic>
                </p:oleObj>
              </mc:Fallback>
            </mc:AlternateContent>
          </a:graphicData>
        </a:graphic>
      </p:graphicFrame>
    </p:spTree>
    <p:extLst>
      <p:ext uri="{BB962C8B-B14F-4D97-AF65-F5344CB8AC3E}">
        <p14:creationId xmlns:p14="http://schemas.microsoft.com/office/powerpoint/2010/main" val="31736692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Note</a:t>
            </a:r>
          </a:p>
        </p:txBody>
      </p:sp>
      <p:sp>
        <p:nvSpPr>
          <p:cNvPr id="4" name="Content Placeholder 3"/>
          <p:cNvSpPr>
            <a:spLocks noGrp="1"/>
          </p:cNvSpPr>
          <p:nvPr>
            <p:ph idx="1"/>
          </p:nvPr>
        </p:nvSpPr>
        <p:spPr>
          <a:xfrm>
            <a:off x="457200" y="1280160"/>
            <a:ext cx="8229600" cy="1988237"/>
          </a:xfrm>
          <a:ln w="28575">
            <a:solidFill>
              <a:srgbClr val="FF0000"/>
            </a:solidFill>
          </a:ln>
        </p:spPr>
        <p:txBody>
          <a:bodyPr>
            <a:spAutoFit/>
          </a:bodyPr>
          <a:lstStyle/>
          <a:p>
            <a:r>
              <a:rPr lang="en-US" dirty="0">
                <a:solidFill>
                  <a:srgbClr val="000000"/>
                </a:solidFill>
              </a:rPr>
              <a:t>Proportions have various equivalent formats, including fractions, decimals, and percentages.</a:t>
            </a:r>
          </a:p>
          <a:p>
            <a:endParaRPr lang="en-US" dirty="0">
              <a:solidFill>
                <a:srgbClr val="000000"/>
              </a:solidFill>
            </a:endParaRPr>
          </a:p>
          <a:p>
            <a:r>
              <a:rPr lang="en-US" dirty="0">
                <a:solidFill>
                  <a:srgbClr val="000000"/>
                </a:solidFill>
              </a:rPr>
              <a:t> </a:t>
            </a:r>
          </a:p>
        </p:txBody>
      </p:sp>
      <p:graphicFrame>
        <p:nvGraphicFramePr>
          <p:cNvPr id="3" name="Object 2">
            <a:extLst>
              <a:ext uri="{FF2B5EF4-FFF2-40B4-BE49-F238E27FC236}">
                <a16:creationId xmlns:a16="http://schemas.microsoft.com/office/drawing/2014/main" id="{4A391505-AB92-3E15-BF28-58296087D38C}"/>
              </a:ext>
            </a:extLst>
          </p:cNvPr>
          <p:cNvGraphicFramePr>
            <a:graphicFrameLocks noChangeAspect="1"/>
          </p:cNvGraphicFramePr>
          <p:nvPr>
            <p:extLst>
              <p:ext uri="{D42A27DB-BD31-4B8C-83A1-F6EECF244321}">
                <p14:modId xmlns:p14="http://schemas.microsoft.com/office/powerpoint/2010/main" val="2683157068"/>
              </p:ext>
            </p:extLst>
          </p:nvPr>
        </p:nvGraphicFramePr>
        <p:xfrm>
          <a:off x="3505200" y="2274278"/>
          <a:ext cx="1955800" cy="838200"/>
        </p:xfrm>
        <a:graphic>
          <a:graphicData uri="http://schemas.openxmlformats.org/presentationml/2006/ole">
            <mc:AlternateContent xmlns:mc="http://schemas.openxmlformats.org/markup-compatibility/2006">
              <mc:Choice xmlns:v="urn:schemas-microsoft-com:vml" Requires="v">
                <p:oleObj name="Equation" r:id="rId2" imgW="1955520" imgH="838080" progId="Equation.DSMT4">
                  <p:embed/>
                </p:oleObj>
              </mc:Choice>
              <mc:Fallback>
                <p:oleObj name="Equation" r:id="rId2" imgW="1955520" imgH="838080" progId="Equation.DSMT4">
                  <p:embed/>
                  <p:pic>
                    <p:nvPicPr>
                      <p:cNvPr id="0" name=""/>
                      <p:cNvPicPr/>
                      <p:nvPr/>
                    </p:nvPicPr>
                    <p:blipFill>
                      <a:blip r:embed="rId3"/>
                      <a:stretch>
                        <a:fillRect/>
                      </a:stretch>
                    </p:blipFill>
                    <p:spPr>
                      <a:xfrm>
                        <a:off x="3505200" y="2274278"/>
                        <a:ext cx="1955800" cy="838200"/>
                      </a:xfrm>
                      <a:prstGeom prst="rect">
                        <a:avLst/>
                      </a:prstGeom>
                    </p:spPr>
                  </p:pic>
                </p:oleObj>
              </mc:Fallback>
            </mc:AlternateContent>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74F141-5AF6-49E0-EAEE-A84EA5AA5E3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32CE3AD-95C1-C228-DB73-8BF244015AD9}"/>
              </a:ext>
            </a:extLst>
          </p:cNvPr>
          <p:cNvSpPr>
            <a:spLocks noGrp="1"/>
          </p:cNvSpPr>
          <p:nvPr>
            <p:ph type="title"/>
          </p:nvPr>
        </p:nvSpPr>
        <p:spPr/>
        <p:txBody>
          <a:bodyPr/>
          <a:lstStyle/>
          <a:p>
            <a:r>
              <a:rPr lang="en-US" dirty="0"/>
              <a:t>Formula: Sample Size Determination for Estimating a Population Proportion (cont.)</a:t>
            </a:r>
          </a:p>
        </p:txBody>
      </p:sp>
      <mc:AlternateContent xmlns:mc="http://schemas.openxmlformats.org/markup-compatibility/2006" xmlns:a14="http://schemas.microsoft.com/office/drawing/2010/main">
        <mc:Choice Requires="a14">
          <p:sp>
            <p:nvSpPr>
              <p:cNvPr id="4" name="Content Placeholder 2">
                <a:extLst>
                  <a:ext uri="{FF2B5EF4-FFF2-40B4-BE49-F238E27FC236}">
                    <a16:creationId xmlns:a16="http://schemas.microsoft.com/office/drawing/2014/main" id="{B482C05E-9A2D-86A3-BF94-0C9FEF1B637A}"/>
                  </a:ext>
                </a:extLst>
              </p:cNvPr>
              <p:cNvSpPr>
                <a:spLocks noGrp="1"/>
              </p:cNvSpPr>
              <p:nvPr>
                <p:ph idx="1"/>
              </p:nvPr>
            </p:nvSpPr>
            <p:spPr>
              <a:xfrm>
                <a:off x="468352" y="1128132"/>
                <a:ext cx="8229600" cy="4659737"/>
              </a:xfrm>
              <a:solidFill>
                <a:srgbClr val="FFFFCC"/>
              </a:solidFill>
              <a:ln w="28575">
                <a:solidFill>
                  <a:srgbClr val="000000"/>
                </a:solidFill>
              </a:ln>
            </p:spPr>
            <p:txBody>
              <a:bodyPr>
                <a:spAutoFit/>
              </a:bodyPr>
              <a:lstStyle/>
              <a:p>
                <a:r>
                  <a:rPr lang="en-US" dirty="0">
                    <a:solidFill>
                      <a:srgbClr val="000000"/>
                    </a:solidFill>
                  </a:rPr>
                  <a:t>The value 0.5 maximizes the quantity </a:t>
                </a:r>
                <a14:m>
                  <m:oMath xmlns:m="http://schemas.openxmlformats.org/officeDocument/2006/math">
                    <m:r>
                      <a:rPr lang="en-US" i="1" dirty="0" smtClean="0">
                        <a:solidFill>
                          <a:srgbClr val="000000"/>
                        </a:solidFill>
                        <a:latin typeface="Cambria Math" panose="02040503050406030204" pitchFamily="18" charset="0"/>
                      </a:rPr>
                      <m:t>𝑝</m:t>
                    </m:r>
                    <m:r>
                      <a:rPr lang="en-US" i="1" dirty="0" smtClean="0">
                        <a:solidFill>
                          <a:srgbClr val="000000"/>
                        </a:solidFill>
                        <a:latin typeface="Cambria Math" panose="02040503050406030204" pitchFamily="18" charset="0"/>
                      </a:rPr>
                      <m:t>(1−</m:t>
                    </m:r>
                    <m:r>
                      <a:rPr lang="en-US" i="1" dirty="0" smtClean="0">
                        <a:solidFill>
                          <a:srgbClr val="000000"/>
                        </a:solidFill>
                        <a:latin typeface="Cambria Math" panose="02040503050406030204" pitchFamily="18" charset="0"/>
                      </a:rPr>
                      <m:t>𝑝</m:t>
                    </m:r>
                    <m:r>
                      <a:rPr lang="en-US" i="1" dirty="0" smtClean="0">
                        <a:solidFill>
                          <a:srgbClr val="000000"/>
                        </a:solidFill>
                        <a:latin typeface="Cambria Math" panose="02040503050406030204" pitchFamily="18" charset="0"/>
                      </a:rPr>
                      <m:t>)</m:t>
                    </m:r>
                  </m:oMath>
                </a14:m>
                <a:r>
                  <a:rPr lang="en-US" dirty="0">
                    <a:solidFill>
                      <a:srgbClr val="000000"/>
                    </a:solidFill>
                  </a:rPr>
                  <a:t> and thus provides the most conservative estimate of the sample size possible. Hence, if no estimate of the population proportion is available, the sample size necessary to estimate the population proportion to within a particular error with a certain level of confidence is given by</a:t>
                </a:r>
              </a:p>
              <a:p>
                <a:endParaRPr lang="en-US" dirty="0">
                  <a:solidFill>
                    <a:srgbClr val="000000"/>
                  </a:solidFill>
                </a:endParaRPr>
              </a:p>
              <a:p>
                <a:endParaRPr lang="en-US" dirty="0">
                  <a:solidFill>
                    <a:srgbClr val="000000"/>
                  </a:solidFill>
                </a:endParaRPr>
              </a:p>
              <a:p>
                <a:endParaRPr lang="en-US" dirty="0">
                  <a:solidFill>
                    <a:srgbClr val="000000"/>
                  </a:solidFill>
                </a:endParaRPr>
              </a:p>
            </p:txBody>
          </p:sp>
        </mc:Choice>
        <mc:Fallback xmlns="">
          <p:sp>
            <p:nvSpPr>
              <p:cNvPr id="4" name="Content Placeholder 2">
                <a:extLst>
                  <a:ext uri="{FF2B5EF4-FFF2-40B4-BE49-F238E27FC236}">
                    <a16:creationId xmlns:a16="http://schemas.microsoft.com/office/drawing/2014/main" id="{B482C05E-9A2D-86A3-BF94-0C9FEF1B637A}"/>
                  </a:ext>
                </a:extLst>
              </p:cNvPr>
              <p:cNvSpPr>
                <a:spLocks noGrp="1" noRot="1" noChangeAspect="1" noMove="1" noResize="1" noEditPoints="1" noAdjustHandles="1" noChangeArrowheads="1" noChangeShapeType="1" noTextEdit="1"/>
              </p:cNvSpPr>
              <p:nvPr>
                <p:ph idx="1"/>
              </p:nvPr>
            </p:nvSpPr>
            <p:spPr>
              <a:xfrm>
                <a:off x="468352" y="1128132"/>
                <a:ext cx="8229600" cy="4659737"/>
              </a:xfrm>
              <a:blipFill>
                <a:blip r:embed="rId2"/>
                <a:stretch>
                  <a:fillRect l="-1402" t="-910"/>
                </a:stretch>
              </a:blipFill>
              <a:ln w="28575">
                <a:solidFill>
                  <a:srgbClr val="000000"/>
                </a:solidFill>
              </a:ln>
            </p:spPr>
            <p:txBody>
              <a:bodyPr/>
              <a:lstStyle/>
              <a:p>
                <a:r>
                  <a:rPr lang="en-IN">
                    <a:noFill/>
                  </a:rPr>
                  <a:t> </a:t>
                </a:r>
              </a:p>
            </p:txBody>
          </p:sp>
        </mc:Fallback>
      </mc:AlternateContent>
      <p:graphicFrame>
        <p:nvGraphicFramePr>
          <p:cNvPr id="5" name="Object 4">
            <a:extLst>
              <a:ext uri="{FF2B5EF4-FFF2-40B4-BE49-F238E27FC236}">
                <a16:creationId xmlns:a16="http://schemas.microsoft.com/office/drawing/2014/main" id="{2A78A3F2-3A05-F568-F4C9-A269A9EB018B}"/>
              </a:ext>
            </a:extLst>
          </p:cNvPr>
          <p:cNvGraphicFramePr>
            <a:graphicFrameLocks noChangeAspect="1"/>
          </p:cNvGraphicFramePr>
          <p:nvPr>
            <p:extLst>
              <p:ext uri="{D42A27DB-BD31-4B8C-83A1-F6EECF244321}">
                <p14:modId xmlns:p14="http://schemas.microsoft.com/office/powerpoint/2010/main" val="1365828311"/>
              </p:ext>
            </p:extLst>
          </p:nvPr>
        </p:nvGraphicFramePr>
        <p:xfrm>
          <a:off x="2503449" y="4252332"/>
          <a:ext cx="4521200" cy="1028700"/>
        </p:xfrm>
        <a:graphic>
          <a:graphicData uri="http://schemas.openxmlformats.org/presentationml/2006/ole">
            <mc:AlternateContent xmlns:mc="http://schemas.openxmlformats.org/markup-compatibility/2006">
              <mc:Choice xmlns:v="urn:schemas-microsoft-com:vml" Requires="v">
                <p:oleObj name="Equation" r:id="rId3" imgW="4520880" imgH="1028520" progId="Equation.DSMT4">
                  <p:embed/>
                </p:oleObj>
              </mc:Choice>
              <mc:Fallback>
                <p:oleObj name="Equation" r:id="rId3" imgW="4520880" imgH="1028520" progId="Equation.DSMT4">
                  <p:embed/>
                  <p:pic>
                    <p:nvPicPr>
                      <p:cNvPr id="0" name=""/>
                      <p:cNvPicPr/>
                      <p:nvPr/>
                    </p:nvPicPr>
                    <p:blipFill>
                      <a:blip r:embed="rId4"/>
                      <a:stretch>
                        <a:fillRect/>
                      </a:stretch>
                    </p:blipFill>
                    <p:spPr>
                      <a:xfrm>
                        <a:off x="2503449" y="4252332"/>
                        <a:ext cx="4521200" cy="1028700"/>
                      </a:xfrm>
                      <a:prstGeom prst="rect">
                        <a:avLst/>
                      </a:prstGeom>
                    </p:spPr>
                  </p:pic>
                </p:oleObj>
              </mc:Fallback>
            </mc:AlternateContent>
          </a:graphicData>
        </a:graphic>
      </p:graphicFrame>
    </p:spTree>
    <p:extLst>
      <p:ext uri="{BB962C8B-B14F-4D97-AF65-F5344CB8AC3E}">
        <p14:creationId xmlns:p14="http://schemas.microsoft.com/office/powerpoint/2010/main" val="3835262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97F24B-4F6C-2D8D-38D5-FA2C7795904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482899D-C2B1-34EA-4CA8-0CACABA3CCA7}"/>
              </a:ext>
            </a:extLst>
          </p:cNvPr>
          <p:cNvSpPr>
            <a:spLocks noGrp="1"/>
          </p:cNvSpPr>
          <p:nvPr>
            <p:ph type="title"/>
          </p:nvPr>
        </p:nvSpPr>
        <p:spPr/>
        <p:txBody>
          <a:bodyPr>
            <a:normAutofit/>
          </a:bodyPr>
          <a:lstStyle/>
          <a:p>
            <a:r>
              <a:rPr lang="en-US" dirty="0"/>
              <a:t>Precision and Sample Size for Estimating the Population Proportion (cont.)</a:t>
            </a:r>
          </a:p>
        </p:txBody>
      </p:sp>
      <p:sp>
        <p:nvSpPr>
          <p:cNvPr id="3" name="Content Placeholder 2">
            <a:extLst>
              <a:ext uri="{FF2B5EF4-FFF2-40B4-BE49-F238E27FC236}">
                <a16:creationId xmlns:a16="http://schemas.microsoft.com/office/drawing/2014/main" id="{0674CA0B-1AB1-41FA-FE02-230A425BC85A}"/>
              </a:ext>
            </a:extLst>
          </p:cNvPr>
          <p:cNvSpPr>
            <a:spLocks noGrp="1"/>
          </p:cNvSpPr>
          <p:nvPr>
            <p:ph idx="1"/>
          </p:nvPr>
        </p:nvSpPr>
        <p:spPr>
          <a:xfrm>
            <a:off x="449766" y="1143000"/>
            <a:ext cx="8229600" cy="4572000"/>
          </a:xfrm>
        </p:spPr>
        <p:txBody>
          <a:bodyPr>
            <a:normAutofit/>
          </a:bodyPr>
          <a:lstStyle/>
          <a:p>
            <a:pPr>
              <a:spcBef>
                <a:spcPts val="0"/>
              </a:spcBef>
            </a:pPr>
            <a:r>
              <a:rPr lang="en-US" dirty="0"/>
              <a:t>By selecting a level of confidence and an error, a sample size can be determined that will likely (at the level of confidence) produce an estimate with at least the desired accuracy. Remember to always round the sample size to the next largest integer to ensure the desired level of accuracy.</a:t>
            </a:r>
          </a:p>
        </p:txBody>
      </p:sp>
    </p:spTree>
    <p:extLst>
      <p:ext uri="{BB962C8B-B14F-4D97-AF65-F5344CB8AC3E}">
        <p14:creationId xmlns:p14="http://schemas.microsoft.com/office/powerpoint/2010/main" val="46438996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10.4.2: Determining the Sample Size Needed to Estimate the Proportion of Buyers </a:t>
            </a:r>
          </a:p>
        </p:txBody>
      </p:sp>
      <p:sp>
        <p:nvSpPr>
          <p:cNvPr id="3" name="Content Placeholder 2"/>
          <p:cNvSpPr>
            <a:spLocks noGrp="1"/>
          </p:cNvSpPr>
          <p:nvPr>
            <p:ph idx="1"/>
          </p:nvPr>
        </p:nvSpPr>
        <p:spPr/>
        <p:txBody>
          <a:bodyPr/>
          <a:lstStyle/>
          <a:p>
            <a:r>
              <a:rPr lang="en-US" dirty="0"/>
              <a:t>How large a sample would be required to estimate the proportion of buyers on a mailing list with an accuracy of 0.002 and a 95% degree of confidence, if the true proportion is approximately 0.008?</a:t>
            </a:r>
          </a:p>
          <a:p>
            <a:r>
              <a:rPr lang="en-US" b="1" dirty="0"/>
              <a:t>Solution</a:t>
            </a:r>
          </a:p>
          <a:p>
            <a:r>
              <a:rPr lang="en-US" dirty="0"/>
              <a:t>From the statement of the problem we have </a:t>
            </a:r>
          </a:p>
        </p:txBody>
      </p:sp>
      <p:graphicFrame>
        <p:nvGraphicFramePr>
          <p:cNvPr id="4" name="Object 3">
            <a:extLst>
              <a:ext uri="{FF2B5EF4-FFF2-40B4-BE49-F238E27FC236}">
                <a16:creationId xmlns:a16="http://schemas.microsoft.com/office/drawing/2014/main" id="{C9F8ECD8-4148-253C-2FC8-492E953880EE}"/>
              </a:ext>
            </a:extLst>
          </p:cNvPr>
          <p:cNvGraphicFramePr>
            <a:graphicFrameLocks noChangeAspect="1"/>
          </p:cNvGraphicFramePr>
          <p:nvPr>
            <p:extLst>
              <p:ext uri="{D42A27DB-BD31-4B8C-83A1-F6EECF244321}">
                <p14:modId xmlns:p14="http://schemas.microsoft.com/office/powerpoint/2010/main" val="1467136609"/>
              </p:ext>
            </p:extLst>
          </p:nvPr>
        </p:nvGraphicFramePr>
        <p:xfrm>
          <a:off x="2063750" y="4191000"/>
          <a:ext cx="5016500" cy="1511300"/>
        </p:xfrm>
        <a:graphic>
          <a:graphicData uri="http://schemas.openxmlformats.org/presentationml/2006/ole">
            <mc:AlternateContent xmlns:mc="http://schemas.openxmlformats.org/markup-compatibility/2006">
              <mc:Choice xmlns:v="urn:schemas-microsoft-com:vml" Requires="v">
                <p:oleObj name="Equation" r:id="rId2" imgW="5016240" imgH="1511280" progId="Equation.DSMT4">
                  <p:embed/>
                </p:oleObj>
              </mc:Choice>
              <mc:Fallback>
                <p:oleObj name="Equation" r:id="rId2" imgW="5016240" imgH="1511280" progId="Equation.DSMT4">
                  <p:embed/>
                  <p:pic>
                    <p:nvPicPr>
                      <p:cNvPr id="0" name=""/>
                      <p:cNvPicPr/>
                      <p:nvPr/>
                    </p:nvPicPr>
                    <p:blipFill>
                      <a:blip r:embed="rId3"/>
                      <a:stretch>
                        <a:fillRect/>
                      </a:stretch>
                    </p:blipFill>
                    <p:spPr>
                      <a:xfrm>
                        <a:off x="2063750" y="4191000"/>
                        <a:ext cx="5016500" cy="1511300"/>
                      </a:xfrm>
                      <a:prstGeom prst="rect">
                        <a:avLst/>
                      </a:prstGeom>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E9048E-E68C-A212-98BE-6FB71B14E21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3E8E65-90E3-2B5A-8798-6D0FE215B08A}"/>
              </a:ext>
            </a:extLst>
          </p:cNvPr>
          <p:cNvSpPr>
            <a:spLocks noGrp="1"/>
          </p:cNvSpPr>
          <p:nvPr>
            <p:ph type="title"/>
          </p:nvPr>
        </p:nvSpPr>
        <p:spPr/>
        <p:txBody>
          <a:bodyPr>
            <a:normAutofit fontScale="90000"/>
          </a:bodyPr>
          <a:lstStyle/>
          <a:p>
            <a:r>
              <a:rPr lang="en-US" dirty="0"/>
              <a:t>Example 10.4.2: Determining the Sample Size Needed to Estimate the Proportion of Buyers (cont.) </a:t>
            </a:r>
          </a:p>
        </p:txBody>
      </p:sp>
      <p:sp>
        <p:nvSpPr>
          <p:cNvPr id="3" name="Content Placeholder 2">
            <a:extLst>
              <a:ext uri="{FF2B5EF4-FFF2-40B4-BE49-F238E27FC236}">
                <a16:creationId xmlns:a16="http://schemas.microsoft.com/office/drawing/2014/main" id="{6A0C4403-D0C5-DFBF-4BAA-35ECFD7D203F}"/>
              </a:ext>
            </a:extLst>
          </p:cNvPr>
          <p:cNvSpPr>
            <a:spLocks noGrp="1"/>
          </p:cNvSpPr>
          <p:nvPr>
            <p:ph idx="1"/>
          </p:nvPr>
        </p:nvSpPr>
        <p:spPr/>
        <p:txBody>
          <a:bodyPr/>
          <a:lstStyle/>
          <a:p>
            <a:r>
              <a:rPr lang="en-US" dirty="0"/>
              <a:t>Using the sample size determination expression and the values above yields</a:t>
            </a:r>
          </a:p>
          <a:p>
            <a:endParaRPr lang="en-US" dirty="0"/>
          </a:p>
          <a:p>
            <a:endParaRPr lang="en-US" dirty="0"/>
          </a:p>
          <a:p>
            <a:endParaRPr lang="en-US" dirty="0"/>
          </a:p>
          <a:p>
            <a:endParaRPr lang="en-US" dirty="0"/>
          </a:p>
          <a:p>
            <a:r>
              <a:rPr lang="en-US" dirty="0"/>
              <a:t>Thus, to be 95% confident that the proportion is estimated with an error of at most 0.002 requires a sample size of 7622.</a:t>
            </a:r>
          </a:p>
        </p:txBody>
      </p:sp>
      <p:graphicFrame>
        <p:nvGraphicFramePr>
          <p:cNvPr id="4" name="Object 3">
            <a:extLst>
              <a:ext uri="{FF2B5EF4-FFF2-40B4-BE49-F238E27FC236}">
                <a16:creationId xmlns:a16="http://schemas.microsoft.com/office/drawing/2014/main" id="{8721FB11-05E7-B1AD-F518-F548D18CA7A8}"/>
              </a:ext>
            </a:extLst>
          </p:cNvPr>
          <p:cNvGraphicFramePr>
            <a:graphicFrameLocks noChangeAspect="1"/>
          </p:cNvGraphicFramePr>
          <p:nvPr>
            <p:extLst>
              <p:ext uri="{D42A27DB-BD31-4B8C-83A1-F6EECF244321}">
                <p14:modId xmlns:p14="http://schemas.microsoft.com/office/powerpoint/2010/main" val="788984571"/>
              </p:ext>
            </p:extLst>
          </p:nvPr>
        </p:nvGraphicFramePr>
        <p:xfrm>
          <a:off x="609600" y="2362200"/>
          <a:ext cx="5930900" cy="1549400"/>
        </p:xfrm>
        <a:graphic>
          <a:graphicData uri="http://schemas.openxmlformats.org/presentationml/2006/ole">
            <mc:AlternateContent xmlns:mc="http://schemas.openxmlformats.org/markup-compatibility/2006">
              <mc:Choice xmlns:v="urn:schemas-microsoft-com:vml" Requires="v">
                <p:oleObj name="Equation" r:id="rId2" imgW="5930640" imgH="1549080" progId="Equation.DSMT4">
                  <p:embed/>
                </p:oleObj>
              </mc:Choice>
              <mc:Fallback>
                <p:oleObj name="Equation" r:id="rId2" imgW="5930640" imgH="1549080" progId="Equation.DSMT4">
                  <p:embed/>
                  <p:pic>
                    <p:nvPicPr>
                      <p:cNvPr id="4" name="Object 3">
                        <a:extLst>
                          <a:ext uri="{FF2B5EF4-FFF2-40B4-BE49-F238E27FC236}">
                            <a16:creationId xmlns:a16="http://schemas.microsoft.com/office/drawing/2014/main" id="{C9F8ECD8-4148-253C-2FC8-492E953880EE}"/>
                          </a:ext>
                        </a:extLst>
                      </p:cNvPr>
                      <p:cNvPicPr/>
                      <p:nvPr/>
                    </p:nvPicPr>
                    <p:blipFill>
                      <a:blip r:embed="rId3"/>
                      <a:stretch>
                        <a:fillRect/>
                      </a:stretch>
                    </p:blipFill>
                    <p:spPr>
                      <a:xfrm>
                        <a:off x="609600" y="2362200"/>
                        <a:ext cx="5930900" cy="1549400"/>
                      </a:xfrm>
                      <a:prstGeom prst="rect">
                        <a:avLst/>
                      </a:prstGeom>
                    </p:spPr>
                  </p:pic>
                </p:oleObj>
              </mc:Fallback>
            </mc:AlternateContent>
          </a:graphicData>
        </a:graphic>
      </p:graphicFrame>
    </p:spTree>
    <p:extLst>
      <p:ext uri="{BB962C8B-B14F-4D97-AF65-F5344CB8AC3E}">
        <p14:creationId xmlns:p14="http://schemas.microsoft.com/office/powerpoint/2010/main" val="26340115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Example 10.4.3: Determining the Sample Size Needed to Estimate the Proportion of the Market Held</a:t>
            </a:r>
          </a:p>
        </p:txBody>
      </p:sp>
      <p:sp>
        <p:nvSpPr>
          <p:cNvPr id="3" name="Content Placeholder 2"/>
          <p:cNvSpPr>
            <a:spLocks noGrp="1"/>
          </p:cNvSpPr>
          <p:nvPr>
            <p:ph idx="1"/>
          </p:nvPr>
        </p:nvSpPr>
        <p:spPr/>
        <p:txBody>
          <a:bodyPr/>
          <a:lstStyle/>
          <a:p>
            <a:r>
              <a:rPr lang="en-US" dirty="0"/>
              <a:t>Using Example 10.4.1, suppose that radio station WXQI desires to estimate the proportion of the market they hold with a maximum error of 0.01 and a confidence of 0.95. How large a sample would be required to estimate the fraction of listeners to within the desired level of accuracy? Since we don’t know the true population proportion, let’s assume the previous point estimate of 0.1171 is the true proportion.</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B6A637-10AC-0F5B-225D-B82A2B33210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7D1E50-E645-B39D-C607-5FD7F3D6CCBA}"/>
              </a:ext>
            </a:extLst>
          </p:cNvPr>
          <p:cNvSpPr>
            <a:spLocks noGrp="1"/>
          </p:cNvSpPr>
          <p:nvPr>
            <p:ph type="title"/>
          </p:nvPr>
        </p:nvSpPr>
        <p:spPr/>
        <p:txBody>
          <a:bodyPr>
            <a:normAutofit fontScale="90000"/>
          </a:bodyPr>
          <a:lstStyle/>
          <a:p>
            <a:r>
              <a:rPr lang="en-US" dirty="0"/>
              <a:t>Example 10.4.3: Determining the Sample Size Needed to Estimate the Proportion of the Market Held (cont.)</a:t>
            </a:r>
          </a:p>
        </p:txBody>
      </p:sp>
      <p:sp>
        <p:nvSpPr>
          <p:cNvPr id="3" name="Content Placeholder 2">
            <a:extLst>
              <a:ext uri="{FF2B5EF4-FFF2-40B4-BE49-F238E27FC236}">
                <a16:creationId xmlns:a16="http://schemas.microsoft.com/office/drawing/2014/main" id="{40EC4B57-631B-60DD-3DF3-64FF8AFEE2C2}"/>
              </a:ext>
            </a:extLst>
          </p:cNvPr>
          <p:cNvSpPr>
            <a:spLocks noGrp="1"/>
          </p:cNvSpPr>
          <p:nvPr>
            <p:ph idx="1"/>
          </p:nvPr>
        </p:nvSpPr>
        <p:spPr/>
        <p:txBody>
          <a:bodyPr/>
          <a:lstStyle/>
          <a:p>
            <a:r>
              <a:rPr lang="en-US" b="1" dirty="0"/>
              <a:t>Solution</a:t>
            </a:r>
          </a:p>
          <a:p>
            <a:r>
              <a:rPr lang="en-US" dirty="0"/>
              <a:t>So, we have</a:t>
            </a:r>
          </a:p>
          <a:p>
            <a:endParaRPr lang="en-US" dirty="0"/>
          </a:p>
          <a:p>
            <a:endParaRPr lang="en-US" dirty="0"/>
          </a:p>
          <a:p>
            <a:endParaRPr lang="en-US" dirty="0"/>
          </a:p>
          <a:p>
            <a:endParaRPr lang="en-US" dirty="0"/>
          </a:p>
          <a:p>
            <a:r>
              <a:rPr lang="en-US" dirty="0"/>
              <a:t>Using the sample size determination expression and the values above yields</a:t>
            </a:r>
          </a:p>
          <a:p>
            <a:endParaRPr lang="en-US" dirty="0"/>
          </a:p>
        </p:txBody>
      </p:sp>
      <p:graphicFrame>
        <p:nvGraphicFramePr>
          <p:cNvPr id="4" name="Object 3">
            <a:extLst>
              <a:ext uri="{FF2B5EF4-FFF2-40B4-BE49-F238E27FC236}">
                <a16:creationId xmlns:a16="http://schemas.microsoft.com/office/drawing/2014/main" id="{B785DEC6-CA83-156F-E635-40477A4B8986}"/>
              </a:ext>
            </a:extLst>
          </p:cNvPr>
          <p:cNvGraphicFramePr>
            <a:graphicFrameLocks noChangeAspect="1"/>
          </p:cNvGraphicFramePr>
          <p:nvPr>
            <p:extLst>
              <p:ext uri="{D42A27DB-BD31-4B8C-83A1-F6EECF244321}">
                <p14:modId xmlns:p14="http://schemas.microsoft.com/office/powerpoint/2010/main" val="2188235489"/>
              </p:ext>
            </p:extLst>
          </p:nvPr>
        </p:nvGraphicFramePr>
        <p:xfrm>
          <a:off x="2063750" y="2514600"/>
          <a:ext cx="5016500" cy="1511300"/>
        </p:xfrm>
        <a:graphic>
          <a:graphicData uri="http://schemas.openxmlformats.org/presentationml/2006/ole">
            <mc:AlternateContent xmlns:mc="http://schemas.openxmlformats.org/markup-compatibility/2006">
              <mc:Choice xmlns:v="urn:schemas-microsoft-com:vml" Requires="v">
                <p:oleObj name="Equation" r:id="rId2" imgW="5016240" imgH="1511280" progId="Equation.DSMT4">
                  <p:embed/>
                </p:oleObj>
              </mc:Choice>
              <mc:Fallback>
                <p:oleObj name="Equation" r:id="rId2" imgW="5016240" imgH="1511280" progId="Equation.DSMT4">
                  <p:embed/>
                  <p:pic>
                    <p:nvPicPr>
                      <p:cNvPr id="0" name=""/>
                      <p:cNvPicPr/>
                      <p:nvPr/>
                    </p:nvPicPr>
                    <p:blipFill>
                      <a:blip r:embed="rId3"/>
                      <a:stretch>
                        <a:fillRect/>
                      </a:stretch>
                    </p:blipFill>
                    <p:spPr>
                      <a:xfrm>
                        <a:off x="2063750" y="2514600"/>
                        <a:ext cx="5016500" cy="1511300"/>
                      </a:xfrm>
                      <a:prstGeom prst="rect">
                        <a:avLst/>
                      </a:prstGeom>
                    </p:spPr>
                  </p:pic>
                </p:oleObj>
              </mc:Fallback>
            </mc:AlternateContent>
          </a:graphicData>
        </a:graphic>
      </p:graphicFrame>
    </p:spTree>
    <p:extLst>
      <p:ext uri="{BB962C8B-B14F-4D97-AF65-F5344CB8AC3E}">
        <p14:creationId xmlns:p14="http://schemas.microsoft.com/office/powerpoint/2010/main" val="133360370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C0A851-E824-35EB-C8BF-36FBD21F988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6FFDF2F-6EDC-D88B-F855-8ABB278277CA}"/>
              </a:ext>
            </a:extLst>
          </p:cNvPr>
          <p:cNvSpPr>
            <a:spLocks noGrp="1"/>
          </p:cNvSpPr>
          <p:nvPr>
            <p:ph type="title"/>
          </p:nvPr>
        </p:nvSpPr>
        <p:spPr/>
        <p:txBody>
          <a:bodyPr>
            <a:normAutofit fontScale="90000"/>
          </a:bodyPr>
          <a:lstStyle/>
          <a:p>
            <a:r>
              <a:rPr lang="en-US" dirty="0"/>
              <a:t>Example 10.4.3: Determining the Sample Size Needed to Estimate the Proportion of the Market Held (cont.)</a:t>
            </a:r>
          </a:p>
        </p:txBody>
      </p:sp>
      <p:sp>
        <p:nvSpPr>
          <p:cNvPr id="3" name="Content Placeholder 2">
            <a:extLst>
              <a:ext uri="{FF2B5EF4-FFF2-40B4-BE49-F238E27FC236}">
                <a16:creationId xmlns:a16="http://schemas.microsoft.com/office/drawing/2014/main" id="{95FF490E-A2E3-AC19-385C-13F046B642A2}"/>
              </a:ext>
            </a:extLst>
          </p:cNvPr>
          <p:cNvSpPr>
            <a:spLocks noGrp="1"/>
          </p:cNvSpPr>
          <p:nvPr>
            <p:ph idx="1"/>
          </p:nvPr>
        </p:nvSpPr>
        <p:spPr/>
        <p:txBody>
          <a:bodyPr/>
          <a:lstStyle/>
          <a:p>
            <a:endParaRPr lang="en-US" dirty="0"/>
          </a:p>
          <a:p>
            <a:endParaRPr lang="en-US" dirty="0"/>
          </a:p>
          <a:p>
            <a:endParaRPr lang="en-US" dirty="0"/>
          </a:p>
          <a:p>
            <a:endParaRPr lang="en-US" dirty="0"/>
          </a:p>
          <a:p>
            <a:r>
              <a:rPr lang="en-US" dirty="0"/>
              <a:t>Thus, to be 95% confident that the proportion of listeners is estimated with an accuracy of at least 0.01 would require a sample size of 3972.</a:t>
            </a:r>
          </a:p>
        </p:txBody>
      </p:sp>
      <p:graphicFrame>
        <p:nvGraphicFramePr>
          <p:cNvPr id="4" name="Object 3">
            <a:extLst>
              <a:ext uri="{FF2B5EF4-FFF2-40B4-BE49-F238E27FC236}">
                <a16:creationId xmlns:a16="http://schemas.microsoft.com/office/drawing/2014/main" id="{49BF118B-4CD6-F1D0-A810-D21D661C9A4C}"/>
              </a:ext>
            </a:extLst>
          </p:cNvPr>
          <p:cNvGraphicFramePr>
            <a:graphicFrameLocks noChangeAspect="1"/>
          </p:cNvGraphicFramePr>
          <p:nvPr>
            <p:extLst>
              <p:ext uri="{D42A27DB-BD31-4B8C-83A1-F6EECF244321}">
                <p14:modId xmlns:p14="http://schemas.microsoft.com/office/powerpoint/2010/main" val="1386241642"/>
              </p:ext>
            </p:extLst>
          </p:nvPr>
        </p:nvGraphicFramePr>
        <p:xfrm>
          <a:off x="869950" y="1371600"/>
          <a:ext cx="7404100" cy="1625600"/>
        </p:xfrm>
        <a:graphic>
          <a:graphicData uri="http://schemas.openxmlformats.org/presentationml/2006/ole">
            <mc:AlternateContent xmlns:mc="http://schemas.openxmlformats.org/markup-compatibility/2006">
              <mc:Choice xmlns:v="urn:schemas-microsoft-com:vml" Requires="v">
                <p:oleObj name="Equation" r:id="rId2" imgW="7403760" imgH="1625400" progId="Equation.DSMT4">
                  <p:embed/>
                </p:oleObj>
              </mc:Choice>
              <mc:Fallback>
                <p:oleObj name="Equation" r:id="rId2" imgW="7403760" imgH="1625400" progId="Equation.DSMT4">
                  <p:embed/>
                  <p:pic>
                    <p:nvPicPr>
                      <p:cNvPr id="4" name="Object 3">
                        <a:extLst>
                          <a:ext uri="{FF2B5EF4-FFF2-40B4-BE49-F238E27FC236}">
                            <a16:creationId xmlns:a16="http://schemas.microsoft.com/office/drawing/2014/main" id="{B785DEC6-CA83-156F-E635-40477A4B8986}"/>
                          </a:ext>
                        </a:extLst>
                      </p:cNvPr>
                      <p:cNvPicPr/>
                      <p:nvPr/>
                    </p:nvPicPr>
                    <p:blipFill>
                      <a:blip r:embed="rId3"/>
                      <a:stretch>
                        <a:fillRect/>
                      </a:stretch>
                    </p:blipFill>
                    <p:spPr>
                      <a:xfrm>
                        <a:off x="869950" y="1371600"/>
                        <a:ext cx="7404100" cy="1625600"/>
                      </a:xfrm>
                      <a:prstGeom prst="rect">
                        <a:avLst/>
                      </a:prstGeom>
                    </p:spPr>
                  </p:pic>
                </p:oleObj>
              </mc:Fallback>
            </mc:AlternateContent>
          </a:graphicData>
        </a:graphic>
      </p:graphicFrame>
    </p:spTree>
    <p:extLst>
      <p:ext uri="{BB962C8B-B14F-4D97-AF65-F5344CB8AC3E}">
        <p14:creationId xmlns:p14="http://schemas.microsoft.com/office/powerpoint/2010/main" val="42869857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F292D1-4F54-8D46-C5DE-F08DA80EED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EDA5E1B-2636-199D-0B6B-91FB4CFDEDEC}"/>
              </a:ext>
            </a:extLst>
          </p:cNvPr>
          <p:cNvSpPr>
            <a:spLocks noGrp="1"/>
          </p:cNvSpPr>
          <p:nvPr>
            <p:ph type="title"/>
          </p:nvPr>
        </p:nvSpPr>
        <p:spPr/>
        <p:txBody>
          <a:bodyPr>
            <a:normAutofit/>
          </a:bodyPr>
          <a:lstStyle/>
          <a:p>
            <a:r>
              <a:rPr lang="en-US" dirty="0"/>
              <a:t>Precision and Sample Size for Estimating the Population Proportion (cont.)</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FF15FA9D-8E6C-6317-B573-73BCEC169F46}"/>
                  </a:ext>
                </a:extLst>
              </p:cNvPr>
              <p:cNvSpPr>
                <a:spLocks noGrp="1"/>
              </p:cNvSpPr>
              <p:nvPr>
                <p:ph idx="1"/>
              </p:nvPr>
            </p:nvSpPr>
            <p:spPr>
              <a:xfrm>
                <a:off x="449766" y="1143000"/>
                <a:ext cx="8229600" cy="4572000"/>
              </a:xfrm>
            </p:spPr>
            <p:txBody>
              <a:bodyPr>
                <a:normAutofit lnSpcReduction="10000"/>
              </a:bodyPr>
              <a:lstStyle/>
              <a:p>
                <a:pPr>
                  <a:spcBef>
                    <a:spcPts val="0"/>
                  </a:spcBef>
                </a:pPr>
                <a:r>
                  <a:rPr lang="en-US" dirty="0"/>
                  <a:t>Suppose in the previous example that we did not have an estimate of the population proportion. In this case we would estimate </a:t>
                </a:r>
                <a14:m>
                  <m:oMath xmlns:m="http://schemas.openxmlformats.org/officeDocument/2006/math">
                    <m:r>
                      <a:rPr lang="en-US" i="1" dirty="0" smtClean="0">
                        <a:latin typeface="Cambria Math" panose="02040503050406030204" pitchFamily="18" charset="0"/>
                      </a:rPr>
                      <m:t>𝑝</m:t>
                    </m:r>
                  </m:oMath>
                </a14:m>
                <a:r>
                  <a:rPr lang="en-US" dirty="0"/>
                  <a:t> with 0.5. The sample size necessary to estimate the true proportion of listeners to within 1% with 95% confidence is given by</a:t>
                </a:r>
              </a:p>
              <a:p>
                <a:pPr>
                  <a:spcBef>
                    <a:spcPts val="0"/>
                  </a:spcBef>
                </a:pPr>
                <a:endParaRPr lang="en-US" dirty="0"/>
              </a:p>
              <a:p>
                <a:pPr>
                  <a:spcBef>
                    <a:spcPts val="0"/>
                  </a:spcBef>
                </a:pPr>
                <a:endParaRPr lang="en-US" dirty="0"/>
              </a:p>
              <a:p>
                <a:pPr>
                  <a:spcBef>
                    <a:spcPts val="0"/>
                  </a:spcBef>
                </a:pPr>
                <a:endParaRPr lang="en-US" dirty="0"/>
              </a:p>
              <a:p>
                <a:pPr>
                  <a:spcBef>
                    <a:spcPts val="0"/>
                  </a:spcBef>
                </a:pPr>
                <a:r>
                  <a:rPr lang="en-US" dirty="0"/>
                  <a:t>Notice that the required sample size is significantly larger when an estimate of the population proportion is not available.</a:t>
                </a:r>
              </a:p>
              <a:p>
                <a:pPr>
                  <a:spcBef>
                    <a:spcPts val="0"/>
                  </a:spcBef>
                </a:pPr>
                <a:endParaRPr lang="en-US" dirty="0"/>
              </a:p>
            </p:txBody>
          </p:sp>
        </mc:Choice>
        <mc:Fallback xmlns="">
          <p:sp>
            <p:nvSpPr>
              <p:cNvPr id="3" name="Content Placeholder 2">
                <a:extLst>
                  <a:ext uri="{FF2B5EF4-FFF2-40B4-BE49-F238E27FC236}">
                    <a16:creationId xmlns:a16="http://schemas.microsoft.com/office/drawing/2014/main" id="{FF15FA9D-8E6C-6317-B573-73BCEC169F46}"/>
                  </a:ext>
                </a:extLst>
              </p:cNvPr>
              <p:cNvSpPr>
                <a:spLocks noGrp="1" noRot="1" noChangeAspect="1" noMove="1" noResize="1" noEditPoints="1" noAdjustHandles="1" noChangeArrowheads="1" noChangeShapeType="1" noTextEdit="1"/>
              </p:cNvSpPr>
              <p:nvPr>
                <p:ph idx="1"/>
              </p:nvPr>
            </p:nvSpPr>
            <p:spPr>
              <a:xfrm>
                <a:off x="449766" y="1143000"/>
                <a:ext cx="8229600" cy="4572000"/>
              </a:xfrm>
              <a:blipFill>
                <a:blip r:embed="rId2"/>
                <a:stretch>
                  <a:fillRect l="-1556" t="-2267" r="-2296"/>
                </a:stretch>
              </a:blipFill>
            </p:spPr>
            <p:txBody>
              <a:bodyPr/>
              <a:lstStyle/>
              <a:p>
                <a:r>
                  <a:rPr lang="en-IN">
                    <a:noFill/>
                  </a:rPr>
                  <a:t> </a:t>
                </a:r>
              </a:p>
            </p:txBody>
          </p:sp>
        </mc:Fallback>
      </mc:AlternateContent>
      <p:graphicFrame>
        <p:nvGraphicFramePr>
          <p:cNvPr id="4" name="Object 3">
            <a:extLst>
              <a:ext uri="{FF2B5EF4-FFF2-40B4-BE49-F238E27FC236}">
                <a16:creationId xmlns:a16="http://schemas.microsoft.com/office/drawing/2014/main" id="{031D72C6-4727-52AC-32DE-35D60C5E2A45}"/>
              </a:ext>
            </a:extLst>
          </p:cNvPr>
          <p:cNvGraphicFramePr>
            <a:graphicFrameLocks noChangeAspect="1"/>
          </p:cNvGraphicFramePr>
          <p:nvPr>
            <p:extLst>
              <p:ext uri="{D42A27DB-BD31-4B8C-83A1-F6EECF244321}">
                <p14:modId xmlns:p14="http://schemas.microsoft.com/office/powerpoint/2010/main" val="3843615650"/>
              </p:ext>
            </p:extLst>
          </p:nvPr>
        </p:nvGraphicFramePr>
        <p:xfrm>
          <a:off x="914400" y="3200400"/>
          <a:ext cx="6832600" cy="1041400"/>
        </p:xfrm>
        <a:graphic>
          <a:graphicData uri="http://schemas.openxmlformats.org/presentationml/2006/ole">
            <mc:AlternateContent xmlns:mc="http://schemas.openxmlformats.org/markup-compatibility/2006">
              <mc:Choice xmlns:v="urn:schemas-microsoft-com:vml" Requires="v">
                <p:oleObj name="Equation" r:id="rId3" imgW="6832440" imgH="1041120" progId="Equation.DSMT4">
                  <p:embed/>
                </p:oleObj>
              </mc:Choice>
              <mc:Fallback>
                <p:oleObj name="Equation" r:id="rId3" imgW="6832440" imgH="1041120" progId="Equation.DSMT4">
                  <p:embed/>
                  <p:pic>
                    <p:nvPicPr>
                      <p:cNvPr id="4" name="Object 3">
                        <a:extLst>
                          <a:ext uri="{FF2B5EF4-FFF2-40B4-BE49-F238E27FC236}">
                            <a16:creationId xmlns:a16="http://schemas.microsoft.com/office/drawing/2014/main" id="{49BF118B-4CD6-F1D0-A810-D21D661C9A4C}"/>
                          </a:ext>
                        </a:extLst>
                      </p:cNvPr>
                      <p:cNvPicPr/>
                      <p:nvPr/>
                    </p:nvPicPr>
                    <p:blipFill>
                      <a:blip r:embed="rId4"/>
                      <a:stretch>
                        <a:fillRect/>
                      </a:stretch>
                    </p:blipFill>
                    <p:spPr>
                      <a:xfrm>
                        <a:off x="914400" y="3200400"/>
                        <a:ext cx="6832600" cy="1041400"/>
                      </a:xfrm>
                      <a:prstGeom prst="rect">
                        <a:avLst/>
                      </a:prstGeom>
                    </p:spPr>
                  </p:pic>
                </p:oleObj>
              </mc:Fallback>
            </mc:AlternateContent>
          </a:graphicData>
        </a:graphic>
      </p:graphicFrame>
    </p:spTree>
    <p:extLst>
      <p:ext uri="{BB962C8B-B14F-4D97-AF65-F5344CB8AC3E}">
        <p14:creationId xmlns:p14="http://schemas.microsoft.com/office/powerpoint/2010/main" val="122781730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DF233B-D96E-7B95-6DE8-4E415A53C97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722FDFB-090D-BDD7-5206-47E95716B587}"/>
              </a:ext>
            </a:extLst>
          </p:cNvPr>
          <p:cNvSpPr>
            <a:spLocks noGrp="1"/>
          </p:cNvSpPr>
          <p:nvPr>
            <p:ph type="title"/>
          </p:nvPr>
        </p:nvSpPr>
        <p:spPr/>
        <p:txBody>
          <a:bodyPr>
            <a:normAutofit/>
          </a:bodyPr>
          <a:lstStyle/>
          <a:p>
            <a:r>
              <a:rPr lang="en-US" dirty="0"/>
              <a:t>Precision and Sample Size for Estimating the Population Proportion (cont.)</a:t>
            </a:r>
          </a:p>
        </p:txBody>
      </p:sp>
      <p:sp>
        <p:nvSpPr>
          <p:cNvPr id="3" name="Content Placeholder 2">
            <a:extLst>
              <a:ext uri="{FF2B5EF4-FFF2-40B4-BE49-F238E27FC236}">
                <a16:creationId xmlns:a16="http://schemas.microsoft.com/office/drawing/2014/main" id="{035D8980-68EC-62A5-99AF-FF59379ABE59}"/>
              </a:ext>
            </a:extLst>
          </p:cNvPr>
          <p:cNvSpPr>
            <a:spLocks noGrp="1"/>
          </p:cNvSpPr>
          <p:nvPr>
            <p:ph idx="1"/>
          </p:nvPr>
        </p:nvSpPr>
        <p:spPr>
          <a:xfrm>
            <a:off x="449766" y="1143000"/>
            <a:ext cx="8229600" cy="4572000"/>
          </a:xfrm>
        </p:spPr>
        <p:txBody>
          <a:bodyPr>
            <a:normAutofit/>
          </a:bodyPr>
          <a:lstStyle/>
          <a:p>
            <a:pPr>
              <a:spcBef>
                <a:spcPts val="0"/>
              </a:spcBef>
            </a:pPr>
            <a:r>
              <a:rPr lang="en-US" dirty="0"/>
              <a:t>The value of drawing random samples resides in the ability to assess the reliability of sample inferences. Reliability is expressed in probability. That is why so much of the text has been devoted to probabilistic ideas.</a:t>
            </a:r>
          </a:p>
        </p:txBody>
      </p:sp>
    </p:spTree>
    <p:extLst>
      <p:ext uri="{BB962C8B-B14F-4D97-AF65-F5344CB8AC3E}">
        <p14:creationId xmlns:p14="http://schemas.microsoft.com/office/powerpoint/2010/main" val="10625416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41A9BC-BF65-4E7C-A841-7F0C98B1C230}"/>
              </a:ext>
            </a:extLst>
          </p:cNvPr>
          <p:cNvSpPr>
            <a:spLocks noGrp="1"/>
          </p:cNvSpPr>
          <p:nvPr>
            <p:ph type="title"/>
          </p:nvPr>
        </p:nvSpPr>
        <p:spPr/>
        <p:txBody>
          <a:bodyPr/>
          <a:lstStyle/>
          <a:p>
            <a:r>
              <a:rPr lang="en-US" dirty="0"/>
              <a:t>Interval Estimation of a Population Attribute</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34722BD8-1EA8-4048-BFFC-EB4B5ED29531}"/>
                  </a:ext>
                </a:extLst>
              </p:cNvPr>
              <p:cNvSpPr>
                <a:spLocks noGrp="1"/>
              </p:cNvSpPr>
              <p:nvPr>
                <p:ph idx="1"/>
              </p:nvPr>
            </p:nvSpPr>
            <p:spPr/>
            <p:txBody>
              <a:bodyPr/>
              <a:lstStyle/>
              <a:p>
                <a:r>
                  <a:rPr lang="en-US" dirty="0"/>
                  <a:t>The use of confidence intervals to apprise a decision maker of the reliability of estimates of a population mean can also be applied to estimating proportions. The random variable, </a:t>
                </a:r>
                <a14:m>
                  <m:oMath xmlns:m="http://schemas.openxmlformats.org/officeDocument/2006/math">
                    <m:acc>
                      <m:accPr>
                        <m:chr m:val="̂"/>
                        <m:ctrlPr>
                          <a:rPr lang="en-US" i="1" smtClean="0">
                            <a:latin typeface="Cambria Math" panose="02040503050406030204" pitchFamily="18" charset="0"/>
                          </a:rPr>
                        </m:ctrlPr>
                      </m:accPr>
                      <m:e>
                        <m:r>
                          <a:rPr lang="en-US" b="0" i="1" smtClean="0">
                            <a:latin typeface="Cambria Math" panose="02040503050406030204" pitchFamily="18" charset="0"/>
                          </a:rPr>
                          <m:t>𝑝</m:t>
                        </m:r>
                      </m:e>
                    </m:acc>
                  </m:oMath>
                </a14:m>
                <a:r>
                  <a:rPr lang="en-US" dirty="0"/>
                  <a:t>, has a binomial distribution that can be approximated with a normal random variable.  Thus, the sample proportion, </a:t>
                </a:r>
                <a14:m>
                  <m:oMath xmlns:m="http://schemas.openxmlformats.org/officeDocument/2006/math">
                    <m:acc>
                      <m:accPr>
                        <m:chr m:val="̂"/>
                        <m:ctrlPr>
                          <a:rPr lang="en-US" i="1">
                            <a:latin typeface="Cambria Math" panose="02040503050406030204" pitchFamily="18" charset="0"/>
                          </a:rPr>
                        </m:ctrlPr>
                      </m:accPr>
                      <m:e>
                        <m:r>
                          <a:rPr lang="en-US" i="1">
                            <a:latin typeface="Cambria Math" panose="02040503050406030204" pitchFamily="18" charset="0"/>
                          </a:rPr>
                          <m:t>𝑝</m:t>
                        </m:r>
                      </m:e>
                    </m:acc>
                  </m:oMath>
                </a14:m>
                <a:r>
                  <a:rPr lang="en-US" dirty="0"/>
                  <a:t> , is distributed normally with mean, </a:t>
                </a:r>
                <a14:m>
                  <m:oMath xmlns:m="http://schemas.openxmlformats.org/officeDocument/2006/math">
                    <m:r>
                      <a:rPr lang="en-US" i="1" dirty="0" smtClean="0">
                        <a:latin typeface="Cambria Math" panose="02040503050406030204" pitchFamily="18" charset="0"/>
                      </a:rPr>
                      <m:t>𝑝</m:t>
                    </m:r>
                  </m:oMath>
                </a14:m>
                <a:r>
                  <a:rPr lang="en-US" dirty="0"/>
                  <a:t>, and variance,</a:t>
                </a:r>
              </a:p>
              <a:p>
                <a:endParaRPr lang="en-US" dirty="0"/>
              </a:p>
            </p:txBody>
          </p:sp>
        </mc:Choice>
        <mc:Fallback xmlns="">
          <p:sp>
            <p:nvSpPr>
              <p:cNvPr id="3" name="Content Placeholder 2">
                <a:extLst>
                  <a:ext uri="{FF2B5EF4-FFF2-40B4-BE49-F238E27FC236}">
                    <a16:creationId xmlns:a16="http://schemas.microsoft.com/office/drawing/2014/main" id="{34722BD8-1EA8-4048-BFFC-EB4B5ED29531}"/>
                  </a:ext>
                </a:extLst>
              </p:cNvPr>
              <p:cNvSpPr>
                <a:spLocks noGrp="1" noRot="1" noChangeAspect="1" noMove="1" noResize="1" noEditPoints="1" noAdjustHandles="1" noChangeArrowheads="1" noChangeShapeType="1" noTextEdit="1"/>
              </p:cNvSpPr>
              <p:nvPr>
                <p:ph idx="1"/>
              </p:nvPr>
            </p:nvSpPr>
            <p:spPr>
              <a:blipFill>
                <a:blip r:embed="rId3"/>
                <a:stretch>
                  <a:fillRect l="-1481" t="-1200" r="-2296"/>
                </a:stretch>
              </a:blipFill>
            </p:spPr>
            <p:txBody>
              <a:bodyPr/>
              <a:lstStyle/>
              <a:p>
                <a:r>
                  <a:rPr lang="en-IN">
                    <a:noFill/>
                  </a:rPr>
                  <a:t> </a:t>
                </a:r>
              </a:p>
            </p:txBody>
          </p:sp>
        </mc:Fallback>
      </mc:AlternateContent>
      <p:graphicFrame>
        <p:nvGraphicFramePr>
          <p:cNvPr id="4" name="Object 3">
            <a:extLst>
              <a:ext uri="{FF2B5EF4-FFF2-40B4-BE49-F238E27FC236}">
                <a16:creationId xmlns:a16="http://schemas.microsoft.com/office/drawing/2014/main" id="{D84EAF1B-BBAE-EADB-6B08-B54B7537C58D}"/>
              </a:ext>
            </a:extLst>
          </p:cNvPr>
          <p:cNvGraphicFramePr>
            <a:graphicFrameLocks noChangeAspect="1"/>
          </p:cNvGraphicFramePr>
          <p:nvPr>
            <p:extLst>
              <p:ext uri="{D42A27DB-BD31-4B8C-83A1-F6EECF244321}">
                <p14:modId xmlns:p14="http://schemas.microsoft.com/office/powerpoint/2010/main" val="1362175598"/>
              </p:ext>
            </p:extLst>
          </p:nvPr>
        </p:nvGraphicFramePr>
        <p:xfrm>
          <a:off x="3048000" y="4572000"/>
          <a:ext cx="1981200" cy="889000"/>
        </p:xfrm>
        <a:graphic>
          <a:graphicData uri="http://schemas.openxmlformats.org/presentationml/2006/ole">
            <mc:AlternateContent xmlns:mc="http://schemas.openxmlformats.org/markup-compatibility/2006">
              <mc:Choice xmlns:v="urn:schemas-microsoft-com:vml" Requires="v">
                <p:oleObj name="Equation" r:id="rId4" imgW="1981080" imgH="888840" progId="Equation.DSMT4">
                  <p:embed/>
                </p:oleObj>
              </mc:Choice>
              <mc:Fallback>
                <p:oleObj name="Equation" r:id="rId4" imgW="1981080" imgH="888840" progId="Equation.DSMT4">
                  <p:embed/>
                  <p:pic>
                    <p:nvPicPr>
                      <p:cNvPr id="0" name=""/>
                      <p:cNvPicPr/>
                      <p:nvPr/>
                    </p:nvPicPr>
                    <p:blipFill>
                      <a:blip r:embed="rId5"/>
                      <a:stretch>
                        <a:fillRect/>
                      </a:stretch>
                    </p:blipFill>
                    <p:spPr>
                      <a:xfrm>
                        <a:off x="3048000" y="4572000"/>
                        <a:ext cx="1981200" cy="889000"/>
                      </a:xfrm>
                      <a:prstGeom prst="rect">
                        <a:avLst/>
                      </a:prstGeom>
                    </p:spPr>
                  </p:pic>
                </p:oleObj>
              </mc:Fallback>
            </mc:AlternateContent>
          </a:graphicData>
        </a:graphic>
      </p:graphicFrame>
    </p:spTree>
    <p:extLst>
      <p:ext uri="{BB962C8B-B14F-4D97-AF65-F5344CB8AC3E}">
        <p14:creationId xmlns:p14="http://schemas.microsoft.com/office/powerpoint/2010/main" val="29496487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A286B0-CF54-0E5B-5420-1298E9D8041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02A9B56-5A70-1BB3-E07E-E8E109A5F141}"/>
              </a:ext>
            </a:extLst>
          </p:cNvPr>
          <p:cNvSpPr>
            <a:spLocks noGrp="1"/>
          </p:cNvSpPr>
          <p:nvPr>
            <p:ph type="title"/>
          </p:nvPr>
        </p:nvSpPr>
        <p:spPr/>
        <p:txBody>
          <a:bodyPr/>
          <a:lstStyle/>
          <a:p>
            <a:r>
              <a:rPr lang="en-US" dirty="0"/>
              <a:t>Interval Estimation of a Population Attribute (cont.)</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5A4C391B-7EAD-D987-370C-628459718FE3}"/>
                  </a:ext>
                </a:extLst>
              </p:cNvPr>
              <p:cNvSpPr>
                <a:spLocks noGrp="1"/>
              </p:cNvSpPr>
              <p:nvPr>
                <p:ph idx="1"/>
              </p:nvPr>
            </p:nvSpPr>
            <p:spPr/>
            <p:txBody>
              <a:bodyPr/>
              <a:lstStyle/>
              <a:p>
                <a:r>
                  <a:rPr lang="en-US" dirty="0"/>
                  <a:t>The standard deviation of the sample proportion, </a:t>
                </a:r>
                <a14:m>
                  <m:oMath xmlns:m="http://schemas.openxmlformats.org/officeDocument/2006/math">
                    <m:acc>
                      <m:accPr>
                        <m:chr m:val="̂"/>
                        <m:ctrlPr>
                          <a:rPr lang="en-US" i="1" smtClean="0">
                            <a:latin typeface="Cambria Math" panose="02040503050406030204" pitchFamily="18" charset="0"/>
                          </a:rPr>
                        </m:ctrlPr>
                      </m:accPr>
                      <m:e>
                        <m:r>
                          <a:rPr lang="en-US" i="1">
                            <a:latin typeface="Cambria Math" panose="02040503050406030204" pitchFamily="18" charset="0"/>
                          </a:rPr>
                          <m:t>𝑝</m:t>
                        </m:r>
                      </m:e>
                    </m:acc>
                  </m:oMath>
                </a14:m>
                <a:r>
                  <a:rPr lang="en-US" dirty="0"/>
                  <a:t> , is denoted symbolically as </a:t>
                </a:r>
                <a14:m>
                  <m:oMath xmlns:m="http://schemas.openxmlformats.org/officeDocument/2006/math">
                    <m:sSub>
                      <m:sSubPr>
                        <m:ctrlPr>
                          <a:rPr lang="en-US" i="1" smtClean="0">
                            <a:latin typeface="Cambria Math" panose="02040503050406030204" pitchFamily="18" charset="0"/>
                          </a:rPr>
                        </m:ctrlPr>
                      </m:sSubPr>
                      <m:e>
                        <m:r>
                          <a:rPr lang="en-US" i="1" smtClean="0">
                            <a:latin typeface="Cambria Math" panose="02040503050406030204" pitchFamily="18" charset="0"/>
                            <a:ea typeface="Cambria Math" panose="02040503050406030204" pitchFamily="18" charset="0"/>
                          </a:rPr>
                          <m:t>𝜎</m:t>
                        </m:r>
                      </m:e>
                      <m:sub>
                        <m:acc>
                          <m:accPr>
                            <m:chr m:val="̂"/>
                            <m:ctrlPr>
                              <a:rPr lang="en-US" i="1">
                                <a:latin typeface="Cambria Math" panose="02040503050406030204" pitchFamily="18" charset="0"/>
                              </a:rPr>
                            </m:ctrlPr>
                          </m:accPr>
                          <m:e>
                            <m:r>
                              <a:rPr lang="en-US" i="1">
                                <a:latin typeface="Cambria Math" panose="02040503050406030204" pitchFamily="18" charset="0"/>
                              </a:rPr>
                              <m:t>𝑝</m:t>
                            </m:r>
                          </m:e>
                        </m:acc>
                      </m:sub>
                    </m:sSub>
                  </m:oMath>
                </a14:m>
                <a:r>
                  <a:rPr lang="en-US" dirty="0"/>
                  <a:t> and is given by</a:t>
                </a:r>
              </a:p>
              <a:p>
                <a:endParaRPr lang="en-US" dirty="0"/>
              </a:p>
              <a:p>
                <a:endParaRPr lang="en-US" dirty="0"/>
              </a:p>
              <a:p>
                <a:endParaRPr lang="en-US" dirty="0"/>
              </a:p>
              <a:p>
                <a:r>
                  <a:rPr lang="en-US" dirty="0"/>
                  <a:t>Where </a:t>
                </a:r>
                <a14:m>
                  <m:oMath xmlns:m="http://schemas.openxmlformats.org/officeDocument/2006/math">
                    <m:acc>
                      <m:accPr>
                        <m:chr m:val="̂"/>
                        <m:ctrlPr>
                          <a:rPr lang="en-US" i="1" smtClean="0">
                            <a:latin typeface="Cambria Math" panose="02040503050406030204" pitchFamily="18" charset="0"/>
                          </a:rPr>
                        </m:ctrlPr>
                      </m:accPr>
                      <m:e>
                        <m:r>
                          <a:rPr lang="en-US" i="1">
                            <a:latin typeface="Cambria Math" panose="02040503050406030204" pitchFamily="18" charset="0"/>
                          </a:rPr>
                          <m:t>𝑝</m:t>
                        </m:r>
                      </m:e>
                    </m:acc>
                  </m:oMath>
                </a14:m>
                <a:r>
                  <a:rPr lang="en-US" dirty="0"/>
                  <a:t> is used as an estimate of </a:t>
                </a:r>
                <a14:m>
                  <m:oMath xmlns:m="http://schemas.openxmlformats.org/officeDocument/2006/math">
                    <m:r>
                      <a:rPr lang="en-US" b="0" i="1" smtClean="0">
                        <a:latin typeface="Cambria Math" panose="02040503050406030204" pitchFamily="18" charset="0"/>
                      </a:rPr>
                      <m:t>𝑝</m:t>
                    </m:r>
                  </m:oMath>
                </a14:m>
                <a:r>
                  <a:rPr lang="en-US" dirty="0"/>
                  <a:t>.</a:t>
                </a:r>
              </a:p>
              <a:p>
                <a:r>
                  <a:rPr lang="en-US" dirty="0"/>
                  <a:t>As before,</a:t>
                </a:r>
              </a:p>
              <a:p>
                <a:endParaRPr lang="en-US" dirty="0"/>
              </a:p>
              <a:p>
                <a:endParaRPr lang="en-US" dirty="0"/>
              </a:p>
            </p:txBody>
          </p:sp>
        </mc:Choice>
        <mc:Fallback xmlns="">
          <p:sp>
            <p:nvSpPr>
              <p:cNvPr id="3" name="Content Placeholder 2">
                <a:extLst>
                  <a:ext uri="{FF2B5EF4-FFF2-40B4-BE49-F238E27FC236}">
                    <a16:creationId xmlns:a16="http://schemas.microsoft.com/office/drawing/2014/main" id="{5A4C391B-7EAD-D987-370C-628459718FE3}"/>
                  </a:ext>
                </a:extLst>
              </p:cNvPr>
              <p:cNvSpPr>
                <a:spLocks noGrp="1" noRot="1" noChangeAspect="1" noMove="1" noResize="1" noEditPoints="1" noAdjustHandles="1" noChangeArrowheads="1" noChangeShapeType="1" noTextEdit="1"/>
              </p:cNvSpPr>
              <p:nvPr>
                <p:ph idx="1"/>
              </p:nvPr>
            </p:nvSpPr>
            <p:spPr>
              <a:blipFill>
                <a:blip r:embed="rId3"/>
                <a:stretch>
                  <a:fillRect l="-1481" t="-1200" r="-222"/>
                </a:stretch>
              </a:blipFill>
            </p:spPr>
            <p:txBody>
              <a:bodyPr/>
              <a:lstStyle/>
              <a:p>
                <a:r>
                  <a:rPr lang="en-IN">
                    <a:noFill/>
                  </a:rPr>
                  <a:t> </a:t>
                </a:r>
              </a:p>
            </p:txBody>
          </p:sp>
        </mc:Fallback>
      </mc:AlternateContent>
      <p:graphicFrame>
        <p:nvGraphicFramePr>
          <p:cNvPr id="4" name="Object 3">
            <a:extLst>
              <a:ext uri="{FF2B5EF4-FFF2-40B4-BE49-F238E27FC236}">
                <a16:creationId xmlns:a16="http://schemas.microsoft.com/office/drawing/2014/main" id="{C2C6F502-F31D-43B2-933A-A513F315EBD9}"/>
              </a:ext>
            </a:extLst>
          </p:cNvPr>
          <p:cNvGraphicFramePr>
            <a:graphicFrameLocks noChangeAspect="1"/>
          </p:cNvGraphicFramePr>
          <p:nvPr>
            <p:extLst>
              <p:ext uri="{D42A27DB-BD31-4B8C-83A1-F6EECF244321}">
                <p14:modId xmlns:p14="http://schemas.microsoft.com/office/powerpoint/2010/main" val="829234357"/>
              </p:ext>
            </p:extLst>
          </p:nvPr>
        </p:nvGraphicFramePr>
        <p:xfrm>
          <a:off x="1860550" y="2447693"/>
          <a:ext cx="4025900" cy="990600"/>
        </p:xfrm>
        <a:graphic>
          <a:graphicData uri="http://schemas.openxmlformats.org/presentationml/2006/ole">
            <mc:AlternateContent xmlns:mc="http://schemas.openxmlformats.org/markup-compatibility/2006">
              <mc:Choice xmlns:v="urn:schemas-microsoft-com:vml" Requires="v">
                <p:oleObj name="Equation" r:id="rId4" imgW="4025880" imgH="990360" progId="Equation.DSMT4">
                  <p:embed/>
                </p:oleObj>
              </mc:Choice>
              <mc:Fallback>
                <p:oleObj name="Equation" r:id="rId4" imgW="4025880" imgH="990360" progId="Equation.DSMT4">
                  <p:embed/>
                  <p:pic>
                    <p:nvPicPr>
                      <p:cNvPr id="4" name="Object 3">
                        <a:extLst>
                          <a:ext uri="{FF2B5EF4-FFF2-40B4-BE49-F238E27FC236}">
                            <a16:creationId xmlns:a16="http://schemas.microsoft.com/office/drawing/2014/main" id="{D84EAF1B-BBAE-EADB-6B08-B54B7537C58D}"/>
                          </a:ext>
                        </a:extLst>
                      </p:cNvPr>
                      <p:cNvPicPr/>
                      <p:nvPr/>
                    </p:nvPicPr>
                    <p:blipFill>
                      <a:blip r:embed="rId5"/>
                      <a:stretch>
                        <a:fillRect/>
                      </a:stretch>
                    </p:blipFill>
                    <p:spPr>
                      <a:xfrm>
                        <a:off x="1860550" y="2447693"/>
                        <a:ext cx="4025900" cy="990600"/>
                      </a:xfrm>
                      <a:prstGeom prst="rect">
                        <a:avLst/>
                      </a:prstGeom>
                    </p:spPr>
                  </p:pic>
                </p:oleObj>
              </mc:Fallback>
            </mc:AlternateContent>
          </a:graphicData>
        </a:graphic>
      </p:graphicFrame>
      <p:graphicFrame>
        <p:nvGraphicFramePr>
          <p:cNvPr id="5" name="Object 4">
            <a:extLst>
              <a:ext uri="{FF2B5EF4-FFF2-40B4-BE49-F238E27FC236}">
                <a16:creationId xmlns:a16="http://schemas.microsoft.com/office/drawing/2014/main" id="{8C027D2D-E559-879F-EE79-C773E8BF1430}"/>
              </a:ext>
            </a:extLst>
          </p:cNvPr>
          <p:cNvGraphicFramePr>
            <a:graphicFrameLocks noChangeAspect="1"/>
          </p:cNvGraphicFramePr>
          <p:nvPr>
            <p:extLst>
              <p:ext uri="{D42A27DB-BD31-4B8C-83A1-F6EECF244321}">
                <p14:modId xmlns:p14="http://schemas.microsoft.com/office/powerpoint/2010/main" val="2581800003"/>
              </p:ext>
            </p:extLst>
          </p:nvPr>
        </p:nvGraphicFramePr>
        <p:xfrm>
          <a:off x="2286000" y="4953000"/>
          <a:ext cx="3784600" cy="482600"/>
        </p:xfrm>
        <a:graphic>
          <a:graphicData uri="http://schemas.openxmlformats.org/presentationml/2006/ole">
            <mc:AlternateContent xmlns:mc="http://schemas.openxmlformats.org/markup-compatibility/2006">
              <mc:Choice xmlns:v="urn:schemas-microsoft-com:vml" Requires="v">
                <p:oleObj name="Equation" r:id="rId6" imgW="3784320" imgH="482400" progId="Equation.DSMT4">
                  <p:embed/>
                </p:oleObj>
              </mc:Choice>
              <mc:Fallback>
                <p:oleObj name="Equation" r:id="rId6" imgW="3784320" imgH="482400" progId="Equation.DSMT4">
                  <p:embed/>
                  <p:pic>
                    <p:nvPicPr>
                      <p:cNvPr id="4" name="Object 3">
                        <a:extLst>
                          <a:ext uri="{FF2B5EF4-FFF2-40B4-BE49-F238E27FC236}">
                            <a16:creationId xmlns:a16="http://schemas.microsoft.com/office/drawing/2014/main" id="{C2C6F502-F31D-43B2-933A-A513F315EBD9}"/>
                          </a:ext>
                        </a:extLst>
                      </p:cNvPr>
                      <p:cNvPicPr/>
                      <p:nvPr/>
                    </p:nvPicPr>
                    <p:blipFill>
                      <a:blip r:embed="rId7"/>
                      <a:stretch>
                        <a:fillRect/>
                      </a:stretch>
                    </p:blipFill>
                    <p:spPr>
                      <a:xfrm>
                        <a:off x="2286000" y="4953000"/>
                        <a:ext cx="3784600" cy="482600"/>
                      </a:xfrm>
                      <a:prstGeom prst="rect">
                        <a:avLst/>
                      </a:prstGeom>
                    </p:spPr>
                  </p:pic>
                </p:oleObj>
              </mc:Fallback>
            </mc:AlternateContent>
          </a:graphicData>
        </a:graphic>
      </p:graphicFrame>
    </p:spTree>
    <p:extLst>
      <p:ext uri="{BB962C8B-B14F-4D97-AF65-F5344CB8AC3E}">
        <p14:creationId xmlns:p14="http://schemas.microsoft.com/office/powerpoint/2010/main" val="4868854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A8D5CC-9C38-FABE-53E2-B7749574D1E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759E8CD-92D7-493F-156E-5918F3ED4381}"/>
              </a:ext>
            </a:extLst>
          </p:cNvPr>
          <p:cNvSpPr>
            <a:spLocks noGrp="1"/>
          </p:cNvSpPr>
          <p:nvPr>
            <p:ph type="title"/>
          </p:nvPr>
        </p:nvSpPr>
        <p:spPr/>
        <p:txBody>
          <a:bodyPr/>
          <a:lstStyle/>
          <a:p>
            <a:r>
              <a:rPr lang="en-US" dirty="0"/>
              <a:t>Interval Estimation of a Population Attribute (cont.)</a:t>
            </a:r>
          </a:p>
        </p:txBody>
      </p:sp>
      <p:sp>
        <p:nvSpPr>
          <p:cNvPr id="3" name="Content Placeholder 2">
            <a:extLst>
              <a:ext uri="{FF2B5EF4-FFF2-40B4-BE49-F238E27FC236}">
                <a16:creationId xmlns:a16="http://schemas.microsoft.com/office/drawing/2014/main" id="{1819B83A-9DDE-749E-4E99-C22BF3DFDC66}"/>
              </a:ext>
            </a:extLst>
          </p:cNvPr>
          <p:cNvSpPr>
            <a:spLocks noGrp="1"/>
          </p:cNvSpPr>
          <p:nvPr>
            <p:ph idx="1"/>
          </p:nvPr>
        </p:nvSpPr>
        <p:spPr/>
        <p:txBody>
          <a:bodyPr/>
          <a:lstStyle/>
          <a:p>
            <a:pPr>
              <a:spcBef>
                <a:spcPts val="0"/>
              </a:spcBef>
            </a:pPr>
            <a:r>
              <a:rPr lang="en-US" dirty="0"/>
              <a:t>Substituting</a:t>
            </a:r>
          </a:p>
          <a:p>
            <a:pPr>
              <a:spcBef>
                <a:spcPts val="0"/>
              </a:spcBef>
            </a:pPr>
            <a:endParaRPr lang="en-US" dirty="0"/>
          </a:p>
          <a:p>
            <a:pPr>
              <a:spcBef>
                <a:spcPts val="0"/>
              </a:spcBef>
            </a:pPr>
            <a:endParaRPr lang="en-US" dirty="0"/>
          </a:p>
          <a:p>
            <a:pPr>
              <a:spcBef>
                <a:spcPts val="0"/>
              </a:spcBef>
            </a:pPr>
            <a:r>
              <a:rPr lang="en-US" dirty="0"/>
              <a:t>results in</a:t>
            </a:r>
          </a:p>
          <a:p>
            <a:pPr>
              <a:spcBef>
                <a:spcPts val="0"/>
              </a:spcBef>
            </a:pPr>
            <a:endParaRPr lang="en-US" dirty="0"/>
          </a:p>
          <a:p>
            <a:pPr>
              <a:spcBef>
                <a:spcPts val="0"/>
              </a:spcBef>
            </a:pPr>
            <a:endParaRPr lang="en-US" dirty="0"/>
          </a:p>
          <a:p>
            <a:pPr>
              <a:spcBef>
                <a:spcPts val="0"/>
              </a:spcBef>
            </a:pPr>
            <a:endParaRPr lang="en-US" dirty="0"/>
          </a:p>
          <a:p>
            <a:pPr>
              <a:spcBef>
                <a:spcPts val="0"/>
              </a:spcBef>
            </a:pPr>
            <a:r>
              <a:rPr lang="en-US" dirty="0"/>
              <a:t>Manipulating the inequalities results in</a:t>
            </a:r>
          </a:p>
          <a:p>
            <a:pPr>
              <a:spcBef>
                <a:spcPts val="0"/>
              </a:spcBef>
            </a:pPr>
            <a:endParaRPr lang="en-US" dirty="0"/>
          </a:p>
          <a:p>
            <a:pPr>
              <a:spcBef>
                <a:spcPts val="0"/>
              </a:spcBef>
            </a:pPr>
            <a:endParaRPr lang="en-US" dirty="0"/>
          </a:p>
          <a:p>
            <a:pPr>
              <a:spcBef>
                <a:spcPts val="0"/>
              </a:spcBef>
            </a:pPr>
            <a:endParaRPr lang="en-US" dirty="0"/>
          </a:p>
          <a:p>
            <a:endParaRPr lang="en-US" dirty="0"/>
          </a:p>
        </p:txBody>
      </p:sp>
      <p:graphicFrame>
        <p:nvGraphicFramePr>
          <p:cNvPr id="4" name="Object 3">
            <a:extLst>
              <a:ext uri="{FF2B5EF4-FFF2-40B4-BE49-F238E27FC236}">
                <a16:creationId xmlns:a16="http://schemas.microsoft.com/office/drawing/2014/main" id="{3CA270DD-98B4-CEDF-B360-844CBFE14FD4}"/>
              </a:ext>
            </a:extLst>
          </p:cNvPr>
          <p:cNvGraphicFramePr>
            <a:graphicFrameLocks noChangeAspect="1"/>
          </p:cNvGraphicFramePr>
          <p:nvPr>
            <p:extLst>
              <p:ext uri="{D42A27DB-BD31-4B8C-83A1-F6EECF244321}">
                <p14:modId xmlns:p14="http://schemas.microsoft.com/office/powerpoint/2010/main" val="867702347"/>
              </p:ext>
            </p:extLst>
          </p:nvPr>
        </p:nvGraphicFramePr>
        <p:xfrm>
          <a:off x="2819400" y="1752600"/>
          <a:ext cx="1257300" cy="965200"/>
        </p:xfrm>
        <a:graphic>
          <a:graphicData uri="http://schemas.openxmlformats.org/presentationml/2006/ole">
            <mc:AlternateContent xmlns:mc="http://schemas.openxmlformats.org/markup-compatibility/2006">
              <mc:Choice xmlns:v="urn:schemas-microsoft-com:vml" Requires="v">
                <p:oleObj name="Equation" r:id="rId2" imgW="1257120" imgH="965160" progId="Equation.DSMT4">
                  <p:embed/>
                </p:oleObj>
              </mc:Choice>
              <mc:Fallback>
                <p:oleObj name="Equation" r:id="rId2" imgW="1257120" imgH="965160" progId="Equation.DSMT4">
                  <p:embed/>
                  <p:pic>
                    <p:nvPicPr>
                      <p:cNvPr id="4" name="Object 3">
                        <a:extLst>
                          <a:ext uri="{FF2B5EF4-FFF2-40B4-BE49-F238E27FC236}">
                            <a16:creationId xmlns:a16="http://schemas.microsoft.com/office/drawing/2014/main" id="{C2C6F502-F31D-43B2-933A-A513F315EBD9}"/>
                          </a:ext>
                        </a:extLst>
                      </p:cNvPr>
                      <p:cNvPicPr/>
                      <p:nvPr/>
                    </p:nvPicPr>
                    <p:blipFill>
                      <a:blip r:embed="rId3"/>
                      <a:stretch>
                        <a:fillRect/>
                      </a:stretch>
                    </p:blipFill>
                    <p:spPr>
                      <a:xfrm>
                        <a:off x="2819400" y="1752600"/>
                        <a:ext cx="1257300" cy="965200"/>
                      </a:xfrm>
                      <a:prstGeom prst="rect">
                        <a:avLst/>
                      </a:prstGeom>
                    </p:spPr>
                  </p:pic>
                </p:oleObj>
              </mc:Fallback>
            </mc:AlternateContent>
          </a:graphicData>
        </a:graphic>
      </p:graphicFrame>
      <p:graphicFrame>
        <p:nvGraphicFramePr>
          <p:cNvPr id="5" name="Object 4">
            <a:extLst>
              <a:ext uri="{FF2B5EF4-FFF2-40B4-BE49-F238E27FC236}">
                <a16:creationId xmlns:a16="http://schemas.microsoft.com/office/drawing/2014/main" id="{D8126442-2896-92B9-11CD-C0B494C90080}"/>
              </a:ext>
            </a:extLst>
          </p:cNvPr>
          <p:cNvGraphicFramePr>
            <a:graphicFrameLocks noChangeAspect="1"/>
          </p:cNvGraphicFramePr>
          <p:nvPr>
            <p:extLst>
              <p:ext uri="{D42A27DB-BD31-4B8C-83A1-F6EECF244321}">
                <p14:modId xmlns:p14="http://schemas.microsoft.com/office/powerpoint/2010/main" val="4115929992"/>
              </p:ext>
            </p:extLst>
          </p:nvPr>
        </p:nvGraphicFramePr>
        <p:xfrm>
          <a:off x="2133600" y="3022601"/>
          <a:ext cx="4432300" cy="1117600"/>
        </p:xfrm>
        <a:graphic>
          <a:graphicData uri="http://schemas.openxmlformats.org/presentationml/2006/ole">
            <mc:AlternateContent xmlns:mc="http://schemas.openxmlformats.org/markup-compatibility/2006">
              <mc:Choice xmlns:v="urn:schemas-microsoft-com:vml" Requires="v">
                <p:oleObj name="Equation" r:id="rId4" imgW="4431960" imgH="1117440" progId="Equation.DSMT4">
                  <p:embed/>
                </p:oleObj>
              </mc:Choice>
              <mc:Fallback>
                <p:oleObj name="Equation" r:id="rId4" imgW="4431960" imgH="1117440" progId="Equation.DSMT4">
                  <p:embed/>
                  <p:pic>
                    <p:nvPicPr>
                      <p:cNvPr id="5" name="Object 4">
                        <a:extLst>
                          <a:ext uri="{FF2B5EF4-FFF2-40B4-BE49-F238E27FC236}">
                            <a16:creationId xmlns:a16="http://schemas.microsoft.com/office/drawing/2014/main" id="{8C027D2D-E559-879F-EE79-C773E8BF1430}"/>
                          </a:ext>
                        </a:extLst>
                      </p:cNvPr>
                      <p:cNvPicPr/>
                      <p:nvPr/>
                    </p:nvPicPr>
                    <p:blipFill>
                      <a:blip r:embed="rId5"/>
                      <a:stretch>
                        <a:fillRect/>
                      </a:stretch>
                    </p:blipFill>
                    <p:spPr>
                      <a:xfrm>
                        <a:off x="2133600" y="3022601"/>
                        <a:ext cx="4432300" cy="1117600"/>
                      </a:xfrm>
                      <a:prstGeom prst="rect">
                        <a:avLst/>
                      </a:prstGeom>
                    </p:spPr>
                  </p:pic>
                </p:oleObj>
              </mc:Fallback>
            </mc:AlternateContent>
          </a:graphicData>
        </a:graphic>
      </p:graphicFrame>
      <p:graphicFrame>
        <p:nvGraphicFramePr>
          <p:cNvPr id="6" name="Object 5">
            <a:extLst>
              <a:ext uri="{FF2B5EF4-FFF2-40B4-BE49-F238E27FC236}">
                <a16:creationId xmlns:a16="http://schemas.microsoft.com/office/drawing/2014/main" id="{5BA7FD02-CA2B-B176-BDB1-7CE0DE127F07}"/>
              </a:ext>
            </a:extLst>
          </p:cNvPr>
          <p:cNvGraphicFramePr>
            <a:graphicFrameLocks noChangeAspect="1"/>
          </p:cNvGraphicFramePr>
          <p:nvPr>
            <p:extLst>
              <p:ext uri="{D42A27DB-BD31-4B8C-83A1-F6EECF244321}">
                <p14:modId xmlns:p14="http://schemas.microsoft.com/office/powerpoint/2010/main" val="4259065797"/>
              </p:ext>
            </p:extLst>
          </p:nvPr>
        </p:nvGraphicFramePr>
        <p:xfrm>
          <a:off x="1524000" y="5166361"/>
          <a:ext cx="5372100" cy="558800"/>
        </p:xfrm>
        <a:graphic>
          <a:graphicData uri="http://schemas.openxmlformats.org/presentationml/2006/ole">
            <mc:AlternateContent xmlns:mc="http://schemas.openxmlformats.org/markup-compatibility/2006">
              <mc:Choice xmlns:v="urn:schemas-microsoft-com:vml" Requires="v">
                <p:oleObj name="Equation" r:id="rId6" imgW="5371920" imgH="558720" progId="Equation.DSMT4">
                  <p:embed/>
                </p:oleObj>
              </mc:Choice>
              <mc:Fallback>
                <p:oleObj name="Equation" r:id="rId6" imgW="5371920" imgH="558720" progId="Equation.DSMT4">
                  <p:embed/>
                  <p:pic>
                    <p:nvPicPr>
                      <p:cNvPr id="5" name="Object 4">
                        <a:extLst>
                          <a:ext uri="{FF2B5EF4-FFF2-40B4-BE49-F238E27FC236}">
                            <a16:creationId xmlns:a16="http://schemas.microsoft.com/office/drawing/2014/main" id="{D8126442-2896-92B9-11CD-C0B494C90080}"/>
                          </a:ext>
                        </a:extLst>
                      </p:cNvPr>
                      <p:cNvPicPr/>
                      <p:nvPr/>
                    </p:nvPicPr>
                    <p:blipFill>
                      <a:blip r:embed="rId7"/>
                      <a:stretch>
                        <a:fillRect/>
                      </a:stretch>
                    </p:blipFill>
                    <p:spPr>
                      <a:xfrm>
                        <a:off x="1524000" y="5166361"/>
                        <a:ext cx="5372100" cy="558800"/>
                      </a:xfrm>
                      <a:prstGeom prst="rect">
                        <a:avLst/>
                      </a:prstGeom>
                    </p:spPr>
                  </p:pic>
                </p:oleObj>
              </mc:Fallback>
            </mc:AlternateContent>
          </a:graphicData>
        </a:graphic>
      </p:graphicFrame>
    </p:spTree>
    <p:extLst>
      <p:ext uri="{BB962C8B-B14F-4D97-AF65-F5344CB8AC3E}">
        <p14:creationId xmlns:p14="http://schemas.microsoft.com/office/powerpoint/2010/main" val="8600132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A33AF2-7960-5CD8-8363-3721D5C0018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9C74A24-936D-72EA-5BCF-BFC8889E0998}"/>
              </a:ext>
            </a:extLst>
          </p:cNvPr>
          <p:cNvSpPr>
            <a:spLocks noGrp="1"/>
          </p:cNvSpPr>
          <p:nvPr>
            <p:ph type="title"/>
          </p:nvPr>
        </p:nvSpPr>
        <p:spPr/>
        <p:txBody>
          <a:bodyPr/>
          <a:lstStyle/>
          <a:p>
            <a:r>
              <a:rPr lang="en-US" dirty="0"/>
              <a:t>Interval Estimation of a Population Attribute (cont.)</a:t>
            </a:r>
          </a:p>
        </p:txBody>
      </p:sp>
      <p:sp>
        <p:nvSpPr>
          <p:cNvPr id="3" name="Content Placeholder 2">
            <a:extLst>
              <a:ext uri="{FF2B5EF4-FFF2-40B4-BE49-F238E27FC236}">
                <a16:creationId xmlns:a16="http://schemas.microsoft.com/office/drawing/2014/main" id="{AB964B3B-A2B7-DCB8-0F13-DA1734114D83}"/>
              </a:ext>
            </a:extLst>
          </p:cNvPr>
          <p:cNvSpPr>
            <a:spLocks noGrp="1"/>
          </p:cNvSpPr>
          <p:nvPr>
            <p:ph idx="1"/>
          </p:nvPr>
        </p:nvSpPr>
        <p:spPr/>
        <p:txBody>
          <a:bodyPr/>
          <a:lstStyle/>
          <a:p>
            <a:pPr>
              <a:spcBef>
                <a:spcPts val="0"/>
              </a:spcBef>
            </a:pPr>
            <a:r>
              <a:rPr lang="en-US" dirty="0"/>
              <a:t>which suggests that the interval,</a:t>
            </a:r>
          </a:p>
          <a:p>
            <a:pPr>
              <a:spcBef>
                <a:spcPts val="0"/>
              </a:spcBef>
            </a:pPr>
            <a:endParaRPr lang="en-US" dirty="0"/>
          </a:p>
          <a:p>
            <a:pPr>
              <a:spcBef>
                <a:spcPts val="0"/>
              </a:spcBef>
            </a:pPr>
            <a:r>
              <a:rPr lang="en-US" dirty="0"/>
              <a:t>would be a good choice of a 95% confidence interval for the population proportion. As before, the probability that the interval will contain the true population proportion is 0.95 </a:t>
            </a:r>
            <a:r>
              <a:rPr lang="en-US" i="1" dirty="0"/>
              <a:t>before a specific sample is drawn</a:t>
            </a:r>
            <a:r>
              <a:rPr lang="en-US" dirty="0"/>
              <a:t>. After a specific sample is drawn, the only available information about the interval is that the technique which generated it will bound the true proportion 95% of the time.</a:t>
            </a:r>
          </a:p>
          <a:p>
            <a:pPr>
              <a:spcBef>
                <a:spcPts val="0"/>
              </a:spcBef>
            </a:pPr>
            <a:endParaRPr lang="en-US" dirty="0"/>
          </a:p>
          <a:p>
            <a:pPr>
              <a:spcBef>
                <a:spcPts val="0"/>
              </a:spcBef>
            </a:pPr>
            <a:endParaRPr lang="en-US" dirty="0"/>
          </a:p>
          <a:p>
            <a:pPr>
              <a:spcBef>
                <a:spcPts val="0"/>
              </a:spcBef>
            </a:pPr>
            <a:endParaRPr lang="en-US" dirty="0"/>
          </a:p>
          <a:p>
            <a:endParaRPr lang="en-US" dirty="0"/>
          </a:p>
        </p:txBody>
      </p:sp>
      <p:graphicFrame>
        <p:nvGraphicFramePr>
          <p:cNvPr id="4" name="Object 3">
            <a:extLst>
              <a:ext uri="{FF2B5EF4-FFF2-40B4-BE49-F238E27FC236}">
                <a16:creationId xmlns:a16="http://schemas.microsoft.com/office/drawing/2014/main" id="{0854DAE3-4F9B-2A87-62F0-2F7F12D5EBEB}"/>
              </a:ext>
            </a:extLst>
          </p:cNvPr>
          <p:cNvGraphicFramePr>
            <a:graphicFrameLocks noChangeAspect="1"/>
          </p:cNvGraphicFramePr>
          <p:nvPr>
            <p:extLst>
              <p:ext uri="{D42A27DB-BD31-4B8C-83A1-F6EECF244321}">
                <p14:modId xmlns:p14="http://schemas.microsoft.com/office/powerpoint/2010/main" val="1999639654"/>
              </p:ext>
            </p:extLst>
          </p:nvPr>
        </p:nvGraphicFramePr>
        <p:xfrm>
          <a:off x="2667000" y="1752600"/>
          <a:ext cx="1574800" cy="469900"/>
        </p:xfrm>
        <a:graphic>
          <a:graphicData uri="http://schemas.openxmlformats.org/presentationml/2006/ole">
            <mc:AlternateContent xmlns:mc="http://schemas.openxmlformats.org/markup-compatibility/2006">
              <mc:Choice xmlns:v="urn:schemas-microsoft-com:vml" Requires="v">
                <p:oleObj name="Equation" r:id="rId2" imgW="1574640" imgH="469800" progId="Equation.DSMT4">
                  <p:embed/>
                </p:oleObj>
              </mc:Choice>
              <mc:Fallback>
                <p:oleObj name="Equation" r:id="rId2" imgW="1574640" imgH="469800" progId="Equation.DSMT4">
                  <p:embed/>
                  <p:pic>
                    <p:nvPicPr>
                      <p:cNvPr id="4" name="Object 3">
                        <a:extLst>
                          <a:ext uri="{FF2B5EF4-FFF2-40B4-BE49-F238E27FC236}">
                            <a16:creationId xmlns:a16="http://schemas.microsoft.com/office/drawing/2014/main" id="{3CA270DD-98B4-CEDF-B360-844CBFE14FD4}"/>
                          </a:ext>
                        </a:extLst>
                      </p:cNvPr>
                      <p:cNvPicPr/>
                      <p:nvPr/>
                    </p:nvPicPr>
                    <p:blipFill>
                      <a:blip r:embed="rId3"/>
                      <a:stretch>
                        <a:fillRect/>
                      </a:stretch>
                    </p:blipFill>
                    <p:spPr>
                      <a:xfrm>
                        <a:off x="2667000" y="1752600"/>
                        <a:ext cx="1574800" cy="469900"/>
                      </a:xfrm>
                      <a:prstGeom prst="rect">
                        <a:avLst/>
                      </a:prstGeom>
                    </p:spPr>
                  </p:pic>
                </p:oleObj>
              </mc:Fallback>
            </mc:AlternateContent>
          </a:graphicData>
        </a:graphic>
      </p:graphicFrame>
    </p:spTree>
    <p:extLst>
      <p:ext uri="{BB962C8B-B14F-4D97-AF65-F5344CB8AC3E}">
        <p14:creationId xmlns:p14="http://schemas.microsoft.com/office/powerpoint/2010/main" val="29648648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Formula: 100(1 </a:t>
            </a:r>
            <a:r>
              <a:rPr lang="en-US" dirty="0">
                <a:latin typeface="Symbol" pitchFamily="98" charset="2"/>
              </a:rPr>
              <a:t>-</a:t>
            </a:r>
            <a:r>
              <a:rPr lang="en-US" dirty="0"/>
              <a:t> </a:t>
            </a:r>
            <a:r>
              <a:rPr lang="el-GR" i="1" dirty="0">
                <a:latin typeface="Cambria Math" panose="02040503050406030204" pitchFamily="18" charset="0"/>
                <a:ea typeface="Cambria Math" panose="02040503050406030204" pitchFamily="18" charset="0"/>
              </a:rPr>
              <a:t>α</a:t>
            </a:r>
            <a:r>
              <a:rPr lang="en-US" dirty="0"/>
              <a:t>)% Confidence Interval for the Population Proportion</a:t>
            </a:r>
          </a:p>
        </p:txBody>
      </p:sp>
      <p:sp>
        <p:nvSpPr>
          <p:cNvPr id="4" name="Content Placeholder 2"/>
          <p:cNvSpPr>
            <a:spLocks noGrp="1"/>
          </p:cNvSpPr>
          <p:nvPr>
            <p:ph idx="1"/>
          </p:nvPr>
        </p:nvSpPr>
        <p:spPr>
          <a:xfrm>
            <a:off x="446049" y="1128132"/>
            <a:ext cx="8229600" cy="4745915"/>
          </a:xfrm>
          <a:solidFill>
            <a:srgbClr val="FFFFCC"/>
          </a:solidFill>
          <a:ln w="28575">
            <a:solidFill>
              <a:srgbClr val="000000"/>
            </a:solidFill>
          </a:ln>
        </p:spPr>
        <p:txBody>
          <a:bodyPr>
            <a:spAutoFit/>
          </a:bodyPr>
          <a:lstStyle/>
          <a:p>
            <a:r>
              <a:rPr lang="en-US" dirty="0">
                <a:solidFill>
                  <a:srgbClr val="000000"/>
                </a:solidFill>
              </a:rPr>
              <a:t>If the sample size is sufficiently large, i.e.,               and 	             the  		          </a:t>
            </a:r>
            <a:r>
              <a:rPr lang="en-US" b="1" dirty="0">
                <a:solidFill>
                  <a:srgbClr val="000000"/>
                </a:solidFill>
              </a:rPr>
              <a:t>confidence interval for the population proportion</a:t>
            </a:r>
            <a:r>
              <a:rPr lang="en-US" dirty="0">
                <a:solidFill>
                  <a:srgbClr val="000000"/>
                </a:solidFill>
              </a:rPr>
              <a:t> is given by the expression</a:t>
            </a:r>
          </a:p>
          <a:p>
            <a:endParaRPr lang="en-US" dirty="0">
              <a:solidFill>
                <a:srgbClr val="000000"/>
              </a:solidFill>
            </a:endParaRPr>
          </a:p>
          <a:p>
            <a:r>
              <a:rPr lang="en-US" dirty="0">
                <a:solidFill>
                  <a:srgbClr val="000000"/>
                </a:solidFill>
              </a:rPr>
              <a:t>where       is the distance from the point estimate to the end of the interval in standard deviation units, and        is the standard deviation of      For this confidence interval,                  where</a:t>
            </a:r>
          </a:p>
          <a:p>
            <a:endParaRPr lang="en-US" dirty="0">
              <a:solidFill>
                <a:srgbClr val="000000"/>
              </a:solidFill>
            </a:endParaRPr>
          </a:p>
          <a:p>
            <a:endParaRPr lang="en-US" dirty="0">
              <a:solidFill>
                <a:srgbClr val="000000"/>
              </a:solidFill>
            </a:endParaRPr>
          </a:p>
        </p:txBody>
      </p:sp>
      <p:graphicFrame>
        <p:nvGraphicFramePr>
          <p:cNvPr id="58376" name="Object 8"/>
          <p:cNvGraphicFramePr>
            <a:graphicFrameLocks noChangeAspect="1"/>
          </p:cNvGraphicFramePr>
          <p:nvPr>
            <p:extLst>
              <p:ext uri="{D42A27DB-BD31-4B8C-83A1-F6EECF244321}">
                <p14:modId xmlns:p14="http://schemas.microsoft.com/office/powerpoint/2010/main" val="387932451"/>
              </p:ext>
            </p:extLst>
          </p:nvPr>
        </p:nvGraphicFramePr>
        <p:xfrm>
          <a:off x="1536700" y="3060351"/>
          <a:ext cx="393700" cy="496887"/>
        </p:xfrm>
        <a:graphic>
          <a:graphicData uri="http://schemas.openxmlformats.org/presentationml/2006/ole">
            <mc:AlternateContent xmlns:mc="http://schemas.openxmlformats.org/markup-compatibility/2006">
              <mc:Choice xmlns:v="urn:schemas-microsoft-com:vml" Requires="v">
                <p:oleObj name="Equation" r:id="rId2" imgW="393480" imgH="495000" progId="Equation.DSMT4">
                  <p:embed/>
                </p:oleObj>
              </mc:Choice>
              <mc:Fallback>
                <p:oleObj name="Equation" r:id="rId2" imgW="393480" imgH="495000" progId="Equation.DSMT4">
                  <p:embed/>
                  <p:pic>
                    <p:nvPicPr>
                      <p:cNvPr id="0" name="Picture 8"/>
                      <p:cNvPicPr>
                        <a:picLocks noChangeAspect="1" noChangeArrowheads="1"/>
                      </p:cNvPicPr>
                      <p:nvPr/>
                    </p:nvPicPr>
                    <p:blipFill>
                      <a:blip r:embed="rId3"/>
                      <a:srcRect/>
                      <a:stretch>
                        <a:fillRect/>
                      </a:stretch>
                    </p:blipFill>
                    <p:spPr bwMode="auto">
                      <a:xfrm>
                        <a:off x="1536700" y="3060351"/>
                        <a:ext cx="393700" cy="496887"/>
                      </a:xfrm>
                      <a:prstGeom prst="rect">
                        <a:avLst/>
                      </a:prstGeom>
                      <a:noFill/>
                      <a:ln>
                        <a:noFill/>
                      </a:ln>
                      <a:effectLst/>
                    </p:spPr>
                  </p:pic>
                </p:oleObj>
              </mc:Fallback>
            </mc:AlternateContent>
          </a:graphicData>
        </a:graphic>
      </p:graphicFrame>
      <p:graphicFrame>
        <p:nvGraphicFramePr>
          <p:cNvPr id="5" name="Object 4">
            <a:extLst>
              <a:ext uri="{FF2B5EF4-FFF2-40B4-BE49-F238E27FC236}">
                <a16:creationId xmlns:a16="http://schemas.microsoft.com/office/drawing/2014/main" id="{CFBCD0C7-9E9F-6B4D-B356-9F6D0E63E742}"/>
              </a:ext>
            </a:extLst>
          </p:cNvPr>
          <p:cNvGraphicFramePr>
            <a:graphicFrameLocks noChangeAspect="1"/>
          </p:cNvGraphicFramePr>
          <p:nvPr>
            <p:extLst>
              <p:ext uri="{D42A27DB-BD31-4B8C-83A1-F6EECF244321}">
                <p14:modId xmlns:p14="http://schemas.microsoft.com/office/powerpoint/2010/main" val="2310769762"/>
              </p:ext>
            </p:extLst>
          </p:nvPr>
        </p:nvGraphicFramePr>
        <p:xfrm>
          <a:off x="6555213" y="1229809"/>
          <a:ext cx="1054100" cy="355600"/>
        </p:xfrm>
        <a:graphic>
          <a:graphicData uri="http://schemas.openxmlformats.org/presentationml/2006/ole">
            <mc:AlternateContent xmlns:mc="http://schemas.openxmlformats.org/markup-compatibility/2006">
              <mc:Choice xmlns:v="urn:schemas-microsoft-com:vml" Requires="v">
                <p:oleObj name="Equation" r:id="rId4" imgW="1054080" imgH="355320" progId="Equation.DSMT4">
                  <p:embed/>
                </p:oleObj>
              </mc:Choice>
              <mc:Fallback>
                <p:oleObj name="Equation" r:id="rId4" imgW="1054080" imgH="355320" progId="Equation.DSMT4">
                  <p:embed/>
                  <p:pic>
                    <p:nvPicPr>
                      <p:cNvPr id="0" name=""/>
                      <p:cNvPicPr/>
                      <p:nvPr/>
                    </p:nvPicPr>
                    <p:blipFill>
                      <a:blip r:embed="rId5"/>
                      <a:stretch>
                        <a:fillRect/>
                      </a:stretch>
                    </p:blipFill>
                    <p:spPr>
                      <a:xfrm>
                        <a:off x="6555213" y="1229809"/>
                        <a:ext cx="1054100" cy="355600"/>
                      </a:xfrm>
                      <a:prstGeom prst="rect">
                        <a:avLst/>
                      </a:prstGeom>
                    </p:spPr>
                  </p:pic>
                </p:oleObj>
              </mc:Fallback>
            </mc:AlternateContent>
          </a:graphicData>
        </a:graphic>
      </p:graphicFrame>
      <p:graphicFrame>
        <p:nvGraphicFramePr>
          <p:cNvPr id="8" name="Object 7">
            <a:extLst>
              <a:ext uri="{FF2B5EF4-FFF2-40B4-BE49-F238E27FC236}">
                <a16:creationId xmlns:a16="http://schemas.microsoft.com/office/drawing/2014/main" id="{4BC38220-0696-F066-6AF5-51EE5D810B61}"/>
              </a:ext>
            </a:extLst>
          </p:cNvPr>
          <p:cNvGraphicFramePr>
            <a:graphicFrameLocks noChangeAspect="1"/>
          </p:cNvGraphicFramePr>
          <p:nvPr>
            <p:extLst>
              <p:ext uri="{D42A27DB-BD31-4B8C-83A1-F6EECF244321}">
                <p14:modId xmlns:p14="http://schemas.microsoft.com/office/powerpoint/2010/main" val="3582486260"/>
              </p:ext>
            </p:extLst>
          </p:nvPr>
        </p:nvGraphicFramePr>
        <p:xfrm>
          <a:off x="487015" y="1588624"/>
          <a:ext cx="1905000" cy="482600"/>
        </p:xfrm>
        <a:graphic>
          <a:graphicData uri="http://schemas.openxmlformats.org/presentationml/2006/ole">
            <mc:AlternateContent xmlns:mc="http://schemas.openxmlformats.org/markup-compatibility/2006">
              <mc:Choice xmlns:v="urn:schemas-microsoft-com:vml" Requires="v">
                <p:oleObj name="Equation" r:id="rId6" imgW="1904760" imgH="482400" progId="Equation.DSMT4">
                  <p:embed/>
                </p:oleObj>
              </mc:Choice>
              <mc:Fallback>
                <p:oleObj name="Equation" r:id="rId6" imgW="1904760" imgH="482400" progId="Equation.DSMT4">
                  <p:embed/>
                  <p:pic>
                    <p:nvPicPr>
                      <p:cNvPr id="5" name="Object 4">
                        <a:extLst>
                          <a:ext uri="{FF2B5EF4-FFF2-40B4-BE49-F238E27FC236}">
                            <a16:creationId xmlns:a16="http://schemas.microsoft.com/office/drawing/2014/main" id="{CFBCD0C7-9E9F-6B4D-B356-9F6D0E63E742}"/>
                          </a:ext>
                        </a:extLst>
                      </p:cNvPr>
                      <p:cNvPicPr/>
                      <p:nvPr/>
                    </p:nvPicPr>
                    <p:blipFill>
                      <a:blip r:embed="rId7"/>
                      <a:stretch>
                        <a:fillRect/>
                      </a:stretch>
                    </p:blipFill>
                    <p:spPr>
                      <a:xfrm>
                        <a:off x="487015" y="1588624"/>
                        <a:ext cx="1905000" cy="482600"/>
                      </a:xfrm>
                      <a:prstGeom prst="rect">
                        <a:avLst/>
                      </a:prstGeom>
                    </p:spPr>
                  </p:pic>
                </p:oleObj>
              </mc:Fallback>
            </mc:AlternateContent>
          </a:graphicData>
        </a:graphic>
      </p:graphicFrame>
      <p:graphicFrame>
        <p:nvGraphicFramePr>
          <p:cNvPr id="9" name="Object 8">
            <a:extLst>
              <a:ext uri="{FF2B5EF4-FFF2-40B4-BE49-F238E27FC236}">
                <a16:creationId xmlns:a16="http://schemas.microsoft.com/office/drawing/2014/main" id="{C7DCD710-780C-35C0-9647-98BF06C666AD}"/>
              </a:ext>
            </a:extLst>
          </p:cNvPr>
          <p:cNvGraphicFramePr>
            <a:graphicFrameLocks noChangeAspect="1"/>
          </p:cNvGraphicFramePr>
          <p:nvPr>
            <p:extLst>
              <p:ext uri="{D42A27DB-BD31-4B8C-83A1-F6EECF244321}">
                <p14:modId xmlns:p14="http://schemas.microsoft.com/office/powerpoint/2010/main" val="1934720639"/>
              </p:ext>
            </p:extLst>
          </p:nvPr>
        </p:nvGraphicFramePr>
        <p:xfrm>
          <a:off x="3074639" y="1596484"/>
          <a:ext cx="1803400" cy="482600"/>
        </p:xfrm>
        <a:graphic>
          <a:graphicData uri="http://schemas.openxmlformats.org/presentationml/2006/ole">
            <mc:AlternateContent xmlns:mc="http://schemas.openxmlformats.org/markup-compatibility/2006">
              <mc:Choice xmlns:v="urn:schemas-microsoft-com:vml" Requires="v">
                <p:oleObj name="Equation" r:id="rId8" imgW="1803240" imgH="482400" progId="Equation.DSMT4">
                  <p:embed/>
                </p:oleObj>
              </mc:Choice>
              <mc:Fallback>
                <p:oleObj name="Equation" r:id="rId8" imgW="1803240" imgH="482400" progId="Equation.DSMT4">
                  <p:embed/>
                  <p:pic>
                    <p:nvPicPr>
                      <p:cNvPr id="8" name="Object 7">
                        <a:extLst>
                          <a:ext uri="{FF2B5EF4-FFF2-40B4-BE49-F238E27FC236}">
                            <a16:creationId xmlns:a16="http://schemas.microsoft.com/office/drawing/2014/main" id="{4BC38220-0696-F066-6AF5-51EE5D810B61}"/>
                          </a:ext>
                        </a:extLst>
                      </p:cNvPr>
                      <p:cNvPicPr/>
                      <p:nvPr/>
                    </p:nvPicPr>
                    <p:blipFill>
                      <a:blip r:embed="rId9"/>
                      <a:stretch>
                        <a:fillRect/>
                      </a:stretch>
                    </p:blipFill>
                    <p:spPr>
                      <a:xfrm>
                        <a:off x="3074639" y="1596484"/>
                        <a:ext cx="1803400" cy="482600"/>
                      </a:xfrm>
                      <a:prstGeom prst="rect">
                        <a:avLst/>
                      </a:prstGeom>
                    </p:spPr>
                  </p:pic>
                </p:oleObj>
              </mc:Fallback>
            </mc:AlternateContent>
          </a:graphicData>
        </a:graphic>
      </p:graphicFrame>
      <p:graphicFrame>
        <p:nvGraphicFramePr>
          <p:cNvPr id="11" name="Object 10">
            <a:extLst>
              <a:ext uri="{FF2B5EF4-FFF2-40B4-BE49-F238E27FC236}">
                <a16:creationId xmlns:a16="http://schemas.microsoft.com/office/drawing/2014/main" id="{EC620071-AC67-D9D1-2603-1D1432A082C4}"/>
              </a:ext>
            </a:extLst>
          </p:cNvPr>
          <p:cNvGraphicFramePr>
            <a:graphicFrameLocks noChangeAspect="1"/>
          </p:cNvGraphicFramePr>
          <p:nvPr>
            <p:extLst>
              <p:ext uri="{D42A27DB-BD31-4B8C-83A1-F6EECF244321}">
                <p14:modId xmlns:p14="http://schemas.microsoft.com/office/powerpoint/2010/main" val="824786095"/>
              </p:ext>
            </p:extLst>
          </p:nvPr>
        </p:nvGraphicFramePr>
        <p:xfrm>
          <a:off x="3506439" y="2427702"/>
          <a:ext cx="1371600" cy="584200"/>
        </p:xfrm>
        <a:graphic>
          <a:graphicData uri="http://schemas.openxmlformats.org/presentationml/2006/ole">
            <mc:AlternateContent xmlns:mc="http://schemas.openxmlformats.org/markup-compatibility/2006">
              <mc:Choice xmlns:v="urn:schemas-microsoft-com:vml" Requires="v">
                <p:oleObj name="Equation" r:id="rId10" imgW="1371600" imgH="583920" progId="Equation.DSMT4">
                  <p:embed/>
                </p:oleObj>
              </mc:Choice>
              <mc:Fallback>
                <p:oleObj name="Equation" r:id="rId10" imgW="1371600" imgH="583920" progId="Equation.DSMT4">
                  <p:embed/>
                  <p:pic>
                    <p:nvPicPr>
                      <p:cNvPr id="0" name=""/>
                      <p:cNvPicPr/>
                      <p:nvPr/>
                    </p:nvPicPr>
                    <p:blipFill>
                      <a:blip r:embed="rId11"/>
                      <a:stretch>
                        <a:fillRect/>
                      </a:stretch>
                    </p:blipFill>
                    <p:spPr>
                      <a:xfrm>
                        <a:off x="3506439" y="2427702"/>
                        <a:ext cx="1371600" cy="584200"/>
                      </a:xfrm>
                      <a:prstGeom prst="rect">
                        <a:avLst/>
                      </a:prstGeom>
                    </p:spPr>
                  </p:pic>
                </p:oleObj>
              </mc:Fallback>
            </mc:AlternateContent>
          </a:graphicData>
        </a:graphic>
      </p:graphicFrame>
      <p:graphicFrame>
        <p:nvGraphicFramePr>
          <p:cNvPr id="12" name="Object 11">
            <a:extLst>
              <a:ext uri="{FF2B5EF4-FFF2-40B4-BE49-F238E27FC236}">
                <a16:creationId xmlns:a16="http://schemas.microsoft.com/office/drawing/2014/main" id="{3F1BAFC5-C484-F513-E626-A855873508EA}"/>
              </a:ext>
            </a:extLst>
          </p:cNvPr>
          <p:cNvGraphicFramePr>
            <a:graphicFrameLocks noChangeAspect="1"/>
          </p:cNvGraphicFramePr>
          <p:nvPr>
            <p:extLst>
              <p:ext uri="{D42A27DB-BD31-4B8C-83A1-F6EECF244321}">
                <p14:modId xmlns:p14="http://schemas.microsoft.com/office/powerpoint/2010/main" val="1136213035"/>
              </p:ext>
            </p:extLst>
          </p:nvPr>
        </p:nvGraphicFramePr>
        <p:xfrm>
          <a:off x="7928401" y="3482433"/>
          <a:ext cx="355600" cy="469900"/>
        </p:xfrm>
        <a:graphic>
          <a:graphicData uri="http://schemas.openxmlformats.org/presentationml/2006/ole">
            <mc:AlternateContent xmlns:mc="http://schemas.openxmlformats.org/markup-compatibility/2006">
              <mc:Choice xmlns:v="urn:schemas-microsoft-com:vml" Requires="v">
                <p:oleObj name="Equation" r:id="rId12" imgW="355320" imgH="469800" progId="Equation.DSMT4">
                  <p:embed/>
                </p:oleObj>
              </mc:Choice>
              <mc:Fallback>
                <p:oleObj name="Equation" r:id="rId12" imgW="355320" imgH="469800" progId="Equation.DSMT4">
                  <p:embed/>
                  <p:pic>
                    <p:nvPicPr>
                      <p:cNvPr id="11" name="Object 10">
                        <a:extLst>
                          <a:ext uri="{FF2B5EF4-FFF2-40B4-BE49-F238E27FC236}">
                            <a16:creationId xmlns:a16="http://schemas.microsoft.com/office/drawing/2014/main" id="{EC620071-AC67-D9D1-2603-1D1432A082C4}"/>
                          </a:ext>
                        </a:extLst>
                      </p:cNvPr>
                      <p:cNvPicPr/>
                      <p:nvPr/>
                    </p:nvPicPr>
                    <p:blipFill>
                      <a:blip r:embed="rId13"/>
                      <a:stretch>
                        <a:fillRect/>
                      </a:stretch>
                    </p:blipFill>
                    <p:spPr>
                      <a:xfrm>
                        <a:off x="7928401" y="3482433"/>
                        <a:ext cx="355600" cy="469900"/>
                      </a:xfrm>
                      <a:prstGeom prst="rect">
                        <a:avLst/>
                      </a:prstGeom>
                    </p:spPr>
                  </p:pic>
                </p:oleObj>
              </mc:Fallback>
            </mc:AlternateContent>
          </a:graphicData>
        </a:graphic>
      </p:graphicFrame>
      <p:graphicFrame>
        <p:nvGraphicFramePr>
          <p:cNvPr id="13" name="Object 12">
            <a:extLst>
              <a:ext uri="{FF2B5EF4-FFF2-40B4-BE49-F238E27FC236}">
                <a16:creationId xmlns:a16="http://schemas.microsoft.com/office/drawing/2014/main" id="{0C8A116C-3C2B-7186-BF68-CE0F24BBAF87}"/>
              </a:ext>
            </a:extLst>
          </p:cNvPr>
          <p:cNvGraphicFramePr>
            <a:graphicFrameLocks noChangeAspect="1"/>
          </p:cNvGraphicFramePr>
          <p:nvPr>
            <p:extLst>
              <p:ext uri="{D42A27DB-BD31-4B8C-83A1-F6EECF244321}">
                <p14:modId xmlns:p14="http://schemas.microsoft.com/office/powerpoint/2010/main" val="4277985729"/>
              </p:ext>
            </p:extLst>
          </p:nvPr>
        </p:nvGraphicFramePr>
        <p:xfrm>
          <a:off x="4598794" y="3907380"/>
          <a:ext cx="292100" cy="406400"/>
        </p:xfrm>
        <a:graphic>
          <a:graphicData uri="http://schemas.openxmlformats.org/presentationml/2006/ole">
            <mc:AlternateContent xmlns:mc="http://schemas.openxmlformats.org/markup-compatibility/2006">
              <mc:Choice xmlns:v="urn:schemas-microsoft-com:vml" Requires="v">
                <p:oleObj name="Equation" r:id="rId14" imgW="291960" imgH="406080" progId="Equation.DSMT4">
                  <p:embed/>
                </p:oleObj>
              </mc:Choice>
              <mc:Fallback>
                <p:oleObj name="Equation" r:id="rId14" imgW="291960" imgH="406080" progId="Equation.DSMT4">
                  <p:embed/>
                  <p:pic>
                    <p:nvPicPr>
                      <p:cNvPr id="11" name="Object 10">
                        <a:extLst>
                          <a:ext uri="{FF2B5EF4-FFF2-40B4-BE49-F238E27FC236}">
                            <a16:creationId xmlns:a16="http://schemas.microsoft.com/office/drawing/2014/main" id="{EC620071-AC67-D9D1-2603-1D1432A082C4}"/>
                          </a:ext>
                        </a:extLst>
                      </p:cNvPr>
                      <p:cNvPicPr/>
                      <p:nvPr/>
                    </p:nvPicPr>
                    <p:blipFill>
                      <a:blip r:embed="rId15"/>
                      <a:stretch>
                        <a:fillRect/>
                      </a:stretch>
                    </p:blipFill>
                    <p:spPr>
                      <a:xfrm>
                        <a:off x="4598794" y="3907380"/>
                        <a:ext cx="292100" cy="406400"/>
                      </a:xfrm>
                      <a:prstGeom prst="rect">
                        <a:avLst/>
                      </a:prstGeom>
                    </p:spPr>
                  </p:pic>
                </p:oleObj>
              </mc:Fallback>
            </mc:AlternateContent>
          </a:graphicData>
        </a:graphic>
      </p:graphicFrame>
      <p:graphicFrame>
        <p:nvGraphicFramePr>
          <p:cNvPr id="14" name="Object 13">
            <a:extLst>
              <a:ext uri="{FF2B5EF4-FFF2-40B4-BE49-F238E27FC236}">
                <a16:creationId xmlns:a16="http://schemas.microsoft.com/office/drawing/2014/main" id="{D87C93D6-3ECC-CAC1-34C1-1AF748909270}"/>
              </a:ext>
            </a:extLst>
          </p:cNvPr>
          <p:cNvGraphicFramePr>
            <a:graphicFrameLocks noChangeAspect="1"/>
          </p:cNvGraphicFramePr>
          <p:nvPr>
            <p:extLst>
              <p:ext uri="{D42A27DB-BD31-4B8C-83A1-F6EECF244321}">
                <p14:modId xmlns:p14="http://schemas.microsoft.com/office/powerpoint/2010/main" val="1907297029"/>
              </p:ext>
            </p:extLst>
          </p:nvPr>
        </p:nvGraphicFramePr>
        <p:xfrm>
          <a:off x="1779704" y="4338212"/>
          <a:ext cx="1282700" cy="584200"/>
        </p:xfrm>
        <a:graphic>
          <a:graphicData uri="http://schemas.openxmlformats.org/presentationml/2006/ole">
            <mc:AlternateContent xmlns:mc="http://schemas.openxmlformats.org/markup-compatibility/2006">
              <mc:Choice xmlns:v="urn:schemas-microsoft-com:vml" Requires="v">
                <p:oleObj name="Equation" r:id="rId16" imgW="1282680" imgH="583920" progId="Equation.DSMT4">
                  <p:embed/>
                </p:oleObj>
              </mc:Choice>
              <mc:Fallback>
                <p:oleObj name="Equation" r:id="rId16" imgW="1282680" imgH="583920" progId="Equation.DSMT4">
                  <p:embed/>
                  <p:pic>
                    <p:nvPicPr>
                      <p:cNvPr id="0" name=""/>
                      <p:cNvPicPr/>
                      <p:nvPr/>
                    </p:nvPicPr>
                    <p:blipFill>
                      <a:blip r:embed="rId17"/>
                      <a:stretch>
                        <a:fillRect/>
                      </a:stretch>
                    </p:blipFill>
                    <p:spPr>
                      <a:xfrm>
                        <a:off x="1779704" y="4338212"/>
                        <a:ext cx="1282700" cy="584200"/>
                      </a:xfrm>
                      <a:prstGeom prst="rect">
                        <a:avLst/>
                      </a:prstGeom>
                    </p:spPr>
                  </p:pic>
                </p:oleObj>
              </mc:Fallback>
            </mc:AlternateContent>
          </a:graphicData>
        </a:graphic>
      </p:graphicFrame>
      <p:graphicFrame>
        <p:nvGraphicFramePr>
          <p:cNvPr id="15" name="Object 14">
            <a:extLst>
              <a:ext uri="{FF2B5EF4-FFF2-40B4-BE49-F238E27FC236}">
                <a16:creationId xmlns:a16="http://schemas.microsoft.com/office/drawing/2014/main" id="{D7A6BFA7-54BA-A989-CE24-AFF96F01D155}"/>
              </a:ext>
            </a:extLst>
          </p:cNvPr>
          <p:cNvGraphicFramePr>
            <a:graphicFrameLocks noChangeAspect="1"/>
          </p:cNvGraphicFramePr>
          <p:nvPr>
            <p:extLst>
              <p:ext uri="{D42A27DB-BD31-4B8C-83A1-F6EECF244321}">
                <p14:modId xmlns:p14="http://schemas.microsoft.com/office/powerpoint/2010/main" val="2245482974"/>
              </p:ext>
            </p:extLst>
          </p:nvPr>
        </p:nvGraphicFramePr>
        <p:xfrm>
          <a:off x="3449599" y="4774530"/>
          <a:ext cx="2222500" cy="990600"/>
        </p:xfrm>
        <a:graphic>
          <a:graphicData uri="http://schemas.openxmlformats.org/presentationml/2006/ole">
            <mc:AlternateContent xmlns:mc="http://schemas.openxmlformats.org/markup-compatibility/2006">
              <mc:Choice xmlns:v="urn:schemas-microsoft-com:vml" Requires="v">
                <p:oleObj name="Equation" r:id="rId18" imgW="2222280" imgH="990360" progId="Equation.DSMT4">
                  <p:embed/>
                </p:oleObj>
              </mc:Choice>
              <mc:Fallback>
                <p:oleObj name="Equation" r:id="rId18" imgW="2222280" imgH="990360" progId="Equation.DSMT4">
                  <p:embed/>
                  <p:pic>
                    <p:nvPicPr>
                      <p:cNvPr id="11" name="Object 10">
                        <a:extLst>
                          <a:ext uri="{FF2B5EF4-FFF2-40B4-BE49-F238E27FC236}">
                            <a16:creationId xmlns:a16="http://schemas.microsoft.com/office/drawing/2014/main" id="{EC620071-AC67-D9D1-2603-1D1432A082C4}"/>
                          </a:ext>
                        </a:extLst>
                      </p:cNvPr>
                      <p:cNvPicPr/>
                      <p:nvPr/>
                    </p:nvPicPr>
                    <p:blipFill>
                      <a:blip r:embed="rId19"/>
                      <a:stretch>
                        <a:fillRect/>
                      </a:stretch>
                    </p:blipFill>
                    <p:spPr>
                      <a:xfrm>
                        <a:off x="3449599" y="4774530"/>
                        <a:ext cx="2222500" cy="990600"/>
                      </a:xfrm>
                      <a:prstGeom prst="rect">
                        <a:avLst/>
                      </a:prstGeom>
                    </p:spPr>
                  </p:pic>
                </p:oleObj>
              </mc:Fallback>
            </mc:AlternateContent>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BF3103-6A96-BA93-DBC1-21E2E468468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8664888-F7F6-93D7-F42B-2EF37ACB39DB}"/>
              </a:ext>
            </a:extLst>
          </p:cNvPr>
          <p:cNvSpPr>
            <a:spLocks noGrp="1"/>
          </p:cNvSpPr>
          <p:nvPr>
            <p:ph type="title"/>
          </p:nvPr>
        </p:nvSpPr>
        <p:spPr/>
        <p:txBody>
          <a:bodyPr/>
          <a:lstStyle/>
          <a:p>
            <a:r>
              <a:rPr lang="en-US" dirty="0"/>
              <a:t>Note</a:t>
            </a:r>
          </a:p>
        </p:txBody>
      </p:sp>
      <mc:AlternateContent xmlns:mc="http://schemas.openxmlformats.org/markup-compatibility/2006" xmlns:a14="http://schemas.microsoft.com/office/drawing/2010/main">
        <mc:Choice Requires="a14">
          <p:sp>
            <p:nvSpPr>
              <p:cNvPr id="4" name="Content Placeholder 3">
                <a:extLst>
                  <a:ext uri="{FF2B5EF4-FFF2-40B4-BE49-F238E27FC236}">
                    <a16:creationId xmlns:a16="http://schemas.microsoft.com/office/drawing/2014/main" id="{599D6C93-864B-3A35-B544-BDD7AFF15F41}"/>
                  </a:ext>
                </a:extLst>
              </p:cNvPr>
              <p:cNvSpPr>
                <a:spLocks noGrp="1"/>
              </p:cNvSpPr>
              <p:nvPr>
                <p:ph idx="1"/>
              </p:nvPr>
            </p:nvSpPr>
            <p:spPr>
              <a:xfrm>
                <a:off x="457200" y="1280160"/>
                <a:ext cx="8229600" cy="1815882"/>
              </a:xfrm>
              <a:ln w="28575">
                <a:solidFill>
                  <a:srgbClr val="FF0000"/>
                </a:solidFill>
              </a:ln>
            </p:spPr>
            <p:txBody>
              <a:bodyPr>
                <a:spAutoFit/>
              </a:bodyPr>
              <a:lstStyle/>
              <a:p>
                <a:r>
                  <a:rPr lang="en-US" dirty="0">
                    <a:solidFill>
                      <a:srgbClr val="000000"/>
                    </a:solidFill>
                  </a:rPr>
                  <a:t>The criteria that </a:t>
                </a:r>
                <a14:m>
                  <m:oMath xmlns:m="http://schemas.openxmlformats.org/officeDocument/2006/math">
                    <m:r>
                      <a:rPr lang="en-US" i="1" dirty="0" smtClean="0">
                        <a:solidFill>
                          <a:srgbClr val="000000"/>
                        </a:solidFill>
                        <a:latin typeface="Cambria Math" panose="02040503050406030204" pitchFamily="18" charset="0"/>
                      </a:rPr>
                      <m:t>𝑛𝑝</m:t>
                    </m:r>
                  </m:oMath>
                </a14:m>
                <a:r>
                  <a:rPr lang="en-US" dirty="0">
                    <a:solidFill>
                      <a:srgbClr val="000000"/>
                    </a:solidFill>
                  </a:rPr>
                  <a:t> and </a:t>
                </a:r>
                <a14:m>
                  <m:oMath xmlns:m="http://schemas.openxmlformats.org/officeDocument/2006/math">
                    <m:r>
                      <a:rPr lang="en-US" i="1" dirty="0" smtClean="0">
                        <a:solidFill>
                          <a:srgbClr val="000000"/>
                        </a:solidFill>
                        <a:latin typeface="Cambria Math" panose="02040503050406030204" pitchFamily="18" charset="0"/>
                      </a:rPr>
                      <m:t>𝑛</m:t>
                    </m:r>
                    <m:r>
                      <a:rPr lang="en-US" i="1" dirty="0" smtClean="0">
                        <a:solidFill>
                          <a:srgbClr val="000000"/>
                        </a:solidFill>
                        <a:latin typeface="Cambria Math" panose="02040503050406030204" pitchFamily="18" charset="0"/>
                      </a:rPr>
                      <m:t>(1−</m:t>
                    </m:r>
                    <m:r>
                      <a:rPr lang="en-US" i="1" dirty="0" smtClean="0">
                        <a:solidFill>
                          <a:srgbClr val="000000"/>
                        </a:solidFill>
                        <a:latin typeface="Cambria Math" panose="02040503050406030204" pitchFamily="18" charset="0"/>
                      </a:rPr>
                      <m:t>𝑝</m:t>
                    </m:r>
                    <m:r>
                      <a:rPr lang="en-US" i="1" dirty="0" smtClean="0">
                        <a:solidFill>
                          <a:srgbClr val="000000"/>
                        </a:solidFill>
                        <a:latin typeface="Cambria Math" panose="02040503050406030204" pitchFamily="18" charset="0"/>
                      </a:rPr>
                      <m:t>)</m:t>
                    </m:r>
                  </m:oMath>
                </a14:m>
                <a:r>
                  <a:rPr lang="en-US" dirty="0">
                    <a:solidFill>
                      <a:srgbClr val="000000"/>
                    </a:solidFill>
                  </a:rPr>
                  <a:t> must be greater than 10 is required to ensure that the normal distribution can be used as a good approximation to the binomial distribution.</a:t>
                </a:r>
              </a:p>
            </p:txBody>
          </p:sp>
        </mc:Choice>
        <mc:Fallback xmlns="">
          <p:sp>
            <p:nvSpPr>
              <p:cNvPr id="4" name="Content Placeholder 3">
                <a:extLst>
                  <a:ext uri="{FF2B5EF4-FFF2-40B4-BE49-F238E27FC236}">
                    <a16:creationId xmlns:a16="http://schemas.microsoft.com/office/drawing/2014/main" id="{599D6C93-864B-3A35-B544-BDD7AFF15F41}"/>
                  </a:ext>
                </a:extLst>
              </p:cNvPr>
              <p:cNvSpPr>
                <a:spLocks noGrp="1" noRot="1" noChangeAspect="1" noMove="1" noResize="1" noEditPoints="1" noAdjustHandles="1" noChangeArrowheads="1" noChangeShapeType="1" noTextEdit="1"/>
              </p:cNvSpPr>
              <p:nvPr>
                <p:ph idx="1"/>
              </p:nvPr>
            </p:nvSpPr>
            <p:spPr>
              <a:xfrm>
                <a:off x="457200" y="1280160"/>
                <a:ext cx="8229600" cy="1815882"/>
              </a:xfrm>
              <a:blipFill>
                <a:blip r:embed="rId2"/>
                <a:stretch>
                  <a:fillRect l="-1328" t="-2310" r="-1181" b="-7591"/>
                </a:stretch>
              </a:blipFill>
              <a:ln w="28575">
                <a:solidFill>
                  <a:srgbClr val="FF0000"/>
                </a:solidFill>
              </a:ln>
            </p:spPr>
            <p:txBody>
              <a:bodyPr/>
              <a:lstStyle/>
              <a:p>
                <a:r>
                  <a:rPr lang="en-IN">
                    <a:noFill/>
                  </a:rPr>
                  <a:t> </a:t>
                </a:r>
              </a:p>
            </p:txBody>
          </p:sp>
        </mc:Fallback>
      </mc:AlternateContent>
    </p:spTree>
    <p:extLst>
      <p:ext uri="{BB962C8B-B14F-4D97-AF65-F5344CB8AC3E}">
        <p14:creationId xmlns:p14="http://schemas.microsoft.com/office/powerpoint/2010/main" val="41270069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10.4.1: Determining a 95% Confidence Interval for the Proportion of Radio Listeners</a:t>
            </a:r>
          </a:p>
        </p:txBody>
      </p:sp>
      <p:sp>
        <p:nvSpPr>
          <p:cNvPr id="3" name="Content Placeholder 2"/>
          <p:cNvSpPr>
            <a:spLocks noGrp="1"/>
          </p:cNvSpPr>
          <p:nvPr>
            <p:ph idx="1"/>
          </p:nvPr>
        </p:nvSpPr>
        <p:spPr/>
        <p:txBody>
          <a:bodyPr>
            <a:normAutofit/>
          </a:bodyPr>
          <a:lstStyle/>
          <a:p>
            <a:r>
              <a:rPr lang="en-US" dirty="0"/>
              <a:t>Suppose a sample of 410 randomly selected radio listeners revealed that 48 listened to WXQI. Find a 95% confidence interval for the proportion of radio listeners that listen to WXQI.</a:t>
            </a:r>
          </a:p>
          <a:p>
            <a:r>
              <a:rPr lang="en-US" b="1" dirty="0"/>
              <a:t>Solution</a:t>
            </a:r>
          </a:p>
          <a:p>
            <a:r>
              <a:rPr lang="en-US" dirty="0"/>
              <a:t>A point estimate of the proportion that listen to WXQI is calculated by</a:t>
            </a:r>
          </a:p>
          <a:p>
            <a:endParaRPr lang="en-US" dirty="0"/>
          </a:p>
        </p:txBody>
      </p:sp>
      <p:graphicFrame>
        <p:nvGraphicFramePr>
          <p:cNvPr id="4" name="Object 3">
            <a:extLst>
              <a:ext uri="{FF2B5EF4-FFF2-40B4-BE49-F238E27FC236}">
                <a16:creationId xmlns:a16="http://schemas.microsoft.com/office/drawing/2014/main" id="{E05F0DFC-720F-9831-43A0-E4CFC53BA2F3}"/>
              </a:ext>
            </a:extLst>
          </p:cNvPr>
          <p:cNvGraphicFramePr>
            <a:graphicFrameLocks noChangeAspect="1"/>
          </p:cNvGraphicFramePr>
          <p:nvPr>
            <p:extLst>
              <p:ext uri="{D42A27DB-BD31-4B8C-83A1-F6EECF244321}">
                <p14:modId xmlns:p14="http://schemas.microsoft.com/office/powerpoint/2010/main" val="1785998183"/>
              </p:ext>
            </p:extLst>
          </p:nvPr>
        </p:nvGraphicFramePr>
        <p:xfrm>
          <a:off x="2895600" y="4648200"/>
          <a:ext cx="2527300" cy="838200"/>
        </p:xfrm>
        <a:graphic>
          <a:graphicData uri="http://schemas.openxmlformats.org/presentationml/2006/ole">
            <mc:AlternateContent xmlns:mc="http://schemas.openxmlformats.org/markup-compatibility/2006">
              <mc:Choice xmlns:v="urn:schemas-microsoft-com:vml" Requires="v">
                <p:oleObj name="Equation" r:id="rId2" imgW="2527200" imgH="838080" progId="Equation.DSMT4">
                  <p:embed/>
                </p:oleObj>
              </mc:Choice>
              <mc:Fallback>
                <p:oleObj name="Equation" r:id="rId2" imgW="2527200" imgH="838080" progId="Equation.DSMT4">
                  <p:embed/>
                  <p:pic>
                    <p:nvPicPr>
                      <p:cNvPr id="0" name=""/>
                      <p:cNvPicPr/>
                      <p:nvPr/>
                    </p:nvPicPr>
                    <p:blipFill>
                      <a:blip r:embed="rId3"/>
                      <a:stretch>
                        <a:fillRect/>
                      </a:stretch>
                    </p:blipFill>
                    <p:spPr>
                      <a:xfrm>
                        <a:off x="2895600" y="4648200"/>
                        <a:ext cx="2527300" cy="838200"/>
                      </a:xfrm>
                      <a:prstGeom prst="rect">
                        <a:avLst/>
                      </a:prstGeom>
                    </p:spPr>
                  </p:pic>
                </p:oleObj>
              </mc:Fallback>
            </mc:AlternateContent>
          </a:graphicData>
        </a:graphic>
      </p:graphicFrame>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2291</TotalTime>
  <Words>1750</Words>
  <Application>Microsoft Office PowerPoint</Application>
  <PresentationFormat>On-screen Show (4:3)</PresentationFormat>
  <Paragraphs>116</Paragraphs>
  <Slides>28</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28</vt:i4>
      </vt:variant>
    </vt:vector>
  </HeadingPairs>
  <TitlesOfParts>
    <vt:vector size="34" baseType="lpstr">
      <vt:lpstr>Arial</vt:lpstr>
      <vt:lpstr>Symbol</vt:lpstr>
      <vt:lpstr>Cambria Math</vt:lpstr>
      <vt:lpstr>Calibri</vt:lpstr>
      <vt:lpstr>Office Theme</vt:lpstr>
      <vt:lpstr>Equation</vt:lpstr>
      <vt:lpstr>Section 10.4</vt:lpstr>
      <vt:lpstr>Note</vt:lpstr>
      <vt:lpstr>Interval Estimation of a Population Attribute</vt:lpstr>
      <vt:lpstr>Interval Estimation of a Population Attribute (cont.)</vt:lpstr>
      <vt:lpstr>Interval Estimation of a Population Attribute (cont.)</vt:lpstr>
      <vt:lpstr>Interval Estimation of a Population Attribute (cont.)</vt:lpstr>
      <vt:lpstr>Formula: 100(1 - α)% Confidence Interval for the Population Proportion</vt:lpstr>
      <vt:lpstr>Note</vt:lpstr>
      <vt:lpstr>Example 10.4.1: Determining a 95% Confidence Interval for the Proportion of Radio Listeners</vt:lpstr>
      <vt:lpstr>Example 10.4.1: Determining a 95% Confidence Interval for the Proportion of Radio Listeners (cont.)</vt:lpstr>
      <vt:lpstr>Example 10.4.1: Determining a 95% Confidence Interval for the Proportion of Radio Listeners (cont.)</vt:lpstr>
      <vt:lpstr>Example 10.4.1: Determining a 95% Confidence Interval for the Proportion of Radio Listeners (cont.)</vt:lpstr>
      <vt:lpstr>Precision and Sample Size for Estimating the Population Proportion</vt:lpstr>
      <vt:lpstr>Precision and Sample Size for Estimating the Population Proportion (cont.)</vt:lpstr>
      <vt:lpstr>Precision and Sample Size for Estimating the Population Proportion (cont.)</vt:lpstr>
      <vt:lpstr>Precision and Sample Size for Estimating the Population Proportion (cont.)</vt:lpstr>
      <vt:lpstr>Note</vt:lpstr>
      <vt:lpstr>Definition: Pilot Study</vt:lpstr>
      <vt:lpstr>Formula: Sample Size Determination for Estimating a Population Proportion</vt:lpstr>
      <vt:lpstr>Formula: Sample Size Determination for Estimating a Population Proportion (cont.)</vt:lpstr>
      <vt:lpstr>Precision and Sample Size for Estimating the Population Proportion (cont.)</vt:lpstr>
      <vt:lpstr>Example 10.4.2: Determining the Sample Size Needed to Estimate the Proportion of Buyers </vt:lpstr>
      <vt:lpstr>Example 10.4.2: Determining the Sample Size Needed to Estimate the Proportion of Buyers (cont.) </vt:lpstr>
      <vt:lpstr>Example 10.4.3: Determining the Sample Size Needed to Estimate the Proportion of the Market Held</vt:lpstr>
      <vt:lpstr>Example 10.4.3: Determining the Sample Size Needed to Estimate the Proportion of the Market Held (cont.)</vt:lpstr>
      <vt:lpstr>Example 10.4.3: Determining the Sample Size Needed to Estimate the Proportion of the Market Held (cont.)</vt:lpstr>
      <vt:lpstr>Precision and Sample Size for Estimating the Population Proportion (cont.)</vt:lpstr>
      <vt:lpstr>Precision and Sample Size for Estimating the Population Proportion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Statistics and Data, 4th Edition</dc:title>
  <dc:creator>Hawkes Learning</dc:creator>
  <cp:lastModifiedBy>Casey Luquet</cp:lastModifiedBy>
  <cp:revision>281</cp:revision>
  <dcterms:created xsi:type="dcterms:W3CDTF">2013-04-26T14:43:13Z</dcterms:created>
  <dcterms:modified xsi:type="dcterms:W3CDTF">2024-03-08T20:53:52Z</dcterms:modified>
</cp:coreProperties>
</file>