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315" r:id="rId3"/>
    <p:sldId id="292" r:id="rId4"/>
    <p:sldId id="316" r:id="rId5"/>
    <p:sldId id="317" r:id="rId6"/>
    <p:sldId id="318" r:id="rId7"/>
    <p:sldId id="320" r:id="rId8"/>
    <p:sldId id="321" r:id="rId9"/>
    <p:sldId id="298" r:id="rId10"/>
    <p:sldId id="322" r:id="rId11"/>
    <p:sldId id="323" r:id="rId12"/>
    <p:sldId id="324" r:id="rId13"/>
    <p:sldId id="325" r:id="rId14"/>
    <p:sldId id="326" r:id="rId15"/>
    <p:sldId id="327" r:id="rId16"/>
    <p:sldId id="301" r:id="rId17"/>
    <p:sldId id="328" r:id="rId18"/>
    <p:sldId id="329" r:id="rId19"/>
    <p:sldId id="330" r:id="rId20"/>
    <p:sldId id="331" r:id="rId21"/>
    <p:sldId id="332" r:id="rId22"/>
    <p:sldId id="333" r:id="rId23"/>
    <p:sldId id="334" r:id="rId24"/>
    <p:sldId id="335" r:id="rId25"/>
    <p:sldId id="336" r:id="rId26"/>
    <p:sldId id="337" r:id="rId27"/>
    <p:sldId id="319" r:id="rId28"/>
    <p:sldId id="338" r:id="rId29"/>
    <p:sldId id="302" r:id="rId30"/>
    <p:sldId id="339" r:id="rId31"/>
    <p:sldId id="340" r:id="rId32"/>
    <p:sldId id="341" r:id="rId33"/>
    <p:sldId id="342" r:id="rId34"/>
    <p:sldId id="343" r:id="rId35"/>
    <p:sldId id="303" r:id="rId36"/>
    <p:sldId id="344" r:id="rId37"/>
    <p:sldId id="345" r:id="rId38"/>
  </p:sldIdLst>
  <p:sldSz cx="9144000" cy="6858000" type="screen4x3"/>
  <p:notesSz cx="6858000" cy="9144000"/>
  <p:embeddedFontLst>
    <p:embeddedFont>
      <p:font typeface="Cambria Math" panose="02040503050406030204" pitchFamily="18"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3"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5"/>
    <a:srgbClr val="0000FF"/>
    <a:srgbClr val="000000"/>
    <a:srgbClr val="1F497D"/>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8" d="100"/>
          <a:sy n="108" d="100"/>
        </p:scale>
        <p:origin x="10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3/12/2024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3/12/2024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3" Type="http://schemas.openxmlformats.org/officeDocument/2006/relationships/image" Target="../media/image8.png"/><Relationship Id="rId7" Type="http://schemas.openxmlformats.org/officeDocument/2006/relationships/image" Target="../media/image6.wmf"/><Relationship Id="rId12" Type="http://schemas.openxmlformats.org/officeDocument/2006/relationships/oleObject" Target="../embeddings/oleObject6.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10.3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Estimating the Population Mean, σ Unknown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E2EF-973F-F959-7A8F-3F2935A37C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856C49-6580-B9DE-F27F-2BF67D834087}"/>
              </a:ext>
            </a:extLst>
          </p:cNvPr>
          <p:cNvSpPr>
            <a:spLocks noGrp="1"/>
          </p:cNvSpPr>
          <p:nvPr>
            <p:ph type="title"/>
          </p:nvPr>
        </p:nvSpPr>
        <p:spPr/>
        <p:txBody>
          <a:bodyPr>
            <a:normAutofit/>
          </a:bodyPr>
          <a:lstStyle/>
          <a:p>
            <a:r>
              <a:rPr lang="en-US" dirty="0"/>
              <a:t>Example 10.3.1: Determining a Confidence Interval for Number of Hours Worked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7C011DF-87C4-07B7-2961-F2FF0A12D2F8}"/>
                  </a:ext>
                </a:extLst>
              </p:cNvPr>
              <p:cNvSpPr>
                <a:spLocks noGrp="1"/>
              </p:cNvSpPr>
              <p:nvPr>
                <p:ph idx="1"/>
              </p:nvPr>
            </p:nvSpPr>
            <p:spPr/>
            <p:txBody>
              <a:bodyPr/>
              <a:lstStyle/>
              <a:p>
                <a:r>
                  <a:rPr lang="en-US" b="1" dirty="0"/>
                  <a:t>Solution</a:t>
                </a:r>
              </a:p>
              <a:p>
                <a:r>
                  <a:rPr lang="en-US" dirty="0"/>
                  <a:t>Since we have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&lt;30</m:t>
                    </m:r>
                  </m:oMath>
                </a14:m>
                <a:r>
                  <a:rPr lang="en-US" dirty="0"/>
                  <a:t>, we should confirm the sample comes from an approximately normal distribution.</a:t>
                </a:r>
                <a:endParaRPr lang="en-US" b="1" dirty="0"/>
              </a:p>
            </p:txBody>
          </p:sp>
        </mc:Choice>
        <mc:Fallback xmlns="">
          <p:sp>
            <p:nvSpPr>
              <p:cNvPr id="3" name="Content Placeholder 2">
                <a:extLst>
                  <a:ext uri="{FF2B5EF4-FFF2-40B4-BE49-F238E27FC236}">
                    <a16:creationId xmlns:a16="http://schemas.microsoft.com/office/drawing/2014/main" id="{E7C011DF-87C4-07B7-2961-F2FF0A12D2F8}"/>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spTree>
    <p:extLst>
      <p:ext uri="{BB962C8B-B14F-4D97-AF65-F5344CB8AC3E}">
        <p14:creationId xmlns:p14="http://schemas.microsoft.com/office/powerpoint/2010/main" val="1917039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5036B-D79D-BD8B-A98A-E9E20133B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9AA79-1394-9987-F3F6-4296BA51FF91}"/>
              </a:ext>
            </a:extLst>
          </p:cNvPr>
          <p:cNvSpPr>
            <a:spLocks noGrp="1"/>
          </p:cNvSpPr>
          <p:nvPr>
            <p:ph type="title"/>
          </p:nvPr>
        </p:nvSpPr>
        <p:spPr/>
        <p:txBody>
          <a:bodyPr>
            <a:normAutofit/>
          </a:bodyPr>
          <a:lstStyle/>
          <a:p>
            <a:r>
              <a:rPr lang="en-US" dirty="0"/>
              <a:t>Example 10.3.1: Determining a Confidence Interval for Number of Hours Worked (cont.)</a:t>
            </a:r>
          </a:p>
        </p:txBody>
      </p:sp>
      <p:sp>
        <p:nvSpPr>
          <p:cNvPr id="3" name="Content Placeholder 2">
            <a:extLst>
              <a:ext uri="{FF2B5EF4-FFF2-40B4-BE49-F238E27FC236}">
                <a16:creationId xmlns:a16="http://schemas.microsoft.com/office/drawing/2014/main" id="{B8B82639-FC4C-5C65-E64B-1CF58E109360}"/>
              </a:ext>
            </a:extLst>
          </p:cNvPr>
          <p:cNvSpPr>
            <a:spLocks noGrp="1"/>
          </p:cNvSpPr>
          <p:nvPr>
            <p:ph idx="1"/>
          </p:nvPr>
        </p:nvSpPr>
        <p:spPr/>
        <p:txBody>
          <a:bodyPr/>
          <a:lstStyle/>
          <a:p>
            <a:r>
              <a:rPr lang="en-US" b="1" dirty="0"/>
              <a:t>  </a:t>
            </a:r>
          </a:p>
        </p:txBody>
      </p:sp>
      <p:pic>
        <p:nvPicPr>
          <p:cNvPr id="5" name="Picture 4">
            <a:extLst>
              <a:ext uri="{FF2B5EF4-FFF2-40B4-BE49-F238E27FC236}">
                <a16:creationId xmlns:a16="http://schemas.microsoft.com/office/drawing/2014/main" id="{E76CD2D1-728E-BF49-6F0F-87C9FA485B69}"/>
              </a:ext>
            </a:extLst>
          </p:cNvPr>
          <p:cNvPicPr>
            <a:picLocks noChangeAspect="1"/>
          </p:cNvPicPr>
          <p:nvPr/>
        </p:nvPicPr>
        <p:blipFill>
          <a:blip r:embed="rId2"/>
          <a:stretch>
            <a:fillRect/>
          </a:stretch>
        </p:blipFill>
        <p:spPr>
          <a:xfrm>
            <a:off x="914400" y="1475010"/>
            <a:ext cx="6945793" cy="3907980"/>
          </a:xfrm>
          <a:prstGeom prst="rect">
            <a:avLst/>
          </a:prstGeom>
        </p:spPr>
      </p:pic>
    </p:spTree>
    <p:extLst>
      <p:ext uri="{BB962C8B-B14F-4D97-AF65-F5344CB8AC3E}">
        <p14:creationId xmlns:p14="http://schemas.microsoft.com/office/powerpoint/2010/main" val="13518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C2DF4-2A69-0A5F-09A5-20F9FA878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EF72A-033E-F947-48A6-641D275767C8}"/>
              </a:ext>
            </a:extLst>
          </p:cNvPr>
          <p:cNvSpPr>
            <a:spLocks noGrp="1"/>
          </p:cNvSpPr>
          <p:nvPr>
            <p:ph type="title"/>
          </p:nvPr>
        </p:nvSpPr>
        <p:spPr/>
        <p:txBody>
          <a:bodyPr>
            <a:normAutofit/>
          </a:bodyPr>
          <a:lstStyle/>
          <a:p>
            <a:r>
              <a:rPr lang="en-US" dirty="0"/>
              <a:t>Example 10.3.1: Determining a Confidence Interval for Number of Hours Worked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FBC728-B8A8-5641-EA1D-692050FF175C}"/>
                  </a:ext>
                </a:extLst>
              </p:cNvPr>
              <p:cNvSpPr>
                <a:spLocks noGrp="1"/>
              </p:cNvSpPr>
              <p:nvPr>
                <p:ph idx="1"/>
              </p:nvPr>
            </p:nvSpPr>
            <p:spPr/>
            <p:txBody>
              <a:bodyPr/>
              <a:lstStyle/>
              <a:p>
                <a:r>
                  <a:rPr lang="en-US" dirty="0"/>
                  <a:t>Since the normal probability plot of the data indicates an approximately normal distribution and the standard deviation of the population is unknown, the Student’s </a:t>
                </a:r>
                <a:r>
                  <a:rPr lang="en-US" i="1" dirty="0"/>
                  <a:t>t</a:t>
                </a:r>
                <a:r>
                  <a:rPr lang="en-US" dirty="0"/>
                  <a:t>-distribution will be used to construct the confidence interval. The sample mean and standard deviation are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a:t>
                </a:r>
                <a14:m>
                  <m:oMath xmlns:m="http://schemas.openxmlformats.org/officeDocument/2006/math">
                    <m:r>
                      <a:rPr lang="en-US" i="1" dirty="0" smtClean="0">
                        <a:latin typeface="Cambria Math" panose="02040503050406030204" pitchFamily="18" charset="0"/>
                      </a:rPr>
                      <m:t>≈29.86 </m:t>
                    </m:r>
                  </m:oMath>
                </a14:m>
                <a:r>
                  <a:rPr lang="en-US" dirty="0"/>
                  <a:t>hours and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≈7.08 </m:t>
                    </m:r>
                  </m:oMath>
                </a14:m>
                <a:r>
                  <a:rPr lang="en-US" dirty="0"/>
                  <a:t>hours, respectively. The degrees of freedom associated with the problem are</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−1=7−6=6.</m:t>
                      </m:r>
                    </m:oMath>
                  </m:oMathPara>
                </a14:m>
                <a:endParaRPr lang="en-US" dirty="0"/>
              </a:p>
            </p:txBody>
          </p:sp>
        </mc:Choice>
        <mc:Fallback xmlns="">
          <p:sp>
            <p:nvSpPr>
              <p:cNvPr id="3" name="Content Placeholder 2">
                <a:extLst>
                  <a:ext uri="{FF2B5EF4-FFF2-40B4-BE49-F238E27FC236}">
                    <a16:creationId xmlns:a16="http://schemas.microsoft.com/office/drawing/2014/main" id="{43FBC728-B8A8-5641-EA1D-692050FF175C}"/>
                  </a:ext>
                </a:extLst>
              </p:cNvPr>
              <p:cNvSpPr>
                <a:spLocks noGrp="1" noRot="1" noChangeAspect="1" noMove="1" noResize="1" noEditPoints="1" noAdjustHandles="1" noChangeArrowheads="1" noChangeShapeType="1" noTextEdit="1"/>
              </p:cNvSpPr>
              <p:nvPr>
                <p:ph idx="1"/>
              </p:nvPr>
            </p:nvSpPr>
            <p:spPr>
              <a:blipFill>
                <a:blip r:embed="rId2"/>
                <a:stretch>
                  <a:fillRect l="-1481" t="-1200" r="-815"/>
                </a:stretch>
              </a:blipFill>
            </p:spPr>
            <p:txBody>
              <a:bodyPr/>
              <a:lstStyle/>
              <a:p>
                <a:r>
                  <a:rPr lang="en-IN">
                    <a:noFill/>
                  </a:rPr>
                  <a:t> </a:t>
                </a:r>
              </a:p>
            </p:txBody>
          </p:sp>
        </mc:Fallback>
      </mc:AlternateContent>
    </p:spTree>
    <p:extLst>
      <p:ext uri="{BB962C8B-B14F-4D97-AF65-F5344CB8AC3E}">
        <p14:creationId xmlns:p14="http://schemas.microsoft.com/office/powerpoint/2010/main" val="178516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6582-5FAE-C25D-EBE9-DA24D6A54D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06CB8-BC72-297D-DF32-10D7AE06F097}"/>
              </a:ext>
            </a:extLst>
          </p:cNvPr>
          <p:cNvSpPr>
            <a:spLocks noGrp="1"/>
          </p:cNvSpPr>
          <p:nvPr>
            <p:ph type="title"/>
          </p:nvPr>
        </p:nvSpPr>
        <p:spPr/>
        <p:txBody>
          <a:bodyPr>
            <a:normAutofit/>
          </a:bodyPr>
          <a:lstStyle/>
          <a:p>
            <a:r>
              <a:rPr lang="en-US" dirty="0"/>
              <a:t>Example 10.3.1: Determining a Confidence Interval for Number of Hours Worked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4EECC49-D6BC-6355-BF58-F96DDE3807AC}"/>
                  </a:ext>
                </a:extLst>
              </p:cNvPr>
              <p:cNvSpPr>
                <a:spLocks noGrp="1"/>
              </p:cNvSpPr>
              <p:nvPr>
                <p:ph idx="1"/>
              </p:nvPr>
            </p:nvSpPr>
            <p:spPr/>
            <p:txBody>
              <a:bodyPr/>
              <a:lstStyle/>
              <a:p>
                <a:r>
                  <a:rPr lang="en-US" dirty="0"/>
                  <a:t>The </a:t>
                </a:r>
                <a:r>
                  <a:rPr lang="en-US" i="1" dirty="0"/>
                  <a:t>t</a:t>
                </a:r>
                <a:r>
                  <a:rPr lang="en-US" dirty="0"/>
                  <a:t>-value corresponding to 6 degrees of freedom and 95% confidence is given in Table D of Appendix A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0.025,    6</m:t>
                        </m:r>
                      </m:sub>
                    </m:sSub>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447</m:t>
                    </m:r>
                  </m:oMath>
                </a14:m>
                <a:r>
                  <a:rPr lang="en-US" dirty="0"/>
                  <a:t>. The general form of the confidence interval is given by</a:t>
                </a:r>
              </a:p>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𝑡</m:t>
                          </m:r>
                        </m:e>
                        <m:sub>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sup>
                              <m:r>
                                <a:rPr lang="en-US" b="0" i="1" smtClean="0">
                                  <a:latin typeface="Cambria Math" panose="02040503050406030204" pitchFamily="18" charset="0"/>
                                  <a:ea typeface="Cambria Math" panose="02040503050406030204" pitchFamily="18" charset="0"/>
                                </a:rPr>
                                <m:t> </m:t>
                              </m:r>
                            </m:sup>
                          </m:sSup>
                        </m:sub>
                      </m:sSub>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𝑛</m:t>
                              </m:r>
                            </m:e>
                          </m:rad>
                        </m:den>
                      </m:f>
                      <m:r>
                        <a:rPr lang="en-US" b="0" i="1" smtClean="0">
                          <a:latin typeface="Cambria Math" panose="02040503050406030204" pitchFamily="18" charset="0"/>
                        </a:rPr>
                        <m:t>.</m:t>
                      </m:r>
                    </m:oMath>
                  </m:oMathPara>
                </a14:m>
                <a:endParaRPr lang="en-US" dirty="0"/>
              </a:p>
              <a:p>
                <a:r>
                  <a:rPr lang="en-US" dirty="0"/>
                  <a:t>Substituting the sample statistics and the critical value for the </a:t>
                </a:r>
                <a:r>
                  <a:rPr lang="en-US" i="1" dirty="0"/>
                  <a:t>t</a:t>
                </a:r>
                <a:r>
                  <a:rPr lang="en-US" dirty="0"/>
                  <a:t>-distribution into the confidence interval formula yields the following confidence interval for the population mean.</a:t>
                </a:r>
              </a:p>
            </p:txBody>
          </p:sp>
        </mc:Choice>
        <mc:Fallback>
          <p:sp>
            <p:nvSpPr>
              <p:cNvPr id="3" name="Content Placeholder 2">
                <a:extLst>
                  <a:ext uri="{FF2B5EF4-FFF2-40B4-BE49-F238E27FC236}">
                    <a16:creationId xmlns:a16="http://schemas.microsoft.com/office/drawing/2014/main" id="{E4EECC49-D6BC-6355-BF58-F96DDE3807AC}"/>
                  </a:ext>
                </a:extLst>
              </p:cNvPr>
              <p:cNvSpPr>
                <a:spLocks noGrp="1" noRot="1" noChangeAspect="1" noMove="1" noResize="1" noEditPoints="1" noAdjustHandles="1" noChangeArrowheads="1" noChangeShapeType="1" noTextEdit="1"/>
              </p:cNvSpPr>
              <p:nvPr>
                <p:ph idx="1"/>
              </p:nvPr>
            </p:nvSpPr>
            <p:spPr>
              <a:blipFill>
                <a:blip r:embed="rId2"/>
                <a:stretch>
                  <a:fillRect l="-1481" t="-1200" r="-1481" b="-533"/>
                </a:stretch>
              </a:blipFill>
            </p:spPr>
            <p:txBody>
              <a:bodyPr/>
              <a:lstStyle/>
              <a:p>
                <a:r>
                  <a:rPr lang="en-US">
                    <a:noFill/>
                  </a:rPr>
                  <a:t> </a:t>
                </a:r>
              </a:p>
            </p:txBody>
          </p:sp>
        </mc:Fallback>
      </mc:AlternateContent>
    </p:spTree>
    <p:extLst>
      <p:ext uri="{BB962C8B-B14F-4D97-AF65-F5344CB8AC3E}">
        <p14:creationId xmlns:p14="http://schemas.microsoft.com/office/powerpoint/2010/main" val="39186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C028B-4BB5-3712-0255-E97DF4993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DB51E7-D281-86C5-9A4F-F03302BFB864}"/>
              </a:ext>
            </a:extLst>
          </p:cNvPr>
          <p:cNvSpPr>
            <a:spLocks noGrp="1"/>
          </p:cNvSpPr>
          <p:nvPr>
            <p:ph type="title"/>
          </p:nvPr>
        </p:nvSpPr>
        <p:spPr/>
        <p:txBody>
          <a:bodyPr>
            <a:normAutofit/>
          </a:bodyPr>
          <a:lstStyle/>
          <a:p>
            <a:r>
              <a:rPr lang="en-US" dirty="0"/>
              <a:t>Example 10.3.1: Determining a Confidence Interval for Number of Hours Worked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033F77-9467-893F-34C3-4D4485189C13}"/>
                  </a:ext>
                </a:extLst>
              </p:cNvPr>
              <p:cNvSpPr>
                <a:spLocks noGrp="1"/>
              </p:cNvSpPr>
              <p:nvPr>
                <p:ph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29.86 </m:t>
                      </m:r>
                      <m:r>
                        <m:rPr>
                          <m:sty m:val="p"/>
                        </m:rPr>
                        <a:rPr lang="en-US" b="0" i="0" smtClean="0">
                          <a:latin typeface="Cambria Math" panose="02040503050406030204" pitchFamily="18" charset="0"/>
                        </a:rPr>
                        <m:t>hours</m:t>
                      </m:r>
                      <m:r>
                        <a:rPr lang="en-US" b="0" i="1" smtClean="0">
                          <a:latin typeface="Cambria Math" panose="02040503050406030204" pitchFamily="18" charset="0"/>
                          <a:ea typeface="Cambria Math" panose="02040503050406030204" pitchFamily="18" charset="0"/>
                        </a:rPr>
                        <m:t>±2.447</m:t>
                      </m:r>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7.08</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7</m:t>
                                  </m:r>
                                </m:e>
                              </m:rad>
                            </m:den>
                          </m:f>
                        </m:e>
                      </m:d>
                      <m:r>
                        <m:rPr>
                          <m:sty m:val="p"/>
                        </m:rPr>
                        <a:rPr lang="en-US" b="0" i="0" smtClean="0">
                          <a:latin typeface="Cambria Math" panose="02040503050406030204" pitchFamily="18" charset="0"/>
                        </a:rPr>
                        <m:t>hours</m:t>
                      </m:r>
                      <m:r>
                        <a:rPr lang="en-US" b="0" i="1" smtClean="0">
                          <a:latin typeface="Cambria Math" panose="02040503050406030204" pitchFamily="18" charset="0"/>
                        </a:rPr>
                        <m:t>.</m:t>
                      </m:r>
                    </m:oMath>
                  </m:oMathPara>
                </a14:m>
                <a:endParaRPr lang="en-US" dirty="0"/>
              </a:p>
              <a:p>
                <a:r>
                  <a:rPr lang="en-US" b="0" dirty="0"/>
                  <a:t>	     </a:t>
                </a:r>
                <a14:m>
                  <m:oMath xmlns:m="http://schemas.openxmlformats.org/officeDocument/2006/math">
                    <m:r>
                      <a:rPr lang="en-US" b="0" i="1" smtClean="0">
                        <a:latin typeface="Cambria Math" panose="02040503050406030204" pitchFamily="18" charset="0"/>
                      </a:rPr>
                      <m:t>29.86 </m:t>
                    </m:r>
                    <m:r>
                      <m:rPr>
                        <m:sty m:val="p"/>
                      </m:rPr>
                      <a:rPr lang="en-US" b="0" i="0" smtClean="0">
                        <a:latin typeface="Cambria Math" panose="02040503050406030204" pitchFamily="18" charset="0"/>
                      </a:rPr>
                      <m:t>hours</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±6.55 </m:t>
                    </m:r>
                    <m:r>
                      <m:rPr>
                        <m:sty m:val="p"/>
                      </m:rPr>
                      <a:rPr lang="en-US" b="0" i="0" smtClean="0">
                        <a:latin typeface="Cambria Math" panose="02040503050406030204" pitchFamily="18" charset="0"/>
                        <a:ea typeface="Cambria Math" panose="02040503050406030204" pitchFamily="18" charset="0"/>
                      </a:rPr>
                      <m:t>hours</m:t>
                    </m:r>
                    <m:r>
                      <a:rPr lang="en-US" b="0" i="1" smtClean="0">
                        <a:latin typeface="Cambria Math" panose="02040503050406030204" pitchFamily="18" charset="0"/>
                        <a:ea typeface="Cambria Math" panose="02040503050406030204" pitchFamily="18" charset="0"/>
                      </a:rPr>
                      <m:t>.</m:t>
                    </m:r>
                  </m:oMath>
                </a14:m>
                <a:endParaRPr lang="en-US" dirty="0"/>
              </a:p>
              <a:p>
                <a:endParaRPr lang="en-US" dirty="0"/>
              </a:p>
              <a:p>
                <a:r>
                  <a:rPr lang="en-US" dirty="0"/>
                  <a:t>Thus, we are 95% confident that the true population mean for the number of hours worked per week by the student interns is within the interval 23.31 hours to 36.41. The confidence interval can also be written as</a:t>
                </a:r>
              </a:p>
            </p:txBody>
          </p:sp>
        </mc:Choice>
        <mc:Fallback xmlns="">
          <p:sp>
            <p:nvSpPr>
              <p:cNvPr id="3" name="Content Placeholder 2">
                <a:extLst>
                  <a:ext uri="{FF2B5EF4-FFF2-40B4-BE49-F238E27FC236}">
                    <a16:creationId xmlns:a16="http://schemas.microsoft.com/office/drawing/2014/main" id="{97033F77-9467-893F-34C3-4D4485189C13}"/>
                  </a:ext>
                </a:extLst>
              </p:cNvPr>
              <p:cNvSpPr>
                <a:spLocks noGrp="1" noRot="1" noChangeAspect="1" noMove="1" noResize="1" noEditPoints="1" noAdjustHandles="1" noChangeArrowheads="1" noChangeShapeType="1" noTextEdit="1"/>
              </p:cNvSpPr>
              <p:nvPr>
                <p:ph idx="1"/>
              </p:nvPr>
            </p:nvSpPr>
            <p:spPr>
              <a:blipFill>
                <a:blip r:embed="rId2"/>
                <a:stretch>
                  <a:fillRect l="-1481" r="-1185"/>
                </a:stretch>
              </a:blipFill>
            </p:spPr>
            <p:txBody>
              <a:bodyPr/>
              <a:lstStyle/>
              <a:p>
                <a:r>
                  <a:rPr lang="en-IN">
                    <a:noFill/>
                  </a:rPr>
                  <a:t> </a:t>
                </a:r>
              </a:p>
            </p:txBody>
          </p:sp>
        </mc:Fallback>
      </mc:AlternateContent>
    </p:spTree>
    <p:extLst>
      <p:ext uri="{BB962C8B-B14F-4D97-AF65-F5344CB8AC3E}">
        <p14:creationId xmlns:p14="http://schemas.microsoft.com/office/powerpoint/2010/main" val="409217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EE4E2-D4E1-E147-EECC-F635B557FB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24644-21FC-944D-715C-B5D78E039C06}"/>
              </a:ext>
            </a:extLst>
          </p:cNvPr>
          <p:cNvSpPr>
            <a:spLocks noGrp="1"/>
          </p:cNvSpPr>
          <p:nvPr>
            <p:ph type="title"/>
          </p:nvPr>
        </p:nvSpPr>
        <p:spPr/>
        <p:txBody>
          <a:bodyPr>
            <a:normAutofit/>
          </a:bodyPr>
          <a:lstStyle/>
          <a:p>
            <a:r>
              <a:rPr lang="en-US" dirty="0"/>
              <a:t>Example 10.3.1: Determining a Confidence Interval for Number of Hours Worked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1079F1-1F15-DB37-0A5A-FC987BDC2AB6}"/>
                  </a:ext>
                </a:extLst>
              </p:cNvPr>
              <p:cNvSpPr>
                <a:spLocks noGrp="1"/>
              </p:cNvSpPr>
              <p:nvPr>
                <p:ph idx="1"/>
              </p:nvPr>
            </p:nvSpPr>
            <p:spPr/>
            <p: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23.31 </m:t>
                      </m:r>
                      <m:r>
                        <m:rPr>
                          <m:sty m:val="p"/>
                        </m:rPr>
                        <a:rPr lang="en-US" b="0" i="0" dirty="0" smtClean="0">
                          <a:latin typeface="Cambria Math" panose="02040503050406030204" pitchFamily="18" charset="0"/>
                        </a:rPr>
                        <m:t>hours</m:t>
                      </m:r>
                      <m:r>
                        <a:rPr lang="en-US" b="0" i="1" dirty="0" smtClean="0">
                          <a:latin typeface="Cambria Math" panose="02040503050406030204" pitchFamily="18" charset="0"/>
                          <a:ea typeface="Cambria Math" panose="02040503050406030204" pitchFamily="18" charset="0"/>
                        </a:rPr>
                        <m:t>&lt;</m:t>
                      </m:r>
                      <m:r>
                        <a:rPr lang="en-US" b="0" i="1" dirty="0" smtClean="0">
                          <a:latin typeface="Cambria Math" panose="02040503050406030204" pitchFamily="18" charset="0"/>
                          <a:ea typeface="Cambria Math" panose="02040503050406030204" pitchFamily="18" charset="0"/>
                        </a:rPr>
                        <m:t>𝜇</m:t>
                      </m:r>
                      <m:r>
                        <a:rPr lang="en-US" b="0" i="1" dirty="0" smtClean="0">
                          <a:latin typeface="Cambria Math" panose="02040503050406030204" pitchFamily="18" charset="0"/>
                          <a:ea typeface="Cambria Math" panose="02040503050406030204" pitchFamily="18" charset="0"/>
                        </a:rPr>
                        <m:t>&lt;36.41 </m:t>
                      </m:r>
                      <m:r>
                        <m:rPr>
                          <m:sty m:val="p"/>
                        </m:rPr>
                        <a:rPr lang="en-US" b="0" i="0" dirty="0" smtClean="0">
                          <a:latin typeface="Cambria Math" panose="02040503050406030204" pitchFamily="18" charset="0"/>
                        </a:rPr>
                        <m:t>hours</m:t>
                      </m:r>
                    </m:oMath>
                  </m:oMathPara>
                </a14:m>
                <a:endParaRPr lang="en-US" dirty="0"/>
              </a:p>
              <a:p>
                <a:r>
                  <a:rPr lang="en-US" b="0" dirty="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23.31</m:t>
                        </m:r>
                        <m:r>
                          <a:rPr lang="en-US" b="0" i="0" smtClean="0">
                            <a:latin typeface="Cambria Math" panose="02040503050406030204" pitchFamily="18" charset="0"/>
                          </a:rPr>
                          <m:t> </m:t>
                        </m:r>
                        <m:r>
                          <m:rPr>
                            <m:sty m:val="p"/>
                          </m:rPr>
                          <a:rPr lang="en-US">
                            <a:latin typeface="Cambria Math" panose="02040503050406030204" pitchFamily="18" charset="0"/>
                          </a:rPr>
                          <m:t>hours</m:t>
                        </m:r>
                        <m:r>
                          <a:rPr lang="en-US" b="0" i="0" smtClean="0">
                            <a:latin typeface="Cambria Math" panose="02040503050406030204" pitchFamily="18" charset="0"/>
                          </a:rPr>
                          <m:t>, 36.41 </m:t>
                        </m:r>
                        <m:r>
                          <m:rPr>
                            <m:sty m:val="p"/>
                          </m:rPr>
                          <a:rPr lang="en-US" b="0" i="0" smtClean="0">
                            <a:latin typeface="Cambria Math" panose="02040503050406030204" pitchFamily="18" charset="0"/>
                          </a:rPr>
                          <m:t>hours</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An alternate interpretation would be that we are 95% confident that the point estimate (29.86 hours) has a maximum error of estimation (or margin of error) of 6.55 hours.</a:t>
                </a:r>
              </a:p>
            </p:txBody>
          </p:sp>
        </mc:Choice>
        <mc:Fallback xmlns="">
          <p:sp>
            <p:nvSpPr>
              <p:cNvPr id="3" name="Content Placeholder 2">
                <a:extLst>
                  <a:ext uri="{FF2B5EF4-FFF2-40B4-BE49-F238E27FC236}">
                    <a16:creationId xmlns:a16="http://schemas.microsoft.com/office/drawing/2014/main" id="{411079F1-1F15-DB37-0A5A-FC987BDC2AB6}"/>
                  </a:ext>
                </a:extLst>
              </p:cNvPr>
              <p:cNvSpPr>
                <a:spLocks noGrp="1" noRot="1" noChangeAspect="1" noMove="1" noResize="1" noEditPoints="1" noAdjustHandles="1" noChangeArrowheads="1" noChangeShapeType="1" noTextEdit="1"/>
              </p:cNvSpPr>
              <p:nvPr>
                <p:ph idx="1"/>
              </p:nvPr>
            </p:nvSpPr>
            <p:spPr>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259061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10.3.2: Determining a Confidence Interval for Completion Time</a:t>
            </a:r>
          </a:p>
        </p:txBody>
      </p:sp>
      <p:sp>
        <p:nvSpPr>
          <p:cNvPr id="3" name="Content Placeholder 2"/>
          <p:cNvSpPr>
            <a:spLocks noGrp="1"/>
          </p:cNvSpPr>
          <p:nvPr>
            <p:ph idx="1"/>
          </p:nvPr>
        </p:nvSpPr>
        <p:spPr/>
        <p:txBody>
          <a:bodyPr>
            <a:normAutofit/>
          </a:bodyPr>
          <a:lstStyle/>
          <a:p>
            <a:r>
              <a:rPr lang="en-US" dirty="0"/>
              <a:t>A manufacturing company is interested in the amount of time it takes to complete a certain stage of the production process. The project manager randomly samples 10 products as they come from the production line and notes the time of completion. The average completion time is 23.45 minutes with a sample standard deviation of 4.32 minutes. Based on this sample, construct a 95% confidence interval for the average completion time for that stage in the production process and interpret the results. </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67F95-E3D9-66E2-291B-358A62B83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3B358-0D7C-6C9A-3E03-350DAADEC48C}"/>
              </a:ext>
            </a:extLst>
          </p:cNvPr>
          <p:cNvSpPr>
            <a:spLocks noGrp="1"/>
          </p:cNvSpPr>
          <p:nvPr>
            <p:ph type="title"/>
          </p:nvPr>
        </p:nvSpPr>
        <p:spPr/>
        <p:txBody>
          <a:bodyPr>
            <a:normAutofit/>
          </a:bodyPr>
          <a:lstStyle/>
          <a:p>
            <a:r>
              <a:rPr lang="en-US" dirty="0"/>
              <a:t>Example 10.3.2: Determining a Confidence Interval for Completion Time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4B7436-B9A9-131A-C4F9-805BD0E696C2}"/>
                  </a:ext>
                </a:extLst>
              </p:cNvPr>
              <p:cNvSpPr>
                <a:spLocks noGrp="1"/>
              </p:cNvSpPr>
              <p:nvPr>
                <p:ph idx="1"/>
              </p:nvPr>
            </p:nvSpPr>
            <p:spPr/>
            <p:txBody>
              <a:bodyPr>
                <a:normAutofit/>
              </a:bodyPr>
              <a:lstStyle/>
              <a:p>
                <a:r>
                  <a:rPr lang="en-US" dirty="0"/>
                  <a:t>Assume that the population distribution of the completion times is approximately normal.</a:t>
                </a:r>
              </a:p>
              <a:p>
                <a:r>
                  <a:rPr lang="en-US" b="1" dirty="0"/>
                  <a:t>Solution</a:t>
                </a:r>
              </a:p>
              <a:p>
                <a:r>
                  <a:rPr lang="en-US" dirty="0"/>
                  <a:t>Since the company wants to calculate a 95% confidence interval for the average completion time, </a:t>
                </a:r>
                <a14:m>
                  <m:oMath xmlns:m="http://schemas.openxmlformats.org/officeDocument/2006/math">
                    <m:r>
                      <a:rPr lang="en-US" i="1" smtClean="0">
                        <a:latin typeface="Cambria Math" panose="02040503050406030204" pitchFamily="18" charset="0"/>
                        <a:ea typeface="Cambria Math" panose="02040503050406030204" pitchFamily="18" charset="0"/>
                      </a:rPr>
                      <m:t>𝜇</m:t>
                    </m:r>
                  </m:oMath>
                </a14:m>
                <a:r>
                  <a:rPr lang="en-US" dirty="0"/>
                  <a:t>, we know that </a:t>
                </a:r>
                <a14:m>
                  <m:oMath xmlns:m="http://schemas.openxmlformats.org/officeDocument/2006/math">
                    <m:r>
                      <a:rPr lang="en-US" i="1" smtClean="0">
                        <a:latin typeface="Cambria Math" panose="02040503050406030204" pitchFamily="18" charset="0"/>
                      </a:rPr>
                      <m:t>𝛼</m:t>
                    </m:r>
                    <m:r>
                      <a:rPr lang="en-US" b="0" i="1" smtClean="0">
                        <a:latin typeface="Cambria Math" panose="02040503050406030204" pitchFamily="18" charset="0"/>
                      </a:rPr>
                      <m:t>=0.05</m:t>
                    </m:r>
                  </m:oMath>
                </a14:m>
                <a:r>
                  <a:rPr lang="en-US" dirty="0"/>
                  <a:t>. We also have a sample size of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=10 </m:t>
                    </m:r>
                  </m:oMath>
                </a14:m>
                <a:r>
                  <a:rPr lang="en-US" dirty="0"/>
                  <a:t> and thus,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−1=10−1=9</m:t>
                    </m:r>
                  </m:oMath>
                </a14:m>
                <a:r>
                  <a:rPr lang="en-US" dirty="0"/>
                  <a:t> degrees of freedom. Therefore, we use                                       from Table D in the Appendix.</a:t>
                </a:r>
              </a:p>
              <a:p>
                <a:endParaRPr lang="en-US" dirty="0"/>
              </a:p>
            </p:txBody>
          </p:sp>
        </mc:Choice>
        <mc:Fallback xmlns="">
          <p:sp>
            <p:nvSpPr>
              <p:cNvPr id="3" name="Content Placeholder 2">
                <a:extLst>
                  <a:ext uri="{FF2B5EF4-FFF2-40B4-BE49-F238E27FC236}">
                    <a16:creationId xmlns:a16="http://schemas.microsoft.com/office/drawing/2014/main" id="{CB4B7436-B9A9-131A-C4F9-805BD0E696C2}"/>
                  </a:ext>
                </a:extLst>
              </p:cNvPr>
              <p:cNvSpPr>
                <a:spLocks noGrp="1" noRot="1" noChangeAspect="1" noMove="1" noResize="1" noEditPoints="1" noAdjustHandles="1" noChangeArrowheads="1" noChangeShapeType="1" noTextEdit="1"/>
              </p:cNvSpPr>
              <p:nvPr>
                <p:ph idx="1"/>
              </p:nvPr>
            </p:nvSpPr>
            <p:spPr>
              <a:blipFill>
                <a:blip r:embed="rId2"/>
                <a:stretch>
                  <a:fillRect l="-1481" t="-1200" r="-2148"/>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CF66C39C-A5CC-38E4-7867-498E05949CBE}"/>
              </a:ext>
            </a:extLst>
          </p:cNvPr>
          <p:cNvGraphicFramePr>
            <a:graphicFrameLocks noChangeAspect="1"/>
          </p:cNvGraphicFramePr>
          <p:nvPr>
            <p:extLst>
              <p:ext uri="{D42A27DB-BD31-4B8C-83A1-F6EECF244321}">
                <p14:modId xmlns:p14="http://schemas.microsoft.com/office/powerpoint/2010/main" val="2281818714"/>
              </p:ext>
            </p:extLst>
          </p:nvPr>
        </p:nvGraphicFramePr>
        <p:xfrm>
          <a:off x="3238655" y="4502382"/>
          <a:ext cx="2959100" cy="635000"/>
        </p:xfrm>
        <a:graphic>
          <a:graphicData uri="http://schemas.openxmlformats.org/presentationml/2006/ole">
            <mc:AlternateContent xmlns:mc="http://schemas.openxmlformats.org/markup-compatibility/2006">
              <mc:Choice xmlns:v="urn:schemas-microsoft-com:vml" Requires="v">
                <p:oleObj name="Equation" r:id="rId3" imgW="2958840" imgH="634680" progId="Equation.DSMT4">
                  <p:embed/>
                </p:oleObj>
              </mc:Choice>
              <mc:Fallback>
                <p:oleObj name="Equation" r:id="rId3" imgW="2958840" imgH="634680" progId="Equation.DSMT4">
                  <p:embed/>
                  <p:pic>
                    <p:nvPicPr>
                      <p:cNvPr id="0" name=""/>
                      <p:cNvPicPr/>
                      <p:nvPr/>
                    </p:nvPicPr>
                    <p:blipFill>
                      <a:blip r:embed="rId4"/>
                      <a:stretch>
                        <a:fillRect/>
                      </a:stretch>
                    </p:blipFill>
                    <p:spPr>
                      <a:xfrm>
                        <a:off x="3238655" y="4502382"/>
                        <a:ext cx="2959100" cy="635000"/>
                      </a:xfrm>
                      <a:prstGeom prst="rect">
                        <a:avLst/>
                      </a:prstGeom>
                    </p:spPr>
                  </p:pic>
                </p:oleObj>
              </mc:Fallback>
            </mc:AlternateContent>
          </a:graphicData>
        </a:graphic>
      </p:graphicFrame>
    </p:spTree>
    <p:extLst>
      <p:ext uri="{BB962C8B-B14F-4D97-AF65-F5344CB8AC3E}">
        <p14:creationId xmlns:p14="http://schemas.microsoft.com/office/powerpoint/2010/main" val="157996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26E9-579E-3042-4BEA-D2090CE116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B624F-102D-C03A-AB19-E49B67606196}"/>
              </a:ext>
            </a:extLst>
          </p:cNvPr>
          <p:cNvSpPr>
            <a:spLocks noGrp="1"/>
          </p:cNvSpPr>
          <p:nvPr>
            <p:ph type="title"/>
          </p:nvPr>
        </p:nvSpPr>
        <p:spPr/>
        <p:txBody>
          <a:bodyPr>
            <a:normAutofit/>
          </a:bodyPr>
          <a:lstStyle/>
          <a:p>
            <a:r>
              <a:rPr lang="en-US" dirty="0"/>
              <a:t>Example 10.3.2: Determining a Confidence Interval for Completion Time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ED5682-9114-F90B-4D89-DE14897FF150}"/>
                  </a:ext>
                </a:extLst>
              </p:cNvPr>
              <p:cNvSpPr>
                <a:spLocks noGrp="1"/>
              </p:cNvSpPr>
              <p:nvPr>
                <p:ph idx="1"/>
              </p:nvPr>
            </p:nvSpPr>
            <p:spPr/>
            <p:txBody>
              <a:bodyPr>
                <a:normAutofit/>
              </a:bodyPr>
              <a:lstStyle/>
              <a:p>
                <a:r>
                  <a:rPr lang="en-US" dirty="0"/>
                  <a:t>We also know that the general form of the confidence interval for the population mean when </a:t>
                </a:r>
                <a14:m>
                  <m:oMath xmlns:m="http://schemas.openxmlformats.org/officeDocument/2006/math">
                    <m:r>
                      <a:rPr lang="en-US" i="1" dirty="0" smtClean="0">
                        <a:latin typeface="Cambria Math" panose="02040503050406030204" pitchFamily="18" charset="0"/>
                      </a:rPr>
                      <m:t>𝜎</m:t>
                    </m:r>
                  </m:oMath>
                </a14:m>
                <a:r>
                  <a:rPr lang="en-US" dirty="0"/>
                  <a:t> is unknown and the population is approximately normally distributed is given by</a:t>
                </a:r>
              </a:p>
              <a:p>
                <a:endParaRPr lang="en-US" dirty="0"/>
              </a:p>
              <a:p>
                <a:endParaRPr lang="en-US" dirty="0"/>
              </a:p>
              <a:p>
                <a:endParaRPr lang="en-US" dirty="0"/>
              </a:p>
              <a:p>
                <a:r>
                  <a:rPr lang="en-US" dirty="0"/>
                  <a:t>		23.45 min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3.0901 min</a:t>
                </a:r>
              </a:p>
              <a:p>
                <a:r>
                  <a:rPr lang="en-US" dirty="0"/>
                  <a:t>		20.36 min to 26.54 min.</a:t>
                </a:r>
              </a:p>
              <a:p>
                <a:endParaRPr lang="en-US" dirty="0"/>
              </a:p>
            </p:txBody>
          </p:sp>
        </mc:Choice>
        <mc:Fallback xmlns="">
          <p:sp>
            <p:nvSpPr>
              <p:cNvPr id="3" name="Content Placeholder 2">
                <a:extLst>
                  <a:ext uri="{FF2B5EF4-FFF2-40B4-BE49-F238E27FC236}">
                    <a16:creationId xmlns:a16="http://schemas.microsoft.com/office/drawing/2014/main" id="{3BED5682-9114-F90B-4D89-DE14897FF150}"/>
                  </a:ext>
                </a:extLst>
              </p:cNvPr>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6963848B-0B12-467E-B17E-6AD8D86C90F5}"/>
              </a:ext>
            </a:extLst>
          </p:cNvPr>
          <p:cNvGraphicFramePr>
            <a:graphicFrameLocks noChangeAspect="1"/>
          </p:cNvGraphicFramePr>
          <p:nvPr>
            <p:extLst>
              <p:ext uri="{D42A27DB-BD31-4B8C-83A1-F6EECF244321}">
                <p14:modId xmlns:p14="http://schemas.microsoft.com/office/powerpoint/2010/main" val="4008391894"/>
              </p:ext>
            </p:extLst>
          </p:nvPr>
        </p:nvGraphicFramePr>
        <p:xfrm>
          <a:off x="2895600" y="2954423"/>
          <a:ext cx="1803400" cy="876300"/>
        </p:xfrm>
        <a:graphic>
          <a:graphicData uri="http://schemas.openxmlformats.org/presentationml/2006/ole">
            <mc:AlternateContent xmlns:mc="http://schemas.openxmlformats.org/markup-compatibility/2006">
              <mc:Choice xmlns:v="urn:schemas-microsoft-com:vml" Requires="v">
                <p:oleObj name="Equation" r:id="rId3" imgW="1803240" imgH="876240" progId="Equation.DSMT4">
                  <p:embed/>
                </p:oleObj>
              </mc:Choice>
              <mc:Fallback>
                <p:oleObj name="Equation" r:id="rId3" imgW="1803240" imgH="876240" progId="Equation.DSMT4">
                  <p:embed/>
                  <p:pic>
                    <p:nvPicPr>
                      <p:cNvPr id="4" name="Object 3">
                        <a:extLst>
                          <a:ext uri="{FF2B5EF4-FFF2-40B4-BE49-F238E27FC236}">
                            <a16:creationId xmlns:a16="http://schemas.microsoft.com/office/drawing/2014/main" id="{CF66C39C-A5CC-38E4-7867-498E05949CBE}"/>
                          </a:ext>
                        </a:extLst>
                      </p:cNvPr>
                      <p:cNvPicPr/>
                      <p:nvPr/>
                    </p:nvPicPr>
                    <p:blipFill>
                      <a:blip r:embed="rId4"/>
                      <a:stretch>
                        <a:fillRect/>
                      </a:stretch>
                    </p:blipFill>
                    <p:spPr>
                      <a:xfrm>
                        <a:off x="2895600" y="2954423"/>
                        <a:ext cx="1803400" cy="8763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9B66152-F5C4-125D-B539-0CB3002B89D5}"/>
              </a:ext>
            </a:extLst>
          </p:cNvPr>
          <p:cNvGraphicFramePr>
            <a:graphicFrameLocks noChangeAspect="1"/>
          </p:cNvGraphicFramePr>
          <p:nvPr>
            <p:extLst>
              <p:ext uri="{D42A27DB-BD31-4B8C-83A1-F6EECF244321}">
                <p14:modId xmlns:p14="http://schemas.microsoft.com/office/powerpoint/2010/main" val="1900083329"/>
              </p:ext>
            </p:extLst>
          </p:nvPr>
        </p:nvGraphicFramePr>
        <p:xfrm>
          <a:off x="2438400" y="3733800"/>
          <a:ext cx="4140200" cy="965200"/>
        </p:xfrm>
        <a:graphic>
          <a:graphicData uri="http://schemas.openxmlformats.org/presentationml/2006/ole">
            <mc:AlternateContent xmlns:mc="http://schemas.openxmlformats.org/markup-compatibility/2006">
              <mc:Choice xmlns:v="urn:schemas-microsoft-com:vml" Requires="v">
                <p:oleObj name="Equation" r:id="rId5" imgW="4140000" imgH="965160" progId="Equation.DSMT4">
                  <p:embed/>
                </p:oleObj>
              </mc:Choice>
              <mc:Fallback>
                <p:oleObj name="Equation" r:id="rId5" imgW="4140000" imgH="965160" progId="Equation.DSMT4">
                  <p:embed/>
                  <p:pic>
                    <p:nvPicPr>
                      <p:cNvPr id="4" name="Object 3">
                        <a:extLst>
                          <a:ext uri="{FF2B5EF4-FFF2-40B4-BE49-F238E27FC236}">
                            <a16:creationId xmlns:a16="http://schemas.microsoft.com/office/drawing/2014/main" id="{6963848B-0B12-467E-B17E-6AD8D86C90F5}"/>
                          </a:ext>
                        </a:extLst>
                      </p:cNvPr>
                      <p:cNvPicPr/>
                      <p:nvPr/>
                    </p:nvPicPr>
                    <p:blipFill>
                      <a:blip r:embed="rId6"/>
                      <a:stretch>
                        <a:fillRect/>
                      </a:stretch>
                    </p:blipFill>
                    <p:spPr>
                      <a:xfrm>
                        <a:off x="2438400" y="3733800"/>
                        <a:ext cx="4140200" cy="965200"/>
                      </a:xfrm>
                      <a:prstGeom prst="rect">
                        <a:avLst/>
                      </a:prstGeom>
                    </p:spPr>
                  </p:pic>
                </p:oleObj>
              </mc:Fallback>
            </mc:AlternateContent>
          </a:graphicData>
        </a:graphic>
      </p:graphicFrame>
    </p:spTree>
    <p:extLst>
      <p:ext uri="{BB962C8B-B14F-4D97-AF65-F5344CB8AC3E}">
        <p14:creationId xmlns:p14="http://schemas.microsoft.com/office/powerpoint/2010/main" val="1344290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8773A-E327-DB94-6917-0E45A57929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76D82-AEF1-295E-86B5-2989601E881A}"/>
              </a:ext>
            </a:extLst>
          </p:cNvPr>
          <p:cNvSpPr>
            <a:spLocks noGrp="1"/>
          </p:cNvSpPr>
          <p:nvPr>
            <p:ph type="title"/>
          </p:nvPr>
        </p:nvSpPr>
        <p:spPr/>
        <p:txBody>
          <a:bodyPr>
            <a:normAutofit/>
          </a:bodyPr>
          <a:lstStyle/>
          <a:p>
            <a:r>
              <a:rPr lang="en-US" dirty="0"/>
              <a:t>Example 10.3.2: Determining a Confidence Interval for Completion Time (cont.)</a:t>
            </a:r>
          </a:p>
        </p:txBody>
      </p:sp>
      <p:sp>
        <p:nvSpPr>
          <p:cNvPr id="3" name="Content Placeholder 2">
            <a:extLst>
              <a:ext uri="{FF2B5EF4-FFF2-40B4-BE49-F238E27FC236}">
                <a16:creationId xmlns:a16="http://schemas.microsoft.com/office/drawing/2014/main" id="{24ABABF1-E25E-26BD-C47C-84BC97AEF3AC}"/>
              </a:ext>
            </a:extLst>
          </p:cNvPr>
          <p:cNvSpPr>
            <a:spLocks noGrp="1"/>
          </p:cNvSpPr>
          <p:nvPr>
            <p:ph idx="1"/>
          </p:nvPr>
        </p:nvSpPr>
        <p:spPr/>
        <p:txBody>
          <a:bodyPr>
            <a:normAutofit/>
          </a:bodyPr>
          <a:lstStyle/>
          <a:p>
            <a:r>
              <a:rPr lang="en-US" dirty="0"/>
              <a:t>Thus, we are 95% confident that the true average completion time of that stage of the production process is between 20.36 minutes and 26.54 minutes.</a:t>
            </a:r>
          </a:p>
        </p:txBody>
      </p:sp>
    </p:spTree>
    <p:extLst>
      <p:ext uri="{BB962C8B-B14F-4D97-AF65-F5344CB8AC3E}">
        <p14:creationId xmlns:p14="http://schemas.microsoft.com/office/powerpoint/2010/main" val="3929253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495F1-5DE5-4ECF-BC59-C13AE8B64CED}"/>
              </a:ext>
            </a:extLst>
          </p:cNvPr>
          <p:cNvSpPr>
            <a:spLocks noGrp="1"/>
          </p:cNvSpPr>
          <p:nvPr>
            <p:ph type="title"/>
          </p:nvPr>
        </p:nvSpPr>
        <p:spPr/>
        <p:txBody>
          <a:bodyPr/>
          <a:lstStyle/>
          <a:p>
            <a:r>
              <a:rPr lang="en-US" dirty="0"/>
              <a:t>Interval Estimation of the Population Mean for a Normal Population with σ Unknown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D5BD3D-286E-4CD8-84E5-2BE04B14A1D6}"/>
                  </a:ext>
                </a:extLst>
              </p:cNvPr>
              <p:cNvSpPr>
                <a:spLocks noGrp="1"/>
              </p:cNvSpPr>
              <p:nvPr>
                <p:ph idx="1"/>
              </p:nvPr>
            </p:nvSpPr>
            <p:spPr/>
            <p:txBody>
              <a:bodyPr/>
              <a:lstStyle/>
              <a:p>
                <a:r>
                  <a:rPr lang="en-US" dirty="0"/>
                  <a:t>If </a:t>
                </a:r>
                <a14:m>
                  <m:oMath xmlns:m="http://schemas.openxmlformats.org/officeDocument/2006/math">
                    <m:r>
                      <a:rPr lang="en-US" i="1" dirty="0" smtClean="0">
                        <a:latin typeface="Cambria Math" panose="02040503050406030204" pitchFamily="18" charset="0"/>
                      </a:rPr>
                      <m:t>𝜎</m:t>
                    </m:r>
                  </m:oMath>
                </a14:m>
                <a:r>
                  <a:rPr lang="en-US" dirty="0"/>
                  <a:t> is not known and either the population is normally distributed or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&gt;30</m:t>
                    </m:r>
                  </m:oMath>
                </a14:m>
                <a:r>
                  <a:rPr lang="en-US" dirty="0"/>
                  <a:t>, the derivation of the confidence interval must be changed slightly.</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85D5BD3D-286E-4CD8-84E5-2BE04B14A1D6}"/>
                  </a:ext>
                </a:extLst>
              </p:cNvPr>
              <p:cNvSpPr>
                <a:spLocks noGrp="1" noRot="1" noChangeAspect="1" noMove="1" noResize="1" noEditPoints="1" noAdjustHandles="1" noChangeArrowheads="1" noChangeShapeType="1" noTextEdit="1"/>
              </p:cNvSpPr>
              <p:nvPr>
                <p:ph idx="1"/>
              </p:nvPr>
            </p:nvSpPr>
            <p:spPr>
              <a:blipFill>
                <a:blip r:embed="rId2"/>
                <a:stretch>
                  <a:fillRect l="-1481" t="-1200" r="-1037"/>
                </a:stretch>
              </a:blipFill>
            </p:spPr>
            <p:txBody>
              <a:bodyPr/>
              <a:lstStyle/>
              <a:p>
                <a:r>
                  <a:rPr lang="en-IN">
                    <a:noFill/>
                  </a:rPr>
                  <a:t> </a:t>
                </a:r>
              </a:p>
            </p:txBody>
          </p:sp>
        </mc:Fallback>
      </mc:AlternateContent>
    </p:spTree>
    <p:extLst>
      <p:ext uri="{BB962C8B-B14F-4D97-AF65-F5344CB8AC3E}">
        <p14:creationId xmlns:p14="http://schemas.microsoft.com/office/powerpoint/2010/main" val="24400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8D102-A91A-856A-17F5-CB2B09465E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34304-54FF-6049-83FD-BF0289AE7BA6}"/>
              </a:ext>
            </a:extLst>
          </p:cNvPr>
          <p:cNvSpPr>
            <a:spLocks noGrp="1"/>
          </p:cNvSpPr>
          <p:nvPr>
            <p:ph type="title"/>
          </p:nvPr>
        </p:nvSpPr>
        <p:spPr/>
        <p:txBody>
          <a:bodyPr>
            <a:normAutofit/>
          </a:bodyPr>
          <a:lstStyle/>
          <a:p>
            <a:r>
              <a:rPr lang="en-US" dirty="0"/>
              <a:t>Interval Estimation of the Population Mean:</a:t>
            </a:r>
            <a:br>
              <a:rPr lang="en-US" dirty="0"/>
            </a:br>
            <a:r>
              <a:rPr lang="en-US" dirty="0"/>
              <a:t>A Summary</a:t>
            </a:r>
          </a:p>
        </p:txBody>
      </p:sp>
      <p:sp>
        <p:nvSpPr>
          <p:cNvPr id="3" name="Content Placeholder 2">
            <a:extLst>
              <a:ext uri="{FF2B5EF4-FFF2-40B4-BE49-F238E27FC236}">
                <a16:creationId xmlns:a16="http://schemas.microsoft.com/office/drawing/2014/main" id="{5CE16129-3288-34DC-A6D3-39D62E005790}"/>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199B2805-C10E-0792-1311-98FCED422FB9}"/>
              </a:ext>
            </a:extLst>
          </p:cNvPr>
          <p:cNvPicPr>
            <a:picLocks noChangeAspect="1"/>
          </p:cNvPicPr>
          <p:nvPr/>
        </p:nvPicPr>
        <p:blipFill>
          <a:blip r:embed="rId2"/>
          <a:stretch>
            <a:fillRect/>
          </a:stretch>
        </p:blipFill>
        <p:spPr>
          <a:xfrm>
            <a:off x="2061812" y="1204601"/>
            <a:ext cx="5177188" cy="4587755"/>
          </a:xfrm>
          <a:prstGeom prst="rect">
            <a:avLst/>
          </a:prstGeom>
        </p:spPr>
      </p:pic>
    </p:spTree>
    <p:extLst>
      <p:ext uri="{BB962C8B-B14F-4D97-AF65-F5344CB8AC3E}">
        <p14:creationId xmlns:p14="http://schemas.microsoft.com/office/powerpoint/2010/main" val="324952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4A3F-7766-29FE-5AD2-08A2D6BF8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FF93E-5A5A-2E91-024A-97F60BAAD796}"/>
              </a:ext>
            </a:extLst>
          </p:cNvPr>
          <p:cNvSpPr>
            <a:spLocks noGrp="1"/>
          </p:cNvSpPr>
          <p:nvPr>
            <p:ph type="title"/>
          </p:nvPr>
        </p:nvSpPr>
        <p:spPr/>
        <p:txBody>
          <a:bodyPr>
            <a:normAutofit/>
          </a:bodyPr>
          <a:lstStyle/>
          <a:p>
            <a:r>
              <a:rPr lang="en-US" dirty="0"/>
              <a:t>Precision and Sample Size for Estimating the</a:t>
            </a:r>
            <a:br>
              <a:rPr lang="en-US" dirty="0"/>
            </a:br>
            <a:r>
              <a:rPr lang="en-US" dirty="0"/>
              <a:t>Population Mean</a:t>
            </a:r>
          </a:p>
        </p:txBody>
      </p:sp>
      <p:sp>
        <p:nvSpPr>
          <p:cNvPr id="3" name="Content Placeholder 2">
            <a:extLst>
              <a:ext uri="{FF2B5EF4-FFF2-40B4-BE49-F238E27FC236}">
                <a16:creationId xmlns:a16="http://schemas.microsoft.com/office/drawing/2014/main" id="{D13E1EB6-E0BB-4935-695E-FBC29301951F}"/>
              </a:ext>
            </a:extLst>
          </p:cNvPr>
          <p:cNvSpPr>
            <a:spLocks noGrp="1"/>
          </p:cNvSpPr>
          <p:nvPr>
            <p:ph idx="1"/>
          </p:nvPr>
        </p:nvSpPr>
        <p:spPr/>
        <p:txBody>
          <a:bodyPr>
            <a:normAutofit lnSpcReduction="10000"/>
          </a:bodyPr>
          <a:lstStyle/>
          <a:p>
            <a:r>
              <a:rPr lang="en-US" dirty="0"/>
              <a:t>The more accurate an estimate, the greater its potential value in decision making. The only way to accurately determine an unknown population parameter is to perform a census, though this is usually impractical because of cost or time considerations. Realistically, the best interval estimate a decision maker could hope for would be an interval with a small width and possessing a large amount of confidence. The width of the confidence interval defines the precision with which the population mean is estimated; the smaller the interval, the greater the precision. </a:t>
            </a:r>
          </a:p>
        </p:txBody>
      </p:sp>
    </p:spTree>
    <p:extLst>
      <p:ext uri="{BB962C8B-B14F-4D97-AF65-F5344CB8AC3E}">
        <p14:creationId xmlns:p14="http://schemas.microsoft.com/office/powerpoint/2010/main" val="3591133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CBFE7-1769-D1C9-47E0-6EFD39C92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FA2F5-8ABD-CD17-D7F1-12E82C041F53}"/>
              </a:ext>
            </a:extLst>
          </p:cNvPr>
          <p:cNvSpPr>
            <a:spLocks noGrp="1"/>
          </p:cNvSpPr>
          <p:nvPr>
            <p:ph type="title"/>
          </p:nvPr>
        </p:nvSpPr>
        <p:spPr/>
        <p:txBody>
          <a:bodyPr>
            <a:normAutofit/>
          </a:bodyPr>
          <a:lstStyle/>
          <a:p>
            <a:r>
              <a:rPr lang="en-US" dirty="0"/>
              <a:t>Precision and Sample Size for Estimating the</a:t>
            </a:r>
            <a:br>
              <a:rPr lang="en-US" dirty="0"/>
            </a:br>
            <a:r>
              <a:rPr lang="en-US" dirty="0"/>
              <a:t>Population Mean (cont.)</a:t>
            </a:r>
          </a:p>
        </p:txBody>
      </p:sp>
      <p:sp>
        <p:nvSpPr>
          <p:cNvPr id="3" name="Content Placeholder 2">
            <a:extLst>
              <a:ext uri="{FF2B5EF4-FFF2-40B4-BE49-F238E27FC236}">
                <a16:creationId xmlns:a16="http://schemas.microsoft.com/office/drawing/2014/main" id="{3A264BF8-EF0F-4BF0-6249-1FE39B69DA40}"/>
              </a:ext>
            </a:extLst>
          </p:cNvPr>
          <p:cNvSpPr>
            <a:spLocks noGrp="1"/>
          </p:cNvSpPr>
          <p:nvPr>
            <p:ph idx="1"/>
          </p:nvPr>
        </p:nvSpPr>
        <p:spPr/>
        <p:txBody>
          <a:bodyPr>
            <a:normAutofit/>
          </a:bodyPr>
          <a:lstStyle/>
          <a:p>
            <a:r>
              <a:rPr lang="en-US" dirty="0"/>
              <a:t>If the width of a confidence interval could be controlled, we could achieve estimates with a level of accuracy that is appropriate for the decision at hand. This is precisely what we plan to do in the next section.</a:t>
            </a:r>
          </a:p>
        </p:txBody>
      </p:sp>
    </p:spTree>
    <p:extLst>
      <p:ext uri="{BB962C8B-B14F-4D97-AF65-F5344CB8AC3E}">
        <p14:creationId xmlns:p14="http://schemas.microsoft.com/office/powerpoint/2010/main" val="295864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A322-79F7-804B-2867-666A8467BD6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BC5D865-6538-64D7-B0C5-0A3BDDFE206F}"/>
                  </a:ext>
                </a:extLst>
              </p:cNvPr>
              <p:cNvSpPr>
                <a:spLocks noGrp="1"/>
              </p:cNvSpPr>
              <p:nvPr>
                <p:ph type="title"/>
              </p:nvPr>
            </p:nvSpPr>
            <p:spPr/>
            <p:txBody>
              <a:bodyPr>
                <a:normAutofit/>
              </a:bodyPr>
              <a:lstStyle/>
              <a:p>
                <a:r>
                  <a:rPr lang="en-US" dirty="0"/>
                  <a:t>Sample Size for </a:t>
                </a:r>
                <a14:m>
                  <m:oMath xmlns:m="http://schemas.openxmlformats.org/officeDocument/2006/math">
                    <m:r>
                      <a:rPr lang="en-US" i="1" dirty="0" smtClean="0">
                        <a:latin typeface="Cambria Math" panose="02040503050406030204" pitchFamily="18" charset="0"/>
                      </a:rPr>
                      <m:t>𝜎</m:t>
                    </m:r>
                  </m:oMath>
                </a14:m>
                <a:r>
                  <a:rPr lang="en-US" dirty="0"/>
                  <a:t> Known</a:t>
                </a:r>
              </a:p>
            </p:txBody>
          </p:sp>
        </mc:Choice>
        <mc:Fallback xmlns="">
          <p:sp>
            <p:nvSpPr>
              <p:cNvPr id="2" name="Title 1">
                <a:extLst>
                  <a:ext uri="{FF2B5EF4-FFF2-40B4-BE49-F238E27FC236}">
                    <a16:creationId xmlns:a16="http://schemas.microsoft.com/office/drawing/2014/main" id="{8BC5D865-6538-64D7-B0C5-0A3BDDFE206F}"/>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BF5F50-9190-76B3-5575-590DD53F8100}"/>
                  </a:ext>
                </a:extLst>
              </p:cNvPr>
              <p:cNvSpPr>
                <a:spLocks noGrp="1"/>
              </p:cNvSpPr>
              <p:nvPr>
                <p:ph idx="1"/>
              </p:nvPr>
            </p:nvSpPr>
            <p:spPr/>
            <p:txBody>
              <a:bodyPr>
                <a:normAutofit/>
              </a:bodyPr>
              <a:lstStyle/>
              <a:p>
                <a:r>
                  <a:rPr lang="en-US" dirty="0"/>
                  <a:t>There are three components which affect the width of the confidence interval for the population mean:</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𝛼</m:t>
                            </m:r>
                          </m:num>
                          <m:den>
                            <m:r>
                              <a:rPr lang="en-US" b="0" i="1" smtClean="0">
                                <a:latin typeface="Cambria Math" panose="02040503050406030204" pitchFamily="18" charset="0"/>
                              </a:rPr>
                              <m:t>2</m:t>
                            </m:r>
                          </m:den>
                        </m:f>
                      </m:sub>
                    </m:sSub>
                  </m:oMath>
                </a14:m>
                <a:r>
                  <a:rPr lang="en-US" dirty="0"/>
                  <a:t>    Represents the distance the confidence interval 	boundary is from the sample mean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𝑥</m:t>
                        </m:r>
                      </m:e>
                    </m:acc>
                  </m:oMath>
                </a14:m>
                <a:r>
                  <a:rPr lang="en-US" dirty="0"/>
                  <a:t> in standard 	deviation units. The distance is related to the 	specific level of confidence.</a:t>
                </a:r>
              </a:p>
              <a:p>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Represents the population standard deviation.</a:t>
                </a:r>
              </a:p>
              <a:p>
                <a14:m>
                  <m:oMath xmlns:m="http://schemas.openxmlformats.org/officeDocument/2006/math">
                    <m:r>
                      <a:rPr lang="en-US" i="1" dirty="0" smtClean="0">
                        <a:latin typeface="Cambria Math" panose="02040503050406030204" pitchFamily="18" charset="0"/>
                      </a:rPr>
                      <m:t>𝑛</m:t>
                    </m:r>
                  </m:oMath>
                </a14:m>
                <a:r>
                  <a:rPr lang="en-US" dirty="0"/>
                  <a:t>	Represents the sample size.</a:t>
                </a:r>
              </a:p>
            </p:txBody>
          </p:sp>
        </mc:Choice>
        <mc:Fallback xmlns="">
          <p:sp>
            <p:nvSpPr>
              <p:cNvPr id="3" name="Content Placeholder 2">
                <a:extLst>
                  <a:ext uri="{FF2B5EF4-FFF2-40B4-BE49-F238E27FC236}">
                    <a16:creationId xmlns:a16="http://schemas.microsoft.com/office/drawing/2014/main" id="{1BBF5F50-9190-76B3-5575-590DD53F8100}"/>
                  </a:ext>
                </a:extLst>
              </p:cNvPr>
              <p:cNvSpPr>
                <a:spLocks noGrp="1" noRot="1" noChangeAspect="1" noMove="1" noResize="1" noEditPoints="1" noAdjustHandles="1" noChangeArrowheads="1" noChangeShapeType="1" noTextEdit="1"/>
              </p:cNvSpPr>
              <p:nvPr>
                <p:ph idx="1"/>
              </p:nvPr>
            </p:nvSpPr>
            <p:spPr>
              <a:blipFill>
                <a:blip r:embed="rId4"/>
                <a:stretch>
                  <a:fillRect l="-1481" t="-1200" r="-1333"/>
                </a:stretch>
              </a:blipFill>
            </p:spPr>
            <p:txBody>
              <a:bodyPr/>
              <a:lstStyle/>
              <a:p>
                <a:r>
                  <a:rPr lang="en-IN">
                    <a:noFill/>
                  </a:rPr>
                  <a:t> </a:t>
                </a:r>
              </a:p>
            </p:txBody>
          </p:sp>
        </mc:Fallback>
      </mc:AlternateContent>
    </p:spTree>
    <p:extLst>
      <p:ext uri="{BB962C8B-B14F-4D97-AF65-F5344CB8AC3E}">
        <p14:creationId xmlns:p14="http://schemas.microsoft.com/office/powerpoint/2010/main" val="475284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DB46F-A1AE-FC7B-89B5-A16806B1359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26549F6-2846-56B5-FF14-1D0674FF8596}"/>
                  </a:ext>
                </a:extLst>
              </p:cNvPr>
              <p:cNvSpPr>
                <a:spLocks noGrp="1"/>
              </p:cNvSpPr>
              <p:nvPr>
                <p:ph type="title"/>
              </p:nvPr>
            </p:nvSpPr>
            <p:spPr/>
            <p:txBody>
              <a:bodyPr>
                <a:normAutofit/>
              </a:bodyPr>
              <a:lstStyle/>
              <a:p>
                <a:r>
                  <a:rPr lang="en-US" dirty="0"/>
                  <a:t>Sample Size for </a:t>
                </a:r>
                <a14:m>
                  <m:oMath xmlns:m="http://schemas.openxmlformats.org/officeDocument/2006/math">
                    <m:r>
                      <a:rPr lang="en-US" i="1" dirty="0" smtClean="0">
                        <a:latin typeface="Cambria Math" panose="02040503050406030204" pitchFamily="18" charset="0"/>
                      </a:rPr>
                      <m:t>𝜎</m:t>
                    </m:r>
                  </m:oMath>
                </a14:m>
                <a:r>
                  <a:rPr lang="en-US" dirty="0"/>
                  <a:t> Known (cont.)</a:t>
                </a:r>
              </a:p>
            </p:txBody>
          </p:sp>
        </mc:Choice>
        <mc:Fallback xmlns="">
          <p:sp>
            <p:nvSpPr>
              <p:cNvPr id="2" name="Title 1">
                <a:extLst>
                  <a:ext uri="{FF2B5EF4-FFF2-40B4-BE49-F238E27FC236}">
                    <a16:creationId xmlns:a16="http://schemas.microsoft.com/office/drawing/2014/main" id="{A26549F6-2846-56B5-FF14-1D0674FF8596}"/>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9DF09D-2B54-2015-58B6-45DDBD8F843D}"/>
                  </a:ext>
                </a:extLst>
              </p:cNvPr>
              <p:cNvSpPr>
                <a:spLocks noGrp="1"/>
              </p:cNvSpPr>
              <p:nvPr>
                <p:ph idx="1"/>
              </p:nvPr>
            </p:nvSpPr>
            <p:spPr/>
            <p:txBody>
              <a:bodyPr>
                <a:normAutofit/>
              </a:bodyPr>
              <a:lstStyle/>
              <a:p>
                <a:r>
                  <a:rPr lang="en-US" dirty="0"/>
                  <a:t>As discussed previously, the level of confidence will affect confidence interval width. Although decision makers can vary the level of confidence in order to reduce/expand the confidence interval width, there is no real increase in the information. Changing the confidence only presents the information in a different form. The population standard deviation, </a:t>
                </a:r>
                <a14:m>
                  <m:oMath xmlns:m="http://schemas.openxmlformats.org/officeDocument/2006/math">
                    <m:r>
                      <a:rPr lang="en-US" i="1" dirty="0" smtClean="0">
                        <a:latin typeface="Cambria Math" panose="02040503050406030204" pitchFamily="18" charset="0"/>
                      </a:rPr>
                      <m:t>𝜎</m:t>
                    </m:r>
                  </m:oMath>
                </a14:m>
                <a:r>
                  <a:rPr lang="en-US" dirty="0"/>
                  <a:t>, is a constant and does not change—even though it may be unknown. The sample size, however, is selected by the decision maker.</a:t>
                </a:r>
              </a:p>
            </p:txBody>
          </p:sp>
        </mc:Choice>
        <mc:Fallback xmlns="">
          <p:sp>
            <p:nvSpPr>
              <p:cNvPr id="3" name="Content Placeholder 2">
                <a:extLst>
                  <a:ext uri="{FF2B5EF4-FFF2-40B4-BE49-F238E27FC236}">
                    <a16:creationId xmlns:a16="http://schemas.microsoft.com/office/drawing/2014/main" id="{C69DF09D-2B54-2015-58B6-45DDBD8F843D}"/>
                  </a:ext>
                </a:extLst>
              </p:cNvPr>
              <p:cNvSpPr>
                <a:spLocks noGrp="1" noRot="1" noChangeAspect="1" noMove="1" noResize="1" noEditPoints="1" noAdjustHandles="1" noChangeArrowheads="1" noChangeShapeType="1" noTextEdit="1"/>
              </p:cNvSpPr>
              <p:nvPr>
                <p:ph idx="1"/>
              </p:nvPr>
            </p:nvSpPr>
            <p:spPr>
              <a:blipFill>
                <a:blip r:embed="rId3"/>
                <a:stretch>
                  <a:fillRect l="-1481" t="-1200" r="-444"/>
                </a:stretch>
              </a:blipFill>
            </p:spPr>
            <p:txBody>
              <a:bodyPr/>
              <a:lstStyle/>
              <a:p>
                <a:r>
                  <a:rPr lang="en-IN">
                    <a:noFill/>
                  </a:rPr>
                  <a:t> </a:t>
                </a:r>
              </a:p>
            </p:txBody>
          </p:sp>
        </mc:Fallback>
      </mc:AlternateContent>
    </p:spTree>
    <p:extLst>
      <p:ext uri="{BB962C8B-B14F-4D97-AF65-F5344CB8AC3E}">
        <p14:creationId xmlns:p14="http://schemas.microsoft.com/office/powerpoint/2010/main" val="23989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6C94A-29C3-B23A-AB9C-FF8648F02D8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1C73D9F-68D5-B25B-21E1-E2ACBBC61957}"/>
                  </a:ext>
                </a:extLst>
              </p:cNvPr>
              <p:cNvSpPr>
                <a:spLocks noGrp="1"/>
              </p:cNvSpPr>
              <p:nvPr>
                <p:ph type="title"/>
              </p:nvPr>
            </p:nvSpPr>
            <p:spPr/>
            <p:txBody>
              <a:bodyPr>
                <a:normAutofit/>
              </a:bodyPr>
              <a:lstStyle/>
              <a:p>
                <a:r>
                  <a:rPr lang="en-US" dirty="0"/>
                  <a:t>Sample Size for </a:t>
                </a:r>
                <a14:m>
                  <m:oMath xmlns:m="http://schemas.openxmlformats.org/officeDocument/2006/math">
                    <m:r>
                      <a:rPr lang="en-US" i="1" dirty="0" smtClean="0">
                        <a:latin typeface="Cambria Math" panose="02040503050406030204" pitchFamily="18" charset="0"/>
                      </a:rPr>
                      <m:t>𝜎</m:t>
                    </m:r>
                  </m:oMath>
                </a14:m>
                <a:r>
                  <a:rPr lang="en-US" dirty="0"/>
                  <a:t> Known (cont.)</a:t>
                </a:r>
              </a:p>
            </p:txBody>
          </p:sp>
        </mc:Choice>
        <mc:Fallback xmlns="">
          <p:sp>
            <p:nvSpPr>
              <p:cNvPr id="2" name="Title 1">
                <a:extLst>
                  <a:ext uri="{FF2B5EF4-FFF2-40B4-BE49-F238E27FC236}">
                    <a16:creationId xmlns:a16="http://schemas.microsoft.com/office/drawing/2014/main" id="{A1C73D9F-68D5-B25B-21E1-E2ACBBC6195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45F3210-F7BF-50F5-E87B-9C4FBBBBA374}"/>
              </a:ext>
            </a:extLst>
          </p:cNvPr>
          <p:cNvSpPr>
            <a:spLocks noGrp="1"/>
          </p:cNvSpPr>
          <p:nvPr>
            <p:ph idx="1"/>
          </p:nvPr>
        </p:nvSpPr>
        <p:spPr/>
        <p:txBody>
          <a:bodyPr>
            <a:normAutofit/>
          </a:bodyPr>
          <a:lstStyle/>
          <a:p>
            <a:r>
              <a:rPr lang="en-US" dirty="0"/>
              <a:t>The larger the sample, the smaller the width of the resulting confidence interval for some given level of confidence. Since the sample size can be enlarged, which reduces the width of the confidence interval, how large should the sample be? Taking too large a sample wastes money, while taking too small a sample produces an estimator that does not possess sufficient reliability.</a:t>
            </a:r>
          </a:p>
        </p:txBody>
      </p:sp>
    </p:spTree>
    <p:extLst>
      <p:ext uri="{BB962C8B-B14F-4D97-AF65-F5344CB8AC3E}">
        <p14:creationId xmlns:p14="http://schemas.microsoft.com/office/powerpoint/2010/main" val="117831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2A144-6172-4C8A-CE78-F30B0AD4AAD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5E73D89-0D02-517B-891B-C11D6C496E2E}"/>
                  </a:ext>
                </a:extLst>
              </p:cNvPr>
              <p:cNvSpPr>
                <a:spLocks noGrp="1"/>
              </p:cNvSpPr>
              <p:nvPr>
                <p:ph type="title"/>
              </p:nvPr>
            </p:nvSpPr>
            <p:spPr/>
            <p:txBody>
              <a:bodyPr>
                <a:normAutofit/>
              </a:bodyPr>
              <a:lstStyle/>
              <a:p>
                <a:r>
                  <a:rPr lang="en-US" dirty="0"/>
                  <a:t>Sample Size for </a:t>
                </a:r>
                <a14:m>
                  <m:oMath xmlns:m="http://schemas.openxmlformats.org/officeDocument/2006/math">
                    <m:r>
                      <a:rPr lang="en-US" i="1" dirty="0" smtClean="0">
                        <a:latin typeface="Cambria Math" panose="02040503050406030204" pitchFamily="18" charset="0"/>
                      </a:rPr>
                      <m:t>𝜎</m:t>
                    </m:r>
                  </m:oMath>
                </a14:m>
                <a:r>
                  <a:rPr lang="en-US" dirty="0"/>
                  <a:t> Known (cont.)</a:t>
                </a:r>
              </a:p>
            </p:txBody>
          </p:sp>
        </mc:Choice>
        <mc:Fallback xmlns="">
          <p:sp>
            <p:nvSpPr>
              <p:cNvPr id="2" name="Title 1">
                <a:extLst>
                  <a:ext uri="{FF2B5EF4-FFF2-40B4-BE49-F238E27FC236}">
                    <a16:creationId xmlns:a16="http://schemas.microsoft.com/office/drawing/2014/main" id="{95E73D89-0D02-517B-891B-C11D6C496E2E}"/>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7FEEC4-0BB2-AF80-666E-CEDEE1A095BA}"/>
                  </a:ext>
                </a:extLst>
              </p:cNvPr>
              <p:cNvSpPr>
                <a:spLocks noGrp="1"/>
              </p:cNvSpPr>
              <p:nvPr>
                <p:ph idx="1"/>
              </p:nvPr>
            </p:nvSpPr>
            <p:spPr/>
            <p:txBody>
              <a:bodyPr>
                <a:normAutofit/>
              </a:bodyPr>
              <a:lstStyle/>
              <a:p>
                <a:r>
                  <a:rPr lang="en-US" dirty="0"/>
                  <a:t>The sample size should be selected in relation to the size of the maximum positive or negative error the decision maker is willing to accept or can afford. This can be achieved by setting the error equal to one-half the confidence interval width,</a:t>
                </a:r>
              </a:p>
              <a:p>
                <a:endParaRPr lang="en-US" dirty="0"/>
              </a:p>
              <a:p>
                <a:endParaRPr lang="en-US" dirty="0"/>
              </a:p>
              <a:p>
                <a:r>
                  <a:rPr lang="en-US" dirty="0"/>
                  <a:t>Solving this equation for </a:t>
                </a:r>
                <a14:m>
                  <m:oMath xmlns:m="http://schemas.openxmlformats.org/officeDocument/2006/math">
                    <m:r>
                      <a:rPr lang="en-US" i="1" dirty="0" smtClean="0">
                        <a:latin typeface="Cambria Math" panose="02040503050406030204" pitchFamily="18" charset="0"/>
                      </a:rPr>
                      <m:t>𝑛</m:t>
                    </m:r>
                  </m:oMath>
                </a14:m>
                <a:r>
                  <a:rPr lang="en-US" dirty="0"/>
                  <a:t> gives us the following formula for determining the sample size.</a:t>
                </a:r>
              </a:p>
            </p:txBody>
          </p:sp>
        </mc:Choice>
        <mc:Fallback xmlns="">
          <p:sp>
            <p:nvSpPr>
              <p:cNvPr id="3" name="Content Placeholder 2">
                <a:extLst>
                  <a:ext uri="{FF2B5EF4-FFF2-40B4-BE49-F238E27FC236}">
                    <a16:creationId xmlns:a16="http://schemas.microsoft.com/office/drawing/2014/main" id="{F57FEEC4-0BB2-AF80-666E-CEDEE1A095BA}"/>
                  </a:ext>
                </a:extLst>
              </p:cNvPr>
              <p:cNvSpPr>
                <a:spLocks noGrp="1" noRot="1" noChangeAspect="1" noMove="1" noResize="1" noEditPoints="1" noAdjustHandles="1" noChangeArrowheads="1" noChangeShapeType="1" noTextEdit="1"/>
              </p:cNvSpPr>
              <p:nvPr>
                <p:ph idx="1"/>
              </p:nvPr>
            </p:nvSpPr>
            <p:spPr>
              <a:blipFill>
                <a:blip r:embed="rId4"/>
                <a:stretch>
                  <a:fillRect l="-1481" t="-1200"/>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1572559F-7861-9B1F-50C2-A9AD36134526}"/>
              </a:ext>
            </a:extLst>
          </p:cNvPr>
          <p:cNvGraphicFramePr>
            <a:graphicFrameLocks noChangeAspect="1"/>
          </p:cNvGraphicFramePr>
          <p:nvPr>
            <p:extLst>
              <p:ext uri="{D42A27DB-BD31-4B8C-83A1-F6EECF244321}">
                <p14:modId xmlns:p14="http://schemas.microsoft.com/office/powerpoint/2010/main" val="1513437118"/>
              </p:ext>
            </p:extLst>
          </p:nvPr>
        </p:nvGraphicFramePr>
        <p:xfrm>
          <a:off x="1981200" y="3566160"/>
          <a:ext cx="4152900" cy="876300"/>
        </p:xfrm>
        <a:graphic>
          <a:graphicData uri="http://schemas.openxmlformats.org/presentationml/2006/ole">
            <mc:AlternateContent xmlns:mc="http://schemas.openxmlformats.org/markup-compatibility/2006">
              <mc:Choice xmlns:v="urn:schemas-microsoft-com:vml" Requires="v">
                <p:oleObj name="Equation" r:id="rId5" imgW="4152600" imgH="876240" progId="Equation.DSMT4">
                  <p:embed/>
                </p:oleObj>
              </mc:Choice>
              <mc:Fallback>
                <p:oleObj name="Equation" r:id="rId5" imgW="4152600" imgH="876240" progId="Equation.DSMT4">
                  <p:embed/>
                  <p:pic>
                    <p:nvPicPr>
                      <p:cNvPr id="0" name=""/>
                      <p:cNvPicPr/>
                      <p:nvPr/>
                    </p:nvPicPr>
                    <p:blipFill>
                      <a:blip r:embed="rId6"/>
                      <a:stretch>
                        <a:fillRect/>
                      </a:stretch>
                    </p:blipFill>
                    <p:spPr>
                      <a:xfrm>
                        <a:off x="1981200" y="3566160"/>
                        <a:ext cx="4152900" cy="876300"/>
                      </a:xfrm>
                      <a:prstGeom prst="rect">
                        <a:avLst/>
                      </a:prstGeom>
                    </p:spPr>
                  </p:pic>
                </p:oleObj>
              </mc:Fallback>
            </mc:AlternateContent>
          </a:graphicData>
        </a:graphic>
      </p:graphicFrame>
    </p:spTree>
    <p:extLst>
      <p:ext uri="{BB962C8B-B14F-4D97-AF65-F5344CB8AC3E}">
        <p14:creationId xmlns:p14="http://schemas.microsoft.com/office/powerpoint/2010/main" val="71561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9BCD8-A6C5-9ECE-E634-84E2315B8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784AA-0C1F-9F1D-F99C-BD7B9A00E60F}"/>
              </a:ext>
            </a:extLst>
          </p:cNvPr>
          <p:cNvSpPr>
            <a:spLocks noGrp="1"/>
          </p:cNvSpPr>
          <p:nvPr>
            <p:ph type="title"/>
          </p:nvPr>
        </p:nvSpPr>
        <p:spPr/>
        <p:txBody>
          <a:bodyPr>
            <a:normAutofit fontScale="90000"/>
          </a:bodyPr>
          <a:lstStyle/>
          <a:p>
            <a:r>
              <a:rPr lang="en-US" dirty="0"/>
              <a:t>Formula: Sample Size Determination for Estimating a</a:t>
            </a:r>
            <a:br>
              <a:rPr lang="en-US" dirty="0"/>
            </a:br>
            <a:r>
              <a:rPr lang="en-US" dirty="0"/>
              <a:t>Population Mean</a:t>
            </a:r>
          </a:p>
        </p:txBody>
      </p:sp>
      <p:sp>
        <p:nvSpPr>
          <p:cNvPr id="4" name="Content Placeholder 2">
            <a:extLst>
              <a:ext uri="{FF2B5EF4-FFF2-40B4-BE49-F238E27FC236}">
                <a16:creationId xmlns:a16="http://schemas.microsoft.com/office/drawing/2014/main" id="{9D7F1ABB-B086-080D-335E-815609950D22}"/>
              </a:ext>
            </a:extLst>
          </p:cNvPr>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58370" name="Object 2">
            <a:extLst>
              <a:ext uri="{FF2B5EF4-FFF2-40B4-BE49-F238E27FC236}">
                <a16:creationId xmlns:a16="http://schemas.microsoft.com/office/drawing/2014/main" id="{CDE729F4-D481-FE38-D8AC-FD81F24F34C4}"/>
              </a:ext>
            </a:extLst>
          </p:cNvPr>
          <p:cNvGraphicFramePr>
            <a:graphicFrameLocks noChangeAspect="1"/>
          </p:cNvGraphicFramePr>
          <p:nvPr>
            <p:extLst>
              <p:ext uri="{D42A27DB-BD31-4B8C-83A1-F6EECF244321}">
                <p14:modId xmlns:p14="http://schemas.microsoft.com/office/powerpoint/2010/main" val="3325157310"/>
              </p:ext>
            </p:extLst>
          </p:nvPr>
        </p:nvGraphicFramePr>
        <p:xfrm>
          <a:off x="3505200" y="1752600"/>
          <a:ext cx="1727200" cy="1320800"/>
        </p:xfrm>
        <a:graphic>
          <a:graphicData uri="http://schemas.openxmlformats.org/presentationml/2006/ole">
            <mc:AlternateContent xmlns:mc="http://schemas.openxmlformats.org/markup-compatibility/2006">
              <mc:Choice xmlns:v="urn:schemas-microsoft-com:vml" Requires="v">
                <p:oleObj name="Equation" r:id="rId2" imgW="1726920" imgH="1320480" progId="Equation.DSMT4">
                  <p:embed/>
                </p:oleObj>
              </mc:Choice>
              <mc:Fallback>
                <p:oleObj name="Equation" r:id="rId2" imgW="1726920" imgH="1320480" progId="Equation.DSMT4">
                  <p:embed/>
                  <p:pic>
                    <p:nvPicPr>
                      <p:cNvPr id="58370" name="Object 2"/>
                      <p:cNvPicPr>
                        <a:picLocks noChangeAspect="1" noChangeArrowheads="1"/>
                      </p:cNvPicPr>
                      <p:nvPr/>
                    </p:nvPicPr>
                    <p:blipFill>
                      <a:blip r:embed="rId3"/>
                      <a:srcRect/>
                      <a:stretch>
                        <a:fillRect/>
                      </a:stretch>
                    </p:blipFill>
                    <p:spPr bwMode="auto">
                      <a:xfrm>
                        <a:off x="3505200" y="1752600"/>
                        <a:ext cx="17272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5832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3191C-4134-088B-381A-16666F6DA11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F095877-8753-D911-8658-072C6A2B7447}"/>
                  </a:ext>
                </a:extLst>
              </p:cNvPr>
              <p:cNvSpPr>
                <a:spLocks noGrp="1"/>
              </p:cNvSpPr>
              <p:nvPr>
                <p:ph type="title"/>
              </p:nvPr>
            </p:nvSpPr>
            <p:spPr/>
            <p:txBody>
              <a:bodyPr>
                <a:normAutofit/>
              </a:bodyPr>
              <a:lstStyle/>
              <a:p>
                <a:r>
                  <a:rPr lang="en-US" dirty="0"/>
                  <a:t>Sample Size for </a:t>
                </a:r>
                <a14:m>
                  <m:oMath xmlns:m="http://schemas.openxmlformats.org/officeDocument/2006/math">
                    <m:r>
                      <a:rPr lang="en-US" i="1" dirty="0" smtClean="0">
                        <a:latin typeface="Cambria Math" panose="02040503050406030204" pitchFamily="18" charset="0"/>
                      </a:rPr>
                      <m:t>𝜎</m:t>
                    </m:r>
                  </m:oMath>
                </a14:m>
                <a:r>
                  <a:rPr lang="en-US" dirty="0"/>
                  <a:t> Known (cont.)</a:t>
                </a:r>
              </a:p>
            </p:txBody>
          </p:sp>
        </mc:Choice>
        <mc:Fallback xmlns="">
          <p:sp>
            <p:nvSpPr>
              <p:cNvPr id="2" name="Title 1">
                <a:extLst>
                  <a:ext uri="{FF2B5EF4-FFF2-40B4-BE49-F238E27FC236}">
                    <a16:creationId xmlns:a16="http://schemas.microsoft.com/office/drawing/2014/main" id="{8F095877-8753-D911-8658-072C6A2B744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5F5FA237-FF3C-AA02-EF90-1D0E9CB71CAA}"/>
              </a:ext>
            </a:extLst>
          </p:cNvPr>
          <p:cNvSpPr>
            <a:spLocks noGrp="1"/>
          </p:cNvSpPr>
          <p:nvPr>
            <p:ph idx="1"/>
          </p:nvPr>
        </p:nvSpPr>
        <p:spPr/>
        <p:txBody>
          <a:bodyPr>
            <a:normAutofit/>
          </a:bodyPr>
          <a:lstStyle/>
          <a:p>
            <a:r>
              <a:rPr lang="en-US" dirty="0"/>
              <a:t>By selecting a level of confidence and the maximum error, the relationship can be used to determine the sample size necessary to estimate the population mean with the desired accuracy. </a:t>
            </a:r>
            <a:r>
              <a:rPr lang="en-US" i="1" dirty="0"/>
              <a:t>In order to assure the desired level of confidence, always round the value obtained for the sample size up to the next integer</a:t>
            </a:r>
            <a:r>
              <a:rPr lang="en-US" dirty="0"/>
              <a:t>.</a:t>
            </a:r>
          </a:p>
        </p:txBody>
      </p:sp>
    </p:spTree>
    <p:extLst>
      <p:ext uri="{BB962C8B-B14F-4D97-AF65-F5344CB8AC3E}">
        <p14:creationId xmlns:p14="http://schemas.microsoft.com/office/powerpoint/2010/main" val="3040691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10.3.3: Determining the Sample Size Needed for a 95% Confidence Interval of the Mean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Consider a population having a standard deviation of 15. We want to estimate the mean of the population. How large of a sample is needed to construct a 95% confidence interval for the mean of this population if the margin of error is equal to 1.5?</a:t>
                </a:r>
              </a:p>
              <a:p>
                <a:r>
                  <a:rPr lang="en-US" b="1" dirty="0"/>
                  <a:t>Solution</a:t>
                </a:r>
              </a:p>
              <a:p>
                <a:r>
                  <a:rPr lang="en-US" dirty="0"/>
                  <a:t>Using the table of critical values of </a:t>
                </a:r>
                <a14:m>
                  <m:oMath xmlns:m="http://schemas.openxmlformats.org/officeDocument/2006/math">
                    <m:r>
                      <a:rPr lang="en-US" i="1" dirty="0" smtClean="0">
                        <a:latin typeface="Cambria Math" panose="02040503050406030204" pitchFamily="18" charset="0"/>
                      </a:rPr>
                      <m:t>𝑧</m:t>
                    </m:r>
                  </m:oMath>
                </a14:m>
                <a:r>
                  <a:rPr lang="en-US" dirty="0"/>
                  <a:t> (Table 10.2.1) we get the value 1.96 for a 95% confidence level.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Student’s </a:t>
            </a:r>
            <a:r>
              <a:rPr lang="en-US" i="1" dirty="0"/>
              <a:t>t</a:t>
            </a:r>
            <a:r>
              <a:rPr lang="en-US" dirty="0"/>
              <a:t>-Distribution</a:t>
            </a:r>
          </a:p>
        </p:txBody>
      </p:sp>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80160"/>
                <a:ext cx="8229600" cy="3884140"/>
              </a:xfrm>
              <a:solidFill>
                <a:srgbClr val="FFFFCC"/>
              </a:solidFill>
              <a:ln w="28575">
                <a:solidFill>
                  <a:srgbClr val="000000"/>
                </a:solidFill>
              </a:ln>
            </p:spPr>
            <p:txBody>
              <a:bodyPr>
                <a:spAutoFit/>
              </a:bodyPr>
              <a:lstStyle/>
              <a:p>
                <a:r>
                  <a:rPr lang="en-US" dirty="0">
                    <a:solidFill>
                      <a:srgbClr val="000000"/>
                    </a:solidFill>
                  </a:rPr>
                  <a:t>Provided the population from which the sample is drawn is normally distributed or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&gt;30</m:t>
                    </m:r>
                  </m:oMath>
                </a14:m>
                <a:r>
                  <a:rPr lang="en-US" dirty="0">
                    <a:solidFill>
                      <a:srgbClr val="000000"/>
                    </a:solidFill>
                  </a:rPr>
                  <a:t>, the distribution of the quantity</a:t>
                </a: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Where </a:t>
                </a:r>
                <a:r>
                  <a:rPr lang="en-US" i="1" dirty="0">
                    <a:solidFill>
                      <a:srgbClr val="000000"/>
                    </a:solidFill>
                  </a:rPr>
                  <a:t>s</a:t>
                </a:r>
                <a:r>
                  <a:rPr lang="en-US" dirty="0">
                    <a:solidFill>
                      <a:srgbClr val="000000"/>
                    </a:solidFill>
                  </a:rPr>
                  <a:t> is the standard deviation of the sample, has a </a:t>
                </a:r>
                <a:r>
                  <a:rPr lang="en-US" b="1" dirty="0">
                    <a:solidFill>
                      <a:srgbClr val="000000"/>
                    </a:solidFill>
                  </a:rPr>
                  <a:t>Student’s </a:t>
                </a:r>
                <a:r>
                  <a:rPr lang="en-US" b="1" i="1" dirty="0">
                    <a:solidFill>
                      <a:srgbClr val="000000"/>
                    </a:solidFill>
                  </a:rPr>
                  <a:t>t</a:t>
                </a:r>
                <a:r>
                  <a:rPr lang="en-US" b="1" dirty="0">
                    <a:solidFill>
                      <a:srgbClr val="000000"/>
                    </a:solidFill>
                  </a:rPr>
                  <a:t>-distribution</a:t>
                </a:r>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80160"/>
                <a:ext cx="8229600" cy="3884140"/>
              </a:xfrm>
              <a:blipFill>
                <a:blip r:embed="rId2"/>
                <a:stretch>
                  <a:fillRect l="-1328" t="-1090" b="-3115"/>
                </a:stretch>
              </a:blipFill>
              <a:ln w="28575">
                <a:solidFill>
                  <a:srgbClr val="000000"/>
                </a:solidFill>
              </a:ln>
            </p:spPr>
            <p:txBody>
              <a:bodyPr/>
              <a:lstStyle/>
              <a:p>
                <a:r>
                  <a:rPr lang="en-IN">
                    <a:noFill/>
                  </a:rPr>
                  <a:t> </a:t>
                </a:r>
              </a:p>
            </p:txBody>
          </p:sp>
        </mc:Fallback>
      </mc:AlternateContent>
      <p:graphicFrame>
        <p:nvGraphicFramePr>
          <p:cNvPr id="58370" name="Object 2"/>
          <p:cNvGraphicFramePr>
            <a:graphicFrameLocks noChangeAspect="1"/>
          </p:cNvGraphicFramePr>
          <p:nvPr>
            <p:extLst>
              <p:ext uri="{D42A27DB-BD31-4B8C-83A1-F6EECF244321}">
                <p14:modId xmlns:p14="http://schemas.microsoft.com/office/powerpoint/2010/main" val="1468197090"/>
              </p:ext>
            </p:extLst>
          </p:nvPr>
        </p:nvGraphicFramePr>
        <p:xfrm>
          <a:off x="3302000" y="2774950"/>
          <a:ext cx="1270000" cy="1308100"/>
        </p:xfrm>
        <a:graphic>
          <a:graphicData uri="http://schemas.openxmlformats.org/presentationml/2006/ole">
            <mc:AlternateContent xmlns:mc="http://schemas.openxmlformats.org/markup-compatibility/2006">
              <mc:Choice xmlns:v="urn:schemas-microsoft-com:vml" Requires="v">
                <p:oleObj name="Equation" r:id="rId3" imgW="1269720" imgH="1307880" progId="Equation.DSMT4">
                  <p:embed/>
                </p:oleObj>
              </mc:Choice>
              <mc:Fallback>
                <p:oleObj name="Equation" r:id="rId3" imgW="1269720" imgH="1307880" progId="Equation.DSMT4">
                  <p:embed/>
                  <p:pic>
                    <p:nvPicPr>
                      <p:cNvPr id="0" name="Picture 2"/>
                      <p:cNvPicPr>
                        <a:picLocks noChangeAspect="1" noChangeArrowheads="1"/>
                      </p:cNvPicPr>
                      <p:nvPr/>
                    </p:nvPicPr>
                    <p:blipFill>
                      <a:blip r:embed="rId4"/>
                      <a:srcRect/>
                      <a:stretch>
                        <a:fillRect/>
                      </a:stretch>
                    </p:blipFill>
                    <p:spPr bwMode="auto">
                      <a:xfrm>
                        <a:off x="3302000" y="2774950"/>
                        <a:ext cx="12700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DEC2-85D6-E783-3007-39A25C912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E76C7-2F67-55F4-42FC-CE83A8C4E8BB}"/>
              </a:ext>
            </a:extLst>
          </p:cNvPr>
          <p:cNvSpPr>
            <a:spLocks noGrp="1"/>
          </p:cNvSpPr>
          <p:nvPr>
            <p:ph type="title"/>
          </p:nvPr>
        </p:nvSpPr>
        <p:spPr/>
        <p:txBody>
          <a:bodyPr>
            <a:normAutofit fontScale="90000"/>
          </a:bodyPr>
          <a:lstStyle/>
          <a:p>
            <a:r>
              <a:rPr lang="en-US" dirty="0"/>
              <a:t>Example 10.3.3: Determining the Sample Size Needed for a 95% Confidence Interval of the Mean (cont.)</a:t>
            </a:r>
          </a:p>
        </p:txBody>
      </p:sp>
      <p:sp>
        <p:nvSpPr>
          <p:cNvPr id="3" name="Content Placeholder 2">
            <a:extLst>
              <a:ext uri="{FF2B5EF4-FFF2-40B4-BE49-F238E27FC236}">
                <a16:creationId xmlns:a16="http://schemas.microsoft.com/office/drawing/2014/main" id="{D97457FF-55FB-CC32-F073-8FF1586F3C04}"/>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We require a sample size of 385 to ensure that we get at least a 95% confidence interval with a margin of error equal to 1.5.</a:t>
            </a:r>
          </a:p>
        </p:txBody>
      </p:sp>
      <p:graphicFrame>
        <p:nvGraphicFramePr>
          <p:cNvPr id="4" name="Object 2">
            <a:extLst>
              <a:ext uri="{FF2B5EF4-FFF2-40B4-BE49-F238E27FC236}">
                <a16:creationId xmlns:a16="http://schemas.microsoft.com/office/drawing/2014/main" id="{730411C2-F1B9-8EF4-C7A9-F29164C7E4A6}"/>
              </a:ext>
            </a:extLst>
          </p:cNvPr>
          <p:cNvGraphicFramePr>
            <a:graphicFrameLocks noChangeAspect="1"/>
          </p:cNvGraphicFramePr>
          <p:nvPr>
            <p:extLst>
              <p:ext uri="{D42A27DB-BD31-4B8C-83A1-F6EECF244321}">
                <p14:modId xmlns:p14="http://schemas.microsoft.com/office/powerpoint/2010/main" val="2320761248"/>
              </p:ext>
            </p:extLst>
          </p:nvPr>
        </p:nvGraphicFramePr>
        <p:xfrm>
          <a:off x="304800" y="1600200"/>
          <a:ext cx="8674100" cy="1320800"/>
        </p:xfrm>
        <a:graphic>
          <a:graphicData uri="http://schemas.openxmlformats.org/presentationml/2006/ole">
            <mc:AlternateContent xmlns:mc="http://schemas.openxmlformats.org/markup-compatibility/2006">
              <mc:Choice xmlns:v="urn:schemas-microsoft-com:vml" Requires="v">
                <p:oleObj name="Equation" r:id="rId2" imgW="8673840" imgH="1320480" progId="Equation.DSMT4">
                  <p:embed/>
                </p:oleObj>
              </mc:Choice>
              <mc:Fallback>
                <p:oleObj name="Equation" r:id="rId2" imgW="8673840" imgH="1320480" progId="Equation.DSMT4">
                  <p:embed/>
                  <p:pic>
                    <p:nvPicPr>
                      <p:cNvPr id="58370" name="Object 2">
                        <a:extLst>
                          <a:ext uri="{FF2B5EF4-FFF2-40B4-BE49-F238E27FC236}">
                            <a16:creationId xmlns:a16="http://schemas.microsoft.com/office/drawing/2014/main" id="{CDE729F4-D481-FE38-D8AC-FD81F24F34C4}"/>
                          </a:ext>
                        </a:extLst>
                      </p:cNvPr>
                      <p:cNvPicPr>
                        <a:picLocks noChangeAspect="1" noChangeArrowheads="1"/>
                      </p:cNvPicPr>
                      <p:nvPr/>
                    </p:nvPicPr>
                    <p:blipFill>
                      <a:blip r:embed="rId3"/>
                      <a:srcRect/>
                      <a:stretch>
                        <a:fillRect/>
                      </a:stretch>
                    </p:blipFill>
                    <p:spPr bwMode="auto">
                      <a:xfrm>
                        <a:off x="304800" y="1600200"/>
                        <a:ext cx="86741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52820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328B3-0495-82F5-8F20-5FFCAE9D1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F05B0-2486-D2D0-D83C-90A753CC5BF7}"/>
              </a:ext>
            </a:extLst>
          </p:cNvPr>
          <p:cNvSpPr>
            <a:spLocks noGrp="1"/>
          </p:cNvSpPr>
          <p:nvPr>
            <p:ph type="title"/>
          </p:nvPr>
        </p:nvSpPr>
        <p:spPr/>
        <p:txBody>
          <a:bodyPr>
            <a:noAutofit/>
          </a:bodyPr>
          <a:lstStyle/>
          <a:p>
            <a:r>
              <a:rPr lang="en-US" sz="2700" dirty="0"/>
              <a:t>Example 10.3.4: Determining the Sample Size Needed for 90% Confidence of the Mean Amount of Cleaning Fluid</a:t>
            </a:r>
          </a:p>
        </p:txBody>
      </p:sp>
      <p:sp>
        <p:nvSpPr>
          <p:cNvPr id="3" name="Content Placeholder 2">
            <a:extLst>
              <a:ext uri="{FF2B5EF4-FFF2-40B4-BE49-F238E27FC236}">
                <a16:creationId xmlns:a16="http://schemas.microsoft.com/office/drawing/2014/main" id="{45B8224E-EF60-A030-0C7C-E52F5C36D816}"/>
              </a:ext>
            </a:extLst>
          </p:cNvPr>
          <p:cNvSpPr>
            <a:spLocks noGrp="1"/>
          </p:cNvSpPr>
          <p:nvPr>
            <p:ph idx="1"/>
          </p:nvPr>
        </p:nvSpPr>
        <p:spPr/>
        <p:txBody>
          <a:bodyPr/>
          <a:lstStyle/>
          <a:p>
            <a:r>
              <a:rPr lang="en-US" dirty="0"/>
              <a:t>Suppose that a quality control manager at a Chemical Company wishes to measure the average amount of cleaning fluid the company is placing in their 12-ounce bottles. From previous studies, they believe their population standard deviation to be 0.3 ounces. How large a sample must be taken in order to be 90% confident of estimating the mean cleaning fluid in a 12-ounce bottle to within 0.05 ounces?</a:t>
            </a:r>
          </a:p>
        </p:txBody>
      </p:sp>
    </p:spTree>
    <p:extLst>
      <p:ext uri="{BB962C8B-B14F-4D97-AF65-F5344CB8AC3E}">
        <p14:creationId xmlns:p14="http://schemas.microsoft.com/office/powerpoint/2010/main" val="1087239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FB3D2-89AB-1D75-63EB-10984FD1D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7D97B-DA3C-FADF-7389-5A83A22F37FB}"/>
              </a:ext>
            </a:extLst>
          </p:cNvPr>
          <p:cNvSpPr>
            <a:spLocks noGrp="1"/>
          </p:cNvSpPr>
          <p:nvPr>
            <p:ph type="title"/>
          </p:nvPr>
        </p:nvSpPr>
        <p:spPr/>
        <p:txBody>
          <a:bodyPr>
            <a:noAutofit/>
          </a:bodyPr>
          <a:lstStyle/>
          <a:p>
            <a:r>
              <a:rPr lang="en-US" sz="2500" dirty="0"/>
              <a:t>Example 10.3.4: Determining the Sample Size Needed for 90% Confidence of the Mean Amount of Cleaning Fluid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7D1B228-030A-F306-AC0C-B39D1FD19FE1}"/>
                  </a:ext>
                </a:extLst>
              </p:cNvPr>
              <p:cNvSpPr>
                <a:spLocks noGrp="1"/>
              </p:cNvSpPr>
              <p:nvPr>
                <p:ph idx="1"/>
              </p:nvPr>
            </p:nvSpPr>
            <p:spPr/>
            <p:txBody>
              <a:bodyPr/>
              <a:lstStyle/>
              <a:p>
                <a:r>
                  <a:rPr lang="en-US" b="1" dirty="0"/>
                  <a:t>Solution</a:t>
                </a:r>
              </a:p>
              <a:p>
                <a:endParaRPr lang="en-US" dirty="0"/>
              </a:p>
              <a:p>
                <a:endParaRPr lang="en-US" dirty="0"/>
              </a:p>
              <a:p>
                <a:endParaRPr lang="en-US" dirty="0"/>
              </a:p>
              <a:p>
                <a:r>
                  <a:rPr lang="en-US" dirty="0"/>
                  <a:t>To be assured of finding the desired level of confidence, always round up. Thus, we are 90% confident that a sample of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=98 </m:t>
                    </m:r>
                  </m:oMath>
                </a14:m>
                <a:r>
                  <a:rPr lang="en-US" dirty="0"/>
                  <a:t>observations would produce an estimate of the mean cleaning fluid in a 12-ounce bottle to within 0.05 ounces.</a:t>
                </a:r>
              </a:p>
            </p:txBody>
          </p:sp>
        </mc:Choice>
        <mc:Fallback xmlns="">
          <p:sp>
            <p:nvSpPr>
              <p:cNvPr id="3" name="Content Placeholder 2">
                <a:extLst>
                  <a:ext uri="{FF2B5EF4-FFF2-40B4-BE49-F238E27FC236}">
                    <a16:creationId xmlns:a16="http://schemas.microsoft.com/office/drawing/2014/main" id="{17D1B228-030A-F306-AC0C-B39D1FD19FE1}"/>
                  </a:ext>
                </a:extLst>
              </p:cNvPr>
              <p:cNvSpPr>
                <a:spLocks noGrp="1" noRot="1" noChangeAspect="1" noMove="1" noResize="1" noEditPoints="1" noAdjustHandles="1" noChangeArrowheads="1" noChangeShapeType="1" noTextEdit="1"/>
              </p:cNvSpPr>
              <p:nvPr>
                <p:ph idx="1"/>
              </p:nvPr>
            </p:nvSpPr>
            <p:spPr>
              <a:blipFill>
                <a:blip r:embed="rId2"/>
                <a:stretch>
                  <a:fillRect l="-1481" t="-1200" r="-2222"/>
                </a:stretch>
              </a:blipFill>
            </p:spPr>
            <p:txBody>
              <a:bodyPr/>
              <a:lstStyle/>
              <a:p>
                <a:r>
                  <a:rPr lang="en-IN">
                    <a:noFill/>
                  </a:rPr>
                  <a:t> </a:t>
                </a:r>
              </a:p>
            </p:txBody>
          </p:sp>
        </mc:Fallback>
      </mc:AlternateContent>
      <p:graphicFrame>
        <p:nvGraphicFramePr>
          <p:cNvPr id="4" name="Object 2">
            <a:extLst>
              <a:ext uri="{FF2B5EF4-FFF2-40B4-BE49-F238E27FC236}">
                <a16:creationId xmlns:a16="http://schemas.microsoft.com/office/drawing/2014/main" id="{B874B742-CD35-FEC6-0CDD-4C15A723B419}"/>
              </a:ext>
            </a:extLst>
          </p:cNvPr>
          <p:cNvGraphicFramePr>
            <a:graphicFrameLocks noChangeAspect="1"/>
          </p:cNvGraphicFramePr>
          <p:nvPr>
            <p:extLst>
              <p:ext uri="{D42A27DB-BD31-4B8C-83A1-F6EECF244321}">
                <p14:modId xmlns:p14="http://schemas.microsoft.com/office/powerpoint/2010/main" val="2948053286"/>
              </p:ext>
            </p:extLst>
          </p:nvPr>
        </p:nvGraphicFramePr>
        <p:xfrm>
          <a:off x="273050" y="1828800"/>
          <a:ext cx="8597900" cy="1320800"/>
        </p:xfrm>
        <a:graphic>
          <a:graphicData uri="http://schemas.openxmlformats.org/presentationml/2006/ole">
            <mc:AlternateContent xmlns:mc="http://schemas.openxmlformats.org/markup-compatibility/2006">
              <mc:Choice xmlns:v="urn:schemas-microsoft-com:vml" Requires="v">
                <p:oleObj name="Equation" r:id="rId3" imgW="8597880" imgH="1320480" progId="Equation.DSMT4">
                  <p:embed/>
                </p:oleObj>
              </mc:Choice>
              <mc:Fallback>
                <p:oleObj name="Equation" r:id="rId3" imgW="8597880" imgH="1320480" progId="Equation.DSMT4">
                  <p:embed/>
                  <p:pic>
                    <p:nvPicPr>
                      <p:cNvPr id="4" name="Object 2">
                        <a:extLst>
                          <a:ext uri="{FF2B5EF4-FFF2-40B4-BE49-F238E27FC236}">
                            <a16:creationId xmlns:a16="http://schemas.microsoft.com/office/drawing/2014/main" id="{730411C2-F1B9-8EF4-C7A9-F29164C7E4A6}"/>
                          </a:ext>
                        </a:extLst>
                      </p:cNvPr>
                      <p:cNvPicPr>
                        <a:picLocks noChangeAspect="1" noChangeArrowheads="1"/>
                      </p:cNvPicPr>
                      <p:nvPr/>
                    </p:nvPicPr>
                    <p:blipFill>
                      <a:blip r:embed="rId4"/>
                      <a:srcRect/>
                      <a:stretch>
                        <a:fillRect/>
                      </a:stretch>
                    </p:blipFill>
                    <p:spPr bwMode="auto">
                      <a:xfrm>
                        <a:off x="273050" y="1828800"/>
                        <a:ext cx="85979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0195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D67F5-609E-B9C6-25D4-8CA4E0E3A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8252BB-E19A-53F4-6C9B-533621455243}"/>
              </a:ext>
            </a:extLst>
          </p:cNvPr>
          <p:cNvSpPr>
            <a:spLocks noGrp="1"/>
          </p:cNvSpPr>
          <p:nvPr>
            <p:ph type="title"/>
          </p:nvPr>
        </p:nvSpPr>
        <p:spPr/>
        <p:txBody>
          <a:bodyPr>
            <a:noAutofit/>
          </a:bodyPr>
          <a:lstStyle/>
          <a:p>
            <a:r>
              <a:rPr lang="en-US" sz="2500" dirty="0"/>
              <a:t>Example 10.3.4: Determining the Sample Size Needed for 90% Confidence of the Mean Amount of Cleaning Fluid (cont.)</a:t>
            </a:r>
          </a:p>
        </p:txBody>
      </p:sp>
      <p:sp>
        <p:nvSpPr>
          <p:cNvPr id="3" name="Content Placeholder 2">
            <a:extLst>
              <a:ext uri="{FF2B5EF4-FFF2-40B4-BE49-F238E27FC236}">
                <a16:creationId xmlns:a16="http://schemas.microsoft.com/office/drawing/2014/main" id="{6DFA5566-B167-FC5F-DAB2-A1DD8921DE9C}"/>
              </a:ext>
            </a:extLst>
          </p:cNvPr>
          <p:cNvSpPr>
            <a:spLocks noGrp="1"/>
          </p:cNvSpPr>
          <p:nvPr>
            <p:ph idx="1"/>
          </p:nvPr>
        </p:nvSpPr>
        <p:spPr/>
        <p:txBody>
          <a:bodyPr/>
          <a:lstStyle/>
          <a:p>
            <a:r>
              <a:rPr lang="en-US" dirty="0"/>
              <a:t>Being able to know the accuracy of your estimate is one of the significant benefits of inferential statistics. In this case, if 98 bottles are measured, we will be 90% confident that the resulting sample mean is within five one-hundredths of an ounce of the true mean. That’s close.</a:t>
            </a:r>
          </a:p>
        </p:txBody>
      </p:sp>
    </p:spTree>
    <p:extLst>
      <p:ext uri="{BB962C8B-B14F-4D97-AF65-F5344CB8AC3E}">
        <p14:creationId xmlns:p14="http://schemas.microsoft.com/office/powerpoint/2010/main" val="210172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FFE4-98A5-A8BA-FFF7-27D8A7F86C9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8F5346A-00FC-3217-86D3-DD83832C40C9}"/>
                  </a:ext>
                </a:extLst>
              </p:cNvPr>
              <p:cNvSpPr>
                <a:spLocks noGrp="1"/>
              </p:cNvSpPr>
              <p:nvPr>
                <p:ph type="title"/>
              </p:nvPr>
            </p:nvSpPr>
            <p:spPr/>
            <p:txBody>
              <a:bodyPr>
                <a:normAutofit/>
              </a:bodyPr>
              <a:lstStyle/>
              <a:p>
                <a:r>
                  <a:rPr lang="en-US" dirty="0"/>
                  <a:t>Sample Size for </a:t>
                </a:r>
                <a14:m>
                  <m:oMath xmlns:m="http://schemas.openxmlformats.org/officeDocument/2006/math">
                    <m:r>
                      <a:rPr lang="en-US" i="1" dirty="0" smtClean="0">
                        <a:latin typeface="Cambria Math" panose="02040503050406030204" pitchFamily="18" charset="0"/>
                      </a:rPr>
                      <m:t>𝜎</m:t>
                    </m:r>
                  </m:oMath>
                </a14:m>
                <a:r>
                  <a:rPr lang="en-US" dirty="0"/>
                  <a:t> Known (cont.)</a:t>
                </a:r>
              </a:p>
            </p:txBody>
          </p:sp>
        </mc:Choice>
        <mc:Fallback xmlns="">
          <p:sp>
            <p:nvSpPr>
              <p:cNvPr id="2" name="Title 1">
                <a:extLst>
                  <a:ext uri="{FF2B5EF4-FFF2-40B4-BE49-F238E27FC236}">
                    <a16:creationId xmlns:a16="http://schemas.microsoft.com/office/drawing/2014/main" id="{68F5346A-00FC-3217-86D3-DD83832C40C9}"/>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BA3ABC-AE4C-EED9-E9DF-9223AF73A23E}"/>
                  </a:ext>
                </a:extLst>
              </p:cNvPr>
              <p:cNvSpPr>
                <a:spLocks noGrp="1"/>
              </p:cNvSpPr>
              <p:nvPr>
                <p:ph idx="1"/>
              </p:nvPr>
            </p:nvSpPr>
            <p:spPr/>
            <p:txBody>
              <a:bodyPr>
                <a:normAutofit/>
              </a:bodyPr>
              <a:lstStyle/>
              <a:p>
                <a:r>
                  <a:rPr lang="en-US" dirty="0"/>
                  <a:t>In the previous discussion of sample size determination, </a:t>
                </a:r>
                <a14:m>
                  <m:oMath xmlns:m="http://schemas.openxmlformats.org/officeDocument/2006/math">
                    <m:r>
                      <a:rPr lang="en-US" i="1" dirty="0" smtClean="0">
                        <a:latin typeface="Cambria Math" panose="02040503050406030204" pitchFamily="18" charset="0"/>
                      </a:rPr>
                      <m:t>𝜎</m:t>
                    </m:r>
                  </m:oMath>
                </a14:m>
                <a:r>
                  <a:rPr lang="en-US" dirty="0"/>
                  <a:t> was assumed to be known. This assumption is usually unreasonable in most problem-solving environments. The most obvious method for obtaining an estimate of </a:t>
                </a:r>
                <a14:m>
                  <m:oMath xmlns:m="http://schemas.openxmlformats.org/officeDocument/2006/math">
                    <m:r>
                      <a:rPr lang="en-US" i="1" dirty="0" smtClean="0">
                        <a:latin typeface="Cambria Math" panose="02040503050406030204" pitchFamily="18" charset="0"/>
                      </a:rPr>
                      <m:t>𝜎</m:t>
                    </m:r>
                  </m:oMath>
                </a14:m>
                <a:r>
                  <a:rPr lang="en-US" dirty="0"/>
                  <a:t> is to take a small sample and use the sample standard deviation as an estimate of the population standard deviation. Replacing </a:t>
                </a:r>
                <a14:m>
                  <m:oMath xmlns:m="http://schemas.openxmlformats.org/officeDocument/2006/math">
                    <m:r>
                      <a:rPr lang="en-US" i="1" dirty="0" smtClean="0">
                        <a:latin typeface="Cambria Math" panose="02040503050406030204" pitchFamily="18" charset="0"/>
                      </a:rPr>
                      <m:t>𝜎</m:t>
                    </m:r>
                  </m:oMath>
                </a14:m>
                <a:r>
                  <a:rPr lang="en-US" dirty="0"/>
                  <a:t> with </a:t>
                </a:r>
                <a14:m>
                  <m:oMath xmlns:m="http://schemas.openxmlformats.org/officeDocument/2006/math">
                    <m:r>
                      <a:rPr lang="en-US" i="1" dirty="0" smtClean="0">
                        <a:latin typeface="Cambria Math" panose="02040503050406030204" pitchFamily="18" charset="0"/>
                      </a:rPr>
                      <m:t>𝑠</m:t>
                    </m:r>
                  </m:oMath>
                </a14:m>
                <a:r>
                  <a:rPr lang="en-US" dirty="0"/>
                  <a:t> in the sample size determination relationship will provide an initial estimate of the required sample size.</a:t>
                </a:r>
              </a:p>
            </p:txBody>
          </p:sp>
        </mc:Choice>
        <mc:Fallback xmlns="">
          <p:sp>
            <p:nvSpPr>
              <p:cNvPr id="3" name="Content Placeholder 2">
                <a:extLst>
                  <a:ext uri="{FF2B5EF4-FFF2-40B4-BE49-F238E27FC236}">
                    <a16:creationId xmlns:a16="http://schemas.microsoft.com/office/drawing/2014/main" id="{3FBA3ABC-AE4C-EED9-E9DF-9223AF73A23E}"/>
                  </a:ext>
                </a:extLst>
              </p:cNvPr>
              <p:cNvSpPr>
                <a:spLocks noGrp="1" noRot="1" noChangeAspect="1" noMove="1" noResize="1" noEditPoints="1" noAdjustHandles="1" noChangeArrowheads="1" noChangeShapeType="1" noTextEdit="1"/>
              </p:cNvSpPr>
              <p:nvPr>
                <p:ph idx="1"/>
              </p:nvPr>
            </p:nvSpPr>
            <p:spPr>
              <a:blipFill>
                <a:blip r:embed="rId3"/>
                <a:stretch>
                  <a:fillRect l="-1481" t="-1200" r="-2148"/>
                </a:stretch>
              </a:blipFill>
            </p:spPr>
            <p:txBody>
              <a:bodyPr/>
              <a:lstStyle/>
              <a:p>
                <a:r>
                  <a:rPr lang="en-IN">
                    <a:noFill/>
                  </a:rPr>
                  <a:t> </a:t>
                </a:r>
              </a:p>
            </p:txBody>
          </p:sp>
        </mc:Fallback>
      </mc:AlternateContent>
    </p:spTree>
    <p:extLst>
      <p:ext uri="{BB962C8B-B14F-4D97-AF65-F5344CB8AC3E}">
        <p14:creationId xmlns:p14="http://schemas.microsoft.com/office/powerpoint/2010/main" val="336224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Example 10.3.5: Determining the Sample Size Needed for 95% Confidence of the Mean Time Required to Replace a Jet Engine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airline’s maintenance manager desires to estimate the average time (in hours) required to replace a jet engine in a Boeing 767. How large a sample would be necessary if the manager wishes to be 95% confident of estimating the mean to within one-quarter of an hour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=0.25)</m:t>
                    </m:r>
                  </m:oMath>
                </a14:m>
                <a:r>
                  <a:rPr lang="en-US" dirty="0"/>
                  <a:t>. Assume a preliminary sample of size      </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𝑛</m:t>
                    </m:r>
                    <m:r>
                      <a:rPr lang="en-US" i="1" dirty="0" smtClean="0">
                        <a:latin typeface="Cambria Math" panose="02040503050406030204" pitchFamily="18" charset="0"/>
                      </a:rPr>
                      <m:t>=31 </m:t>
                    </m:r>
                  </m:oMath>
                </a14:m>
                <a:r>
                  <a:rPr lang="en-US" dirty="0"/>
                  <a:t>has an average replacement time of 16.7 hours with a standard deviation of 4.3 hours.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r="-2296"/>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3B651-93DF-1CF9-9544-58F0DCBD9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172A3-F6DB-F551-CEBC-01970CEBC904}"/>
              </a:ext>
            </a:extLst>
          </p:cNvPr>
          <p:cNvSpPr>
            <a:spLocks noGrp="1"/>
          </p:cNvSpPr>
          <p:nvPr>
            <p:ph type="title"/>
          </p:nvPr>
        </p:nvSpPr>
        <p:spPr/>
        <p:txBody>
          <a:bodyPr>
            <a:noAutofit/>
          </a:bodyPr>
          <a:lstStyle/>
          <a:p>
            <a:r>
              <a:rPr lang="en-US" sz="2200" dirty="0"/>
              <a:t>Example 10.3.5: Determining the Sample Size Needed for 95% Confidence of the Mean Time Required to Replace a Jet Engine (cont.)</a:t>
            </a:r>
          </a:p>
        </p:txBody>
      </p:sp>
      <p:sp>
        <p:nvSpPr>
          <p:cNvPr id="3" name="Content Placeholder 2">
            <a:extLst>
              <a:ext uri="{FF2B5EF4-FFF2-40B4-BE49-F238E27FC236}">
                <a16:creationId xmlns:a16="http://schemas.microsoft.com/office/drawing/2014/main" id="{260F3C30-0071-F8AE-1808-5CAA56E5DC6D}"/>
              </a:ext>
            </a:extLst>
          </p:cNvPr>
          <p:cNvSpPr>
            <a:spLocks noGrp="1"/>
          </p:cNvSpPr>
          <p:nvPr>
            <p:ph idx="1"/>
          </p:nvPr>
        </p:nvSpPr>
        <p:spPr/>
        <p:txBody>
          <a:bodyPr/>
          <a:lstStyle/>
          <a:p>
            <a:r>
              <a:rPr lang="en-US" b="1" dirty="0"/>
              <a:t>Solution</a:t>
            </a:r>
          </a:p>
          <a:p>
            <a:r>
              <a:rPr lang="en-US" dirty="0"/>
              <a:t>Using the results from the initial sample,</a:t>
            </a:r>
          </a:p>
          <a:p>
            <a:endParaRPr lang="en-US" dirty="0"/>
          </a:p>
          <a:p>
            <a:endParaRPr lang="en-US" dirty="0"/>
          </a:p>
          <a:p>
            <a:endParaRPr lang="en-US" dirty="0"/>
          </a:p>
          <a:p>
            <a:endParaRPr lang="en-US" dirty="0"/>
          </a:p>
          <a:p>
            <a:r>
              <a:rPr lang="en-US" dirty="0"/>
              <a:t>Notice that while the sample data values are being collected they can be used to improve the estimate of the population standard deviation.</a:t>
            </a:r>
          </a:p>
          <a:p>
            <a:endParaRPr lang="en-US" dirty="0"/>
          </a:p>
        </p:txBody>
      </p:sp>
      <p:graphicFrame>
        <p:nvGraphicFramePr>
          <p:cNvPr id="4" name="Object 3">
            <a:extLst>
              <a:ext uri="{FF2B5EF4-FFF2-40B4-BE49-F238E27FC236}">
                <a16:creationId xmlns:a16="http://schemas.microsoft.com/office/drawing/2014/main" id="{752F79C2-818B-28E2-8815-273AE8903434}"/>
              </a:ext>
            </a:extLst>
          </p:cNvPr>
          <p:cNvGraphicFramePr>
            <a:graphicFrameLocks noChangeAspect="1"/>
          </p:cNvGraphicFramePr>
          <p:nvPr>
            <p:extLst>
              <p:ext uri="{D42A27DB-BD31-4B8C-83A1-F6EECF244321}">
                <p14:modId xmlns:p14="http://schemas.microsoft.com/office/powerpoint/2010/main" val="4041210171"/>
              </p:ext>
            </p:extLst>
          </p:nvPr>
        </p:nvGraphicFramePr>
        <p:xfrm>
          <a:off x="1028700" y="2362200"/>
          <a:ext cx="6146800" cy="2044700"/>
        </p:xfrm>
        <a:graphic>
          <a:graphicData uri="http://schemas.openxmlformats.org/presentationml/2006/ole">
            <mc:AlternateContent xmlns:mc="http://schemas.openxmlformats.org/markup-compatibility/2006">
              <mc:Choice xmlns:v="urn:schemas-microsoft-com:vml" Requires="v">
                <p:oleObj name="Equation" r:id="rId2" imgW="6146640" imgH="2044440" progId="Equation.DSMT4">
                  <p:embed/>
                </p:oleObj>
              </mc:Choice>
              <mc:Fallback>
                <p:oleObj name="Equation" r:id="rId2" imgW="6146640" imgH="2044440" progId="Equation.DSMT4">
                  <p:embed/>
                  <p:pic>
                    <p:nvPicPr>
                      <p:cNvPr id="0" name=""/>
                      <p:cNvPicPr/>
                      <p:nvPr/>
                    </p:nvPicPr>
                    <p:blipFill>
                      <a:blip r:embed="rId3"/>
                      <a:stretch>
                        <a:fillRect/>
                      </a:stretch>
                    </p:blipFill>
                    <p:spPr>
                      <a:xfrm>
                        <a:off x="1028700" y="2362200"/>
                        <a:ext cx="6146800" cy="2044700"/>
                      </a:xfrm>
                      <a:prstGeom prst="rect">
                        <a:avLst/>
                      </a:prstGeom>
                    </p:spPr>
                  </p:pic>
                </p:oleObj>
              </mc:Fallback>
            </mc:AlternateContent>
          </a:graphicData>
        </a:graphic>
      </p:graphicFrame>
    </p:spTree>
    <p:extLst>
      <p:ext uri="{BB962C8B-B14F-4D97-AF65-F5344CB8AC3E}">
        <p14:creationId xmlns:p14="http://schemas.microsoft.com/office/powerpoint/2010/main" val="2330072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39AC5-B254-6993-6688-7444852E4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2694B-B64F-6AFB-11C0-37ECEE05B33D}"/>
              </a:ext>
            </a:extLst>
          </p:cNvPr>
          <p:cNvSpPr>
            <a:spLocks noGrp="1"/>
          </p:cNvSpPr>
          <p:nvPr>
            <p:ph type="title"/>
          </p:nvPr>
        </p:nvSpPr>
        <p:spPr/>
        <p:txBody>
          <a:bodyPr>
            <a:noAutofit/>
          </a:bodyPr>
          <a:lstStyle/>
          <a:p>
            <a:r>
              <a:rPr lang="en-US" sz="2200" dirty="0"/>
              <a:t>Example 10.3.5: Determining the Sample Size Needed for 95% Confidence of the Mean Time Required to Replace a Jet Engine (cont.)</a:t>
            </a:r>
          </a:p>
        </p:txBody>
      </p:sp>
      <p:sp>
        <p:nvSpPr>
          <p:cNvPr id="3" name="Content Placeholder 2">
            <a:extLst>
              <a:ext uri="{FF2B5EF4-FFF2-40B4-BE49-F238E27FC236}">
                <a16:creationId xmlns:a16="http://schemas.microsoft.com/office/drawing/2014/main" id="{F199668E-2423-4077-4602-856505903BCF}"/>
              </a:ext>
            </a:extLst>
          </p:cNvPr>
          <p:cNvSpPr>
            <a:spLocks noGrp="1"/>
          </p:cNvSpPr>
          <p:nvPr>
            <p:ph idx="1"/>
          </p:nvPr>
        </p:nvSpPr>
        <p:spPr/>
        <p:txBody>
          <a:bodyPr/>
          <a:lstStyle/>
          <a:p>
            <a:r>
              <a:rPr lang="en-US" dirty="0"/>
              <a:t>For example, suppose the sample standard deviation after sampling the first 100 observations was 4.1. Using this estimate of s instead of 4.3 results in a sample size of 1034 compared to the original specification of 1137. The notion of modifying the sample size estimate as additional data is observed can be applied at regular intervals during the sampling process until the estimate of the standard deviation stabilizes.</a:t>
            </a:r>
          </a:p>
        </p:txBody>
      </p:sp>
    </p:spTree>
    <p:extLst>
      <p:ext uri="{BB962C8B-B14F-4D97-AF65-F5344CB8AC3E}">
        <p14:creationId xmlns:p14="http://schemas.microsoft.com/office/powerpoint/2010/main" val="180383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04F5-31AD-ECA3-D595-F69E7F6DB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FB90B-B1F2-7F09-1F67-5ADF5BC03520}"/>
              </a:ext>
            </a:extLst>
          </p:cNvPr>
          <p:cNvSpPr>
            <a:spLocks noGrp="1"/>
          </p:cNvSpPr>
          <p:nvPr>
            <p:ph type="title"/>
          </p:nvPr>
        </p:nvSpPr>
        <p:spPr/>
        <p:txBody>
          <a:bodyPr/>
          <a:lstStyle/>
          <a:p>
            <a:r>
              <a:rPr lang="en-US" dirty="0"/>
              <a:t>Interval Estimation of the Population Mean for a Normal Population with σ Unknown (cont.)</a:t>
            </a:r>
          </a:p>
        </p:txBody>
      </p:sp>
      <p:sp>
        <p:nvSpPr>
          <p:cNvPr id="3" name="Content Placeholder 2">
            <a:extLst>
              <a:ext uri="{FF2B5EF4-FFF2-40B4-BE49-F238E27FC236}">
                <a16:creationId xmlns:a16="http://schemas.microsoft.com/office/drawing/2014/main" id="{67295070-F09B-7423-5632-1B30C952ED24}"/>
              </a:ext>
            </a:extLst>
          </p:cNvPr>
          <p:cNvSpPr>
            <a:spLocks noGrp="1"/>
          </p:cNvSpPr>
          <p:nvPr>
            <p:ph idx="1"/>
          </p:nvPr>
        </p:nvSpPr>
        <p:spPr/>
        <p:txBody>
          <a:bodyPr/>
          <a:lstStyle/>
          <a:p>
            <a:r>
              <a:rPr lang="en-US" dirty="0"/>
              <a:t>The </a:t>
            </a:r>
            <a:r>
              <a:rPr lang="en-US" i="1" dirty="0"/>
              <a:t>t</a:t>
            </a:r>
            <a:r>
              <a:rPr lang="en-US" dirty="0"/>
              <a:t>-distribution is very much like the normal distribution (see Figure 10.3.1). It is a symmetrical, bell-shaped distribution with slightly thicker tails than a normal distribution. The shape of the </a:t>
            </a:r>
            <a:r>
              <a:rPr lang="en-US" i="1" dirty="0"/>
              <a:t>t</a:t>
            </a:r>
            <a:r>
              <a:rPr lang="en-US" dirty="0"/>
              <a:t>-distribution approaches the normal distribution as the </a:t>
            </a:r>
            <a:r>
              <a:rPr lang="en-US" b="1" dirty="0"/>
              <a:t>degrees of freedom</a:t>
            </a:r>
            <a:r>
              <a:rPr lang="en-US" dirty="0"/>
              <a:t>, the one parameter of the </a:t>
            </a:r>
            <a:r>
              <a:rPr lang="en-US" i="1" dirty="0"/>
              <a:t>t</a:t>
            </a:r>
            <a:r>
              <a:rPr lang="en-US" dirty="0"/>
              <a:t>-distribution, becomes larger.</a:t>
            </a:r>
          </a:p>
          <a:p>
            <a:endParaRPr lang="en-US" dirty="0"/>
          </a:p>
          <a:p>
            <a:endParaRPr lang="en-US" dirty="0"/>
          </a:p>
          <a:p>
            <a:endParaRPr lang="en-US" dirty="0"/>
          </a:p>
        </p:txBody>
      </p:sp>
    </p:spTree>
    <p:extLst>
      <p:ext uri="{BB962C8B-B14F-4D97-AF65-F5344CB8AC3E}">
        <p14:creationId xmlns:p14="http://schemas.microsoft.com/office/powerpoint/2010/main" val="90333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563F4-9218-61D1-6562-EA45F7AC8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63A1D-0AFE-23ED-951D-A02ADB3C193B}"/>
              </a:ext>
            </a:extLst>
          </p:cNvPr>
          <p:cNvSpPr>
            <a:spLocks noGrp="1"/>
          </p:cNvSpPr>
          <p:nvPr>
            <p:ph type="title"/>
          </p:nvPr>
        </p:nvSpPr>
        <p:spPr/>
        <p:txBody>
          <a:bodyPr/>
          <a:lstStyle/>
          <a:p>
            <a:r>
              <a:rPr lang="en-US" dirty="0"/>
              <a:t>Interval Estimation of the Population Mean for a Normal Population with σ Unknown (cont.)</a:t>
            </a:r>
          </a:p>
        </p:txBody>
      </p:sp>
      <p:sp>
        <p:nvSpPr>
          <p:cNvPr id="3" name="Content Placeholder 2">
            <a:extLst>
              <a:ext uri="{FF2B5EF4-FFF2-40B4-BE49-F238E27FC236}">
                <a16:creationId xmlns:a16="http://schemas.microsoft.com/office/drawing/2014/main" id="{7374ED8D-2B96-9A79-694F-12A06C76DC9A}"/>
              </a:ext>
            </a:extLst>
          </p:cNvPr>
          <p:cNvSpPr>
            <a:spLocks noGrp="1"/>
          </p:cNvSpPr>
          <p:nvPr>
            <p:ph idx="1"/>
          </p:nvPr>
        </p:nvSpPr>
        <p:spPr/>
        <p:txBody>
          <a:bodyPr/>
          <a:lstStyle/>
          <a:p>
            <a:r>
              <a:rPr lang="en-US" dirty="0"/>
              <a:t> </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E1897C59-DCE9-2F93-F674-1E910D5B1DB9}"/>
              </a:ext>
            </a:extLst>
          </p:cNvPr>
          <p:cNvPicPr>
            <a:picLocks noChangeAspect="1"/>
          </p:cNvPicPr>
          <p:nvPr/>
        </p:nvPicPr>
        <p:blipFill>
          <a:blip r:embed="rId2"/>
          <a:stretch>
            <a:fillRect/>
          </a:stretch>
        </p:blipFill>
        <p:spPr>
          <a:xfrm>
            <a:off x="1699811" y="1804761"/>
            <a:ext cx="5744377" cy="3248478"/>
          </a:xfrm>
          <a:prstGeom prst="rect">
            <a:avLst/>
          </a:prstGeom>
        </p:spPr>
      </p:pic>
    </p:spTree>
    <p:extLst>
      <p:ext uri="{BB962C8B-B14F-4D97-AF65-F5344CB8AC3E}">
        <p14:creationId xmlns:p14="http://schemas.microsoft.com/office/powerpoint/2010/main" val="9149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1190-7CA5-906C-9908-414F9866D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E716B-39E2-BD0D-502D-D320886990C1}"/>
              </a:ext>
            </a:extLst>
          </p:cNvPr>
          <p:cNvSpPr>
            <a:spLocks noGrp="1"/>
          </p:cNvSpPr>
          <p:nvPr>
            <p:ph type="title"/>
          </p:nvPr>
        </p:nvSpPr>
        <p:spPr/>
        <p:txBody>
          <a:bodyPr/>
          <a:lstStyle/>
          <a:p>
            <a:r>
              <a:rPr lang="en-US" dirty="0"/>
              <a:t>Interval Estimation of the Population Mean for a Normal Population with σ Unknown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75BC768-9CF8-CE41-0CF0-469103520960}"/>
                  </a:ext>
                </a:extLst>
              </p:cNvPr>
              <p:cNvSpPr>
                <a:spLocks noGrp="1"/>
              </p:cNvSpPr>
              <p:nvPr>
                <p:ph idx="1"/>
              </p:nvPr>
            </p:nvSpPr>
            <p:spPr/>
            <p:txBody>
              <a:bodyPr/>
              <a:lstStyle/>
              <a:p>
                <a:r>
                  <a:rPr lang="en-US" dirty="0"/>
                  <a:t>The number of degrees of freedom is the number of values from the sample that can vary after imposing restrictions on the data. For example, given the specific value for the mean of a set of data with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=5</m:t>
                    </m:r>
                  </m:oMath>
                </a14:m>
                <a:r>
                  <a:rPr lang="en-US" dirty="0"/>
                  <a:t>, then four of the data values can vary freely, whereas the fifth one would be determined—it would have to have a particular value in order for the five data values to have the specified mean. Therefore, the number of degrees of freedom is equal to the sample size minus 1.</a:t>
                </a:r>
              </a:p>
              <a:p>
                <a14:m>
                  <m:oMath xmlns:m="http://schemas.openxmlformats.org/officeDocument/2006/math">
                    <m:r>
                      <a:rPr lang="en-US" i="1" dirty="0" smtClean="0">
                        <a:latin typeface="Cambria Math" panose="02040503050406030204" pitchFamily="18" charset="0"/>
                      </a:rPr>
                      <m:t>𝑑𝑓</m:t>
                    </m:r>
                    <m:r>
                      <a:rPr lang="en-US" i="1" dirty="0" smtClean="0">
                        <a:latin typeface="Cambria Math" panose="02040503050406030204" pitchFamily="18" charset="0"/>
                      </a:rPr>
                      <m:t>=</m:t>
                    </m:r>
                  </m:oMath>
                </a14:m>
                <a:r>
                  <a:rPr lang="en-US" dirty="0"/>
                  <a:t> number of sample observations </a:t>
                </a:r>
                <a14:m>
                  <m:oMath xmlns:m="http://schemas.openxmlformats.org/officeDocument/2006/math">
                    <m:r>
                      <a:rPr lang="en-US" i="1" dirty="0" smtClean="0">
                        <a:latin typeface="Cambria Math" panose="02040503050406030204" pitchFamily="18" charset="0"/>
                      </a:rPr>
                      <m:t>−1=</m:t>
                    </m:r>
                    <m:r>
                      <a:rPr lang="en-US" i="1" dirty="0" smtClean="0">
                        <a:latin typeface="Cambria Math" panose="02040503050406030204" pitchFamily="18" charset="0"/>
                      </a:rPr>
                      <m:t>𝑛</m:t>
                    </m:r>
                    <m:r>
                      <a:rPr lang="en-US" i="1" dirty="0" smtClean="0">
                        <a:latin typeface="Cambria Math" panose="02040503050406030204" pitchFamily="18" charset="0"/>
                      </a:rPr>
                      <m:t>−1</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675BC768-9CF8-CE41-0CF0-469103520960}"/>
                  </a:ext>
                </a:extLst>
              </p:cNvPr>
              <p:cNvSpPr>
                <a:spLocks noGrp="1" noRot="1" noChangeAspect="1" noMove="1" noResize="1" noEditPoints="1" noAdjustHandles="1" noChangeArrowheads="1" noChangeShapeType="1" noTextEdit="1"/>
              </p:cNvSpPr>
              <p:nvPr>
                <p:ph idx="1"/>
              </p:nvPr>
            </p:nvSpPr>
            <p:spPr>
              <a:blipFill>
                <a:blip r:embed="rId2"/>
                <a:stretch>
                  <a:fillRect l="-1481" t="-1200" r="-2444" b="-1067"/>
                </a:stretch>
              </a:blipFill>
            </p:spPr>
            <p:txBody>
              <a:bodyPr/>
              <a:lstStyle/>
              <a:p>
                <a:r>
                  <a:rPr lang="en-IN">
                    <a:noFill/>
                  </a:rPr>
                  <a:t> </a:t>
                </a:r>
              </a:p>
            </p:txBody>
          </p:sp>
        </mc:Fallback>
      </mc:AlternateContent>
    </p:spTree>
    <p:extLst>
      <p:ext uri="{BB962C8B-B14F-4D97-AF65-F5344CB8AC3E}">
        <p14:creationId xmlns:p14="http://schemas.microsoft.com/office/powerpoint/2010/main" val="314136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Formula: 100(1 − </a:t>
                </a:r>
                <a14:m>
                  <m:oMath xmlns:m="http://schemas.openxmlformats.org/officeDocument/2006/math">
                    <m:r>
                      <a:rPr lang="en-US" i="0" dirty="0" smtClean="0">
                        <a:latin typeface="Cambria Math" panose="02040503050406030204" pitchFamily="18" charset="0"/>
                      </a:rPr>
                      <m:t>𝛼</m:t>
                    </m:r>
                  </m:oMath>
                </a14:m>
                <a:r>
                  <a:rPr lang="en-US" dirty="0"/>
                  <a:t>)% Confidence Interval for the Population Mean, σ 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097280"/>
                <a:ext cx="8229600" cy="4832092"/>
              </a:xfrm>
              <a:solidFill>
                <a:srgbClr val="FFFFCC"/>
              </a:solidFill>
              <a:ln w="28575">
                <a:solidFill>
                  <a:srgbClr val="000000"/>
                </a:solidFill>
              </a:ln>
            </p:spPr>
            <p:txBody>
              <a:bodyPr>
                <a:spAutoFit/>
              </a:bodyPr>
              <a:lstStyle/>
              <a:p>
                <a:r>
                  <a:rPr lang="en-US" dirty="0">
                    <a:solidFill>
                      <a:srgbClr val="000000"/>
                    </a:solidFill>
                  </a:rPr>
                  <a:t>If     is unknown and the sample is drawn from a normal population or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&gt;30</m:t>
                    </m:r>
                  </m:oMath>
                </a14:m>
                <a:r>
                  <a:rPr lang="en-US" dirty="0">
                    <a:solidFill>
                      <a:srgbClr val="000000"/>
                    </a:solidFill>
                  </a:rPr>
                  <a:t>, a 100(1 − </a:t>
                </a:r>
                <a:r>
                  <a:rPr lang="el-GR" i="1" dirty="0">
                    <a:solidFill>
                      <a:srgbClr val="000000"/>
                    </a:solidFill>
                    <a:latin typeface="Cambria Math" panose="02040503050406030204" pitchFamily="18" charset="0"/>
                    <a:ea typeface="Cambria Math" panose="02040503050406030204" pitchFamily="18" charset="0"/>
                  </a:rPr>
                  <a:t>α</a:t>
                </a:r>
                <a:r>
                  <a:rPr lang="en-US" dirty="0">
                    <a:solidFill>
                      <a:srgbClr val="000000"/>
                    </a:solidFill>
                  </a:rPr>
                  <a:t>)% </a:t>
                </a:r>
                <a:r>
                  <a:rPr lang="en-US" b="1" dirty="0">
                    <a:solidFill>
                      <a:srgbClr val="C00000"/>
                    </a:solidFill>
                  </a:rPr>
                  <a:t>confidence interval for the population mean </a:t>
                </a:r>
                <a:r>
                  <a:rPr lang="en-US" dirty="0">
                    <a:solidFill>
                      <a:srgbClr val="000000"/>
                    </a:solidFill>
                  </a:rPr>
                  <a:t>is given by</a:t>
                </a:r>
              </a:p>
              <a:p>
                <a:endParaRPr lang="en-US" dirty="0">
                  <a:solidFill>
                    <a:srgbClr val="000000"/>
                  </a:solidFill>
                </a:endParaRPr>
              </a:p>
              <a:p>
                <a:endParaRPr lang="en-US" dirty="0">
                  <a:solidFill>
                    <a:srgbClr val="000000"/>
                  </a:solidFill>
                </a:endParaRPr>
              </a:p>
              <a:p>
                <a:r>
                  <a:rPr lang="en-US" dirty="0">
                    <a:solidFill>
                      <a:srgbClr val="000000"/>
                    </a:solidFill>
                  </a:rPr>
                  <a:t>where          is the critical value for a </a:t>
                </a:r>
                <a:r>
                  <a:rPr lang="en-US" i="1" dirty="0">
                    <a:solidFill>
                      <a:srgbClr val="000000"/>
                    </a:solidFill>
                  </a:rPr>
                  <a:t>t</a:t>
                </a:r>
                <a:r>
                  <a:rPr lang="en-US" dirty="0">
                    <a:solidFill>
                      <a:srgbClr val="000000"/>
                    </a:solidFill>
                  </a:rPr>
                  <a:t>-distribution with </a:t>
                </a:r>
                <a14:m>
                  <m:oMath xmlns:m="http://schemas.openxmlformats.org/officeDocument/2006/math">
                    <m:r>
                      <a:rPr lang="en-US" i="1" dirty="0" smtClean="0">
                        <a:solidFill>
                          <a:srgbClr val="000000"/>
                        </a:solidFill>
                        <a:latin typeface="Cambria Math" panose="02040503050406030204" pitchFamily="18" charset="0"/>
                      </a:rPr>
                      <m:t>𝑛</m:t>
                    </m:r>
                    <m:r>
                      <a:rPr lang="en-US" i="1" dirty="0" smtClean="0">
                        <a:solidFill>
                          <a:srgbClr val="000000"/>
                        </a:solidFill>
                        <a:latin typeface="Cambria Math" panose="02040503050406030204" pitchFamily="18" charset="0"/>
                      </a:rPr>
                      <m:t>−1</m:t>
                    </m:r>
                  </m:oMath>
                </a14:m>
                <a:r>
                  <a:rPr lang="en-US" dirty="0">
                    <a:solidFill>
                      <a:srgbClr val="000000"/>
                    </a:solidFill>
                  </a:rPr>
                  <a:t> degrees of freedom which captures an area of</a:t>
                </a:r>
              </a:p>
              <a:p>
                <a:r>
                  <a:rPr lang="en-US" dirty="0">
                    <a:solidFill>
                      <a:srgbClr val="000000"/>
                    </a:solidFill>
                  </a:rPr>
                  <a:t>in the right tail of the distribution. For this confidence interval, </a:t>
                </a:r>
              </a:p>
              <a:p>
                <a:endParaRPr lang="en-US" dirty="0">
                  <a:solidFill>
                    <a:srgbClr val="000000"/>
                  </a:solidFill>
                </a:endParaRP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097280"/>
                <a:ext cx="8229600" cy="4832092"/>
              </a:xfrm>
              <a:blipFill>
                <a:blip r:embed="rId3"/>
                <a:stretch>
                  <a:fillRect l="-1328" t="-877" r="-1697"/>
                </a:stretch>
              </a:blipFill>
              <a:ln w="28575">
                <a:solidFill>
                  <a:srgbClr val="000000"/>
                </a:solidFill>
              </a:ln>
            </p:spPr>
            <p:txBody>
              <a:bodyPr/>
              <a:lstStyle/>
              <a:p>
                <a:r>
                  <a:rPr lang="en-IN">
                    <a:noFill/>
                  </a:rPr>
                  <a:t> </a:t>
                </a:r>
              </a:p>
            </p:txBody>
          </p:sp>
        </mc:Fallback>
      </mc:AlternateContent>
      <p:graphicFrame>
        <p:nvGraphicFramePr>
          <p:cNvPr id="58370" name="Object 2"/>
          <p:cNvGraphicFramePr>
            <a:graphicFrameLocks noChangeAspect="1"/>
          </p:cNvGraphicFramePr>
          <p:nvPr>
            <p:extLst>
              <p:ext uri="{D42A27DB-BD31-4B8C-83A1-F6EECF244321}">
                <p14:modId xmlns:p14="http://schemas.microsoft.com/office/powerpoint/2010/main" val="430977505"/>
              </p:ext>
            </p:extLst>
          </p:nvPr>
        </p:nvGraphicFramePr>
        <p:xfrm>
          <a:off x="3352800" y="2484120"/>
          <a:ext cx="1739900" cy="876300"/>
        </p:xfrm>
        <a:graphic>
          <a:graphicData uri="http://schemas.openxmlformats.org/presentationml/2006/ole">
            <mc:AlternateContent xmlns:mc="http://schemas.openxmlformats.org/markup-compatibility/2006">
              <mc:Choice xmlns:v="urn:schemas-microsoft-com:vml" Requires="v">
                <p:oleObj name="Equation" r:id="rId4" imgW="1739880" imgH="876240" progId="Equation.DSMT4">
                  <p:embed/>
                </p:oleObj>
              </mc:Choice>
              <mc:Fallback>
                <p:oleObj name="Equation" r:id="rId4" imgW="1739880" imgH="876240" progId="Equation.DSMT4">
                  <p:embed/>
                  <p:pic>
                    <p:nvPicPr>
                      <p:cNvPr id="58370" name="Object 2"/>
                      <p:cNvPicPr>
                        <a:picLocks noChangeAspect="1" noChangeArrowheads="1"/>
                      </p:cNvPicPr>
                      <p:nvPr/>
                    </p:nvPicPr>
                    <p:blipFill>
                      <a:blip r:embed="rId5"/>
                      <a:srcRect/>
                      <a:stretch>
                        <a:fillRect/>
                      </a:stretch>
                    </p:blipFill>
                    <p:spPr bwMode="auto">
                      <a:xfrm>
                        <a:off x="3352800" y="2484120"/>
                        <a:ext cx="17399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2" name="Object 4"/>
          <p:cNvGraphicFramePr>
            <a:graphicFrameLocks noChangeAspect="1"/>
          </p:cNvGraphicFramePr>
          <p:nvPr>
            <p:extLst>
              <p:ext uri="{D42A27DB-BD31-4B8C-83A1-F6EECF244321}">
                <p14:modId xmlns:p14="http://schemas.microsoft.com/office/powerpoint/2010/main" val="2485919421"/>
              </p:ext>
            </p:extLst>
          </p:nvPr>
        </p:nvGraphicFramePr>
        <p:xfrm>
          <a:off x="8161609" y="3989342"/>
          <a:ext cx="372792" cy="447350"/>
        </p:xfrm>
        <a:graphic>
          <a:graphicData uri="http://schemas.openxmlformats.org/presentationml/2006/ole">
            <mc:AlternateContent xmlns:mc="http://schemas.openxmlformats.org/markup-compatibility/2006">
              <mc:Choice xmlns:v="urn:schemas-microsoft-com:vml" Requires="v">
                <p:oleObj name="Equation" r:id="rId6" imgW="507960" imgH="609480" progId="Equation.DSMT4">
                  <p:embed/>
                </p:oleObj>
              </mc:Choice>
              <mc:Fallback>
                <p:oleObj name="Equation" r:id="rId6" imgW="507960" imgH="609480" progId="Equation.DSMT4">
                  <p:embed/>
                  <p:pic>
                    <p:nvPicPr>
                      <p:cNvPr id="58372" name="Object 4"/>
                      <p:cNvPicPr>
                        <a:picLocks noChangeAspect="1" noChangeArrowheads="1"/>
                      </p:cNvPicPr>
                      <p:nvPr/>
                    </p:nvPicPr>
                    <p:blipFill>
                      <a:blip r:embed="rId7"/>
                      <a:srcRect/>
                      <a:stretch>
                        <a:fillRect/>
                      </a:stretch>
                    </p:blipFill>
                    <p:spPr bwMode="auto">
                      <a:xfrm>
                        <a:off x="8161609" y="3989342"/>
                        <a:ext cx="372792" cy="447350"/>
                      </a:xfrm>
                      <a:prstGeom prst="rect">
                        <a:avLst/>
                      </a:prstGeom>
                      <a:noFill/>
                      <a:ln>
                        <a:noFill/>
                      </a:ln>
                      <a:effectLst/>
                    </p:spPr>
                  </p:pic>
                </p:oleObj>
              </mc:Fallback>
            </mc:AlternateContent>
          </a:graphicData>
        </a:graphic>
      </p:graphicFrame>
      <p:graphicFrame>
        <p:nvGraphicFramePr>
          <p:cNvPr id="58375" name="Object 7"/>
          <p:cNvGraphicFramePr>
            <a:graphicFrameLocks noChangeAspect="1"/>
          </p:cNvGraphicFramePr>
          <p:nvPr>
            <p:extLst>
              <p:ext uri="{D42A27DB-BD31-4B8C-83A1-F6EECF244321}">
                <p14:modId xmlns:p14="http://schemas.microsoft.com/office/powerpoint/2010/main" val="391982709"/>
              </p:ext>
            </p:extLst>
          </p:nvPr>
        </p:nvGraphicFramePr>
        <p:xfrm>
          <a:off x="1576543" y="3536439"/>
          <a:ext cx="660400" cy="546100"/>
        </p:xfrm>
        <a:graphic>
          <a:graphicData uri="http://schemas.openxmlformats.org/presentationml/2006/ole">
            <mc:AlternateContent xmlns:mc="http://schemas.openxmlformats.org/markup-compatibility/2006">
              <mc:Choice xmlns:v="urn:schemas-microsoft-com:vml" Requires="v">
                <p:oleObj name="Equation" r:id="rId8" imgW="660240" imgH="545760" progId="Equation.DSMT4">
                  <p:embed/>
                </p:oleObj>
              </mc:Choice>
              <mc:Fallback>
                <p:oleObj name="Equation" r:id="rId8" imgW="660240" imgH="545760" progId="Equation.DSMT4">
                  <p:embed/>
                  <p:pic>
                    <p:nvPicPr>
                      <p:cNvPr id="58375" name="Object 7"/>
                      <p:cNvPicPr>
                        <a:picLocks noChangeAspect="1" noChangeArrowheads="1"/>
                      </p:cNvPicPr>
                      <p:nvPr/>
                    </p:nvPicPr>
                    <p:blipFill>
                      <a:blip r:embed="rId9"/>
                      <a:srcRect/>
                      <a:stretch>
                        <a:fillRect/>
                      </a:stretch>
                    </p:blipFill>
                    <p:spPr bwMode="auto">
                      <a:xfrm>
                        <a:off x="1576543" y="3536439"/>
                        <a:ext cx="6604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4">
            <a:extLst>
              <a:ext uri="{FF2B5EF4-FFF2-40B4-BE49-F238E27FC236}">
                <a16:creationId xmlns:a16="http://schemas.microsoft.com/office/drawing/2014/main" id="{D65E0E16-058E-8143-B63A-8F012D794AB0}"/>
              </a:ext>
            </a:extLst>
          </p:cNvPr>
          <p:cNvGraphicFramePr>
            <a:graphicFrameLocks noChangeAspect="1"/>
          </p:cNvGraphicFramePr>
          <p:nvPr>
            <p:extLst>
              <p:ext uri="{D42A27DB-BD31-4B8C-83A1-F6EECF244321}">
                <p14:modId xmlns:p14="http://schemas.microsoft.com/office/powerpoint/2010/main" val="2014331203"/>
              </p:ext>
            </p:extLst>
          </p:nvPr>
        </p:nvGraphicFramePr>
        <p:xfrm>
          <a:off x="850591" y="1271028"/>
          <a:ext cx="279400" cy="241300"/>
        </p:xfrm>
        <a:graphic>
          <a:graphicData uri="http://schemas.openxmlformats.org/presentationml/2006/ole">
            <mc:AlternateContent xmlns:mc="http://schemas.openxmlformats.org/markup-compatibility/2006">
              <mc:Choice xmlns:v="urn:schemas-microsoft-com:vml" Requires="v">
                <p:oleObj name="Equation" r:id="rId10" imgW="279360" imgH="241200" progId="Equation.DSMT4">
                  <p:embed/>
                </p:oleObj>
              </mc:Choice>
              <mc:Fallback>
                <p:oleObj name="Equation" r:id="rId10" imgW="279360" imgH="241200" progId="Equation.DSMT4">
                  <p:embed/>
                  <p:pic>
                    <p:nvPicPr>
                      <p:cNvPr id="58372" name="Object 4"/>
                      <p:cNvPicPr>
                        <a:picLocks noChangeAspect="1" noChangeArrowheads="1"/>
                      </p:cNvPicPr>
                      <p:nvPr/>
                    </p:nvPicPr>
                    <p:blipFill>
                      <a:blip r:embed="rId11"/>
                      <a:srcRect/>
                      <a:stretch>
                        <a:fillRect/>
                      </a:stretch>
                    </p:blipFill>
                    <p:spPr bwMode="auto">
                      <a:xfrm>
                        <a:off x="850591" y="1271028"/>
                        <a:ext cx="2794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7">
            <a:extLst>
              <a:ext uri="{FF2B5EF4-FFF2-40B4-BE49-F238E27FC236}">
                <a16:creationId xmlns:a16="http://schemas.microsoft.com/office/drawing/2014/main" id="{2EF47F31-83E7-B11C-AFAE-BF613E247266}"/>
              </a:ext>
            </a:extLst>
          </p:cNvPr>
          <p:cNvGraphicFramePr>
            <a:graphicFrameLocks noChangeAspect="1"/>
          </p:cNvGraphicFramePr>
          <p:nvPr>
            <p:extLst>
              <p:ext uri="{D42A27DB-BD31-4B8C-83A1-F6EECF244321}">
                <p14:modId xmlns:p14="http://schemas.microsoft.com/office/powerpoint/2010/main" val="3115642165"/>
              </p:ext>
            </p:extLst>
          </p:nvPr>
        </p:nvGraphicFramePr>
        <p:xfrm>
          <a:off x="1830388" y="4695825"/>
          <a:ext cx="1828800" cy="876300"/>
        </p:xfrm>
        <a:graphic>
          <a:graphicData uri="http://schemas.openxmlformats.org/presentationml/2006/ole">
            <mc:AlternateContent xmlns:mc="http://schemas.openxmlformats.org/markup-compatibility/2006">
              <mc:Choice xmlns:v="urn:schemas-microsoft-com:vml" Requires="v">
                <p:oleObj name="Equation" r:id="rId12" imgW="1828800" imgH="876240" progId="Equation.DSMT4">
                  <p:embed/>
                </p:oleObj>
              </mc:Choice>
              <mc:Fallback>
                <p:oleObj name="Equation" r:id="rId12" imgW="1828800" imgH="876240" progId="Equation.DSMT4">
                  <p:embed/>
                  <p:pic>
                    <p:nvPicPr>
                      <p:cNvPr id="58375" name="Object 7"/>
                      <p:cNvPicPr>
                        <a:picLocks noChangeAspect="1" noChangeArrowheads="1"/>
                      </p:cNvPicPr>
                      <p:nvPr/>
                    </p:nvPicPr>
                    <p:blipFill>
                      <a:blip r:embed="rId13"/>
                      <a:srcRect/>
                      <a:stretch>
                        <a:fillRect/>
                      </a:stretch>
                    </p:blipFill>
                    <p:spPr bwMode="auto">
                      <a:xfrm>
                        <a:off x="1830388" y="4695825"/>
                        <a:ext cx="1828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EB2B-DA6A-AB6A-5E45-FE9DDF3C9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181F9-8C61-E99E-1BE1-7F1B43CCA87D}"/>
              </a:ext>
            </a:extLst>
          </p:cNvPr>
          <p:cNvSpPr>
            <a:spLocks noGrp="1"/>
          </p:cNvSpPr>
          <p:nvPr>
            <p:ph type="title"/>
          </p:nvPr>
        </p:nvSpPr>
        <p:spPr/>
        <p:txBody>
          <a:bodyPr/>
          <a:lstStyle/>
          <a:p>
            <a:r>
              <a:rPr lang="en-US" dirty="0"/>
              <a:t>Interval Estimation of the Population Mean for a Normal Population with σ Unknown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C8D6A5-889C-D9B3-3E09-1AF051476294}"/>
                  </a:ext>
                </a:extLst>
              </p:cNvPr>
              <p:cNvSpPr>
                <a:spLocks noGrp="1"/>
              </p:cNvSpPr>
              <p:nvPr>
                <p:ph idx="1"/>
              </p:nvPr>
            </p:nvSpPr>
            <p:spPr/>
            <p:txBody>
              <a:bodyPr/>
              <a:lstStyle/>
              <a:p>
                <a:r>
                  <a:rPr lang="en-US" dirty="0"/>
                  <a:t>The form of the confidence interval is identical to the previous confidence interval for the mean of a population except that the </a:t>
                </a:r>
                <a14:m>
                  <m:oMath xmlns:m="http://schemas.openxmlformats.org/officeDocument/2006/math">
                    <m:r>
                      <a:rPr lang="en-US" i="1" dirty="0" smtClean="0">
                        <a:latin typeface="Cambria Math" panose="02040503050406030204" pitchFamily="18" charset="0"/>
                      </a:rPr>
                      <m:t>𝑧</m:t>
                    </m:r>
                  </m:oMath>
                </a14:m>
                <a:r>
                  <a:rPr lang="en-US" dirty="0"/>
                  <a:t> has been replaced by a </a:t>
                </a:r>
                <a14:m>
                  <m:oMath xmlns:m="http://schemas.openxmlformats.org/officeDocument/2006/math">
                    <m:r>
                      <a:rPr lang="en-US" i="1" dirty="0" smtClean="0">
                        <a:latin typeface="Cambria Math" panose="02040503050406030204" pitchFamily="18" charset="0"/>
                      </a:rPr>
                      <m:t>𝑡</m:t>
                    </m:r>
                  </m:oMath>
                </a14:m>
                <a:r>
                  <a:rPr lang="en-US" dirty="0"/>
                  <a:t> and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has been replaced by </a:t>
                </a:r>
                <a14:m>
                  <m:oMath xmlns:m="http://schemas.openxmlformats.org/officeDocument/2006/math">
                    <m:r>
                      <a:rPr lang="en-US" i="1" dirty="0" smtClean="0">
                        <a:latin typeface="Cambria Math" panose="02040503050406030204" pitchFamily="18" charset="0"/>
                      </a:rPr>
                      <m:t>𝑠</m:t>
                    </m:r>
                  </m:oMath>
                </a14:m>
                <a:r>
                  <a:rPr lang="en-US" dirty="0"/>
                  <a:t>. The interpretation of the confidence interval is identical to the previous interval.</a:t>
                </a:r>
              </a:p>
              <a:p>
                <a:endParaRPr lang="en-US" dirty="0"/>
              </a:p>
            </p:txBody>
          </p:sp>
        </mc:Choice>
        <mc:Fallback xmlns="">
          <p:sp>
            <p:nvSpPr>
              <p:cNvPr id="3" name="Content Placeholder 2">
                <a:extLst>
                  <a:ext uri="{FF2B5EF4-FFF2-40B4-BE49-F238E27FC236}">
                    <a16:creationId xmlns:a16="http://schemas.microsoft.com/office/drawing/2014/main" id="{D3C8D6A5-889C-D9B3-3E09-1AF051476294}"/>
                  </a:ext>
                </a:extLst>
              </p:cNvPr>
              <p:cNvSpPr>
                <a:spLocks noGrp="1" noRot="1" noChangeAspect="1" noMove="1" noResize="1" noEditPoints="1" noAdjustHandles="1" noChangeArrowheads="1" noChangeShapeType="1" noTextEdit="1"/>
              </p:cNvSpPr>
              <p:nvPr>
                <p:ph idx="1"/>
              </p:nvPr>
            </p:nvSpPr>
            <p:spPr>
              <a:blipFill>
                <a:blip r:embed="rId2"/>
                <a:stretch>
                  <a:fillRect l="-1481" t="-1200" r="-1704"/>
                </a:stretch>
              </a:blipFill>
            </p:spPr>
            <p:txBody>
              <a:bodyPr/>
              <a:lstStyle/>
              <a:p>
                <a:r>
                  <a:rPr lang="en-IN">
                    <a:noFill/>
                  </a:rPr>
                  <a:t> </a:t>
                </a:r>
              </a:p>
            </p:txBody>
          </p:sp>
        </mc:Fallback>
      </mc:AlternateContent>
    </p:spTree>
    <p:extLst>
      <p:ext uri="{BB962C8B-B14F-4D97-AF65-F5344CB8AC3E}">
        <p14:creationId xmlns:p14="http://schemas.microsoft.com/office/powerpoint/2010/main" val="2250286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10.3.1: Determining a Confidence Interval for Number of Hours Worked</a:t>
            </a:r>
          </a:p>
        </p:txBody>
      </p:sp>
      <p:sp>
        <p:nvSpPr>
          <p:cNvPr id="3" name="Content Placeholder 2"/>
          <p:cNvSpPr>
            <a:spLocks noGrp="1"/>
          </p:cNvSpPr>
          <p:nvPr>
            <p:ph idx="1"/>
          </p:nvPr>
        </p:nvSpPr>
        <p:spPr/>
        <p:txBody>
          <a:bodyPr/>
          <a:lstStyle/>
          <a:p>
            <a:r>
              <a:rPr lang="en-US" dirty="0"/>
              <a:t>A random sample of hours worked in a week by student interns is drawn from a normal population with unknown mean and variance. The seven data values sampled are as follows. </a:t>
            </a:r>
          </a:p>
          <a:p>
            <a:endParaRPr lang="en-US" dirty="0"/>
          </a:p>
          <a:p>
            <a:endParaRPr lang="en-US" dirty="0"/>
          </a:p>
          <a:p>
            <a:r>
              <a:rPr lang="en-US" dirty="0"/>
              <a:t>Construct a 95% confidence interval for the population mean.</a:t>
            </a:r>
            <a:endParaRPr lang="en-US" b="1" dirty="0"/>
          </a:p>
        </p:txBody>
      </p:sp>
      <p:pic>
        <p:nvPicPr>
          <p:cNvPr id="5" name="Picture 4">
            <a:extLst>
              <a:ext uri="{FF2B5EF4-FFF2-40B4-BE49-F238E27FC236}">
                <a16:creationId xmlns:a16="http://schemas.microsoft.com/office/drawing/2014/main" id="{14CE5A4E-6581-DC00-2677-3165DD06CC33}"/>
              </a:ext>
            </a:extLst>
          </p:cNvPr>
          <p:cNvPicPr>
            <a:picLocks noChangeAspect="1"/>
          </p:cNvPicPr>
          <p:nvPr/>
        </p:nvPicPr>
        <p:blipFill>
          <a:blip r:embed="rId2"/>
          <a:stretch>
            <a:fillRect/>
          </a:stretch>
        </p:blipFill>
        <p:spPr>
          <a:xfrm>
            <a:off x="851968" y="3099370"/>
            <a:ext cx="7440063" cy="93358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TotalTime>
  <Words>2426</Words>
  <Application>Microsoft Office PowerPoint</Application>
  <PresentationFormat>On-screen Show (4:3)</PresentationFormat>
  <Paragraphs>128</Paragraphs>
  <Slides>37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Arial</vt:lpstr>
      <vt:lpstr>Cambria Math</vt:lpstr>
      <vt:lpstr>Calibri</vt:lpstr>
      <vt:lpstr>Office Theme</vt:lpstr>
      <vt:lpstr>Equation</vt:lpstr>
      <vt:lpstr>MathType 6.0 Equation</vt:lpstr>
      <vt:lpstr>Section 10.3</vt:lpstr>
      <vt:lpstr>Interval Estimation of the Population Mean for a Normal Population with σ Unknown</vt:lpstr>
      <vt:lpstr>Formula: Student’s t-Distribution</vt:lpstr>
      <vt:lpstr>Interval Estimation of the Population Mean for a Normal Population with σ Unknown (cont.)</vt:lpstr>
      <vt:lpstr>Interval Estimation of the Population Mean for a Normal Population with σ Unknown (cont.)</vt:lpstr>
      <vt:lpstr>Interval Estimation of the Population Mean for a Normal Population with σ Unknown (cont.)</vt:lpstr>
      <vt:lpstr>Formula: 100(1 − α)% Confidence Interval for the Population Mean, σ Unknown</vt:lpstr>
      <vt:lpstr>Interval Estimation of the Population Mean for a Normal Population with σ Unknown (cont.)</vt:lpstr>
      <vt:lpstr>Example 10.3.1: Determining a Confidence Interval for Number of Hours Worked</vt:lpstr>
      <vt:lpstr>Example 10.3.1: Determining a Confidence Interval for Number of Hours Worked (cont.)</vt:lpstr>
      <vt:lpstr>Example 10.3.1: Determining a Confidence Interval for Number of Hours Worked (cont.)</vt:lpstr>
      <vt:lpstr>Example 10.3.1: Determining a Confidence Interval for Number of Hours Worked (cont.)</vt:lpstr>
      <vt:lpstr>Example 10.3.1: Determining a Confidence Interval for Number of Hours Worked (cont.)</vt:lpstr>
      <vt:lpstr>Example 10.3.1: Determining a Confidence Interval for Number of Hours Worked (cont.)</vt:lpstr>
      <vt:lpstr>Example 10.3.1: Determining a Confidence Interval for Number of Hours Worked (cont.)</vt:lpstr>
      <vt:lpstr>Example 10.3.2: Determining a Confidence Interval for Completion Time</vt:lpstr>
      <vt:lpstr>Example 10.3.2: Determining a Confidence Interval for Completion Time (cont.)</vt:lpstr>
      <vt:lpstr>Example 10.3.2: Determining a Confidence Interval for Completion Time (cont.)</vt:lpstr>
      <vt:lpstr>Example 10.3.2: Determining a Confidence Interval for Completion Time (cont.)</vt:lpstr>
      <vt:lpstr>Interval Estimation of the Population Mean: A Summary</vt:lpstr>
      <vt:lpstr>Precision and Sample Size for Estimating the Population Mean</vt:lpstr>
      <vt:lpstr>Precision and Sample Size for Estimating the Population Mean (cont.)</vt:lpstr>
      <vt:lpstr>Sample Size for σ Known</vt:lpstr>
      <vt:lpstr>Sample Size for σ Known (cont.)</vt:lpstr>
      <vt:lpstr>Sample Size for σ Known (cont.)</vt:lpstr>
      <vt:lpstr>Sample Size for σ Known (cont.)</vt:lpstr>
      <vt:lpstr>Formula: Sample Size Determination for Estimating a Population Mean</vt:lpstr>
      <vt:lpstr>Sample Size for σ Known (cont.)</vt:lpstr>
      <vt:lpstr>Example 10.3.3: Determining the Sample Size Needed for a 95% Confidence Interval of the Mean</vt:lpstr>
      <vt:lpstr>Example 10.3.3: Determining the Sample Size Needed for a 95% Confidence Interval of the Mean (cont.)</vt:lpstr>
      <vt:lpstr>Example 10.3.4: Determining the Sample Size Needed for 90% Confidence of the Mean Amount of Cleaning Fluid</vt:lpstr>
      <vt:lpstr>Example 10.3.4: Determining the Sample Size Needed for 90% Confidence of the Mean Amount of Cleaning Fluid (cont.)</vt:lpstr>
      <vt:lpstr>Example 10.3.4: Determining the Sample Size Needed for 90% Confidence of the Mean Amount of Cleaning Fluid (cont.)</vt:lpstr>
      <vt:lpstr>Sample Size for σ Known (cont.)</vt:lpstr>
      <vt:lpstr>Example 10.3.5: Determining the Sample Size Needed for 95% Confidence of the Mean Time Required to Replace a Jet Engine</vt:lpstr>
      <vt:lpstr>Example 10.3.5: Determining the Sample Size Needed for 95% Confidence of the Mean Time Required to Replace a Jet Engine (cont.)</vt:lpstr>
      <vt:lpstr>Example 10.3.5: Determining the Sample Size Needed for 95% Confidence of the Mean Time Required to Replace a Jet Engine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279</cp:revision>
  <dcterms:created xsi:type="dcterms:W3CDTF">2013-04-26T14:43:13Z</dcterms:created>
  <dcterms:modified xsi:type="dcterms:W3CDTF">2024-03-12T13:26:16Z</dcterms:modified>
</cp:coreProperties>
</file>