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316" r:id="rId3"/>
    <p:sldId id="322" r:id="rId4"/>
    <p:sldId id="324" r:id="rId5"/>
    <p:sldId id="323" r:id="rId6"/>
    <p:sldId id="325" r:id="rId7"/>
    <p:sldId id="326" r:id="rId8"/>
    <p:sldId id="327" r:id="rId9"/>
    <p:sldId id="328" r:id="rId10"/>
    <p:sldId id="350" r:id="rId11"/>
    <p:sldId id="329" r:id="rId12"/>
    <p:sldId id="330" r:id="rId13"/>
    <p:sldId id="331" r:id="rId14"/>
    <p:sldId id="332" r:id="rId15"/>
    <p:sldId id="333" r:id="rId16"/>
    <p:sldId id="334" r:id="rId17"/>
    <p:sldId id="335" r:id="rId18"/>
    <p:sldId id="336" r:id="rId19"/>
    <p:sldId id="286" r:id="rId20"/>
    <p:sldId id="337" r:id="rId21"/>
    <p:sldId id="338" r:id="rId22"/>
    <p:sldId id="318" r:id="rId23"/>
    <p:sldId id="339" r:id="rId24"/>
    <p:sldId id="287" r:id="rId25"/>
    <p:sldId id="288" r:id="rId26"/>
    <p:sldId id="289" r:id="rId27"/>
    <p:sldId id="340" r:id="rId28"/>
    <p:sldId id="341" r:id="rId29"/>
    <p:sldId id="351" r:id="rId30"/>
    <p:sldId id="343" r:id="rId31"/>
    <p:sldId id="344" r:id="rId32"/>
    <p:sldId id="345" r:id="rId33"/>
    <p:sldId id="346" r:id="rId34"/>
    <p:sldId id="347" r:id="rId35"/>
    <p:sldId id="290" r:id="rId36"/>
    <p:sldId id="348" r:id="rId37"/>
    <p:sldId id="315" r:id="rId38"/>
    <p:sldId id="349" r:id="rId39"/>
  </p:sldIdLst>
  <p:sldSz cx="9144000" cy="6858000" type="screen4x3"/>
  <p:notesSz cx="6858000" cy="9144000"/>
  <p:embeddedFontLst>
    <p:embeddedFont>
      <p:font typeface="Cambria Math" panose="02040503050406030204" pitchFamily="18" charset="0"/>
      <p:regular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 id="{5D6111F8-A560-FDB5-A7CE-53E245947F14}" name="Allison Conger" initials="AC" userId="S-1-5-21-1482476501-413027322-842925246-3119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6"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5C8D"/>
    <a:srgbClr val="0000FF"/>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wmf"/><Relationship Id="rId4"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21.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4.wmf"/><Relationship Id="rId5" Type="http://schemas.openxmlformats.org/officeDocument/2006/relationships/oleObject" Target="../embeddings/oleObject16.bin"/><Relationship Id="rId4" Type="http://schemas.openxmlformats.org/officeDocument/2006/relationships/image" Target="../media/image23.wmf"/></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8.wmf"/><Relationship Id="rId4" Type="http://schemas.openxmlformats.org/officeDocument/2006/relationships/oleObject" Target="../embeddings/oleObject18.bin"/><Relationship Id="rId9" Type="http://schemas.openxmlformats.org/officeDocument/2006/relationships/image" Target="../media/image31.png"/></Relationships>
</file>

<file path=ppt/slides/_rels/slide26.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5.png"/><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wmf"/><Relationship Id="rId4" Type="http://schemas.openxmlformats.org/officeDocument/2006/relationships/oleObject" Target="../embeddings/oleObject2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6.wmf"/><Relationship Id="rId7" Type="http://schemas.openxmlformats.org/officeDocument/2006/relationships/image" Target="../media/image39.png"/><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image" Target="../media/image38.wmf"/><Relationship Id="rId5" Type="http://schemas.openxmlformats.org/officeDocument/2006/relationships/oleObject" Target="../embeddings/oleObject23.bin"/><Relationship Id="rId4" Type="http://schemas.openxmlformats.org/officeDocument/2006/relationships/image" Target="../media/image3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0.wmf"/></Relationships>
</file>

<file path=ppt/slides/_rels/slide32.xml.rels><?xml version="1.0" encoding="UTF-8" standalone="yes"?>
<Relationships xmlns="http://schemas.openxmlformats.org/package/2006/relationships"><Relationship Id="rId3" Type="http://schemas.openxmlformats.org/officeDocument/2006/relationships/image" Target="../media/image44.png"/><Relationship Id="rId1" Type="http://schemas.openxmlformats.org/officeDocument/2006/relationships/slideLayout" Target="../slideLayouts/slideLayout2.xml"/><Relationship Id="rId5" Type="http://schemas.openxmlformats.org/officeDocument/2006/relationships/image" Target="../media/image41.wmf"/><Relationship Id="rId4" Type="http://schemas.openxmlformats.org/officeDocument/2006/relationships/oleObject" Target="../embeddings/oleObject25.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2.wmf"/></Relationships>
</file>

<file path=ppt/slides/_rels/slide34.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27.bin"/><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5.png"/><Relationship Id="rId7" Type="http://schemas.openxmlformats.org/officeDocument/2006/relationships/image" Target="../media/image6.wmf"/><Relationship Id="rId1" Type="http://schemas.openxmlformats.org/officeDocument/2006/relationships/slideLayout" Target="../slideLayouts/slideLayout2.xml"/><Relationship Id="rId6" Type="http://schemas.openxmlformats.org/officeDocument/2006/relationships/oleObject" Target="../embeddings/oleObject2.bin"/><Relationship Id="rId5" Type="http://schemas.openxmlformats.org/officeDocument/2006/relationships/image" Target="../media/image5.wmf"/><Relationship Id="rId4" Type="http://schemas.openxmlformats.org/officeDocument/2006/relationships/oleObject" Target="../embeddings/oleObject1.bin"/><Relationship Id="rId9"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Estimating the Population Mean, σ Known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ED2D3-B571-D01F-DC7B-19689C1A9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81EC0E-C7FD-B4F8-907B-447FA18E8555}"/>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45616238-DF43-19D6-86DC-48BA183BCF0A}"/>
              </a:ext>
            </a:extLst>
          </p:cNvPr>
          <p:cNvSpPr>
            <a:spLocks noGrp="1"/>
          </p:cNvSpPr>
          <p:nvPr>
            <p:ph idx="1"/>
          </p:nvPr>
        </p:nvSpPr>
        <p:spPr/>
        <p:txBody>
          <a:bodyPr>
            <a:normAutofit/>
          </a:bodyPr>
          <a:lstStyle/>
          <a:p>
            <a:r>
              <a:rPr lang="en-US" dirty="0"/>
              <a:t> </a:t>
            </a:r>
          </a:p>
        </p:txBody>
      </p:sp>
      <p:pic>
        <p:nvPicPr>
          <p:cNvPr id="8" name="Picture 7">
            <a:extLst>
              <a:ext uri="{FF2B5EF4-FFF2-40B4-BE49-F238E27FC236}">
                <a16:creationId xmlns:a16="http://schemas.microsoft.com/office/drawing/2014/main" id="{B298840E-8623-0A02-C362-2011F36BB5B0}"/>
              </a:ext>
            </a:extLst>
          </p:cNvPr>
          <p:cNvPicPr>
            <a:picLocks noChangeAspect="1"/>
          </p:cNvPicPr>
          <p:nvPr/>
        </p:nvPicPr>
        <p:blipFill>
          <a:blip r:embed="rId2"/>
          <a:stretch>
            <a:fillRect/>
          </a:stretch>
        </p:blipFill>
        <p:spPr>
          <a:xfrm>
            <a:off x="2133600" y="1524000"/>
            <a:ext cx="5105400" cy="3589603"/>
          </a:xfrm>
          <a:prstGeom prst="rect">
            <a:avLst/>
          </a:prstGeom>
        </p:spPr>
      </p:pic>
    </p:spTree>
    <p:extLst>
      <p:ext uri="{BB962C8B-B14F-4D97-AF65-F5344CB8AC3E}">
        <p14:creationId xmlns:p14="http://schemas.microsoft.com/office/powerpoint/2010/main" val="2032281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58860-5D11-0FD0-F1CF-DD61705F4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DD411C-B8A4-EEA4-B8DD-AD5C93EAA32B}"/>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552DD4F1-414F-B43B-06C8-5EE254224DED}"/>
              </a:ext>
            </a:extLst>
          </p:cNvPr>
          <p:cNvSpPr>
            <a:spLocks noGrp="1"/>
          </p:cNvSpPr>
          <p:nvPr>
            <p:ph idx="1"/>
          </p:nvPr>
        </p:nvSpPr>
        <p:spPr/>
        <p:txBody>
          <a:bodyPr>
            <a:normAutofit/>
          </a:bodyPr>
          <a:lstStyle/>
          <a:p>
            <a:r>
              <a:rPr lang="en-US" dirty="0"/>
              <a:t>Since we discussed the sampling distribution of the sample mean in Chapter 9, the idea of defining the probability that the sample mean should fall within some specified distance of the population mean is not a new one. The expression above does suggest a specific form for the interval since it provides an interval and the associated probability that the population mean will fall within the interval</a:t>
            </a:r>
          </a:p>
          <a:p>
            <a:endParaRPr lang="en-US" dirty="0"/>
          </a:p>
        </p:txBody>
      </p:sp>
      <p:graphicFrame>
        <p:nvGraphicFramePr>
          <p:cNvPr id="4" name="Object 3">
            <a:extLst>
              <a:ext uri="{FF2B5EF4-FFF2-40B4-BE49-F238E27FC236}">
                <a16:creationId xmlns:a16="http://schemas.microsoft.com/office/drawing/2014/main" id="{2C6A276F-706F-435B-703E-3B1B6F04B4A1}"/>
              </a:ext>
            </a:extLst>
          </p:cNvPr>
          <p:cNvGraphicFramePr>
            <a:graphicFrameLocks noChangeAspect="1"/>
          </p:cNvGraphicFramePr>
          <p:nvPr>
            <p:extLst>
              <p:ext uri="{D42A27DB-BD31-4B8C-83A1-F6EECF244321}">
                <p14:modId xmlns:p14="http://schemas.microsoft.com/office/powerpoint/2010/main" val="192820704"/>
              </p:ext>
            </p:extLst>
          </p:nvPr>
        </p:nvGraphicFramePr>
        <p:xfrm>
          <a:off x="3505200" y="5029200"/>
          <a:ext cx="1587500" cy="431800"/>
        </p:xfrm>
        <a:graphic>
          <a:graphicData uri="http://schemas.openxmlformats.org/presentationml/2006/ole">
            <mc:AlternateContent xmlns:mc="http://schemas.openxmlformats.org/markup-compatibility/2006">
              <mc:Choice xmlns:v="urn:schemas-microsoft-com:vml" Requires="v">
                <p:oleObj name="Equation" r:id="rId2" imgW="1587240" imgH="431640" progId="Equation.DSMT4">
                  <p:embed/>
                </p:oleObj>
              </mc:Choice>
              <mc:Fallback>
                <p:oleObj name="Equation" r:id="rId2" imgW="1587240" imgH="431640" progId="Equation.DSMT4">
                  <p:embed/>
                  <p:pic>
                    <p:nvPicPr>
                      <p:cNvPr id="0" name=""/>
                      <p:cNvPicPr/>
                      <p:nvPr/>
                    </p:nvPicPr>
                    <p:blipFill>
                      <a:blip r:embed="rId3"/>
                      <a:stretch>
                        <a:fillRect/>
                      </a:stretch>
                    </p:blipFill>
                    <p:spPr>
                      <a:xfrm>
                        <a:off x="3505200" y="5029200"/>
                        <a:ext cx="1587500" cy="431800"/>
                      </a:xfrm>
                      <a:prstGeom prst="rect">
                        <a:avLst/>
                      </a:prstGeom>
                    </p:spPr>
                  </p:pic>
                </p:oleObj>
              </mc:Fallback>
            </mc:AlternateContent>
          </a:graphicData>
        </a:graphic>
      </p:graphicFrame>
    </p:spTree>
    <p:extLst>
      <p:ext uri="{BB962C8B-B14F-4D97-AF65-F5344CB8AC3E}">
        <p14:creationId xmlns:p14="http://schemas.microsoft.com/office/powerpoint/2010/main" val="2778581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3D5D6-8607-4E33-8CF1-22654065F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48625D-0C7F-38C7-31F9-DA43980BFAE3}"/>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B83F964-B5BA-6574-CFA8-65DB9C9B3902}"/>
                  </a:ext>
                </a:extLst>
              </p:cNvPr>
              <p:cNvSpPr>
                <a:spLocks noGrp="1"/>
              </p:cNvSpPr>
              <p:nvPr>
                <p:ph idx="1"/>
              </p:nvPr>
            </p:nvSpPr>
            <p:spPr/>
            <p:txBody>
              <a:bodyPr>
                <a:normAutofit lnSpcReduction="10000"/>
              </a:bodyPr>
              <a:lstStyle/>
              <a:p>
                <a:r>
                  <a:rPr lang="en-US" dirty="0"/>
                  <a:t>However, the provision </a:t>
                </a:r>
                <a:r>
                  <a:rPr lang="en-US" i="1" dirty="0"/>
                  <a:t>before a particular sample is selected </a:t>
                </a:r>
                <a:r>
                  <a:rPr lang="en-US" dirty="0"/>
                  <a:t>modifies the interpretation of the interval for a specific sample. After the sample is selected, the sample mean is no longer a random variable. Suppose a simple random sample has been drawn from a population with a standard deviation of 200, and the following characteristics have been observed:</a:t>
                </a:r>
              </a:p>
              <a:p>
                <a:r>
                  <a:rPr lang="en-US" dirty="0">
                    <a:ea typeface="Cambria Math" panose="02040503050406030204" pitchFamily="18" charset="0"/>
                  </a:rPr>
                  <a:t>		</a:t>
                </a:r>
                <a14:m>
                  <m:oMath xmlns:m="http://schemas.openxmlformats.org/officeDocument/2006/math">
                    <m:r>
                      <a:rPr lang="en-US" i="1" smtClean="0">
                        <a:latin typeface="Cambria Math" panose="02040503050406030204" pitchFamily="18" charset="0"/>
                        <a:ea typeface="Cambria Math" panose="02040503050406030204" pitchFamily="18" charset="0"/>
                      </a:rPr>
                      <m:t>𝜎</m:t>
                    </m:r>
                    <m:r>
                      <a:rPr lang="en-US" b="0" i="1" smtClean="0">
                        <a:latin typeface="Cambria Math" panose="02040503050406030204" pitchFamily="18" charset="0"/>
                        <a:ea typeface="Cambria Math" panose="02040503050406030204" pitchFamily="18" charset="0"/>
                      </a:rPr>
                      <m:t>=200,</m:t>
                    </m:r>
                  </m:oMath>
                </a14:m>
                <a:r>
                  <a:rPr lang="en-US" b="0" dirty="0">
                    <a:ea typeface="Cambria Math" panose="02040503050406030204" pitchFamily="18" charset="0"/>
                  </a:rPr>
                  <a:t> (given)</a:t>
                </a:r>
              </a:p>
              <a:p>
                <a:r>
                  <a:rPr lang="en-US" b="0" dirty="0"/>
                  <a:t>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=100,</m:t>
                    </m:r>
                  </m:oMath>
                </a14:m>
                <a:r>
                  <a:rPr lang="en-US" b="0" dirty="0"/>
                  <a:t> (chosen by researcher)</a:t>
                </a:r>
              </a:p>
              <a:p>
                <a:r>
                  <a:rPr lang="en-US" dirty="0"/>
                  <a:t>		</a:t>
                </a:r>
                <a14:m>
                  <m:oMath xmlns:m="http://schemas.openxmlformats.org/officeDocument/2006/math">
                    <m:bar>
                      <m:barPr>
                        <m:pos m:val="top"/>
                        <m:ctrlPr>
                          <a:rPr lang="en-US" i="1" smtClean="0">
                            <a:latin typeface="Cambria Math" panose="02040503050406030204" pitchFamily="18" charset="0"/>
                          </a:rPr>
                        </m:ctrlPr>
                      </m:barPr>
                      <m:e>
                        <m:r>
                          <a:rPr lang="en-US" b="0" i="1" smtClean="0">
                            <a:latin typeface="Cambria Math" panose="02040503050406030204" pitchFamily="18" charset="0"/>
                          </a:rPr>
                          <m:t>𝑥</m:t>
                        </m:r>
                      </m:e>
                    </m:bar>
                    <m:r>
                      <a:rPr lang="en-US" b="0" i="1" smtClean="0">
                        <a:latin typeface="Cambria Math" panose="02040503050406030204" pitchFamily="18" charset="0"/>
                      </a:rPr>
                      <m:t>=150,</m:t>
                    </m:r>
                  </m:oMath>
                </a14:m>
                <a:r>
                  <a:rPr lang="en-US" dirty="0"/>
                  <a:t> (obtained from the sample).</a:t>
                </a:r>
              </a:p>
            </p:txBody>
          </p:sp>
        </mc:Choice>
        <mc:Fallback xmlns="">
          <p:sp>
            <p:nvSpPr>
              <p:cNvPr id="3" name="Content Placeholder 2">
                <a:extLst>
                  <a:ext uri="{FF2B5EF4-FFF2-40B4-BE49-F238E27FC236}">
                    <a16:creationId xmlns:a16="http://schemas.microsoft.com/office/drawing/2014/main" id="{5B83F964-B5BA-6574-CFA8-65DB9C9B3902}"/>
                  </a:ext>
                </a:extLst>
              </p:cNvPr>
              <p:cNvSpPr>
                <a:spLocks noGrp="1" noRot="1" noChangeAspect="1" noMove="1" noResize="1" noEditPoints="1" noAdjustHandles="1" noChangeArrowheads="1" noChangeShapeType="1" noTextEdit="1"/>
              </p:cNvSpPr>
              <p:nvPr>
                <p:ph idx="1"/>
              </p:nvPr>
            </p:nvSpPr>
            <p:spPr>
              <a:blipFill>
                <a:blip r:embed="rId2"/>
                <a:stretch>
                  <a:fillRect l="-1481" t="-2133" r="-2296"/>
                </a:stretch>
              </a:blipFill>
            </p:spPr>
            <p:txBody>
              <a:bodyPr/>
              <a:lstStyle/>
              <a:p>
                <a:r>
                  <a:rPr lang="en-IN">
                    <a:noFill/>
                  </a:rPr>
                  <a:t> </a:t>
                </a:r>
              </a:p>
            </p:txBody>
          </p:sp>
        </mc:Fallback>
      </mc:AlternateContent>
    </p:spTree>
    <p:extLst>
      <p:ext uri="{BB962C8B-B14F-4D97-AF65-F5344CB8AC3E}">
        <p14:creationId xmlns:p14="http://schemas.microsoft.com/office/powerpoint/2010/main" val="3717501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206A4-9813-66B2-C0A9-FF3AC3279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819643-2E01-1B79-1D30-00BC525FB3BF}"/>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4E2D8051-BCB1-814D-3B74-5C73E0ABED3D}"/>
              </a:ext>
            </a:extLst>
          </p:cNvPr>
          <p:cNvSpPr>
            <a:spLocks noGrp="1"/>
          </p:cNvSpPr>
          <p:nvPr>
            <p:ph idx="1"/>
          </p:nvPr>
        </p:nvSpPr>
        <p:spPr/>
        <p:txBody>
          <a:bodyPr>
            <a:normAutofit/>
          </a:bodyPr>
          <a:lstStyle/>
          <a:p>
            <a:r>
              <a:rPr lang="en-US" dirty="0"/>
              <a:t>Remember,</a:t>
            </a:r>
          </a:p>
          <a:p>
            <a:endParaRPr lang="en-US" dirty="0"/>
          </a:p>
          <a:p>
            <a:endParaRPr lang="en-US" dirty="0"/>
          </a:p>
          <a:p>
            <a:r>
              <a:rPr lang="en-US" dirty="0"/>
              <a:t>The resulting interval would be</a:t>
            </a:r>
          </a:p>
          <a:p>
            <a:endParaRPr lang="en-US" dirty="0"/>
          </a:p>
          <a:p>
            <a:r>
              <a:rPr lang="en-US" dirty="0"/>
              <a:t>That is,</a:t>
            </a:r>
          </a:p>
          <a:p>
            <a:r>
              <a:rPr lang="en-US" dirty="0"/>
              <a:t>		</a:t>
            </a:r>
          </a:p>
          <a:p>
            <a:endParaRPr lang="en-US" dirty="0"/>
          </a:p>
        </p:txBody>
      </p:sp>
      <p:graphicFrame>
        <p:nvGraphicFramePr>
          <p:cNvPr id="5" name="Object 4">
            <a:extLst>
              <a:ext uri="{FF2B5EF4-FFF2-40B4-BE49-F238E27FC236}">
                <a16:creationId xmlns:a16="http://schemas.microsoft.com/office/drawing/2014/main" id="{C2F7B1CE-D16E-64E0-FCF5-7C0C4B16FE01}"/>
              </a:ext>
            </a:extLst>
          </p:cNvPr>
          <p:cNvGraphicFramePr>
            <a:graphicFrameLocks noChangeAspect="1"/>
          </p:cNvGraphicFramePr>
          <p:nvPr>
            <p:extLst>
              <p:ext uri="{D42A27DB-BD31-4B8C-83A1-F6EECF244321}">
                <p14:modId xmlns:p14="http://schemas.microsoft.com/office/powerpoint/2010/main" val="232881352"/>
              </p:ext>
            </p:extLst>
          </p:nvPr>
        </p:nvGraphicFramePr>
        <p:xfrm>
          <a:off x="2362200" y="1676400"/>
          <a:ext cx="4051300" cy="889000"/>
        </p:xfrm>
        <a:graphic>
          <a:graphicData uri="http://schemas.openxmlformats.org/presentationml/2006/ole">
            <mc:AlternateContent xmlns:mc="http://schemas.openxmlformats.org/markup-compatibility/2006">
              <mc:Choice xmlns:v="urn:schemas-microsoft-com:vml" Requires="v">
                <p:oleObj name="Equation" r:id="rId2" imgW="4051080" imgH="888840" progId="Equation.DSMT4">
                  <p:embed/>
                </p:oleObj>
              </mc:Choice>
              <mc:Fallback>
                <p:oleObj name="Equation" r:id="rId2" imgW="4051080" imgH="888840" progId="Equation.DSMT4">
                  <p:embed/>
                  <p:pic>
                    <p:nvPicPr>
                      <p:cNvPr id="0" name=""/>
                      <p:cNvPicPr/>
                      <p:nvPr/>
                    </p:nvPicPr>
                    <p:blipFill>
                      <a:blip r:embed="rId3"/>
                      <a:stretch>
                        <a:fillRect/>
                      </a:stretch>
                    </p:blipFill>
                    <p:spPr>
                      <a:xfrm>
                        <a:off x="2362200" y="1676400"/>
                        <a:ext cx="4051300" cy="8890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7C76F0C-B258-3EB5-7314-883D8DF63271}"/>
              </a:ext>
            </a:extLst>
          </p:cNvPr>
          <p:cNvGraphicFramePr>
            <a:graphicFrameLocks noChangeAspect="1"/>
          </p:cNvGraphicFramePr>
          <p:nvPr>
            <p:extLst>
              <p:ext uri="{D42A27DB-BD31-4B8C-83A1-F6EECF244321}">
                <p14:modId xmlns:p14="http://schemas.microsoft.com/office/powerpoint/2010/main" val="3116888071"/>
              </p:ext>
            </p:extLst>
          </p:nvPr>
        </p:nvGraphicFramePr>
        <p:xfrm>
          <a:off x="3048000" y="3402980"/>
          <a:ext cx="2197100" cy="482600"/>
        </p:xfrm>
        <a:graphic>
          <a:graphicData uri="http://schemas.openxmlformats.org/presentationml/2006/ole">
            <mc:AlternateContent xmlns:mc="http://schemas.openxmlformats.org/markup-compatibility/2006">
              <mc:Choice xmlns:v="urn:schemas-microsoft-com:vml" Requires="v">
                <p:oleObj name="Equation" r:id="rId4" imgW="2197080" imgH="482400" progId="Equation.DSMT4">
                  <p:embed/>
                </p:oleObj>
              </mc:Choice>
              <mc:Fallback>
                <p:oleObj name="Equation" r:id="rId4" imgW="2197080" imgH="482400" progId="Equation.DSMT4">
                  <p:embed/>
                  <p:pic>
                    <p:nvPicPr>
                      <p:cNvPr id="0" name=""/>
                      <p:cNvPicPr/>
                      <p:nvPr/>
                    </p:nvPicPr>
                    <p:blipFill>
                      <a:blip r:embed="rId5"/>
                      <a:stretch>
                        <a:fillRect/>
                      </a:stretch>
                    </p:blipFill>
                    <p:spPr>
                      <a:xfrm>
                        <a:off x="3048000" y="3402980"/>
                        <a:ext cx="2197100" cy="482600"/>
                      </a:xfrm>
                      <a:prstGeom prst="rect">
                        <a:avLst/>
                      </a:prstGeom>
                    </p:spPr>
                  </p:pic>
                </p:oleObj>
              </mc:Fallback>
            </mc:AlternateContent>
          </a:graphicData>
        </a:graphic>
      </p:graphicFrame>
      <p:pic>
        <p:nvPicPr>
          <p:cNvPr id="20" name="Picture 19">
            <a:extLst>
              <a:ext uri="{FF2B5EF4-FFF2-40B4-BE49-F238E27FC236}">
                <a16:creationId xmlns:a16="http://schemas.microsoft.com/office/drawing/2014/main" id="{9D40C718-54BE-7B13-8AC8-9FDA04D63DB1}"/>
              </a:ext>
            </a:extLst>
          </p:cNvPr>
          <p:cNvPicPr>
            <a:picLocks noChangeAspect="1"/>
          </p:cNvPicPr>
          <p:nvPr/>
        </p:nvPicPr>
        <p:blipFill>
          <a:blip r:embed="rId6"/>
          <a:stretch>
            <a:fillRect/>
          </a:stretch>
        </p:blipFill>
        <p:spPr>
          <a:xfrm>
            <a:off x="1524000" y="4409859"/>
            <a:ext cx="6354062" cy="981212"/>
          </a:xfrm>
          <a:prstGeom prst="rect">
            <a:avLst/>
          </a:prstGeom>
        </p:spPr>
      </p:pic>
    </p:spTree>
    <p:extLst>
      <p:ext uri="{BB962C8B-B14F-4D97-AF65-F5344CB8AC3E}">
        <p14:creationId xmlns:p14="http://schemas.microsoft.com/office/powerpoint/2010/main" val="1301752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B118D-3BE3-0BBB-C5D4-4801B1DFDD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68C89-8F24-1C71-21CB-7A5796A7BE79}"/>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1D19C01-861D-A493-028C-62F977BA1478}"/>
                  </a:ext>
                </a:extLst>
              </p:cNvPr>
              <p:cNvSpPr>
                <a:spLocks noGrp="1"/>
              </p:cNvSpPr>
              <p:nvPr>
                <p:ph idx="1"/>
              </p:nvPr>
            </p:nvSpPr>
            <p:spPr/>
            <p:txBody>
              <a:bodyPr>
                <a:normAutofit/>
              </a:bodyPr>
              <a:lstStyle/>
              <a:p>
                <a:r>
                  <a:rPr lang="en-US" dirty="0"/>
                  <a:t>Is the population mean,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oMath>
                </a14:m>
                <a:r>
                  <a:rPr lang="en-US" dirty="0"/>
                  <a:t>, inside this interval? If not, what fraction of the time will </a:t>
                </a:r>
                <a14:m>
                  <m:oMath xmlns:m="http://schemas.openxmlformats.org/officeDocument/2006/math">
                    <m:r>
                      <a:rPr lang="en-US" i="1" dirty="0">
                        <a:latin typeface="Cambria Math" panose="02040503050406030204" pitchFamily="18" charset="0"/>
                        <a:ea typeface="Cambria Math" panose="02040503050406030204" pitchFamily="18" charset="0"/>
                      </a:rPr>
                      <m:t>𝜇</m:t>
                    </m:r>
                  </m:oMath>
                </a14:m>
                <a:r>
                  <a:rPr lang="en-US" dirty="0"/>
                  <a:t> be inside the interval? Even though the interval is calculated using a technique that captures the population mean 95% of the time, it would not be appropriate, from a relative frequency point of view, to state that</a:t>
                </a:r>
              </a:p>
              <a:p>
                <a:endParaRPr lang="en-US" dirty="0"/>
              </a:p>
              <a:p>
                <a:r>
                  <a:rPr lang="en-US" dirty="0"/>
                  <a:t>since the population mean is an unknown but constant quantity. Either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oMath>
                </a14:m>
                <a:r>
                  <a:rPr lang="en-US" dirty="0"/>
                  <a:t> will always be inside the interval or will always be outside the interval.</a:t>
                </a:r>
              </a:p>
              <a:p>
                <a:endParaRPr lang="en-US" dirty="0"/>
              </a:p>
            </p:txBody>
          </p:sp>
        </mc:Choice>
        <mc:Fallback xmlns="">
          <p:sp>
            <p:nvSpPr>
              <p:cNvPr id="3" name="Content Placeholder 2">
                <a:extLst>
                  <a:ext uri="{FF2B5EF4-FFF2-40B4-BE49-F238E27FC236}">
                    <a16:creationId xmlns:a16="http://schemas.microsoft.com/office/drawing/2014/main" id="{D1D19C01-861D-A493-028C-62F977BA1478}"/>
                  </a:ext>
                </a:extLst>
              </p:cNvPr>
              <p:cNvSpPr>
                <a:spLocks noGrp="1" noRot="1" noChangeAspect="1" noMove="1" noResize="1" noEditPoints="1" noAdjustHandles="1" noChangeArrowheads="1" noChangeShapeType="1" noTextEdit="1"/>
              </p:cNvSpPr>
              <p:nvPr>
                <p:ph idx="1"/>
              </p:nvPr>
            </p:nvSpPr>
            <p:spPr>
              <a:blipFill>
                <a:blip r:embed="rId2"/>
                <a:stretch>
                  <a:fillRect l="-1481" t="-1200" r="-1926" b="-2933"/>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C7C94A2B-6951-FC92-61F8-0C52CB2560F8}"/>
              </a:ext>
            </a:extLst>
          </p:cNvPr>
          <p:cNvGraphicFramePr>
            <a:graphicFrameLocks noChangeAspect="1"/>
          </p:cNvGraphicFramePr>
          <p:nvPr>
            <p:extLst>
              <p:ext uri="{D42A27DB-BD31-4B8C-83A1-F6EECF244321}">
                <p14:modId xmlns:p14="http://schemas.microsoft.com/office/powerpoint/2010/main" val="3154694042"/>
              </p:ext>
            </p:extLst>
          </p:nvPr>
        </p:nvGraphicFramePr>
        <p:xfrm>
          <a:off x="2362200" y="3962400"/>
          <a:ext cx="3886200" cy="482600"/>
        </p:xfrm>
        <a:graphic>
          <a:graphicData uri="http://schemas.openxmlformats.org/presentationml/2006/ole">
            <mc:AlternateContent xmlns:mc="http://schemas.openxmlformats.org/markup-compatibility/2006">
              <mc:Choice xmlns:v="urn:schemas-microsoft-com:vml" Requires="v">
                <p:oleObj name="Equation" r:id="rId3" imgW="3886200" imgH="482400" progId="Equation.DSMT4">
                  <p:embed/>
                </p:oleObj>
              </mc:Choice>
              <mc:Fallback>
                <p:oleObj name="Equation" r:id="rId3" imgW="3886200" imgH="482400" progId="Equation.DSMT4">
                  <p:embed/>
                  <p:pic>
                    <p:nvPicPr>
                      <p:cNvPr id="0" name=""/>
                      <p:cNvPicPr/>
                      <p:nvPr/>
                    </p:nvPicPr>
                    <p:blipFill>
                      <a:blip r:embed="rId4"/>
                      <a:stretch>
                        <a:fillRect/>
                      </a:stretch>
                    </p:blipFill>
                    <p:spPr>
                      <a:xfrm>
                        <a:off x="2362200" y="3962400"/>
                        <a:ext cx="3886200" cy="482600"/>
                      </a:xfrm>
                      <a:prstGeom prst="rect">
                        <a:avLst/>
                      </a:prstGeom>
                    </p:spPr>
                  </p:pic>
                </p:oleObj>
              </mc:Fallback>
            </mc:AlternateContent>
          </a:graphicData>
        </a:graphic>
      </p:graphicFrame>
    </p:spTree>
    <p:extLst>
      <p:ext uri="{BB962C8B-B14F-4D97-AF65-F5344CB8AC3E}">
        <p14:creationId xmlns:p14="http://schemas.microsoft.com/office/powerpoint/2010/main" val="1724650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D1113-1FA0-A087-D3F5-45E8147518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04C4B0-6976-1A33-C8A4-F9A2BAC50C33}"/>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D3E3E461-9709-7BD9-32CC-32B5D2645A1B}"/>
              </a:ext>
            </a:extLst>
          </p:cNvPr>
          <p:cNvSpPr>
            <a:spLocks noGrp="1"/>
          </p:cNvSpPr>
          <p:nvPr>
            <p:ph idx="1"/>
          </p:nvPr>
        </p:nvSpPr>
        <p:spPr/>
        <p:txBody>
          <a:bodyPr>
            <a:normAutofit/>
          </a:bodyPr>
          <a:lstStyle/>
          <a:p>
            <a:r>
              <a:rPr lang="en-US" dirty="0"/>
              <a:t>Then what information do we have about the interval? Since it was constructed from a technique that will include the true population mean in the interval 0.95 of the time, we are 95% confident in the technique. Hence, the term </a:t>
            </a:r>
            <a:r>
              <a:rPr lang="en-US" b="1" dirty="0"/>
              <a:t>confidence interval </a:t>
            </a:r>
            <a:r>
              <a:rPr lang="en-US" dirty="0"/>
              <a:t>is used to describe the method of construction rather than a particular interval.</a:t>
            </a:r>
          </a:p>
        </p:txBody>
      </p:sp>
    </p:spTree>
    <p:extLst>
      <p:ext uri="{BB962C8B-B14F-4D97-AF65-F5344CB8AC3E}">
        <p14:creationId xmlns:p14="http://schemas.microsoft.com/office/powerpoint/2010/main" val="731689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CA52A-F7C9-1EA0-B91A-4367F8C09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20E86-744C-FF94-B1DA-1169E27A73B4}"/>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86D60AC-0BBB-A693-3F96-72CAEC51D0F1}"/>
                  </a:ext>
                </a:extLst>
              </p:cNvPr>
              <p:cNvSpPr>
                <a:spLocks noGrp="1"/>
              </p:cNvSpPr>
              <p:nvPr>
                <p:ph idx="1"/>
              </p:nvPr>
            </p:nvSpPr>
            <p:spPr/>
            <p:txBody>
              <a:bodyPr>
                <a:normAutofit/>
              </a:bodyPr>
              <a:lstStyle/>
              <a:p>
                <a:r>
                  <a:rPr lang="en-US" dirty="0"/>
                  <a:t>In summary, a 95% confidence interval can be interpreted to mean that if all possible samples of a given size are taken from a population, 95% of the samples would produce intervals that captured the true population mean and 5% would not. In Figure 10.2.3 we have plotted, as line segments, the confidence intervals from 20 random samples. All but one of the intervals, number 5, captures the mean,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oMath>
                </a14:m>
                <a:r>
                  <a:rPr lang="en-US" dirty="0"/>
                  <a:t>.</a:t>
                </a:r>
              </a:p>
            </p:txBody>
          </p:sp>
        </mc:Choice>
        <mc:Fallback xmlns="">
          <p:sp>
            <p:nvSpPr>
              <p:cNvPr id="3" name="Content Placeholder 2">
                <a:extLst>
                  <a:ext uri="{FF2B5EF4-FFF2-40B4-BE49-F238E27FC236}">
                    <a16:creationId xmlns:a16="http://schemas.microsoft.com/office/drawing/2014/main" id="{486D60AC-0BBB-A693-3F96-72CAEC51D0F1}"/>
                  </a:ext>
                </a:extLst>
              </p:cNvPr>
              <p:cNvSpPr>
                <a:spLocks noGrp="1" noRot="1" noChangeAspect="1" noMove="1" noResize="1" noEditPoints="1" noAdjustHandles="1" noChangeArrowheads="1" noChangeShapeType="1" noTextEdit="1"/>
              </p:cNvSpPr>
              <p:nvPr>
                <p:ph idx="1"/>
              </p:nvPr>
            </p:nvSpPr>
            <p:spPr>
              <a:blipFill>
                <a:blip r:embed="rId2"/>
                <a:stretch>
                  <a:fillRect l="-1481" t="-1200" r="-2296"/>
                </a:stretch>
              </a:blipFill>
            </p:spPr>
            <p:txBody>
              <a:bodyPr/>
              <a:lstStyle/>
              <a:p>
                <a:r>
                  <a:rPr lang="en-IN">
                    <a:noFill/>
                  </a:rPr>
                  <a:t> </a:t>
                </a:r>
              </a:p>
            </p:txBody>
          </p:sp>
        </mc:Fallback>
      </mc:AlternateContent>
    </p:spTree>
    <p:extLst>
      <p:ext uri="{BB962C8B-B14F-4D97-AF65-F5344CB8AC3E}">
        <p14:creationId xmlns:p14="http://schemas.microsoft.com/office/powerpoint/2010/main" val="3056089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413FC-1333-42F5-B608-E304A1572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73C40-12FD-2D39-907C-60F4B6B264C5}"/>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D9611BC7-FBCA-3DFF-ECA9-08D4E14DC6D4}"/>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r>
              <a:rPr lang="en-US" dirty="0"/>
              <a:t>So far we have examined only the 95% confidence interval, yet the idea is a general one and can be extended to any specified degree of confidence.</a:t>
            </a:r>
          </a:p>
          <a:p>
            <a:endParaRPr lang="en-US" dirty="0"/>
          </a:p>
        </p:txBody>
      </p:sp>
      <p:pic>
        <p:nvPicPr>
          <p:cNvPr id="5" name="Picture 4">
            <a:extLst>
              <a:ext uri="{FF2B5EF4-FFF2-40B4-BE49-F238E27FC236}">
                <a16:creationId xmlns:a16="http://schemas.microsoft.com/office/drawing/2014/main" id="{5365D280-5393-FFAB-CF48-9230F8BDE0C0}"/>
              </a:ext>
            </a:extLst>
          </p:cNvPr>
          <p:cNvPicPr>
            <a:picLocks noChangeAspect="1"/>
          </p:cNvPicPr>
          <p:nvPr/>
        </p:nvPicPr>
        <p:blipFill>
          <a:blip r:embed="rId2"/>
          <a:stretch>
            <a:fillRect/>
          </a:stretch>
        </p:blipFill>
        <p:spPr>
          <a:xfrm>
            <a:off x="2220951" y="1141885"/>
            <a:ext cx="4191000" cy="3255639"/>
          </a:xfrm>
          <a:prstGeom prst="rect">
            <a:avLst/>
          </a:prstGeom>
        </p:spPr>
      </p:pic>
    </p:spTree>
    <p:extLst>
      <p:ext uri="{BB962C8B-B14F-4D97-AF65-F5344CB8AC3E}">
        <p14:creationId xmlns:p14="http://schemas.microsoft.com/office/powerpoint/2010/main" val="2299487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F92D-074F-8E45-CB15-49A0E297E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CB0D9-09B8-F049-FF76-1A6DDF03A135}"/>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3E8A9902-C83E-809E-32D6-1CEBBBFE2275}"/>
              </a:ext>
            </a:extLst>
          </p:cNvPr>
          <p:cNvSpPr>
            <a:spLocks noGrp="1"/>
          </p:cNvSpPr>
          <p:nvPr>
            <p:ph idx="1"/>
          </p:nvPr>
        </p:nvSpPr>
        <p:spPr/>
        <p:txBody>
          <a:bodyPr>
            <a:normAutofit/>
          </a:bodyPr>
          <a:lstStyle/>
          <a:p>
            <a:r>
              <a:rPr lang="en-US" dirty="0"/>
              <a:t>In a practical sense, the selection of the degree of confidence depends upon the importance of the decision for which the confidence interval will be utilized. If we are launching a space vehicle, we would want to be very certain that the vehicle would have sufficient fuel to return safely. For other decisions, we might be willing to accept an 80% confidence of correctly estimating the population mean, especially if the cost of gathering additional data is large.</a:t>
            </a:r>
          </a:p>
        </p:txBody>
      </p:sp>
    </p:spTree>
    <p:extLst>
      <p:ext uri="{BB962C8B-B14F-4D97-AF65-F5344CB8AC3E}">
        <p14:creationId xmlns:p14="http://schemas.microsoft.com/office/powerpoint/2010/main" val="4018271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100(1 − </a:t>
            </a:r>
            <a:r>
              <a:rPr lang="el-GR" i="1" dirty="0">
                <a:latin typeface="Cambria Math" panose="02040503050406030204" pitchFamily="18" charset="0"/>
                <a:ea typeface="Cambria Math" panose="02040503050406030204" pitchFamily="18" charset="0"/>
              </a:rPr>
              <a:t>α</a:t>
            </a:r>
            <a:r>
              <a:rPr lang="en-US" dirty="0"/>
              <a:t>)% Confidence Interval for the Population Mean, </a:t>
            </a:r>
            <a:r>
              <a:rPr lang="el-GR" i="1" dirty="0">
                <a:latin typeface="Cambria Math" panose="02040503050406030204" pitchFamily="18" charset="0"/>
                <a:ea typeface="Cambria Math" panose="02040503050406030204" pitchFamily="18" charset="0"/>
              </a:rPr>
              <a:t>σ</a:t>
            </a:r>
            <a:r>
              <a:rPr lang="en-US" dirty="0"/>
              <a:t> Known </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r>
              <a:rPr lang="en-US" dirty="0">
                <a:solidFill>
                  <a:srgbClr val="000000"/>
                </a:solidFill>
              </a:rPr>
              <a:t>If </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is known and the sample is drawn from a normal population or </a:t>
            </a:r>
            <a:r>
              <a:rPr lang="en-US" i="1" dirty="0">
                <a:solidFill>
                  <a:srgbClr val="000000"/>
                </a:solidFill>
              </a:rPr>
              <a:t>n</a:t>
            </a:r>
            <a:r>
              <a:rPr lang="en-US" dirty="0">
                <a:solidFill>
                  <a:srgbClr val="000000"/>
                </a:solidFill>
              </a:rPr>
              <a:t> &gt; 30, a </a:t>
            </a:r>
            <a:r>
              <a:rPr lang="en-US" b="1" dirty="0">
                <a:solidFill>
                  <a:srgbClr val="C00000"/>
                </a:solidFill>
              </a:rPr>
              <a:t>100(1 − </a:t>
            </a:r>
            <a:r>
              <a:rPr lang="el-GR" b="1" i="1" dirty="0">
                <a:solidFill>
                  <a:srgbClr val="C00000"/>
                </a:solidFill>
                <a:latin typeface="Cambria Math" panose="02040503050406030204" pitchFamily="18" charset="0"/>
                <a:ea typeface="Cambria Math" panose="02040503050406030204" pitchFamily="18" charset="0"/>
                <a:sym typeface="Symbol"/>
              </a:rPr>
              <a:t>α</a:t>
            </a:r>
            <a:r>
              <a:rPr lang="en-US" b="1" i="1" dirty="0">
                <a:solidFill>
                  <a:srgbClr val="C00000"/>
                </a:solidFill>
                <a:latin typeface="Cambria Math" panose="02040503050406030204" pitchFamily="18" charset="0"/>
                <a:ea typeface="Cambria Math" panose="02040503050406030204" pitchFamily="18" charset="0"/>
                <a:sym typeface="Symbol"/>
              </a:rPr>
              <a:t> </a:t>
            </a:r>
            <a:r>
              <a:rPr lang="en-US" b="1" dirty="0">
                <a:solidFill>
                  <a:srgbClr val="C00000"/>
                </a:solidFill>
              </a:rPr>
              <a:t>)% confidence interval for the population mean </a:t>
            </a:r>
            <a:r>
              <a:rPr lang="en-US" dirty="0">
                <a:solidFill>
                  <a:srgbClr val="000000"/>
                </a:solidFill>
              </a:rPr>
              <a:t>is given by </a:t>
            </a:r>
          </a:p>
          <a:p>
            <a:endParaRPr lang="en-US" dirty="0">
              <a:solidFill>
                <a:srgbClr val="000000"/>
              </a:solidFill>
            </a:endParaRPr>
          </a:p>
          <a:p>
            <a:endParaRPr lang="en-US" dirty="0">
              <a:solidFill>
                <a:srgbClr val="000000"/>
              </a:solidFill>
            </a:endParaRPr>
          </a:p>
        </p:txBody>
      </p:sp>
      <p:graphicFrame>
        <p:nvGraphicFramePr>
          <p:cNvPr id="60417" name="Object 1"/>
          <p:cNvGraphicFramePr>
            <a:graphicFrameLocks noChangeAspect="1"/>
          </p:cNvGraphicFramePr>
          <p:nvPr>
            <p:extLst>
              <p:ext uri="{D42A27DB-BD31-4B8C-83A1-F6EECF244321}">
                <p14:modId xmlns:p14="http://schemas.microsoft.com/office/powerpoint/2010/main" val="435058123"/>
              </p:ext>
            </p:extLst>
          </p:nvPr>
        </p:nvGraphicFramePr>
        <p:xfrm>
          <a:off x="3613150" y="2622550"/>
          <a:ext cx="1638300" cy="876300"/>
        </p:xfrm>
        <a:graphic>
          <a:graphicData uri="http://schemas.openxmlformats.org/presentationml/2006/ole">
            <mc:AlternateContent xmlns:mc="http://schemas.openxmlformats.org/markup-compatibility/2006">
              <mc:Choice xmlns:v="urn:schemas-microsoft-com:vml" Requires="v">
                <p:oleObj name="Equation" r:id="rId2" imgW="1638000" imgH="876240" progId="Equation.DSMT4">
                  <p:embed/>
                </p:oleObj>
              </mc:Choice>
              <mc:Fallback>
                <p:oleObj name="Equation" r:id="rId2" imgW="1638000" imgH="876240" progId="Equation.DSMT4">
                  <p:embed/>
                  <p:pic>
                    <p:nvPicPr>
                      <p:cNvPr id="0" name="Picture 1"/>
                      <p:cNvPicPr>
                        <a:picLocks noChangeAspect="1" noChangeArrowheads="1"/>
                      </p:cNvPicPr>
                      <p:nvPr/>
                    </p:nvPicPr>
                    <p:blipFill>
                      <a:blip r:embed="rId3"/>
                      <a:srcRect/>
                      <a:stretch>
                        <a:fillRect/>
                      </a:stretch>
                    </p:blipFill>
                    <p:spPr bwMode="auto">
                      <a:xfrm>
                        <a:off x="3613150" y="2622550"/>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CDD9-5551-43A4-95D0-CD3CF7AF163B}"/>
              </a:ext>
            </a:extLst>
          </p:cNvPr>
          <p:cNvSpPr>
            <a:spLocks noGrp="1"/>
          </p:cNvSpPr>
          <p:nvPr>
            <p:ph type="title"/>
          </p:nvPr>
        </p:nvSpPr>
        <p:spPr/>
        <p:txBody>
          <a:bodyPr/>
          <a:lstStyle/>
          <a:p>
            <a:r>
              <a:rPr lang="en-US" dirty="0"/>
              <a:t>Estimating the Population Mean, </a:t>
            </a:r>
            <a:r>
              <a:rPr lang="en-US" i="1" dirty="0"/>
              <a:t>σ</a:t>
            </a:r>
            <a:r>
              <a:rPr lang="en-US" dirty="0"/>
              <a:t> Known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314418E-57DD-49B6-87BF-C7FC3CC3D006}"/>
                  </a:ext>
                </a:extLst>
              </p:cNvPr>
              <p:cNvSpPr>
                <a:spLocks noGrp="1"/>
              </p:cNvSpPr>
              <p:nvPr>
                <p:ph idx="1"/>
              </p:nvPr>
            </p:nvSpPr>
            <p:spPr/>
            <p:txBody>
              <a:bodyPr>
                <a:normAutofit/>
              </a:bodyPr>
              <a:lstStyle/>
              <a:p>
                <a:r>
                  <a:rPr lang="en-US" dirty="0"/>
                  <a:t>Rarely will a point estimate of the population mean result in a value which exactly matches the population mean,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oMath>
                </a14:m>
                <a:r>
                  <a:rPr lang="en-US" dirty="0"/>
                  <a:t>. If an estimate is used for decision making, it is desirable that there be some indication of its potential error. One of the significant limitations of simply reporting a point estimate is the lack of information concerning the estimator’s accuracy. </a:t>
                </a:r>
              </a:p>
              <a:p>
                <a:r>
                  <a:rPr lang="en-US" dirty="0"/>
                  <a:t>Interval estimates, however, are constructed to provide additional information about the precision of the estimate. </a:t>
                </a:r>
              </a:p>
            </p:txBody>
          </p:sp>
        </mc:Choice>
        <mc:Fallback xmlns="">
          <p:sp>
            <p:nvSpPr>
              <p:cNvPr id="3" name="Content Placeholder 2">
                <a:extLst>
                  <a:ext uri="{FF2B5EF4-FFF2-40B4-BE49-F238E27FC236}">
                    <a16:creationId xmlns:a16="http://schemas.microsoft.com/office/drawing/2014/main" id="{7314418E-57DD-49B6-87BF-C7FC3CC3D006}"/>
                  </a:ext>
                </a:extLst>
              </p:cNvPr>
              <p:cNvSpPr>
                <a:spLocks noGrp="1" noRot="1" noChangeAspect="1" noMove="1" noResize="1" noEditPoints="1" noAdjustHandles="1" noChangeArrowheads="1" noChangeShapeType="1" noTextEdit="1"/>
              </p:cNvSpPr>
              <p:nvPr>
                <p:ph idx="1"/>
              </p:nvPr>
            </p:nvSpPr>
            <p:spPr>
              <a:blipFill>
                <a:blip r:embed="rId2"/>
                <a:stretch>
                  <a:fillRect l="-1481" t="-1200" r="-1630" b="-1067"/>
                </a:stretch>
              </a:blipFill>
            </p:spPr>
            <p:txBody>
              <a:bodyPr/>
              <a:lstStyle/>
              <a:p>
                <a:r>
                  <a:rPr lang="en-IN">
                    <a:noFill/>
                  </a:rPr>
                  <a:t> </a:t>
                </a:r>
              </a:p>
            </p:txBody>
          </p:sp>
        </mc:Fallback>
      </mc:AlternateContent>
    </p:spTree>
    <p:extLst>
      <p:ext uri="{BB962C8B-B14F-4D97-AF65-F5344CB8AC3E}">
        <p14:creationId xmlns:p14="http://schemas.microsoft.com/office/powerpoint/2010/main" val="34314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3B0AF-7E36-998A-AB97-E45908221C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C1BE4-FFB4-5323-1B7F-43509E2BFB08}"/>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E20807F2-231F-5269-F0CF-FE3781FC92C2}"/>
              </a:ext>
            </a:extLst>
          </p:cNvPr>
          <p:cNvSpPr>
            <a:spLocks noGrp="1"/>
          </p:cNvSpPr>
          <p:nvPr>
            <p:ph idx="1"/>
          </p:nvPr>
        </p:nvSpPr>
        <p:spPr/>
        <p:txBody>
          <a:bodyPr>
            <a:normAutofit/>
          </a:bodyPr>
          <a:lstStyle/>
          <a:p>
            <a:pPr>
              <a:lnSpc>
                <a:spcPct val="150000"/>
              </a:lnSpc>
            </a:pPr>
            <a:r>
              <a:rPr lang="en-US" dirty="0"/>
              <a:t>The expression,                     , creates the “generalized” confidence interval shown below.</a:t>
            </a:r>
          </a:p>
          <a:p>
            <a:pPr>
              <a:lnSpc>
                <a:spcPct val="150000"/>
              </a:lnSpc>
            </a:pPr>
            <a:endParaRPr lang="en-US" dirty="0"/>
          </a:p>
          <a:p>
            <a:pPr>
              <a:lnSpc>
                <a:spcPct val="150000"/>
              </a:lnSpc>
            </a:pPr>
            <a:endParaRPr lang="en-US" dirty="0"/>
          </a:p>
          <a:p>
            <a:pPr>
              <a:lnSpc>
                <a:spcPct val="150000"/>
              </a:lnSpc>
            </a:pPr>
            <a:r>
              <a:rPr lang="en-US" dirty="0"/>
              <a:t>The confidence interval can also be written as</a:t>
            </a:r>
          </a:p>
          <a:p>
            <a:pPr>
              <a:lnSpc>
                <a:spcPct val="150000"/>
              </a:lnSpc>
            </a:pPr>
            <a:endParaRPr lang="en-US" dirty="0"/>
          </a:p>
        </p:txBody>
      </p:sp>
      <p:graphicFrame>
        <p:nvGraphicFramePr>
          <p:cNvPr id="4" name="Object 1">
            <a:extLst>
              <a:ext uri="{FF2B5EF4-FFF2-40B4-BE49-F238E27FC236}">
                <a16:creationId xmlns:a16="http://schemas.microsoft.com/office/drawing/2014/main" id="{CDDFBA44-0167-D240-25C2-24424FF817CB}"/>
              </a:ext>
            </a:extLst>
          </p:cNvPr>
          <p:cNvGraphicFramePr>
            <a:graphicFrameLocks noChangeAspect="1"/>
          </p:cNvGraphicFramePr>
          <p:nvPr>
            <p:extLst>
              <p:ext uri="{D42A27DB-BD31-4B8C-83A1-F6EECF244321}">
                <p14:modId xmlns:p14="http://schemas.microsoft.com/office/powerpoint/2010/main" val="1897030179"/>
              </p:ext>
            </p:extLst>
          </p:nvPr>
        </p:nvGraphicFramePr>
        <p:xfrm>
          <a:off x="2917825" y="1289050"/>
          <a:ext cx="1536700" cy="876300"/>
        </p:xfrm>
        <a:graphic>
          <a:graphicData uri="http://schemas.openxmlformats.org/presentationml/2006/ole">
            <mc:AlternateContent xmlns:mc="http://schemas.openxmlformats.org/markup-compatibility/2006">
              <mc:Choice xmlns:v="urn:schemas-microsoft-com:vml" Requires="v">
                <p:oleObj name="Equation" r:id="rId2" imgW="1536480" imgH="876240" progId="Equation.DSMT4">
                  <p:embed/>
                </p:oleObj>
              </mc:Choice>
              <mc:Fallback>
                <p:oleObj name="Equation" r:id="rId2" imgW="1536480" imgH="876240" progId="Equation.DSMT4">
                  <p:embed/>
                  <p:pic>
                    <p:nvPicPr>
                      <p:cNvPr id="60417" name="Object 1"/>
                      <p:cNvPicPr>
                        <a:picLocks noChangeAspect="1" noChangeArrowheads="1"/>
                      </p:cNvPicPr>
                      <p:nvPr/>
                    </p:nvPicPr>
                    <p:blipFill>
                      <a:blip r:embed="rId3"/>
                      <a:srcRect/>
                      <a:stretch>
                        <a:fillRect/>
                      </a:stretch>
                    </p:blipFill>
                    <p:spPr bwMode="auto">
                      <a:xfrm>
                        <a:off x="2917825" y="1289050"/>
                        <a:ext cx="1536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
            <a:extLst>
              <a:ext uri="{FF2B5EF4-FFF2-40B4-BE49-F238E27FC236}">
                <a16:creationId xmlns:a16="http://schemas.microsoft.com/office/drawing/2014/main" id="{31096185-1312-004C-8760-FDED790E6D3E}"/>
              </a:ext>
            </a:extLst>
          </p:cNvPr>
          <p:cNvGraphicFramePr>
            <a:graphicFrameLocks noChangeAspect="1"/>
          </p:cNvGraphicFramePr>
          <p:nvPr>
            <p:extLst>
              <p:ext uri="{D42A27DB-BD31-4B8C-83A1-F6EECF244321}">
                <p14:modId xmlns:p14="http://schemas.microsoft.com/office/powerpoint/2010/main" val="735721020"/>
              </p:ext>
            </p:extLst>
          </p:nvPr>
        </p:nvGraphicFramePr>
        <p:xfrm>
          <a:off x="717395" y="3061009"/>
          <a:ext cx="1536700" cy="876300"/>
        </p:xfrm>
        <a:graphic>
          <a:graphicData uri="http://schemas.openxmlformats.org/presentationml/2006/ole">
            <mc:AlternateContent xmlns:mc="http://schemas.openxmlformats.org/markup-compatibility/2006">
              <mc:Choice xmlns:v="urn:schemas-microsoft-com:vml" Requires="v">
                <p:oleObj name="Equation" r:id="rId4" imgW="1536480" imgH="876240" progId="Equation.DSMT4">
                  <p:embed/>
                </p:oleObj>
              </mc:Choice>
              <mc:Fallback>
                <p:oleObj name="Equation" r:id="rId4" imgW="1536480" imgH="876240" progId="Equation.DSMT4">
                  <p:embed/>
                  <p:pic>
                    <p:nvPicPr>
                      <p:cNvPr id="4" name="Object 1">
                        <a:extLst>
                          <a:ext uri="{FF2B5EF4-FFF2-40B4-BE49-F238E27FC236}">
                            <a16:creationId xmlns:a16="http://schemas.microsoft.com/office/drawing/2014/main" id="{CDDFBA44-0167-D240-25C2-24424FF817CB}"/>
                          </a:ext>
                        </a:extLst>
                      </p:cNvPr>
                      <p:cNvPicPr>
                        <a:picLocks noChangeAspect="1" noChangeArrowheads="1"/>
                      </p:cNvPicPr>
                      <p:nvPr/>
                    </p:nvPicPr>
                    <p:blipFill>
                      <a:blip r:embed="rId5"/>
                      <a:srcRect/>
                      <a:stretch>
                        <a:fillRect/>
                      </a:stretch>
                    </p:blipFill>
                    <p:spPr bwMode="auto">
                      <a:xfrm>
                        <a:off x="717395" y="3061009"/>
                        <a:ext cx="1536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1">
            <a:extLst>
              <a:ext uri="{FF2B5EF4-FFF2-40B4-BE49-F238E27FC236}">
                <a16:creationId xmlns:a16="http://schemas.microsoft.com/office/drawing/2014/main" id="{75A8A16F-0BC9-BDDD-CF06-E6807B7ADBDE}"/>
              </a:ext>
            </a:extLst>
          </p:cNvPr>
          <p:cNvGraphicFramePr>
            <a:graphicFrameLocks noChangeAspect="1"/>
          </p:cNvGraphicFramePr>
          <p:nvPr>
            <p:extLst>
              <p:ext uri="{D42A27DB-BD31-4B8C-83A1-F6EECF244321}">
                <p14:modId xmlns:p14="http://schemas.microsoft.com/office/powerpoint/2010/main" val="1205701083"/>
              </p:ext>
            </p:extLst>
          </p:nvPr>
        </p:nvGraphicFramePr>
        <p:xfrm>
          <a:off x="6769874" y="3040565"/>
          <a:ext cx="1536700" cy="876300"/>
        </p:xfrm>
        <a:graphic>
          <a:graphicData uri="http://schemas.openxmlformats.org/presentationml/2006/ole">
            <mc:AlternateContent xmlns:mc="http://schemas.openxmlformats.org/markup-compatibility/2006">
              <mc:Choice xmlns:v="urn:schemas-microsoft-com:vml" Requires="v">
                <p:oleObj name="Equation" r:id="rId6" imgW="1536480" imgH="876240" progId="Equation.DSMT4">
                  <p:embed/>
                </p:oleObj>
              </mc:Choice>
              <mc:Fallback>
                <p:oleObj name="Equation" r:id="rId6" imgW="1536480" imgH="876240" progId="Equation.DSMT4">
                  <p:embed/>
                  <p:pic>
                    <p:nvPicPr>
                      <p:cNvPr id="5" name="Object 1">
                        <a:extLst>
                          <a:ext uri="{FF2B5EF4-FFF2-40B4-BE49-F238E27FC236}">
                            <a16:creationId xmlns:a16="http://schemas.microsoft.com/office/drawing/2014/main" id="{31096185-1312-004C-8760-FDED790E6D3E}"/>
                          </a:ext>
                        </a:extLst>
                      </p:cNvPr>
                      <p:cNvPicPr>
                        <a:picLocks noChangeAspect="1" noChangeArrowheads="1"/>
                      </p:cNvPicPr>
                      <p:nvPr/>
                    </p:nvPicPr>
                    <p:blipFill>
                      <a:blip r:embed="rId7"/>
                      <a:srcRect/>
                      <a:stretch>
                        <a:fillRect/>
                      </a:stretch>
                    </p:blipFill>
                    <p:spPr bwMode="auto">
                      <a:xfrm>
                        <a:off x="6769874" y="3040565"/>
                        <a:ext cx="1536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1">
            <a:extLst>
              <a:ext uri="{FF2B5EF4-FFF2-40B4-BE49-F238E27FC236}">
                <a16:creationId xmlns:a16="http://schemas.microsoft.com/office/drawing/2014/main" id="{1BEE0438-2813-9597-83B2-01C37EB176F7}"/>
              </a:ext>
            </a:extLst>
          </p:cNvPr>
          <p:cNvGraphicFramePr>
            <a:graphicFrameLocks noChangeAspect="1"/>
          </p:cNvGraphicFramePr>
          <p:nvPr>
            <p:extLst>
              <p:ext uri="{D42A27DB-BD31-4B8C-83A1-F6EECF244321}">
                <p14:modId xmlns:p14="http://schemas.microsoft.com/office/powerpoint/2010/main" val="1343038123"/>
              </p:ext>
            </p:extLst>
          </p:nvPr>
        </p:nvGraphicFramePr>
        <p:xfrm>
          <a:off x="4297246" y="3306552"/>
          <a:ext cx="241300" cy="292100"/>
        </p:xfrm>
        <a:graphic>
          <a:graphicData uri="http://schemas.openxmlformats.org/presentationml/2006/ole">
            <mc:AlternateContent xmlns:mc="http://schemas.openxmlformats.org/markup-compatibility/2006">
              <mc:Choice xmlns:v="urn:schemas-microsoft-com:vml" Requires="v">
                <p:oleObj name="Equation" r:id="rId8" imgW="241200" imgH="291960" progId="Equation.DSMT4">
                  <p:embed/>
                </p:oleObj>
              </mc:Choice>
              <mc:Fallback>
                <p:oleObj name="Equation" r:id="rId8" imgW="241200" imgH="291960" progId="Equation.DSMT4">
                  <p:embed/>
                  <p:pic>
                    <p:nvPicPr>
                      <p:cNvPr id="5" name="Object 1">
                        <a:extLst>
                          <a:ext uri="{FF2B5EF4-FFF2-40B4-BE49-F238E27FC236}">
                            <a16:creationId xmlns:a16="http://schemas.microsoft.com/office/drawing/2014/main" id="{31096185-1312-004C-8760-FDED790E6D3E}"/>
                          </a:ext>
                        </a:extLst>
                      </p:cNvPr>
                      <p:cNvPicPr>
                        <a:picLocks noChangeAspect="1" noChangeArrowheads="1"/>
                      </p:cNvPicPr>
                      <p:nvPr/>
                    </p:nvPicPr>
                    <p:blipFill>
                      <a:blip r:embed="rId9"/>
                      <a:srcRect/>
                      <a:stretch>
                        <a:fillRect/>
                      </a:stretch>
                    </p:blipFill>
                    <p:spPr bwMode="auto">
                      <a:xfrm>
                        <a:off x="4297246" y="3306552"/>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a:extLst>
              <a:ext uri="{FF2B5EF4-FFF2-40B4-BE49-F238E27FC236}">
                <a16:creationId xmlns:a16="http://schemas.microsoft.com/office/drawing/2014/main" id="{531C5C7A-F613-D134-1BE4-A9956FF42F3C}"/>
              </a:ext>
            </a:extLst>
          </p:cNvPr>
          <p:cNvCxnSpPr/>
          <p:nvPr/>
        </p:nvCxnSpPr>
        <p:spPr>
          <a:xfrm>
            <a:off x="1250795" y="2908609"/>
            <a:ext cx="64008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Arc 9">
            <a:extLst>
              <a:ext uri="{FF2B5EF4-FFF2-40B4-BE49-F238E27FC236}">
                <a16:creationId xmlns:a16="http://schemas.microsoft.com/office/drawing/2014/main" id="{193A16ED-11AF-A4C3-93C6-71ACD6CAD010}"/>
              </a:ext>
            </a:extLst>
          </p:cNvPr>
          <p:cNvSpPr/>
          <p:nvPr/>
        </p:nvSpPr>
        <p:spPr>
          <a:xfrm rot="13175090">
            <a:off x="1245350" y="2584482"/>
            <a:ext cx="562498" cy="59214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1" name="Arc 10">
            <a:extLst>
              <a:ext uri="{FF2B5EF4-FFF2-40B4-BE49-F238E27FC236}">
                <a16:creationId xmlns:a16="http://schemas.microsoft.com/office/drawing/2014/main" id="{BEC4389B-3266-4854-79D5-BB5C336F25F3}"/>
              </a:ext>
            </a:extLst>
          </p:cNvPr>
          <p:cNvSpPr/>
          <p:nvPr/>
        </p:nvSpPr>
        <p:spPr>
          <a:xfrm rot="2429695">
            <a:off x="7086370" y="2657141"/>
            <a:ext cx="562498" cy="59214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13" name="Straight Connector 12">
            <a:extLst>
              <a:ext uri="{FF2B5EF4-FFF2-40B4-BE49-F238E27FC236}">
                <a16:creationId xmlns:a16="http://schemas.microsoft.com/office/drawing/2014/main" id="{D386B164-FA93-BF2E-E3B7-C37C6393BFD6}"/>
              </a:ext>
            </a:extLst>
          </p:cNvPr>
          <p:cNvCxnSpPr/>
          <p:nvPr/>
        </p:nvCxnSpPr>
        <p:spPr>
          <a:xfrm>
            <a:off x="4428893" y="2713462"/>
            <a:ext cx="0" cy="3810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4" name="Object 1">
            <a:extLst>
              <a:ext uri="{FF2B5EF4-FFF2-40B4-BE49-F238E27FC236}">
                <a16:creationId xmlns:a16="http://schemas.microsoft.com/office/drawing/2014/main" id="{D4BEA85C-5CAE-A216-CD57-96158FA19CF1}"/>
              </a:ext>
            </a:extLst>
          </p:cNvPr>
          <p:cNvGraphicFramePr>
            <a:graphicFrameLocks noChangeAspect="1"/>
          </p:cNvGraphicFramePr>
          <p:nvPr>
            <p:extLst>
              <p:ext uri="{D42A27DB-BD31-4B8C-83A1-F6EECF244321}">
                <p14:modId xmlns:p14="http://schemas.microsoft.com/office/powerpoint/2010/main" val="121773574"/>
              </p:ext>
            </p:extLst>
          </p:nvPr>
        </p:nvGraphicFramePr>
        <p:xfrm>
          <a:off x="1932017" y="4795610"/>
          <a:ext cx="4000500" cy="876300"/>
        </p:xfrm>
        <a:graphic>
          <a:graphicData uri="http://schemas.openxmlformats.org/presentationml/2006/ole">
            <mc:AlternateContent xmlns:mc="http://schemas.openxmlformats.org/markup-compatibility/2006">
              <mc:Choice xmlns:v="urn:schemas-microsoft-com:vml" Requires="v">
                <p:oleObj name="Equation" r:id="rId10" imgW="4000320" imgH="876240" progId="Equation.DSMT4">
                  <p:embed/>
                </p:oleObj>
              </mc:Choice>
              <mc:Fallback>
                <p:oleObj name="Equation" r:id="rId10" imgW="4000320" imgH="876240" progId="Equation.DSMT4">
                  <p:embed/>
                  <p:pic>
                    <p:nvPicPr>
                      <p:cNvPr id="4" name="Object 1">
                        <a:extLst>
                          <a:ext uri="{FF2B5EF4-FFF2-40B4-BE49-F238E27FC236}">
                            <a16:creationId xmlns:a16="http://schemas.microsoft.com/office/drawing/2014/main" id="{CDDFBA44-0167-D240-25C2-24424FF817CB}"/>
                          </a:ext>
                        </a:extLst>
                      </p:cNvPr>
                      <p:cNvPicPr>
                        <a:picLocks noChangeAspect="1" noChangeArrowheads="1"/>
                      </p:cNvPicPr>
                      <p:nvPr/>
                    </p:nvPicPr>
                    <p:blipFill>
                      <a:blip r:embed="rId11"/>
                      <a:srcRect/>
                      <a:stretch>
                        <a:fillRect/>
                      </a:stretch>
                    </p:blipFill>
                    <p:spPr bwMode="auto">
                      <a:xfrm>
                        <a:off x="1932017" y="4795610"/>
                        <a:ext cx="4000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21610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0953C-F2F2-BC00-B673-93AB712C9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45343-CF3C-71C6-97E2-40C6CC728E54}"/>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1742789-CA81-E466-0FFD-1B5B90B7870D}"/>
                  </a:ext>
                </a:extLst>
              </p:cNvPr>
              <p:cNvSpPr>
                <a:spLocks noGrp="1"/>
              </p:cNvSpPr>
              <p:nvPr>
                <p:ph idx="1"/>
              </p:nvPr>
            </p:nvSpPr>
            <p:spPr>
              <a:xfrm>
                <a:off x="457200" y="1100964"/>
                <a:ext cx="8229600" cy="4572000"/>
              </a:xfrm>
            </p:spPr>
            <p:txBody>
              <a:bodyPr>
                <a:normAutofit/>
              </a:bodyPr>
              <a:lstStyle/>
              <a:p>
                <a:r>
                  <a:rPr lang="en-US" dirty="0"/>
                  <a:t>The term        represents the </a:t>
                </a:r>
                <a:r>
                  <a:rPr lang="en-US" i="1" dirty="0"/>
                  <a:t>z</a:t>
                </a:r>
                <a:r>
                  <a:rPr lang="en-US" dirty="0"/>
                  <a:t>-value required to obtain an area of 1−</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oMath>
                </a14:m>
                <a:r>
                  <a:rPr lang="en-US" dirty="0"/>
                  <a:t> centered under the standard normal curve. The </a:t>
                </a:r>
                <a:r>
                  <a:rPr lang="en-US" i="1" dirty="0"/>
                  <a:t>z</a:t>
                </a:r>
                <a:r>
                  <a:rPr lang="en-US" dirty="0"/>
                  <a:t>-values for obtaining various 1−</a:t>
                </a:r>
                <a:r>
                  <a:rPr lang="en-US" dirty="0">
                    <a:ea typeface="Cambria Math" panose="02040503050406030204" pitchFamily="18" charset="0"/>
                  </a:rPr>
                  <a:t> </a:t>
                </a:r>
                <a14:m>
                  <m:oMath xmlns:m="http://schemas.openxmlformats.org/officeDocument/2006/math">
                    <m:r>
                      <a:rPr lang="en-US" i="1" dirty="0">
                        <a:latin typeface="Cambria Math" panose="02040503050406030204" pitchFamily="18" charset="0"/>
                        <a:ea typeface="Cambria Math" panose="02040503050406030204" pitchFamily="18" charset="0"/>
                      </a:rPr>
                      <m:t>𝛼</m:t>
                    </m:r>
                  </m:oMath>
                </a14:m>
                <a:r>
                  <a:rPr lang="en-US" dirty="0"/>
                  <a:t> areas centered under the standard normal curve are given in Table 10.2.1 and graphed in Figure 10.2.4.</a:t>
                </a:r>
              </a:p>
            </p:txBody>
          </p:sp>
        </mc:Choice>
        <mc:Fallback xmlns="">
          <p:sp>
            <p:nvSpPr>
              <p:cNvPr id="3" name="Content Placeholder 2">
                <a:extLst>
                  <a:ext uri="{FF2B5EF4-FFF2-40B4-BE49-F238E27FC236}">
                    <a16:creationId xmlns:a16="http://schemas.microsoft.com/office/drawing/2014/main" id="{61742789-CA81-E466-0FFD-1B5B90B7870D}"/>
                  </a:ext>
                </a:extLst>
              </p:cNvPr>
              <p:cNvSpPr>
                <a:spLocks noGrp="1" noRot="1" noChangeAspect="1" noMove="1" noResize="1" noEditPoints="1" noAdjustHandles="1" noChangeArrowheads="1" noChangeShapeType="1" noTextEdit="1"/>
              </p:cNvSpPr>
              <p:nvPr>
                <p:ph idx="1"/>
              </p:nvPr>
            </p:nvSpPr>
            <p:spPr>
              <a:xfrm>
                <a:off x="457200" y="1100964"/>
                <a:ext cx="8229600" cy="4572000"/>
              </a:xfrm>
              <a:blipFill>
                <a:blip r:embed="rId2"/>
                <a:stretch>
                  <a:fillRect l="-1481" t="-1333" r="-444"/>
                </a:stretch>
              </a:blipFill>
            </p:spPr>
            <p:txBody>
              <a:bodyPr/>
              <a:lstStyle/>
              <a:p>
                <a:r>
                  <a:rPr lang="en-IN">
                    <a:noFill/>
                  </a:rPr>
                  <a:t> </a:t>
                </a:r>
              </a:p>
            </p:txBody>
          </p:sp>
        </mc:Fallback>
      </mc:AlternateContent>
      <p:graphicFrame>
        <p:nvGraphicFramePr>
          <p:cNvPr id="8" name="Object 1">
            <a:extLst>
              <a:ext uri="{FF2B5EF4-FFF2-40B4-BE49-F238E27FC236}">
                <a16:creationId xmlns:a16="http://schemas.microsoft.com/office/drawing/2014/main" id="{E64AC519-08E9-BE6A-C422-7AD847AB06AE}"/>
              </a:ext>
            </a:extLst>
          </p:cNvPr>
          <p:cNvGraphicFramePr>
            <a:graphicFrameLocks noChangeAspect="1"/>
          </p:cNvGraphicFramePr>
          <p:nvPr>
            <p:extLst>
              <p:ext uri="{D42A27DB-BD31-4B8C-83A1-F6EECF244321}">
                <p14:modId xmlns:p14="http://schemas.microsoft.com/office/powerpoint/2010/main" val="1669506811"/>
              </p:ext>
            </p:extLst>
          </p:nvPr>
        </p:nvGraphicFramePr>
        <p:xfrm>
          <a:off x="2009233" y="1143773"/>
          <a:ext cx="469900" cy="584200"/>
        </p:xfrm>
        <a:graphic>
          <a:graphicData uri="http://schemas.openxmlformats.org/presentationml/2006/ole">
            <mc:AlternateContent xmlns:mc="http://schemas.openxmlformats.org/markup-compatibility/2006">
              <mc:Choice xmlns:v="urn:schemas-microsoft-com:vml" Requires="v">
                <p:oleObj name="Equation" r:id="rId3" imgW="469800" imgH="583920" progId="Equation.DSMT4">
                  <p:embed/>
                </p:oleObj>
              </mc:Choice>
              <mc:Fallback>
                <p:oleObj name="Equation" r:id="rId3" imgW="469800" imgH="583920" progId="Equation.DSMT4">
                  <p:embed/>
                  <p:pic>
                    <p:nvPicPr>
                      <p:cNvPr id="5" name="Object 1">
                        <a:extLst>
                          <a:ext uri="{FF2B5EF4-FFF2-40B4-BE49-F238E27FC236}">
                            <a16:creationId xmlns:a16="http://schemas.microsoft.com/office/drawing/2014/main" id="{31096185-1312-004C-8760-FDED790E6D3E}"/>
                          </a:ext>
                        </a:extLst>
                      </p:cNvPr>
                      <p:cNvPicPr>
                        <a:picLocks noChangeAspect="1" noChangeArrowheads="1"/>
                      </p:cNvPicPr>
                      <p:nvPr/>
                    </p:nvPicPr>
                    <p:blipFill>
                      <a:blip r:embed="rId4"/>
                      <a:srcRect/>
                      <a:stretch>
                        <a:fillRect/>
                      </a:stretch>
                    </p:blipFill>
                    <p:spPr bwMode="auto">
                      <a:xfrm>
                        <a:off x="2009233" y="1143773"/>
                        <a:ext cx="469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Table 11">
            <a:extLst>
              <a:ext uri="{FF2B5EF4-FFF2-40B4-BE49-F238E27FC236}">
                <a16:creationId xmlns:a16="http://schemas.microsoft.com/office/drawing/2014/main" id="{8C74386D-3BC0-3A2C-683D-D0B96ABCEF1C}"/>
              </a:ext>
            </a:extLst>
          </p:cNvPr>
          <p:cNvGraphicFramePr>
            <a:graphicFrameLocks noGrp="1"/>
          </p:cNvGraphicFramePr>
          <p:nvPr>
            <p:extLst>
              <p:ext uri="{D42A27DB-BD31-4B8C-83A1-F6EECF244321}">
                <p14:modId xmlns:p14="http://schemas.microsoft.com/office/powerpoint/2010/main" val="1798116207"/>
              </p:ext>
            </p:extLst>
          </p:nvPr>
        </p:nvGraphicFramePr>
        <p:xfrm>
          <a:off x="1447800" y="3421566"/>
          <a:ext cx="5867400" cy="2465196"/>
        </p:xfrm>
        <a:graphic>
          <a:graphicData uri="http://schemas.openxmlformats.org/drawingml/2006/table">
            <a:tbl>
              <a:tblPr firstRow="1" bandRow="1">
                <a:tableStyleId>{5C22544A-7EE6-4342-B048-85BDC9FD1C3A}</a:tableStyleId>
              </a:tblPr>
              <a:tblGrid>
                <a:gridCol w="2933700">
                  <a:extLst>
                    <a:ext uri="{9D8B030D-6E8A-4147-A177-3AD203B41FA5}">
                      <a16:colId xmlns:a16="http://schemas.microsoft.com/office/drawing/2014/main" val="3878097776"/>
                    </a:ext>
                  </a:extLst>
                </a:gridCol>
                <a:gridCol w="2933700">
                  <a:extLst>
                    <a:ext uri="{9D8B030D-6E8A-4147-A177-3AD203B41FA5}">
                      <a16:colId xmlns:a16="http://schemas.microsoft.com/office/drawing/2014/main" val="1295018908"/>
                    </a:ext>
                  </a:extLst>
                </a:gridCol>
              </a:tblGrid>
              <a:tr h="41086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lt1"/>
                          </a:solidFill>
                          <a:latin typeface="+mn-lt"/>
                          <a:ea typeface="+mn-ea"/>
                          <a:cs typeface="+mn-cs"/>
                        </a:rPr>
                        <a:t>Table 10.2.1 - Critical Values of </a:t>
                      </a:r>
                      <a:r>
                        <a:rPr lang="en-US" sz="1800" b="1" i="1" u="none" strike="noStrike" kern="1200" baseline="0" dirty="0">
                          <a:solidFill>
                            <a:schemeClr val="lt1"/>
                          </a:solidFill>
                          <a:latin typeface="+mn-lt"/>
                          <a:ea typeface="+mn-ea"/>
                          <a:cs typeface="+mn-cs"/>
                        </a:rPr>
                        <a:t>z</a:t>
                      </a:r>
                      <a:endParaRPr lang="en-US" sz="1800" b="0" i="0" u="none" strike="noStrike" kern="1200" baseline="0" dirty="0">
                        <a:solidFill>
                          <a:schemeClr val="lt1"/>
                        </a:solidFill>
                        <a:latin typeface="+mn-lt"/>
                        <a:ea typeface="+mn-ea"/>
                        <a:cs typeface="+mn-cs"/>
                      </a:endParaRPr>
                    </a:p>
                  </a:txBody>
                  <a:tcPr/>
                </a:tc>
                <a:tc hMerge="1">
                  <a:txBody>
                    <a:bodyPr/>
                    <a:lstStyle/>
                    <a:p>
                      <a:endParaRPr lang="en-IN" dirty="0"/>
                    </a:p>
                  </a:txBody>
                  <a:tcPr/>
                </a:tc>
                <a:extLst>
                  <a:ext uri="{0D108BD9-81ED-4DB2-BD59-A6C34878D82A}">
                    <a16:rowId xmlns:a16="http://schemas.microsoft.com/office/drawing/2014/main" val="892622804"/>
                  </a:ext>
                </a:extLst>
              </a:tr>
              <a:tr h="4108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dk1"/>
                          </a:solidFill>
                          <a:latin typeface="+mn-lt"/>
                          <a:ea typeface="+mn-ea"/>
                          <a:cs typeface="+mn-cs"/>
                        </a:rPr>
                        <a:t>Confidence (1 </a:t>
                      </a:r>
                      <a:r>
                        <a:rPr lang="en-IN" sz="1800" b="0" i="0" u="none" strike="noStrike" kern="1200" baseline="0" dirty="0">
                          <a:solidFill>
                            <a:schemeClr val="dk1"/>
                          </a:solidFill>
                          <a:latin typeface="+mn-lt"/>
                          <a:ea typeface="+mn-ea"/>
                          <a:cs typeface="+mn-cs"/>
                        </a:rPr>
                        <a:t>−</a:t>
                      </a:r>
                      <a:r>
                        <a:rPr lang="el-GR" sz="1800" b="1" i="1" u="none" strike="noStrike" kern="1200" baseline="0" dirty="0">
                          <a:solidFill>
                            <a:schemeClr val="dk1"/>
                          </a:solidFill>
                          <a:latin typeface="+mn-lt"/>
                          <a:ea typeface="+mn-ea"/>
                          <a:cs typeface="+mn-cs"/>
                          <a:sym typeface="Symbol"/>
                        </a:rPr>
                        <a:t>α</a:t>
                      </a:r>
                      <a:r>
                        <a:rPr lang="en-IN" sz="1800" b="1" i="0" u="none" strike="noStrike" kern="1200" baseline="0" dirty="0">
                          <a:solidFill>
                            <a:schemeClr val="dk1"/>
                          </a:solidFill>
                          <a:latin typeface="+mn-lt"/>
                          <a:ea typeface="+mn-ea"/>
                          <a:cs typeface="+mn-cs"/>
                        </a:rPr>
                        <a:t>)</a:t>
                      </a:r>
                      <a:r>
                        <a:rPr lang="en-IN" sz="1800" b="0" i="0" u="none" strike="noStrike" kern="1200" baseline="0" dirty="0">
                          <a:solidFill>
                            <a:schemeClr val="dk1"/>
                          </a:solidFill>
                          <a:latin typeface="+mn-lt"/>
                          <a:ea typeface="+mn-ea"/>
                          <a:cs typeface="+mn-cs"/>
                        </a:rPr>
                        <a:t>	</a:t>
                      </a:r>
                    </a:p>
                  </a:txBody>
                  <a:tcPr/>
                </a:tc>
                <a:tc>
                  <a:txBody>
                    <a:bodyPr/>
                    <a:lstStyle/>
                    <a:p>
                      <a:pPr algn="ctr"/>
                      <a:endParaRPr lang="en-IN" dirty="0"/>
                    </a:p>
                  </a:txBody>
                  <a:tcPr/>
                </a:tc>
                <a:extLst>
                  <a:ext uri="{0D108BD9-81ED-4DB2-BD59-A6C34878D82A}">
                    <a16:rowId xmlns:a16="http://schemas.microsoft.com/office/drawing/2014/main" val="3131949402"/>
                  </a:ext>
                </a:extLst>
              </a:tr>
              <a:tr h="410866">
                <a:tc>
                  <a:txBody>
                    <a:bodyPr/>
                    <a:lstStyle/>
                    <a:p>
                      <a:pPr algn="ctr"/>
                      <a:r>
                        <a:rPr lang="en-US" dirty="0"/>
                        <a:t>0.80</a:t>
                      </a:r>
                      <a:endParaRPr lang="en-IN" dirty="0"/>
                    </a:p>
                  </a:txBody>
                  <a:tcPr/>
                </a:tc>
                <a:tc>
                  <a:txBody>
                    <a:bodyPr/>
                    <a:lstStyle/>
                    <a:p>
                      <a:pPr algn="ctr"/>
                      <a:r>
                        <a:rPr lang="en-US" dirty="0"/>
                        <a:t>1.28</a:t>
                      </a:r>
                      <a:endParaRPr lang="en-IN" dirty="0"/>
                    </a:p>
                  </a:txBody>
                  <a:tcPr/>
                </a:tc>
                <a:extLst>
                  <a:ext uri="{0D108BD9-81ED-4DB2-BD59-A6C34878D82A}">
                    <a16:rowId xmlns:a16="http://schemas.microsoft.com/office/drawing/2014/main" val="283868577"/>
                  </a:ext>
                </a:extLst>
              </a:tr>
              <a:tr h="410866">
                <a:tc>
                  <a:txBody>
                    <a:bodyPr/>
                    <a:lstStyle/>
                    <a:p>
                      <a:pPr algn="ctr"/>
                      <a:r>
                        <a:rPr lang="en-US" dirty="0"/>
                        <a:t>0.90</a:t>
                      </a:r>
                      <a:endParaRPr lang="en-IN" dirty="0"/>
                    </a:p>
                  </a:txBody>
                  <a:tcPr/>
                </a:tc>
                <a:tc>
                  <a:txBody>
                    <a:bodyPr/>
                    <a:lstStyle/>
                    <a:p>
                      <a:pPr algn="ctr"/>
                      <a:r>
                        <a:rPr lang="en-US" dirty="0"/>
                        <a:t>1.645</a:t>
                      </a:r>
                      <a:endParaRPr lang="en-IN" dirty="0"/>
                    </a:p>
                  </a:txBody>
                  <a:tcPr/>
                </a:tc>
                <a:extLst>
                  <a:ext uri="{0D108BD9-81ED-4DB2-BD59-A6C34878D82A}">
                    <a16:rowId xmlns:a16="http://schemas.microsoft.com/office/drawing/2014/main" val="2896111171"/>
                  </a:ext>
                </a:extLst>
              </a:tr>
              <a:tr h="410866">
                <a:tc>
                  <a:txBody>
                    <a:bodyPr/>
                    <a:lstStyle/>
                    <a:p>
                      <a:pPr algn="ctr"/>
                      <a:r>
                        <a:rPr lang="en-US" dirty="0"/>
                        <a:t>0.95</a:t>
                      </a:r>
                      <a:endParaRPr lang="en-IN" dirty="0"/>
                    </a:p>
                  </a:txBody>
                  <a:tcPr/>
                </a:tc>
                <a:tc>
                  <a:txBody>
                    <a:bodyPr/>
                    <a:lstStyle/>
                    <a:p>
                      <a:pPr algn="ctr"/>
                      <a:r>
                        <a:rPr lang="en-US" dirty="0"/>
                        <a:t>1.96</a:t>
                      </a:r>
                      <a:endParaRPr lang="en-IN" dirty="0"/>
                    </a:p>
                  </a:txBody>
                  <a:tcPr/>
                </a:tc>
                <a:extLst>
                  <a:ext uri="{0D108BD9-81ED-4DB2-BD59-A6C34878D82A}">
                    <a16:rowId xmlns:a16="http://schemas.microsoft.com/office/drawing/2014/main" val="3204348021"/>
                  </a:ext>
                </a:extLst>
              </a:tr>
              <a:tr h="410866">
                <a:tc>
                  <a:txBody>
                    <a:bodyPr/>
                    <a:lstStyle/>
                    <a:p>
                      <a:pPr algn="ctr"/>
                      <a:r>
                        <a:rPr lang="en-US" dirty="0"/>
                        <a:t>0.99</a:t>
                      </a:r>
                      <a:endParaRPr lang="en-IN" dirty="0"/>
                    </a:p>
                  </a:txBody>
                  <a:tcPr/>
                </a:tc>
                <a:tc>
                  <a:txBody>
                    <a:bodyPr/>
                    <a:lstStyle/>
                    <a:p>
                      <a:pPr algn="ctr"/>
                      <a:r>
                        <a:rPr lang="en-US" dirty="0"/>
                        <a:t>2.575</a:t>
                      </a:r>
                      <a:endParaRPr lang="en-IN" dirty="0"/>
                    </a:p>
                  </a:txBody>
                  <a:tcPr/>
                </a:tc>
                <a:extLst>
                  <a:ext uri="{0D108BD9-81ED-4DB2-BD59-A6C34878D82A}">
                    <a16:rowId xmlns:a16="http://schemas.microsoft.com/office/drawing/2014/main" val="2053328811"/>
                  </a:ext>
                </a:extLst>
              </a:tr>
            </a:tbl>
          </a:graphicData>
        </a:graphic>
      </p:graphicFrame>
      <p:graphicFrame>
        <p:nvGraphicFramePr>
          <p:cNvPr id="15" name="Object 1">
            <a:extLst>
              <a:ext uri="{FF2B5EF4-FFF2-40B4-BE49-F238E27FC236}">
                <a16:creationId xmlns:a16="http://schemas.microsoft.com/office/drawing/2014/main" id="{0CB912FA-C142-09D3-16E4-42E89D0EE475}"/>
              </a:ext>
            </a:extLst>
          </p:cNvPr>
          <p:cNvGraphicFramePr>
            <a:graphicFrameLocks noChangeAspect="1"/>
          </p:cNvGraphicFramePr>
          <p:nvPr>
            <p:extLst>
              <p:ext uri="{D42A27DB-BD31-4B8C-83A1-F6EECF244321}">
                <p14:modId xmlns:p14="http://schemas.microsoft.com/office/powerpoint/2010/main" val="3151309154"/>
              </p:ext>
            </p:extLst>
          </p:nvPr>
        </p:nvGraphicFramePr>
        <p:xfrm>
          <a:off x="5601629" y="3765395"/>
          <a:ext cx="381000" cy="473782"/>
        </p:xfrm>
        <a:graphic>
          <a:graphicData uri="http://schemas.openxmlformats.org/presentationml/2006/ole">
            <mc:AlternateContent xmlns:mc="http://schemas.openxmlformats.org/markup-compatibility/2006">
              <mc:Choice xmlns:v="urn:schemas-microsoft-com:vml" Requires="v">
                <p:oleObj name="Equation" r:id="rId5" imgW="469800" imgH="583920" progId="Equation.DSMT4">
                  <p:embed/>
                </p:oleObj>
              </mc:Choice>
              <mc:Fallback>
                <p:oleObj name="Equation" r:id="rId5" imgW="469800" imgH="583920" progId="Equation.DSMT4">
                  <p:embed/>
                  <p:pic>
                    <p:nvPicPr>
                      <p:cNvPr id="8" name="Object 1">
                        <a:extLst>
                          <a:ext uri="{FF2B5EF4-FFF2-40B4-BE49-F238E27FC236}">
                            <a16:creationId xmlns:a16="http://schemas.microsoft.com/office/drawing/2014/main" id="{E64AC519-08E9-BE6A-C422-7AD847AB06AE}"/>
                          </a:ext>
                        </a:extLst>
                      </p:cNvPr>
                      <p:cNvPicPr>
                        <a:picLocks noChangeAspect="1" noChangeArrowheads="1"/>
                      </p:cNvPicPr>
                      <p:nvPr/>
                    </p:nvPicPr>
                    <p:blipFill>
                      <a:blip r:embed="rId6"/>
                      <a:srcRect/>
                      <a:stretch>
                        <a:fillRect/>
                      </a:stretch>
                    </p:blipFill>
                    <p:spPr bwMode="auto">
                      <a:xfrm>
                        <a:off x="5601629" y="3765395"/>
                        <a:ext cx="381000" cy="47378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732165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BED15-D4D2-42E0-BCE2-A03D7B350AFF}"/>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pic>
        <p:nvPicPr>
          <p:cNvPr id="4" name="Picture 3">
            <a:extLst>
              <a:ext uri="{FF2B5EF4-FFF2-40B4-BE49-F238E27FC236}">
                <a16:creationId xmlns:a16="http://schemas.microsoft.com/office/drawing/2014/main" id="{74DBBBA7-CACC-7531-B1DD-7E4478C5E289}"/>
              </a:ext>
            </a:extLst>
          </p:cNvPr>
          <p:cNvPicPr>
            <a:picLocks noChangeAspect="1"/>
          </p:cNvPicPr>
          <p:nvPr/>
        </p:nvPicPr>
        <p:blipFill>
          <a:blip r:embed="rId2"/>
          <a:stretch>
            <a:fillRect/>
          </a:stretch>
        </p:blipFill>
        <p:spPr>
          <a:xfrm>
            <a:off x="1433074" y="1266523"/>
            <a:ext cx="6277851" cy="4324954"/>
          </a:xfrm>
          <a:prstGeom prst="rect">
            <a:avLst/>
          </a:prstGeom>
        </p:spPr>
      </p:pic>
    </p:spTree>
    <p:extLst>
      <p:ext uri="{BB962C8B-B14F-4D97-AF65-F5344CB8AC3E}">
        <p14:creationId xmlns:p14="http://schemas.microsoft.com/office/powerpoint/2010/main" val="4152093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48B52-D1EC-5958-953D-E9DA7F6E2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92B59F-F2C5-44D3-C90F-5C2704947140}"/>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EF507C00-335A-E2BD-4DC5-B4DC55BDC741}"/>
              </a:ext>
            </a:extLst>
          </p:cNvPr>
          <p:cNvSpPr>
            <a:spLocks noGrp="1"/>
          </p:cNvSpPr>
          <p:nvPr>
            <p:ph idx="1"/>
          </p:nvPr>
        </p:nvSpPr>
        <p:spPr>
          <a:xfrm>
            <a:off x="457200" y="1100964"/>
            <a:ext cx="8229600" cy="4572000"/>
          </a:xfrm>
        </p:spPr>
        <p:txBody>
          <a:bodyPr>
            <a:normAutofit/>
          </a:bodyPr>
          <a:lstStyle/>
          <a:p>
            <a:r>
              <a:rPr lang="en-US" dirty="0"/>
              <a:t>The role of the </a:t>
            </a:r>
            <a:r>
              <a:rPr lang="en-US" i="1" dirty="0"/>
              <a:t>z</a:t>
            </a:r>
            <a:r>
              <a:rPr lang="en-US" dirty="0"/>
              <a:t>-value in the confidence interval formula is to move the boundary points for the confidence interval the number of standard deviation units from the sample mean necessary to achieve the desired level of confidence. As the confidence interval formula demonstrates, the larger the desired confidence, the greater the number of standard deviations that must be used to form the boundary points for the confidence interval.</a:t>
            </a:r>
          </a:p>
        </p:txBody>
      </p:sp>
    </p:spTree>
    <p:extLst>
      <p:ext uri="{BB962C8B-B14F-4D97-AF65-F5344CB8AC3E}">
        <p14:creationId xmlns:p14="http://schemas.microsoft.com/office/powerpoint/2010/main" val="1832216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10.2.1: Determining a Confidence Interval for the Power of a Car Engine</a:t>
            </a:r>
          </a:p>
        </p:txBody>
      </p:sp>
      <p:sp>
        <p:nvSpPr>
          <p:cNvPr id="3" name="Content Placeholder 2"/>
          <p:cNvSpPr>
            <a:spLocks noGrp="1"/>
          </p:cNvSpPr>
          <p:nvPr>
            <p:ph idx="1"/>
          </p:nvPr>
        </p:nvSpPr>
        <p:spPr/>
        <p:txBody>
          <a:bodyPr/>
          <a:lstStyle/>
          <a:p>
            <a:r>
              <a:rPr lang="en-US" dirty="0"/>
              <a:t>A random sample of 100 car engines has a mean power of 425 horsepower (hp). Construct 80%, 90%, 95%, and 99% confidence intervals for the population mean if the standard deviation of the population is 12 hp.</a:t>
            </a:r>
          </a:p>
          <a:p>
            <a:r>
              <a:rPr lang="en-US" b="1" dirty="0"/>
              <a:t>Solution </a:t>
            </a:r>
          </a:p>
          <a:p>
            <a:r>
              <a:rPr lang="en-US" dirty="0"/>
              <a:t>Since the random sample is from a population with a known standard deviation and </a:t>
            </a:r>
            <a:r>
              <a:rPr lang="en-US" i="1" dirty="0"/>
              <a:t>n</a:t>
            </a:r>
            <a:r>
              <a:rPr lang="en-US" dirty="0"/>
              <a:t> is greater than 30, we use the standard normal distribution to construct the confidence intervals.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10.2.1: Determining a Confidence Interval for the Power of a Car Engine (cont.)</a:t>
            </a:r>
          </a:p>
        </p:txBody>
      </p:sp>
      <p:sp>
        <p:nvSpPr>
          <p:cNvPr id="3" name="Content Placeholder 2"/>
          <p:cNvSpPr>
            <a:spLocks noGrp="1"/>
          </p:cNvSpPr>
          <p:nvPr>
            <p:ph idx="1"/>
          </p:nvPr>
        </p:nvSpPr>
        <p:spPr>
          <a:xfrm>
            <a:off x="477838" y="1113263"/>
            <a:ext cx="8229600" cy="4572000"/>
          </a:xfrm>
        </p:spPr>
        <p:txBody>
          <a:bodyPr/>
          <a:lstStyle/>
          <a:p>
            <a:pPr algn="ctr"/>
            <a:r>
              <a:rPr lang="en-US" i="1" dirty="0"/>
              <a:t>n</a:t>
            </a:r>
            <a:r>
              <a:rPr lang="en-US" dirty="0"/>
              <a:t> = </a:t>
            </a:r>
            <a:r>
              <a:rPr lang="en-US" dirty="0">
                <a:solidFill>
                  <a:srgbClr val="0000FF"/>
                </a:solidFill>
              </a:rPr>
              <a:t>100</a:t>
            </a:r>
            <a:r>
              <a:rPr lang="en-US" dirty="0"/>
              <a:t>, and</a:t>
            </a:r>
          </a:p>
          <a:p>
            <a:endParaRPr lang="en-US" b="1" dirty="0"/>
          </a:p>
          <a:p>
            <a:r>
              <a:rPr lang="en-US" b="1" dirty="0"/>
              <a:t>80% Confidence Interval </a:t>
            </a:r>
            <a:r>
              <a:rPr lang="en-US" dirty="0"/>
              <a:t> </a:t>
            </a:r>
          </a:p>
          <a:p>
            <a:pPr algn="ctr"/>
            <a:endParaRPr lang="en-US" dirty="0"/>
          </a:p>
          <a:p>
            <a:pPr algn="ctr"/>
            <a:endParaRPr lang="en-US" dirty="0"/>
          </a:p>
          <a:p>
            <a:endParaRPr lang="en-US" b="1" dirty="0"/>
          </a:p>
          <a:p>
            <a:r>
              <a:rPr lang="en-US" b="1" dirty="0"/>
              <a:t>90% Confidence Interval </a:t>
            </a:r>
            <a:r>
              <a:rPr lang="en-US" dirty="0"/>
              <a:t> </a:t>
            </a:r>
          </a:p>
          <a:p>
            <a:pPr algn="ctr"/>
            <a:endParaRPr lang="en-US" dirty="0"/>
          </a:p>
        </p:txBody>
      </p:sp>
      <p:graphicFrame>
        <p:nvGraphicFramePr>
          <p:cNvPr id="67586" name="Object 2"/>
          <p:cNvGraphicFramePr>
            <a:graphicFrameLocks noChangeAspect="1"/>
          </p:cNvGraphicFramePr>
          <p:nvPr>
            <p:extLst>
              <p:ext uri="{D42A27DB-BD31-4B8C-83A1-F6EECF244321}">
                <p14:modId xmlns:p14="http://schemas.microsoft.com/office/powerpoint/2010/main" val="80875862"/>
              </p:ext>
            </p:extLst>
          </p:nvPr>
        </p:nvGraphicFramePr>
        <p:xfrm>
          <a:off x="3689195" y="1629503"/>
          <a:ext cx="1536700" cy="393700"/>
        </p:xfrm>
        <a:graphic>
          <a:graphicData uri="http://schemas.openxmlformats.org/presentationml/2006/ole">
            <mc:AlternateContent xmlns:mc="http://schemas.openxmlformats.org/markup-compatibility/2006">
              <mc:Choice xmlns:v="urn:schemas-microsoft-com:vml" Requires="v">
                <p:oleObj name="Equation" r:id="rId2" imgW="1536480" imgH="393480" progId="Equation.DSMT4">
                  <p:embed/>
                </p:oleObj>
              </mc:Choice>
              <mc:Fallback>
                <p:oleObj name="Equation" r:id="rId2" imgW="1536480" imgH="393480" progId="Equation.DSMT4">
                  <p:embed/>
                  <p:pic>
                    <p:nvPicPr>
                      <p:cNvPr id="0" name="Picture 2"/>
                      <p:cNvPicPr>
                        <a:picLocks noChangeAspect="1" noChangeArrowheads="1"/>
                      </p:cNvPicPr>
                      <p:nvPr/>
                    </p:nvPicPr>
                    <p:blipFill>
                      <a:blip r:embed="rId3"/>
                      <a:srcRect/>
                      <a:stretch>
                        <a:fillRect/>
                      </a:stretch>
                    </p:blipFill>
                    <p:spPr bwMode="auto">
                      <a:xfrm>
                        <a:off x="3689195" y="1629503"/>
                        <a:ext cx="1536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7" name="Object 3"/>
          <p:cNvGraphicFramePr>
            <a:graphicFrameLocks noChangeAspect="1"/>
          </p:cNvGraphicFramePr>
          <p:nvPr>
            <p:extLst>
              <p:ext uri="{D42A27DB-BD31-4B8C-83A1-F6EECF244321}">
                <p14:modId xmlns:p14="http://schemas.microsoft.com/office/powerpoint/2010/main" val="523454779"/>
              </p:ext>
            </p:extLst>
          </p:nvPr>
        </p:nvGraphicFramePr>
        <p:xfrm>
          <a:off x="708102" y="2643335"/>
          <a:ext cx="2971800" cy="1346200"/>
        </p:xfrm>
        <a:graphic>
          <a:graphicData uri="http://schemas.openxmlformats.org/presentationml/2006/ole">
            <mc:AlternateContent xmlns:mc="http://schemas.openxmlformats.org/markup-compatibility/2006">
              <mc:Choice xmlns:v="urn:schemas-microsoft-com:vml" Requires="v">
                <p:oleObj name="Equation" r:id="rId4" imgW="2971800" imgH="1346040" progId="Equation.DSMT4">
                  <p:embed/>
                </p:oleObj>
              </mc:Choice>
              <mc:Fallback>
                <p:oleObj name="Equation" r:id="rId4" imgW="2971800" imgH="1346040" progId="Equation.DSMT4">
                  <p:embed/>
                  <p:pic>
                    <p:nvPicPr>
                      <p:cNvPr id="0" name="Picture 3"/>
                      <p:cNvPicPr>
                        <a:picLocks noChangeAspect="1" noChangeArrowheads="1"/>
                      </p:cNvPicPr>
                      <p:nvPr/>
                    </p:nvPicPr>
                    <p:blipFill>
                      <a:blip r:embed="rId5"/>
                      <a:srcRect/>
                      <a:stretch>
                        <a:fillRect/>
                      </a:stretch>
                    </p:blipFill>
                    <p:spPr bwMode="auto">
                      <a:xfrm>
                        <a:off x="708102" y="2643335"/>
                        <a:ext cx="29718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9" name="Object 5"/>
          <p:cNvGraphicFramePr>
            <a:graphicFrameLocks noChangeAspect="1"/>
          </p:cNvGraphicFramePr>
          <p:nvPr>
            <p:extLst>
              <p:ext uri="{D42A27DB-BD31-4B8C-83A1-F6EECF244321}">
                <p14:modId xmlns:p14="http://schemas.microsoft.com/office/powerpoint/2010/main" val="3756055477"/>
              </p:ext>
            </p:extLst>
          </p:nvPr>
        </p:nvGraphicFramePr>
        <p:xfrm>
          <a:off x="676507" y="4555397"/>
          <a:ext cx="3136900" cy="1346200"/>
        </p:xfrm>
        <a:graphic>
          <a:graphicData uri="http://schemas.openxmlformats.org/presentationml/2006/ole">
            <mc:AlternateContent xmlns:mc="http://schemas.openxmlformats.org/markup-compatibility/2006">
              <mc:Choice xmlns:v="urn:schemas-microsoft-com:vml" Requires="v">
                <p:oleObj name="Equation" r:id="rId6" imgW="3136680" imgH="1346040" progId="Equation.DSMT4">
                  <p:embed/>
                </p:oleObj>
              </mc:Choice>
              <mc:Fallback>
                <p:oleObj name="Equation" r:id="rId6" imgW="3136680" imgH="1346040" progId="Equation.DSMT4">
                  <p:embed/>
                  <p:pic>
                    <p:nvPicPr>
                      <p:cNvPr id="0" name="Picture 5"/>
                      <p:cNvPicPr>
                        <a:picLocks noChangeAspect="1" noChangeArrowheads="1"/>
                      </p:cNvPicPr>
                      <p:nvPr/>
                    </p:nvPicPr>
                    <p:blipFill>
                      <a:blip r:embed="rId7"/>
                      <a:srcRect/>
                      <a:stretch>
                        <a:fillRect/>
                      </a:stretch>
                    </p:blipFill>
                    <p:spPr bwMode="auto">
                      <a:xfrm>
                        <a:off x="676507" y="4555397"/>
                        <a:ext cx="31369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50B4588E-4A7C-E2DE-B23F-612089DA1695}"/>
              </a:ext>
            </a:extLst>
          </p:cNvPr>
          <p:cNvPicPr>
            <a:picLocks noChangeAspect="1"/>
          </p:cNvPicPr>
          <p:nvPr/>
        </p:nvPicPr>
        <p:blipFill>
          <a:blip r:embed="rId8"/>
          <a:stretch>
            <a:fillRect/>
          </a:stretch>
        </p:blipFill>
        <p:spPr>
          <a:xfrm>
            <a:off x="4800600" y="3142679"/>
            <a:ext cx="3486637" cy="857370"/>
          </a:xfrm>
          <a:prstGeom prst="rect">
            <a:avLst/>
          </a:prstGeom>
        </p:spPr>
      </p:pic>
      <p:pic>
        <p:nvPicPr>
          <p:cNvPr id="7" name="Picture 6">
            <a:extLst>
              <a:ext uri="{FF2B5EF4-FFF2-40B4-BE49-F238E27FC236}">
                <a16:creationId xmlns:a16="http://schemas.microsoft.com/office/drawing/2014/main" id="{B754EC9D-6EC8-9C28-CF7B-47C92DA20D77}"/>
              </a:ext>
            </a:extLst>
          </p:cNvPr>
          <p:cNvPicPr>
            <a:picLocks noChangeAspect="1"/>
          </p:cNvPicPr>
          <p:nvPr/>
        </p:nvPicPr>
        <p:blipFill>
          <a:blip r:embed="rId9"/>
          <a:stretch>
            <a:fillRect/>
          </a:stretch>
        </p:blipFill>
        <p:spPr>
          <a:xfrm>
            <a:off x="4555467" y="4968017"/>
            <a:ext cx="4229690" cy="9335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10.2.1: Determining a Confidence Interval for the Power of a Car Engine (cont.)</a:t>
            </a:r>
          </a:p>
        </p:txBody>
      </p:sp>
      <p:sp>
        <p:nvSpPr>
          <p:cNvPr id="3" name="Content Placeholder 2"/>
          <p:cNvSpPr>
            <a:spLocks noGrp="1"/>
          </p:cNvSpPr>
          <p:nvPr>
            <p:ph idx="1"/>
          </p:nvPr>
        </p:nvSpPr>
        <p:spPr/>
        <p:txBody>
          <a:bodyPr/>
          <a:lstStyle/>
          <a:p>
            <a:r>
              <a:rPr lang="en-US" b="1" dirty="0"/>
              <a:t>95% Confidence Interval </a:t>
            </a:r>
            <a:r>
              <a:rPr lang="en-US" dirty="0"/>
              <a:t> </a:t>
            </a:r>
          </a:p>
          <a:p>
            <a:pPr algn="ctr"/>
            <a:endParaRPr lang="en-US" dirty="0"/>
          </a:p>
          <a:p>
            <a:pPr algn="ctr"/>
            <a:endParaRPr lang="en-US" dirty="0"/>
          </a:p>
          <a:p>
            <a:endParaRPr lang="en-US" b="1" dirty="0"/>
          </a:p>
          <a:p>
            <a:r>
              <a:rPr lang="en-US" b="1" dirty="0"/>
              <a:t>99% Confidence Interval </a:t>
            </a:r>
            <a:r>
              <a:rPr lang="en-US" dirty="0"/>
              <a:t> </a:t>
            </a:r>
          </a:p>
          <a:p>
            <a:pPr algn="ctr"/>
            <a:endParaRPr lang="en-US" dirty="0"/>
          </a:p>
        </p:txBody>
      </p:sp>
      <p:graphicFrame>
        <p:nvGraphicFramePr>
          <p:cNvPr id="67587" name="Object 3"/>
          <p:cNvGraphicFramePr>
            <a:graphicFrameLocks noChangeAspect="1"/>
          </p:cNvGraphicFramePr>
          <p:nvPr>
            <p:extLst>
              <p:ext uri="{D42A27DB-BD31-4B8C-83A1-F6EECF244321}">
                <p14:modId xmlns:p14="http://schemas.microsoft.com/office/powerpoint/2010/main" val="3532808285"/>
              </p:ext>
            </p:extLst>
          </p:nvPr>
        </p:nvGraphicFramePr>
        <p:xfrm>
          <a:off x="457200" y="1795780"/>
          <a:ext cx="2946400" cy="1346200"/>
        </p:xfrm>
        <a:graphic>
          <a:graphicData uri="http://schemas.openxmlformats.org/presentationml/2006/ole">
            <mc:AlternateContent xmlns:mc="http://schemas.openxmlformats.org/markup-compatibility/2006">
              <mc:Choice xmlns:v="urn:schemas-microsoft-com:vml" Requires="v">
                <p:oleObj name="Equation" r:id="rId2" imgW="2946240" imgH="1346040" progId="Equation.DSMT4">
                  <p:embed/>
                </p:oleObj>
              </mc:Choice>
              <mc:Fallback>
                <p:oleObj name="Equation" r:id="rId2" imgW="2946240" imgH="1346040" progId="Equation.DSMT4">
                  <p:embed/>
                  <p:pic>
                    <p:nvPicPr>
                      <p:cNvPr id="0" name="Object 3"/>
                      <p:cNvPicPr>
                        <a:picLocks noChangeAspect="1" noChangeArrowheads="1"/>
                      </p:cNvPicPr>
                      <p:nvPr/>
                    </p:nvPicPr>
                    <p:blipFill>
                      <a:blip r:embed="rId3"/>
                      <a:srcRect/>
                      <a:stretch>
                        <a:fillRect/>
                      </a:stretch>
                    </p:blipFill>
                    <p:spPr bwMode="auto">
                      <a:xfrm>
                        <a:off x="457200" y="1795780"/>
                        <a:ext cx="29464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4" name="Object 3"/>
          <p:cNvGraphicFramePr>
            <a:graphicFrameLocks noChangeAspect="1"/>
          </p:cNvGraphicFramePr>
          <p:nvPr>
            <p:extLst>
              <p:ext uri="{D42A27DB-BD31-4B8C-83A1-F6EECF244321}">
                <p14:modId xmlns:p14="http://schemas.microsoft.com/office/powerpoint/2010/main" val="2967653193"/>
              </p:ext>
            </p:extLst>
          </p:nvPr>
        </p:nvGraphicFramePr>
        <p:xfrm>
          <a:off x="457200" y="3983154"/>
          <a:ext cx="3086100" cy="1422400"/>
        </p:xfrm>
        <a:graphic>
          <a:graphicData uri="http://schemas.openxmlformats.org/presentationml/2006/ole">
            <mc:AlternateContent xmlns:mc="http://schemas.openxmlformats.org/markup-compatibility/2006">
              <mc:Choice xmlns:v="urn:schemas-microsoft-com:vml" Requires="v">
                <p:oleObj name="Equation" r:id="rId4" imgW="3085920" imgH="1422360" progId="Equation.DSMT4">
                  <p:embed/>
                </p:oleObj>
              </mc:Choice>
              <mc:Fallback>
                <p:oleObj name="Equation" r:id="rId4" imgW="3085920" imgH="1422360" progId="Equation.DSMT4">
                  <p:embed/>
                  <p:pic>
                    <p:nvPicPr>
                      <p:cNvPr id="0" name="Picture 6"/>
                      <p:cNvPicPr>
                        <a:picLocks noChangeAspect="1" noChangeArrowheads="1"/>
                      </p:cNvPicPr>
                      <p:nvPr/>
                    </p:nvPicPr>
                    <p:blipFill>
                      <a:blip r:embed="rId5"/>
                      <a:srcRect/>
                      <a:stretch>
                        <a:fillRect/>
                      </a:stretch>
                    </p:blipFill>
                    <p:spPr bwMode="auto">
                      <a:xfrm>
                        <a:off x="457200" y="3983154"/>
                        <a:ext cx="30861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C272C949-BA16-9808-02A9-84DEED3B3DD1}"/>
              </a:ext>
            </a:extLst>
          </p:cNvPr>
          <p:cNvPicPr>
            <a:picLocks noChangeAspect="1"/>
          </p:cNvPicPr>
          <p:nvPr/>
        </p:nvPicPr>
        <p:blipFill>
          <a:blip r:embed="rId6"/>
          <a:stretch>
            <a:fillRect/>
          </a:stretch>
        </p:blipFill>
        <p:spPr>
          <a:xfrm>
            <a:off x="4157578" y="2298700"/>
            <a:ext cx="4529222" cy="889000"/>
          </a:xfrm>
          <a:prstGeom prst="rect">
            <a:avLst/>
          </a:prstGeom>
        </p:spPr>
      </p:pic>
      <p:pic>
        <p:nvPicPr>
          <p:cNvPr id="7" name="Picture 6">
            <a:extLst>
              <a:ext uri="{FF2B5EF4-FFF2-40B4-BE49-F238E27FC236}">
                <a16:creationId xmlns:a16="http://schemas.microsoft.com/office/drawing/2014/main" id="{B43C5AFF-E185-FEE5-A569-E8D24A36E93F}"/>
              </a:ext>
            </a:extLst>
          </p:cNvPr>
          <p:cNvPicPr>
            <a:picLocks noChangeAspect="1"/>
          </p:cNvPicPr>
          <p:nvPr/>
        </p:nvPicPr>
        <p:blipFill>
          <a:blip r:embed="rId7"/>
          <a:stretch>
            <a:fillRect/>
          </a:stretch>
        </p:blipFill>
        <p:spPr>
          <a:xfrm>
            <a:off x="3815803" y="4583677"/>
            <a:ext cx="5058481" cy="79068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6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659E1-BF97-6F46-FDAC-C4AC890F4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C4661-5C67-9D3C-9F7E-1D4CE245808E}"/>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626D028E-CB50-C24C-0E6C-856D1960E04E}"/>
              </a:ext>
            </a:extLst>
          </p:cNvPr>
          <p:cNvSpPr>
            <a:spLocks noGrp="1"/>
          </p:cNvSpPr>
          <p:nvPr>
            <p:ph idx="1"/>
          </p:nvPr>
        </p:nvSpPr>
        <p:spPr>
          <a:xfrm>
            <a:off x="457200" y="1100964"/>
            <a:ext cx="8229600" cy="4572000"/>
          </a:xfrm>
        </p:spPr>
        <p:txBody>
          <a:bodyPr>
            <a:normAutofit/>
          </a:bodyPr>
          <a:lstStyle/>
          <a:p>
            <a:r>
              <a:rPr lang="en-US" dirty="0"/>
              <a:t>The intervals in Example 10.2.1 illustrate that to achieve more confidence we must pay a price. Notice that for 90% confidence level the interval width is approximately 4 units (426.947 − 423.026 ≈ 4) while at a 99% confidence level the interval width is approximately 6 units (428.091 − 421.909 ≈ 6). For a given sample size the only way to achieve greater confidence is to widen the interval. However, the resulting information provides a less precise location of the population mean.</a:t>
            </a:r>
          </a:p>
        </p:txBody>
      </p:sp>
    </p:spTree>
    <p:extLst>
      <p:ext uri="{BB962C8B-B14F-4D97-AF65-F5344CB8AC3E}">
        <p14:creationId xmlns:p14="http://schemas.microsoft.com/office/powerpoint/2010/main" val="3946097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DBDE0-5EC0-83F9-385C-A3816084F8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A64BAB-A723-B060-8334-C50AD24C72D7}"/>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E78F7581-9A73-DC4F-EA9F-2E1ACC015074}"/>
              </a:ext>
            </a:extLst>
          </p:cNvPr>
          <p:cNvSpPr>
            <a:spLocks noGrp="1"/>
          </p:cNvSpPr>
          <p:nvPr>
            <p:ph idx="1"/>
          </p:nvPr>
        </p:nvSpPr>
        <p:spPr>
          <a:xfrm>
            <a:off x="457200" y="1100964"/>
            <a:ext cx="8229600" cy="4572000"/>
          </a:xfrm>
        </p:spPr>
        <p:txBody>
          <a:bodyPr>
            <a:normAutofit/>
          </a:bodyPr>
          <a:lstStyle/>
          <a:p>
            <a:r>
              <a:rPr lang="en-US" dirty="0"/>
              <a:t>Changing the sample size will also influence the width of the confidence interval. Intuitively, this makes sense because as more information is provided about the population, through increasing the size of the sample, the more precisely that we will estimate the location of the population mean. Using the information from Example 10.2.1 and an alternative sample size of          36 (</a:t>
            </a:r>
            <a:r>
              <a:rPr lang="en-US" i="1" dirty="0"/>
              <a:t>n</a:t>
            </a:r>
            <a:r>
              <a:rPr lang="en-US" dirty="0"/>
              <a:t> = 36), compare the widths of the intervals for 90% confidence.</a:t>
            </a:r>
          </a:p>
        </p:txBody>
      </p:sp>
    </p:spTree>
    <p:extLst>
      <p:ext uri="{BB962C8B-B14F-4D97-AF65-F5344CB8AC3E}">
        <p14:creationId xmlns:p14="http://schemas.microsoft.com/office/powerpoint/2010/main" val="2576204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676C7-C180-5E81-0B72-154773290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A581D-3D80-768E-9D12-F3792E2937B8}"/>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046FF5A4-4F59-676D-FCA6-0F59331E1DD9}"/>
              </a:ext>
            </a:extLst>
          </p:cNvPr>
          <p:cNvSpPr>
            <a:spLocks noGrp="1"/>
          </p:cNvSpPr>
          <p:nvPr>
            <p:ph idx="1"/>
          </p:nvPr>
        </p:nvSpPr>
        <p:spPr>
          <a:xfrm>
            <a:off x="457200" y="1100964"/>
            <a:ext cx="8229600" cy="4572000"/>
          </a:xfrm>
        </p:spPr>
        <p:txBody>
          <a:bodyPr>
            <a:normAutofit/>
          </a:bodyPr>
          <a:lstStyle/>
          <a:p>
            <a:r>
              <a:rPr lang="en-US" dirty="0"/>
              <a:t>90% Confidence Interval  </a:t>
            </a:r>
          </a:p>
          <a:p>
            <a:endParaRPr lang="en-US" dirty="0"/>
          </a:p>
          <a:p>
            <a:endParaRPr lang="en-US" dirty="0"/>
          </a:p>
        </p:txBody>
      </p:sp>
      <p:graphicFrame>
        <p:nvGraphicFramePr>
          <p:cNvPr id="4" name="Object 3">
            <a:extLst>
              <a:ext uri="{FF2B5EF4-FFF2-40B4-BE49-F238E27FC236}">
                <a16:creationId xmlns:a16="http://schemas.microsoft.com/office/drawing/2014/main" id="{172A2937-5B67-FCD8-9868-4C3368640FD9}"/>
              </a:ext>
            </a:extLst>
          </p:cNvPr>
          <p:cNvGraphicFramePr>
            <a:graphicFrameLocks noChangeAspect="1"/>
          </p:cNvGraphicFramePr>
          <p:nvPr>
            <p:extLst>
              <p:ext uri="{D42A27DB-BD31-4B8C-83A1-F6EECF244321}">
                <p14:modId xmlns:p14="http://schemas.microsoft.com/office/powerpoint/2010/main" val="3373159391"/>
              </p:ext>
            </p:extLst>
          </p:nvPr>
        </p:nvGraphicFramePr>
        <p:xfrm>
          <a:off x="990600" y="1635452"/>
          <a:ext cx="6515101" cy="889000"/>
        </p:xfrm>
        <a:graphic>
          <a:graphicData uri="http://schemas.openxmlformats.org/presentationml/2006/ole">
            <mc:AlternateContent xmlns:mc="http://schemas.openxmlformats.org/markup-compatibility/2006">
              <mc:Choice xmlns:v="urn:schemas-microsoft-com:vml" Requires="v">
                <p:oleObj name="Equation" r:id="rId2" imgW="6514920" imgH="888840" progId="Equation.DSMT4">
                  <p:embed/>
                </p:oleObj>
              </mc:Choice>
              <mc:Fallback>
                <p:oleObj name="Equation" r:id="rId2" imgW="6514920" imgH="888840" progId="Equation.DSMT4">
                  <p:embed/>
                  <p:pic>
                    <p:nvPicPr>
                      <p:cNvPr id="4" name="Object 3">
                        <a:extLst>
                          <a:ext uri="{FF2B5EF4-FFF2-40B4-BE49-F238E27FC236}">
                            <a16:creationId xmlns:a16="http://schemas.microsoft.com/office/drawing/2014/main" id="{172A2937-5B67-FCD8-9868-4C3368640FD9}"/>
                          </a:ext>
                        </a:extLst>
                      </p:cNvPr>
                      <p:cNvPicPr/>
                      <p:nvPr/>
                    </p:nvPicPr>
                    <p:blipFill>
                      <a:blip r:embed="rId3"/>
                      <a:stretch>
                        <a:fillRect/>
                      </a:stretch>
                    </p:blipFill>
                    <p:spPr>
                      <a:xfrm>
                        <a:off x="990600" y="1635452"/>
                        <a:ext cx="6515101" cy="889000"/>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85026772-687F-5578-7EDE-B6AFC252C681}"/>
              </a:ext>
            </a:extLst>
          </p:cNvPr>
          <p:cNvPicPr>
            <a:picLocks noChangeAspect="1"/>
          </p:cNvPicPr>
          <p:nvPr/>
        </p:nvPicPr>
        <p:blipFill>
          <a:blip r:embed="rId4"/>
          <a:stretch>
            <a:fillRect/>
          </a:stretch>
        </p:blipFill>
        <p:spPr>
          <a:xfrm>
            <a:off x="2456953" y="2676420"/>
            <a:ext cx="3562847" cy="752580"/>
          </a:xfrm>
          <a:prstGeom prst="rect">
            <a:avLst/>
          </a:prstGeom>
        </p:spPr>
      </p:pic>
      <p:graphicFrame>
        <p:nvGraphicFramePr>
          <p:cNvPr id="7" name="Object 6">
            <a:extLst>
              <a:ext uri="{FF2B5EF4-FFF2-40B4-BE49-F238E27FC236}">
                <a16:creationId xmlns:a16="http://schemas.microsoft.com/office/drawing/2014/main" id="{215F0E29-19AC-9313-B779-CAA097F3D688}"/>
              </a:ext>
            </a:extLst>
          </p:cNvPr>
          <p:cNvGraphicFramePr>
            <a:graphicFrameLocks noChangeAspect="1"/>
          </p:cNvGraphicFramePr>
          <p:nvPr>
            <p:extLst>
              <p:ext uri="{D42A27DB-BD31-4B8C-83A1-F6EECF244321}">
                <p14:modId xmlns:p14="http://schemas.microsoft.com/office/powerpoint/2010/main" val="1520427349"/>
              </p:ext>
            </p:extLst>
          </p:nvPr>
        </p:nvGraphicFramePr>
        <p:xfrm>
          <a:off x="939800" y="3683000"/>
          <a:ext cx="7213600" cy="889000"/>
        </p:xfrm>
        <a:graphic>
          <a:graphicData uri="http://schemas.openxmlformats.org/presentationml/2006/ole">
            <mc:AlternateContent xmlns:mc="http://schemas.openxmlformats.org/markup-compatibility/2006">
              <mc:Choice xmlns:v="urn:schemas-microsoft-com:vml" Requires="v">
                <p:oleObj name="Equation" r:id="rId5" imgW="7213320" imgH="888840" progId="Equation.DSMT4">
                  <p:embed/>
                </p:oleObj>
              </mc:Choice>
              <mc:Fallback>
                <p:oleObj name="Equation" r:id="rId5" imgW="7213320" imgH="888840" progId="Equation.DSMT4">
                  <p:embed/>
                  <p:pic>
                    <p:nvPicPr>
                      <p:cNvPr id="7" name="Object 6">
                        <a:extLst>
                          <a:ext uri="{FF2B5EF4-FFF2-40B4-BE49-F238E27FC236}">
                            <a16:creationId xmlns:a16="http://schemas.microsoft.com/office/drawing/2014/main" id="{215F0E29-19AC-9313-B779-CAA097F3D688}"/>
                          </a:ext>
                        </a:extLst>
                      </p:cNvPr>
                      <p:cNvPicPr/>
                      <p:nvPr/>
                    </p:nvPicPr>
                    <p:blipFill>
                      <a:blip r:embed="rId6"/>
                      <a:stretch>
                        <a:fillRect/>
                      </a:stretch>
                    </p:blipFill>
                    <p:spPr>
                      <a:xfrm>
                        <a:off x="939800" y="3683000"/>
                        <a:ext cx="7213600" cy="889000"/>
                      </a:xfrm>
                      <a:prstGeom prst="rect">
                        <a:avLst/>
                      </a:prstGeom>
                    </p:spPr>
                  </p:pic>
                </p:oleObj>
              </mc:Fallback>
            </mc:AlternateContent>
          </a:graphicData>
        </a:graphic>
      </p:graphicFrame>
      <p:pic>
        <p:nvPicPr>
          <p:cNvPr id="9" name="Picture 8">
            <a:extLst>
              <a:ext uri="{FF2B5EF4-FFF2-40B4-BE49-F238E27FC236}">
                <a16:creationId xmlns:a16="http://schemas.microsoft.com/office/drawing/2014/main" id="{088DBCD6-7197-B10C-0250-E23D48E84CE3}"/>
              </a:ext>
            </a:extLst>
          </p:cNvPr>
          <p:cNvPicPr>
            <a:picLocks noChangeAspect="1"/>
          </p:cNvPicPr>
          <p:nvPr/>
        </p:nvPicPr>
        <p:blipFill>
          <a:blip r:embed="rId7"/>
          <a:stretch>
            <a:fillRect/>
          </a:stretch>
        </p:blipFill>
        <p:spPr>
          <a:xfrm>
            <a:off x="2641685" y="4846258"/>
            <a:ext cx="3193381" cy="752580"/>
          </a:xfrm>
          <a:prstGeom prst="rect">
            <a:avLst/>
          </a:prstGeom>
        </p:spPr>
      </p:pic>
    </p:spTree>
    <p:extLst>
      <p:ext uri="{BB962C8B-B14F-4D97-AF65-F5344CB8AC3E}">
        <p14:creationId xmlns:p14="http://schemas.microsoft.com/office/powerpoint/2010/main" val="114978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E1FF5-9184-F315-4987-12CD345AE7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8DE920-0C54-9DB9-6231-2C6A1837365E}"/>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80F91F49-B6D1-512F-7917-DF1003F3FF10}"/>
              </a:ext>
            </a:extLst>
          </p:cNvPr>
          <p:cNvSpPr>
            <a:spLocks noGrp="1"/>
          </p:cNvSpPr>
          <p:nvPr>
            <p:ph idx="1"/>
          </p:nvPr>
        </p:nvSpPr>
        <p:spPr/>
        <p:txBody>
          <a:bodyPr>
            <a:normAutofit lnSpcReduction="10000"/>
          </a:bodyPr>
          <a:lstStyle/>
          <a:p>
            <a:r>
              <a:rPr lang="en-US" dirty="0"/>
              <a:t>An </a:t>
            </a:r>
            <a:r>
              <a:rPr lang="en-US" b="1" dirty="0"/>
              <a:t>interval estimator </a:t>
            </a:r>
            <a:r>
              <a:rPr lang="en-US" dirty="0"/>
              <a:t>is made by developing an upper and a lower boundary for an interval that will hopefully contain the population parameter. It would be easy to construct an interval estimator that would always contain the population parameter: for example, the interval from negative infinity to positive infinity. But this particular estimator would not contain any useful information about the location of the population parameter. In interval estimation, the smaller the interval for a given level of confidence, the better the estimator.</a:t>
            </a:r>
          </a:p>
        </p:txBody>
      </p:sp>
    </p:spTree>
    <p:extLst>
      <p:ext uri="{BB962C8B-B14F-4D97-AF65-F5344CB8AC3E}">
        <p14:creationId xmlns:p14="http://schemas.microsoft.com/office/powerpoint/2010/main" val="1236766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2DBEA-1F0F-3DBA-35A7-3213A3FADB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42A0DD-2682-618C-71B8-6EB727E50D86}"/>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AB621D95-1771-5E01-B541-C2DCDD91894B}"/>
              </a:ext>
            </a:extLst>
          </p:cNvPr>
          <p:cNvSpPr>
            <a:spLocks noGrp="1"/>
          </p:cNvSpPr>
          <p:nvPr>
            <p:ph idx="1"/>
          </p:nvPr>
        </p:nvSpPr>
        <p:spPr>
          <a:xfrm>
            <a:off x="457200" y="1143000"/>
            <a:ext cx="8229600" cy="4572000"/>
          </a:xfrm>
        </p:spPr>
        <p:txBody>
          <a:bodyPr>
            <a:normAutofit/>
          </a:bodyPr>
          <a:lstStyle/>
          <a:p>
            <a:r>
              <a:rPr lang="en-US" dirty="0"/>
              <a:t>The width when </a:t>
            </a:r>
            <a:r>
              <a:rPr lang="en-US" i="1" dirty="0"/>
              <a:t>n</a:t>
            </a:r>
            <a:r>
              <a:rPr lang="en-US" dirty="0"/>
              <a:t> = 36 is equal to 6.58 which is larger than that of the larger sample (</a:t>
            </a:r>
            <a:r>
              <a:rPr lang="en-US" i="1" dirty="0"/>
              <a:t>n</a:t>
            </a:r>
            <a:r>
              <a:rPr lang="en-US" dirty="0"/>
              <a:t> = 100), for the same confidence level. Later in Section 10.3 this relationship between the sample size and the precision for an interval estimate of the population mean will be developed further.</a:t>
            </a:r>
          </a:p>
          <a:p>
            <a:r>
              <a:rPr lang="en-US" dirty="0"/>
              <a:t>So far, the confidence interval has been discussed as a way of placing bounds on the location of a parameter with a specific degree of confidence. </a:t>
            </a:r>
          </a:p>
        </p:txBody>
      </p:sp>
    </p:spTree>
    <p:extLst>
      <p:ext uri="{BB962C8B-B14F-4D97-AF65-F5344CB8AC3E}">
        <p14:creationId xmlns:p14="http://schemas.microsoft.com/office/powerpoint/2010/main" val="1436289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260BE-EF1C-9E1D-BE37-9F1132720B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602A3-0392-C8BD-24C1-65079910A5B5}"/>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A94D34B-C06D-2806-B9B5-68642ACF929A}"/>
                  </a:ext>
                </a:extLst>
              </p:cNvPr>
              <p:cNvSpPr>
                <a:spLocks noGrp="1"/>
              </p:cNvSpPr>
              <p:nvPr>
                <p:ph idx="1"/>
              </p:nvPr>
            </p:nvSpPr>
            <p:spPr>
              <a:xfrm>
                <a:off x="457200" y="1143000"/>
                <a:ext cx="8229600" cy="4572000"/>
              </a:xfrm>
            </p:spPr>
            <p:txBody>
              <a:bodyPr>
                <a:normAutofit lnSpcReduction="10000"/>
              </a:bodyPr>
              <a:lstStyle/>
              <a:p>
                <a:r>
                  <a:rPr lang="en-US" dirty="0"/>
                  <a:t>But we can also think about the confidence interval as a means of describing the quality of a point estimate. Let’s look at the expression for the confidence interval for the population mean.</a:t>
                </a:r>
              </a:p>
              <a:p>
                <a:r>
                  <a:rPr lang="en-US" dirty="0"/>
                  <a:t>			</a:t>
                </a:r>
                <a:r>
                  <a:rPr lang="en-US" b="1" dirty="0"/>
                  <a:t>Confidence Interval for </a:t>
                </a:r>
                <a14:m>
                  <m:oMath xmlns:m="http://schemas.openxmlformats.org/officeDocument/2006/math">
                    <m:r>
                      <a:rPr lang="en-US" b="1" i="1" dirty="0" smtClean="0">
                        <a:latin typeface="Cambria Math" panose="02040503050406030204" pitchFamily="18" charset="0"/>
                        <a:ea typeface="Cambria Math" panose="02040503050406030204" pitchFamily="18" charset="0"/>
                      </a:rPr>
                      <m:t>𝝁</m:t>
                    </m:r>
                  </m:oMath>
                </a14:m>
                <a:endParaRPr lang="en-US" b="1" dirty="0"/>
              </a:p>
              <a:p>
                <a:endParaRPr lang="en-US" dirty="0"/>
              </a:p>
              <a:p>
                <a:pPr>
                  <a:lnSpc>
                    <a:spcPct val="110000"/>
                  </a:lnSpc>
                  <a:spcBef>
                    <a:spcPts val="0"/>
                  </a:spcBef>
                </a:pPr>
                <a:r>
                  <a:rPr lang="en-US" dirty="0"/>
                  <a:t>		</a:t>
                </a:r>
              </a:p>
              <a:p>
                <a:pPr>
                  <a:lnSpc>
                    <a:spcPct val="110000"/>
                  </a:lnSpc>
                  <a:spcBef>
                    <a:spcPts val="0"/>
                  </a:spcBef>
                </a:pPr>
                <a:r>
                  <a:rPr lang="en-US" dirty="0"/>
                  <a:t>		point estimate	margin of error with</a:t>
                </a:r>
              </a:p>
              <a:p>
                <a:pPr>
                  <a:lnSpc>
                    <a:spcPct val="110000"/>
                  </a:lnSpc>
                  <a:spcBef>
                    <a:spcPts val="0"/>
                  </a:spcBef>
                </a:pPr>
                <a:r>
                  <a:rPr lang="en-US" dirty="0"/>
                  <a:t>					   a specific level of </a:t>
                </a:r>
              </a:p>
              <a:p>
                <a:pPr>
                  <a:lnSpc>
                    <a:spcPct val="110000"/>
                  </a:lnSpc>
                  <a:spcBef>
                    <a:spcPts val="0"/>
                  </a:spcBef>
                </a:pPr>
                <a:r>
                  <a:rPr lang="en-US" dirty="0"/>
                  <a:t>						confidence</a:t>
                </a:r>
              </a:p>
              <a:p>
                <a:endParaRPr lang="en-US" dirty="0"/>
              </a:p>
            </p:txBody>
          </p:sp>
        </mc:Choice>
        <mc:Fallback xmlns="">
          <p:sp>
            <p:nvSpPr>
              <p:cNvPr id="3" name="Content Placeholder 2">
                <a:extLst>
                  <a:ext uri="{FF2B5EF4-FFF2-40B4-BE49-F238E27FC236}">
                    <a16:creationId xmlns:a16="http://schemas.microsoft.com/office/drawing/2014/main" id="{9A94D34B-C06D-2806-B9B5-68642ACF929A}"/>
                  </a:ext>
                </a:extLst>
              </p:cNvPr>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2267"/>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E11C9BE0-FDBC-296F-ADE9-5EA1363C8D1C}"/>
              </a:ext>
            </a:extLst>
          </p:cNvPr>
          <p:cNvGraphicFramePr>
            <a:graphicFrameLocks noChangeAspect="1"/>
          </p:cNvGraphicFramePr>
          <p:nvPr>
            <p:extLst>
              <p:ext uri="{D42A27DB-BD31-4B8C-83A1-F6EECF244321}">
                <p14:modId xmlns:p14="http://schemas.microsoft.com/office/powerpoint/2010/main" val="3630729714"/>
              </p:ext>
            </p:extLst>
          </p:nvPr>
        </p:nvGraphicFramePr>
        <p:xfrm>
          <a:off x="2971800" y="3137210"/>
          <a:ext cx="3733800" cy="876300"/>
        </p:xfrm>
        <a:graphic>
          <a:graphicData uri="http://schemas.openxmlformats.org/presentationml/2006/ole">
            <mc:AlternateContent xmlns:mc="http://schemas.openxmlformats.org/markup-compatibility/2006">
              <mc:Choice xmlns:v="urn:schemas-microsoft-com:vml" Requires="v">
                <p:oleObj name="Equation" r:id="rId3" imgW="3733560" imgH="876240" progId="Equation.DSMT4">
                  <p:embed/>
                </p:oleObj>
              </mc:Choice>
              <mc:Fallback>
                <p:oleObj name="Equation" r:id="rId3" imgW="3733560" imgH="876240" progId="Equation.DSMT4">
                  <p:embed/>
                  <p:pic>
                    <p:nvPicPr>
                      <p:cNvPr id="0" name=""/>
                      <p:cNvPicPr/>
                      <p:nvPr/>
                    </p:nvPicPr>
                    <p:blipFill>
                      <a:blip r:embed="rId4"/>
                      <a:stretch>
                        <a:fillRect/>
                      </a:stretch>
                    </p:blipFill>
                    <p:spPr>
                      <a:xfrm>
                        <a:off x="2971800" y="3137210"/>
                        <a:ext cx="3733800" cy="876300"/>
                      </a:xfrm>
                      <a:prstGeom prst="rect">
                        <a:avLst/>
                      </a:prstGeom>
                    </p:spPr>
                  </p:pic>
                </p:oleObj>
              </mc:Fallback>
            </mc:AlternateContent>
          </a:graphicData>
        </a:graphic>
      </p:graphicFrame>
      <p:sp>
        <p:nvSpPr>
          <p:cNvPr id="5" name="Left Brace 4">
            <a:extLst>
              <a:ext uri="{FF2B5EF4-FFF2-40B4-BE49-F238E27FC236}">
                <a16:creationId xmlns:a16="http://schemas.microsoft.com/office/drawing/2014/main" id="{E76CBF4B-8D5E-0E63-CAE7-B21D6EFDCBA8}"/>
              </a:ext>
            </a:extLst>
          </p:cNvPr>
          <p:cNvSpPr/>
          <p:nvPr/>
        </p:nvSpPr>
        <p:spPr>
          <a:xfrm rot="16200000">
            <a:off x="3446346" y="3168387"/>
            <a:ext cx="342900" cy="12573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6" name="Left Brace 5">
            <a:extLst>
              <a:ext uri="{FF2B5EF4-FFF2-40B4-BE49-F238E27FC236}">
                <a16:creationId xmlns:a16="http://schemas.microsoft.com/office/drawing/2014/main" id="{7B96878A-D870-ABA0-63F9-051FCE3EBF51}"/>
              </a:ext>
            </a:extLst>
          </p:cNvPr>
          <p:cNvSpPr/>
          <p:nvPr/>
        </p:nvSpPr>
        <p:spPr>
          <a:xfrm rot="16200000">
            <a:off x="6092129" y="3395595"/>
            <a:ext cx="342900" cy="12573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Tree>
    <p:extLst>
      <p:ext uri="{BB962C8B-B14F-4D97-AF65-F5344CB8AC3E}">
        <p14:creationId xmlns:p14="http://schemas.microsoft.com/office/powerpoint/2010/main" val="39639132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2988F-4E10-1C9B-F386-F48C01ACE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790F2F-BC6E-7BB2-0EDC-82F1C65FE06C}"/>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E2B5638-CB15-E30A-9C42-697759226940}"/>
                  </a:ext>
                </a:extLst>
              </p:cNvPr>
              <p:cNvSpPr>
                <a:spLocks noGrp="1"/>
              </p:cNvSpPr>
              <p:nvPr>
                <p:ph idx="1"/>
              </p:nvPr>
            </p:nvSpPr>
            <p:spPr>
              <a:xfrm>
                <a:off x="457200" y="1143000"/>
                <a:ext cx="8229600" cy="4572000"/>
              </a:xfrm>
            </p:spPr>
            <p:txBody>
              <a:bodyPr>
                <a:noAutofit/>
              </a:bodyPr>
              <a:lstStyle/>
              <a:p>
                <a:pPr>
                  <a:lnSpc>
                    <a:spcPct val="150000"/>
                  </a:lnSpc>
                </a:pPr>
                <a:r>
                  <a:rPr lang="en-US" dirty="0"/>
                  <a:t>The margin of error of the confidence interval represents a significant and distinct statistical concept. The margin of error that is added and subtracted to the point estimate,	         can be thought of as the </a:t>
                </a:r>
                <a:r>
                  <a:rPr lang="en-US" b="1" dirty="0"/>
                  <a:t>maximum error </a:t>
                </a:r>
                <a:r>
                  <a:rPr lang="en-US" dirty="0"/>
                  <a:t>in estimating </a:t>
                </a:r>
                <a14:m>
                  <m:oMath xmlns:m="http://schemas.openxmlformats.org/officeDocument/2006/math">
                    <m:r>
                      <a:rPr lang="en-US" b="0" i="1" dirty="0" smtClean="0">
                        <a:latin typeface="Cambria Math" panose="02040503050406030204" pitchFamily="18" charset="0"/>
                        <a:ea typeface="Cambria Math" panose="02040503050406030204" pitchFamily="18" charset="0"/>
                      </a:rPr>
                      <m:t>𝜇</m:t>
                    </m:r>
                  </m:oMath>
                </a14:m>
                <a:r>
                  <a:rPr lang="en-US" dirty="0"/>
                  <a:t> using the point estimate </a:t>
                </a:r>
                <a14:m>
                  <m:oMath xmlns:m="http://schemas.openxmlformats.org/officeDocument/2006/math">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oMath>
                </a14:m>
                <a:r>
                  <a:rPr lang="en-US" dirty="0"/>
                  <a:t> with a specified level of confidence. </a:t>
                </a:r>
              </a:p>
            </p:txBody>
          </p:sp>
        </mc:Choice>
        <mc:Fallback xmlns="">
          <p:sp>
            <p:nvSpPr>
              <p:cNvPr id="3" name="Content Placeholder 2">
                <a:extLst>
                  <a:ext uri="{FF2B5EF4-FFF2-40B4-BE49-F238E27FC236}">
                    <a16:creationId xmlns:a16="http://schemas.microsoft.com/office/drawing/2014/main" id="{7E2B5638-CB15-E30A-9C42-697759226940}"/>
                  </a:ext>
                </a:extLst>
              </p:cNvPr>
              <p:cNvSpPr>
                <a:spLocks noGrp="1" noRot="1" noChangeAspect="1" noMove="1" noResize="1" noEditPoints="1" noAdjustHandles="1" noChangeArrowheads="1" noChangeShapeType="1" noTextEdit="1"/>
              </p:cNvSpPr>
              <p:nvPr>
                <p:ph idx="1"/>
              </p:nvPr>
            </p:nvSpPr>
            <p:spPr>
              <a:xfrm>
                <a:off x="457200" y="1143000"/>
                <a:ext cx="8229600" cy="4572000"/>
              </a:xfrm>
              <a:blipFill>
                <a:blip r:embed="rId3"/>
                <a:stretch>
                  <a:fillRect l="-1481" r="-1630"/>
                </a:stretch>
              </a:blipFill>
            </p:spPr>
            <p:txBody>
              <a:bodyPr/>
              <a:lstStyle/>
              <a:p>
                <a:r>
                  <a:rPr lang="en-IN">
                    <a:noFill/>
                  </a:rPr>
                  <a:t> </a:t>
                </a:r>
              </a:p>
            </p:txBody>
          </p:sp>
        </mc:Fallback>
      </mc:AlternateContent>
      <p:graphicFrame>
        <p:nvGraphicFramePr>
          <p:cNvPr id="7" name="Object 6">
            <a:extLst>
              <a:ext uri="{FF2B5EF4-FFF2-40B4-BE49-F238E27FC236}">
                <a16:creationId xmlns:a16="http://schemas.microsoft.com/office/drawing/2014/main" id="{7F3DD40E-8601-F703-6D3E-E4D430486EF8}"/>
              </a:ext>
            </a:extLst>
          </p:cNvPr>
          <p:cNvGraphicFramePr>
            <a:graphicFrameLocks noChangeAspect="1"/>
          </p:cNvGraphicFramePr>
          <p:nvPr>
            <p:extLst>
              <p:ext uri="{D42A27DB-BD31-4B8C-83A1-F6EECF244321}">
                <p14:modId xmlns:p14="http://schemas.microsoft.com/office/powerpoint/2010/main" val="3240397"/>
              </p:ext>
            </p:extLst>
          </p:nvPr>
        </p:nvGraphicFramePr>
        <p:xfrm>
          <a:off x="2821258" y="3059151"/>
          <a:ext cx="1143000" cy="876300"/>
        </p:xfrm>
        <a:graphic>
          <a:graphicData uri="http://schemas.openxmlformats.org/presentationml/2006/ole">
            <mc:AlternateContent xmlns:mc="http://schemas.openxmlformats.org/markup-compatibility/2006">
              <mc:Choice xmlns:v="urn:schemas-microsoft-com:vml" Requires="v">
                <p:oleObj name="Equation" r:id="rId4" imgW="1143000" imgH="876240" progId="Equation.DSMT4">
                  <p:embed/>
                </p:oleObj>
              </mc:Choice>
              <mc:Fallback>
                <p:oleObj name="Equation" r:id="rId4" imgW="1143000" imgH="876240" progId="Equation.DSMT4">
                  <p:embed/>
                  <p:pic>
                    <p:nvPicPr>
                      <p:cNvPr id="4" name="Object 3">
                        <a:extLst>
                          <a:ext uri="{FF2B5EF4-FFF2-40B4-BE49-F238E27FC236}">
                            <a16:creationId xmlns:a16="http://schemas.microsoft.com/office/drawing/2014/main" id="{E11C9BE0-FDBC-296F-ADE9-5EA1363C8D1C}"/>
                          </a:ext>
                        </a:extLst>
                      </p:cNvPr>
                      <p:cNvPicPr/>
                      <p:nvPr/>
                    </p:nvPicPr>
                    <p:blipFill>
                      <a:blip r:embed="rId5"/>
                      <a:stretch>
                        <a:fillRect/>
                      </a:stretch>
                    </p:blipFill>
                    <p:spPr>
                      <a:xfrm>
                        <a:off x="2821258" y="3059151"/>
                        <a:ext cx="1143000" cy="876300"/>
                      </a:xfrm>
                      <a:prstGeom prst="rect">
                        <a:avLst/>
                      </a:prstGeom>
                    </p:spPr>
                  </p:pic>
                </p:oleObj>
              </mc:Fallback>
            </mc:AlternateContent>
          </a:graphicData>
        </a:graphic>
      </p:graphicFrame>
    </p:spTree>
    <p:extLst>
      <p:ext uri="{BB962C8B-B14F-4D97-AF65-F5344CB8AC3E}">
        <p14:creationId xmlns:p14="http://schemas.microsoft.com/office/powerpoint/2010/main" val="524013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E54E5-6A18-8F85-5BD8-ABC30FE34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780C1-5F8C-B89A-C67D-237770D29621}"/>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0744667-DF40-5D83-3C82-BD32517F9595}"/>
                  </a:ext>
                </a:extLst>
              </p:cNvPr>
              <p:cNvSpPr>
                <a:spLocks noGrp="1"/>
              </p:cNvSpPr>
              <p:nvPr>
                <p:ph idx="1"/>
              </p:nvPr>
            </p:nvSpPr>
            <p:spPr>
              <a:xfrm>
                <a:off x="457200" y="1143000"/>
                <a:ext cx="8229600" cy="4572000"/>
              </a:xfrm>
            </p:spPr>
            <p:txBody>
              <a:bodyPr>
                <a:noAutofit/>
              </a:bodyPr>
              <a:lstStyle/>
              <a:p>
                <a:r>
                  <a:rPr lang="en-US" dirty="0"/>
                  <a:t>The maximum error of estimation is also referred to as the </a:t>
                </a:r>
                <a:r>
                  <a:rPr lang="en-US" b="1" dirty="0"/>
                  <a:t>margin of error, </a:t>
                </a:r>
                <a:r>
                  <a:rPr lang="en-US" b="1" i="1" dirty="0"/>
                  <a:t>E</a:t>
                </a:r>
                <a:r>
                  <a:rPr lang="en-US" dirty="0"/>
                  <a:t>. Therefore, the confidence interval for the population mean above can also be written as </a:t>
                </a:r>
                <a14:m>
                  <m:oMath xmlns:m="http://schemas.openxmlformats.org/officeDocument/2006/math">
                    <m:acc>
                      <m:accPr>
                        <m:chr m:val="̅"/>
                        <m:ctrlPr>
                          <a:rPr lang="en-US" i="1" dirty="0" smtClean="0">
                            <a:latin typeface="Cambria Math" panose="02040503050406030204" pitchFamily="18" charset="0"/>
                          </a:rPr>
                        </m:ctrlPr>
                      </m:accPr>
                      <m:e>
                        <m:r>
                          <a:rPr lang="en-US" dirty="0">
                            <a:latin typeface="Cambria Math" panose="02040503050406030204" pitchFamily="18" charset="0"/>
                          </a:rPr>
                          <m:t>𝑥</m:t>
                        </m:r>
                      </m:e>
                    </m:acc>
                  </m:oMath>
                </a14:m>
                <a:r>
                  <a:rPr lang="en-US" dirty="0"/>
                  <a:t> </a:t>
                </a:r>
                <a14:m>
                  <m:oMath xmlns:m="http://schemas.openxmlformats.org/officeDocument/2006/math">
                    <m:r>
                      <a:rPr lang="en-US"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𝐸</m:t>
                    </m:r>
                  </m:oMath>
                </a14:m>
                <a:r>
                  <a:rPr lang="en-US" dirty="0"/>
                  <a:t>. 	</a:t>
                </a:r>
              </a:p>
              <a:p>
                <a:r>
                  <a:rPr lang="en-US" dirty="0"/>
                  <a:t>For example, the 95% confidence interval in Example 10.2.1 was given as</a:t>
                </a:r>
              </a:p>
              <a:p>
                <a:r>
                  <a:rPr lang="en-US" dirty="0"/>
                  <a:t>			</a:t>
                </a:r>
              </a:p>
            </p:txBody>
          </p:sp>
        </mc:Choice>
        <mc:Fallback xmlns="">
          <p:sp>
            <p:nvSpPr>
              <p:cNvPr id="3" name="Content Placeholder 2">
                <a:extLst>
                  <a:ext uri="{FF2B5EF4-FFF2-40B4-BE49-F238E27FC236}">
                    <a16:creationId xmlns:a16="http://schemas.microsoft.com/office/drawing/2014/main" id="{10744667-DF40-5D83-3C82-BD32517F9595}"/>
                  </a:ext>
                </a:extLst>
              </p:cNvPr>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1333" r="-148"/>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775D73E8-26C7-D8B6-156F-19B47E1B86B9}"/>
              </a:ext>
            </a:extLst>
          </p:cNvPr>
          <p:cNvGraphicFramePr>
            <a:graphicFrameLocks noChangeAspect="1"/>
          </p:cNvGraphicFramePr>
          <p:nvPr>
            <p:extLst>
              <p:ext uri="{D42A27DB-BD31-4B8C-83A1-F6EECF244321}">
                <p14:modId xmlns:p14="http://schemas.microsoft.com/office/powerpoint/2010/main" val="1283065687"/>
              </p:ext>
            </p:extLst>
          </p:nvPr>
        </p:nvGraphicFramePr>
        <p:xfrm>
          <a:off x="2819400" y="3962400"/>
          <a:ext cx="2463800" cy="1346200"/>
        </p:xfrm>
        <a:graphic>
          <a:graphicData uri="http://schemas.openxmlformats.org/presentationml/2006/ole">
            <mc:AlternateContent xmlns:mc="http://schemas.openxmlformats.org/markup-compatibility/2006">
              <mc:Choice xmlns:v="urn:schemas-microsoft-com:vml" Requires="v">
                <p:oleObj name="Equation" r:id="rId3" imgW="2463480" imgH="1346040" progId="Equation.DSMT4">
                  <p:embed/>
                </p:oleObj>
              </mc:Choice>
              <mc:Fallback>
                <p:oleObj name="Equation" r:id="rId3" imgW="2463480" imgH="1346040" progId="Equation.DSMT4">
                  <p:embed/>
                  <p:pic>
                    <p:nvPicPr>
                      <p:cNvPr id="0" name=""/>
                      <p:cNvPicPr/>
                      <p:nvPr/>
                    </p:nvPicPr>
                    <p:blipFill>
                      <a:blip r:embed="rId4"/>
                      <a:stretch>
                        <a:fillRect/>
                      </a:stretch>
                    </p:blipFill>
                    <p:spPr>
                      <a:xfrm>
                        <a:off x="2819400" y="3962400"/>
                        <a:ext cx="2463800" cy="1346200"/>
                      </a:xfrm>
                      <a:prstGeom prst="rect">
                        <a:avLst/>
                      </a:prstGeom>
                    </p:spPr>
                  </p:pic>
                </p:oleObj>
              </mc:Fallback>
            </mc:AlternateContent>
          </a:graphicData>
        </a:graphic>
      </p:graphicFrame>
    </p:spTree>
    <p:extLst>
      <p:ext uri="{BB962C8B-B14F-4D97-AF65-F5344CB8AC3E}">
        <p14:creationId xmlns:p14="http://schemas.microsoft.com/office/powerpoint/2010/main" val="1943010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A4008-C2B0-78C1-44DB-3837A730AA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01520C-072B-D2A2-CCDC-FBED6769F2B9}"/>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3A09430-1561-887E-CDEA-1110A95AD9D1}"/>
                  </a:ext>
                </a:extLst>
              </p:cNvPr>
              <p:cNvSpPr>
                <a:spLocks noGrp="1"/>
              </p:cNvSpPr>
              <p:nvPr>
                <p:ph idx="1"/>
              </p:nvPr>
            </p:nvSpPr>
            <p:spPr>
              <a:xfrm>
                <a:off x="457200" y="1143000"/>
                <a:ext cx="8229600" cy="4572000"/>
              </a:xfrm>
            </p:spPr>
            <p:txBody>
              <a:bodyPr>
                <a:noAutofit/>
              </a:bodyPr>
              <a:lstStyle/>
              <a:p>
                <a:r>
                  <a:rPr lang="en-US" dirty="0"/>
                  <a:t>We could say that we are 95% confident that the point estimate of </a:t>
                </a:r>
                <a14:m>
                  <m:oMath xmlns:m="http://schemas.openxmlformats.org/officeDocument/2006/math">
                    <m:r>
                      <a:rPr lang="en-US" i="1" dirty="0" smtClean="0">
                        <a:latin typeface="Cambria Math" panose="02040503050406030204" pitchFamily="18" charset="0"/>
                        <a:ea typeface="Cambria Math" panose="02040503050406030204" pitchFamily="18" charset="0"/>
                      </a:rPr>
                      <m:t>𝜇</m:t>
                    </m:r>
                  </m:oMath>
                </a14:m>
                <a:r>
                  <a:rPr lang="en-US" dirty="0"/>
                  <a:t>, </a:t>
                </a:r>
                <a14:m>
                  <m:oMath xmlns:m="http://schemas.openxmlformats.org/officeDocument/2006/math">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oMath>
                </a14:m>
                <a:r>
                  <a:rPr lang="en-US" dirty="0"/>
                  <a:t> =425, has an error of estimation no larger than 2.352 hp (or a margin of error of 2.352 hp). </a:t>
                </a:r>
                <a:r>
                  <a:rPr lang="en-US" i="1" dirty="0"/>
                  <a:t>Being able to assess the error of an estimate is one of the most useful applications of statistical methods</a:t>
                </a:r>
                <a:r>
                  <a:rPr lang="en-US" dirty="0"/>
                  <a:t>.</a:t>
                </a:r>
              </a:p>
              <a:p>
                <a:r>
                  <a:rPr lang="en-US" dirty="0"/>
                  <a:t>			</a:t>
                </a:r>
              </a:p>
            </p:txBody>
          </p:sp>
        </mc:Choice>
        <mc:Fallback xmlns="">
          <p:sp>
            <p:nvSpPr>
              <p:cNvPr id="3" name="Content Placeholder 2">
                <a:extLst>
                  <a:ext uri="{FF2B5EF4-FFF2-40B4-BE49-F238E27FC236}">
                    <a16:creationId xmlns:a16="http://schemas.microsoft.com/office/drawing/2014/main" id="{53A09430-1561-887E-CDEA-1110A95AD9D1}"/>
                  </a:ext>
                </a:extLst>
              </p:cNvPr>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1333" r="-444"/>
                </a:stretch>
              </a:blipFill>
            </p:spPr>
            <p:txBody>
              <a:bodyPr/>
              <a:lstStyle/>
              <a:p>
                <a:r>
                  <a:rPr lang="en-IN">
                    <a:noFill/>
                  </a:rPr>
                  <a:t> </a:t>
                </a:r>
              </a:p>
            </p:txBody>
          </p:sp>
        </mc:Fallback>
      </mc:AlternateContent>
    </p:spTree>
    <p:extLst>
      <p:ext uri="{BB962C8B-B14F-4D97-AF65-F5344CB8AC3E}">
        <p14:creationId xmlns:p14="http://schemas.microsoft.com/office/powerpoint/2010/main" val="5213693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10.2.2: Determining a Confidence Interval for Product Testing a Soccer Ball</a:t>
            </a:r>
          </a:p>
        </p:txBody>
      </p:sp>
      <p:sp>
        <p:nvSpPr>
          <p:cNvPr id="3" name="Content Placeholder 2"/>
          <p:cNvSpPr>
            <a:spLocks noGrp="1"/>
          </p:cNvSpPr>
          <p:nvPr>
            <p:ph idx="1"/>
          </p:nvPr>
        </p:nvSpPr>
        <p:spPr/>
        <p:txBody>
          <a:bodyPr>
            <a:noAutofit/>
          </a:bodyPr>
          <a:lstStyle/>
          <a:p>
            <a:r>
              <a:rPr lang="en-US" dirty="0"/>
              <a:t>A production manager of a soccer ball production line is interested in investigating the maximum pressure the balls can sustain. Suppose a random sample of 20 soccer balls is selected, and the balls are put through a pressure test to determine the psi at which the bladder will burst. It is known from past experiences that the pressure at which a ball’s bladder ruptures is normally distributed with a standard deviation of 2.7 psi.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A950A-BCA1-A02C-9132-D18797B91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540D15-A514-940E-7F32-C39C1BA1B99F}"/>
              </a:ext>
            </a:extLst>
          </p:cNvPr>
          <p:cNvSpPr>
            <a:spLocks noGrp="1"/>
          </p:cNvSpPr>
          <p:nvPr>
            <p:ph type="title"/>
          </p:nvPr>
        </p:nvSpPr>
        <p:spPr/>
        <p:txBody>
          <a:bodyPr/>
          <a:lstStyle/>
          <a:p>
            <a:r>
              <a:rPr lang="en-US" dirty="0"/>
              <a:t>Example 10.2.2: Determining a Confidence Interval for Product Testing a Soccer Ball (cont.)</a:t>
            </a:r>
          </a:p>
        </p:txBody>
      </p:sp>
      <p:sp>
        <p:nvSpPr>
          <p:cNvPr id="3" name="Content Placeholder 2">
            <a:extLst>
              <a:ext uri="{FF2B5EF4-FFF2-40B4-BE49-F238E27FC236}">
                <a16:creationId xmlns:a16="http://schemas.microsoft.com/office/drawing/2014/main" id="{624BC854-01CF-16CA-2C58-E2D8C96E6410}"/>
              </a:ext>
            </a:extLst>
          </p:cNvPr>
          <p:cNvSpPr>
            <a:spLocks noGrp="1"/>
          </p:cNvSpPr>
          <p:nvPr>
            <p:ph idx="1"/>
          </p:nvPr>
        </p:nvSpPr>
        <p:spPr/>
        <p:txBody>
          <a:bodyPr>
            <a:noAutofit/>
          </a:bodyPr>
          <a:lstStyle/>
          <a:p>
            <a:r>
              <a:rPr lang="en-US" dirty="0"/>
              <a:t>Of the 20 balls tested the sample mean pressure necessary to burst the bladder of the soccer ball is found to be 17.38 psi. Calculate a 95 percent confidence interval for the population mean pressure necessary to rupture the bladder of the company’s soccer ball. Interpret the results. </a:t>
            </a:r>
          </a:p>
          <a:p>
            <a:r>
              <a:rPr lang="en-US" b="1" dirty="0"/>
              <a:t>Solution</a:t>
            </a:r>
          </a:p>
          <a:p>
            <a:r>
              <a:rPr lang="en-US" dirty="0"/>
              <a:t>From the information given, we know that</a:t>
            </a:r>
          </a:p>
          <a:p>
            <a:endParaRPr lang="en-US" dirty="0"/>
          </a:p>
        </p:txBody>
      </p:sp>
      <p:graphicFrame>
        <p:nvGraphicFramePr>
          <p:cNvPr id="4" name="Object 3">
            <a:extLst>
              <a:ext uri="{FF2B5EF4-FFF2-40B4-BE49-F238E27FC236}">
                <a16:creationId xmlns:a16="http://schemas.microsoft.com/office/drawing/2014/main" id="{A4D65E65-CE1B-0254-F8C6-8DD3D6C42060}"/>
              </a:ext>
            </a:extLst>
          </p:cNvPr>
          <p:cNvGraphicFramePr>
            <a:graphicFrameLocks noChangeAspect="1"/>
          </p:cNvGraphicFramePr>
          <p:nvPr>
            <p:extLst>
              <p:ext uri="{D42A27DB-BD31-4B8C-83A1-F6EECF244321}">
                <p14:modId xmlns:p14="http://schemas.microsoft.com/office/powerpoint/2010/main" val="3521090642"/>
              </p:ext>
            </p:extLst>
          </p:nvPr>
        </p:nvGraphicFramePr>
        <p:xfrm>
          <a:off x="2286000" y="5218213"/>
          <a:ext cx="4216400" cy="342900"/>
        </p:xfrm>
        <a:graphic>
          <a:graphicData uri="http://schemas.openxmlformats.org/presentationml/2006/ole">
            <mc:AlternateContent xmlns:mc="http://schemas.openxmlformats.org/markup-compatibility/2006">
              <mc:Choice xmlns:v="urn:schemas-microsoft-com:vml" Requires="v">
                <p:oleObj name="Equation" r:id="rId2" imgW="4216320" imgH="342720" progId="Equation.DSMT4">
                  <p:embed/>
                </p:oleObj>
              </mc:Choice>
              <mc:Fallback>
                <p:oleObj name="Equation" r:id="rId2" imgW="4216320" imgH="342720" progId="Equation.DSMT4">
                  <p:embed/>
                  <p:pic>
                    <p:nvPicPr>
                      <p:cNvPr id="0" name=""/>
                      <p:cNvPicPr/>
                      <p:nvPr/>
                    </p:nvPicPr>
                    <p:blipFill>
                      <a:blip r:embed="rId3"/>
                      <a:stretch>
                        <a:fillRect/>
                      </a:stretch>
                    </p:blipFill>
                    <p:spPr>
                      <a:xfrm>
                        <a:off x="2286000" y="5218213"/>
                        <a:ext cx="4216400" cy="342900"/>
                      </a:xfrm>
                      <a:prstGeom prst="rect">
                        <a:avLst/>
                      </a:prstGeom>
                    </p:spPr>
                  </p:pic>
                </p:oleObj>
              </mc:Fallback>
            </mc:AlternateContent>
          </a:graphicData>
        </a:graphic>
      </p:graphicFrame>
    </p:spTree>
    <p:extLst>
      <p:ext uri="{BB962C8B-B14F-4D97-AF65-F5344CB8AC3E}">
        <p14:creationId xmlns:p14="http://schemas.microsoft.com/office/powerpoint/2010/main" val="4092376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10.2.2: Determining a Confidence Interval for Product Testing a Soccer Ball (cont.)</a:t>
            </a:r>
          </a:p>
        </p:txBody>
      </p:sp>
      <p:sp>
        <p:nvSpPr>
          <p:cNvPr id="3" name="Content Placeholder 2"/>
          <p:cNvSpPr>
            <a:spLocks noGrp="1"/>
          </p:cNvSpPr>
          <p:nvPr>
            <p:ph idx="1"/>
          </p:nvPr>
        </p:nvSpPr>
        <p:spPr/>
        <p:txBody>
          <a:bodyPr>
            <a:noAutofit/>
          </a:bodyPr>
          <a:lstStyle/>
          <a:p>
            <a:r>
              <a:rPr lang="en-US" dirty="0"/>
              <a:t>We can use Table 10.2.1 to find the value of </a:t>
            </a:r>
            <a:r>
              <a:rPr lang="en-US" i="1" dirty="0"/>
              <a:t>z</a:t>
            </a:r>
            <a:r>
              <a:rPr lang="en-US" dirty="0"/>
              <a:t>, 1.96. Inputting these values into the confidence interval formula, we get. </a:t>
            </a:r>
          </a:p>
          <a:p>
            <a:endParaRPr lang="en-US" dirty="0"/>
          </a:p>
          <a:p>
            <a:endParaRPr lang="en-US" dirty="0"/>
          </a:p>
          <a:p>
            <a:endParaRPr lang="en-US" dirty="0"/>
          </a:p>
          <a:p>
            <a:endParaRPr lang="en-US" dirty="0"/>
          </a:p>
          <a:p>
            <a:r>
              <a:rPr lang="en-US" dirty="0"/>
              <a:t>These values are the endpoints for the 95% confidence interval.</a:t>
            </a:r>
          </a:p>
          <a:p>
            <a:endParaRPr lang="en-US" dirty="0"/>
          </a:p>
        </p:txBody>
      </p:sp>
      <p:graphicFrame>
        <p:nvGraphicFramePr>
          <p:cNvPr id="4" name="Object 3">
            <a:extLst>
              <a:ext uri="{FF2B5EF4-FFF2-40B4-BE49-F238E27FC236}">
                <a16:creationId xmlns:a16="http://schemas.microsoft.com/office/drawing/2014/main" id="{A2DF166B-1B04-4899-50DA-F629A8FE00FE}"/>
              </a:ext>
            </a:extLst>
          </p:cNvPr>
          <p:cNvGraphicFramePr>
            <a:graphicFrameLocks noChangeAspect="1"/>
          </p:cNvGraphicFramePr>
          <p:nvPr>
            <p:extLst>
              <p:ext uri="{D42A27DB-BD31-4B8C-83A1-F6EECF244321}">
                <p14:modId xmlns:p14="http://schemas.microsoft.com/office/powerpoint/2010/main" val="2618714909"/>
              </p:ext>
            </p:extLst>
          </p:nvPr>
        </p:nvGraphicFramePr>
        <p:xfrm>
          <a:off x="2895600" y="2556510"/>
          <a:ext cx="2552700" cy="2019300"/>
        </p:xfrm>
        <a:graphic>
          <a:graphicData uri="http://schemas.openxmlformats.org/presentationml/2006/ole">
            <mc:AlternateContent xmlns:mc="http://schemas.openxmlformats.org/markup-compatibility/2006">
              <mc:Choice xmlns:v="urn:schemas-microsoft-com:vml" Requires="v">
                <p:oleObj name="Equation" r:id="rId2" imgW="2552400" imgH="2019240" progId="Equation.DSMT4">
                  <p:embed/>
                </p:oleObj>
              </mc:Choice>
              <mc:Fallback>
                <p:oleObj name="Equation" r:id="rId2" imgW="2552400" imgH="2019240" progId="Equation.DSMT4">
                  <p:embed/>
                  <p:pic>
                    <p:nvPicPr>
                      <p:cNvPr id="0" name=""/>
                      <p:cNvPicPr/>
                      <p:nvPr/>
                    </p:nvPicPr>
                    <p:blipFill>
                      <a:blip r:embed="rId3"/>
                      <a:stretch>
                        <a:fillRect/>
                      </a:stretch>
                    </p:blipFill>
                    <p:spPr>
                      <a:xfrm>
                        <a:off x="2895600" y="2556510"/>
                        <a:ext cx="2552700" cy="20193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B25BC-022E-0BA6-15E0-001054D780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FE8CD-22F4-CE39-57D4-66A6E3C3945B}"/>
              </a:ext>
            </a:extLst>
          </p:cNvPr>
          <p:cNvSpPr>
            <a:spLocks noGrp="1"/>
          </p:cNvSpPr>
          <p:nvPr>
            <p:ph type="title"/>
          </p:nvPr>
        </p:nvSpPr>
        <p:spPr/>
        <p:txBody>
          <a:bodyPr/>
          <a:lstStyle/>
          <a:p>
            <a:r>
              <a:rPr lang="en-US" dirty="0"/>
              <a:t>Example 10.2.2: Determining a Confidence Interval for Product Testing a Soccer Ball (cont.)</a:t>
            </a:r>
          </a:p>
        </p:txBody>
      </p:sp>
      <p:sp>
        <p:nvSpPr>
          <p:cNvPr id="3" name="Content Placeholder 2">
            <a:extLst>
              <a:ext uri="{FF2B5EF4-FFF2-40B4-BE49-F238E27FC236}">
                <a16:creationId xmlns:a16="http://schemas.microsoft.com/office/drawing/2014/main" id="{55A36442-1052-DCBC-CFE2-A6D485176A0E}"/>
              </a:ext>
            </a:extLst>
          </p:cNvPr>
          <p:cNvSpPr>
            <a:spLocks noGrp="1"/>
          </p:cNvSpPr>
          <p:nvPr>
            <p:ph idx="1"/>
          </p:nvPr>
        </p:nvSpPr>
        <p:spPr/>
        <p:txBody>
          <a:bodyPr>
            <a:noAutofit/>
          </a:bodyPr>
          <a:lstStyle/>
          <a:p>
            <a:r>
              <a:rPr lang="en-US" dirty="0"/>
              <a:t>Therefore, we are 95% confident that the population mean psi necessary to burst the company’s soccer ball is between 16.197 and 18.563 psi. It is important to remember that “confidence” is not the same as probability. We are confident in the interval estimation process. The true value of the mean is either in the specified interval (16.197, 18.563) </a:t>
            </a:r>
            <a:r>
              <a:rPr lang="en-US"/>
              <a:t>or not—so </a:t>
            </a:r>
            <a:r>
              <a:rPr lang="en-US" dirty="0"/>
              <a:t>the probability that the interval contains the true value of the mean is either 1 or 0.</a:t>
            </a:r>
          </a:p>
        </p:txBody>
      </p:sp>
    </p:spTree>
    <p:extLst>
      <p:ext uri="{BB962C8B-B14F-4D97-AF65-F5344CB8AC3E}">
        <p14:creationId xmlns:p14="http://schemas.microsoft.com/office/powerpoint/2010/main" val="1341994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384995"/>
          </a:xfrm>
          <a:ln w="28575">
            <a:solidFill>
              <a:srgbClr val="FF0000"/>
            </a:solidFill>
          </a:ln>
        </p:spPr>
        <p:txBody>
          <a:bodyPr>
            <a:spAutoFit/>
          </a:bodyPr>
          <a:lstStyle/>
          <a:p>
            <a:r>
              <a:rPr lang="en-US" dirty="0">
                <a:solidFill>
                  <a:srgbClr val="000000"/>
                </a:solidFill>
              </a:rPr>
              <a:t>It is important to note that confidence and probability are conceptually related, but they are not the same thing.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3E11F-8AD6-9C3E-9E87-92348D313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D7F05-2BA6-47A1-F7E5-691177FDC901}"/>
              </a:ext>
            </a:extLst>
          </p:cNvPr>
          <p:cNvSpPr>
            <a:spLocks noGrp="1"/>
          </p:cNvSpPr>
          <p:nvPr>
            <p:ph type="title"/>
          </p:nvPr>
        </p:nvSpPr>
        <p:spPr/>
        <p:txBody>
          <a:bodyPr/>
          <a:lstStyle/>
          <a:p>
            <a:r>
              <a:rPr lang="en-US" dirty="0"/>
              <a:t>Definition: Interval Estimate</a:t>
            </a:r>
          </a:p>
        </p:txBody>
      </p:sp>
      <p:sp>
        <p:nvSpPr>
          <p:cNvPr id="4" name="Content Placeholder 2">
            <a:extLst>
              <a:ext uri="{FF2B5EF4-FFF2-40B4-BE49-F238E27FC236}">
                <a16:creationId xmlns:a16="http://schemas.microsoft.com/office/drawing/2014/main" id="{8702D131-5ECB-AE9D-9FCA-E02B286B4206}"/>
              </a:ext>
            </a:extLst>
          </p:cNvPr>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An </a:t>
            </a:r>
            <a:r>
              <a:rPr lang="en-US" b="1" dirty="0">
                <a:solidFill>
                  <a:srgbClr val="000000"/>
                </a:solidFill>
              </a:rPr>
              <a:t>interval estimate </a:t>
            </a:r>
            <a:r>
              <a:rPr lang="en-US" dirty="0">
                <a:solidFill>
                  <a:srgbClr val="000000"/>
                </a:solidFill>
              </a:rPr>
              <a:t>defines an upper and lower boundary for an interval that will hopefully contain the population parameter with a given confidence level.</a:t>
            </a:r>
          </a:p>
        </p:txBody>
      </p:sp>
    </p:spTree>
    <p:extLst>
      <p:ext uri="{BB962C8B-B14F-4D97-AF65-F5344CB8AC3E}">
        <p14:creationId xmlns:p14="http://schemas.microsoft.com/office/powerpoint/2010/main" val="3932228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EB42C-86F9-A6EF-4E23-C0ECB19A3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3C065-DE22-2C6B-D917-8265CDFF2EDC}"/>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212FF01-7402-37BF-D342-D4F49C6934F0}"/>
                  </a:ext>
                </a:extLst>
              </p:cNvPr>
              <p:cNvSpPr>
                <a:spLocks noGrp="1"/>
              </p:cNvSpPr>
              <p:nvPr>
                <p:ph idx="1"/>
              </p:nvPr>
            </p:nvSpPr>
            <p:spPr/>
            <p:txBody>
              <a:bodyPr>
                <a:normAutofit/>
              </a:bodyPr>
              <a:lstStyle/>
              <a:p>
                <a:r>
                  <a:rPr lang="en-US" dirty="0"/>
                  <a:t>The seeds of a good interval estimator for the population mean can be found in Chapter 9, which defined how </a:t>
                </a:r>
                <a14:m>
                  <m:oMath xmlns:m="http://schemas.openxmlformats.org/officeDocument/2006/math">
                    <m:acc>
                      <m:accPr>
                        <m:chr m:val="̅"/>
                        <m:ctrlPr>
                          <a:rPr lang="en-US" i="1" dirty="0" smtClean="0">
                            <a:latin typeface="Cambria Math" panose="02040503050406030204" pitchFamily="18" charset="0"/>
                          </a:rPr>
                        </m:ctrlPr>
                      </m:accPr>
                      <m:e>
                        <m:r>
                          <a:rPr lang="en-US" dirty="0">
                            <a:latin typeface="Cambria Math" panose="02040503050406030204" pitchFamily="18" charset="0"/>
                          </a:rPr>
                          <m:t>𝑥</m:t>
                        </m:r>
                      </m:e>
                    </m:acc>
                  </m:oMath>
                </a14:m>
                <a:r>
                  <a:rPr lang="en-US" dirty="0"/>
                  <a:t> should vary. Recall that if the sample size is reasonably large </a:t>
                </a:r>
                <a14:m>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&gt;30</m:t>
                        </m:r>
                      </m:e>
                    </m:d>
                    <m:r>
                      <a:rPr lang="en-US" b="0" i="1" smtClean="0">
                        <a:latin typeface="Cambria Math" panose="02040503050406030204" pitchFamily="18" charset="0"/>
                      </a:rPr>
                      <m:t>,</m:t>
                    </m:r>
                  </m:oMath>
                </a14:m>
                <a:r>
                  <a:rPr lang="en-US" dirty="0"/>
                  <a:t> the Central Limit Theorem ensures that </a:t>
                </a:r>
                <a14:m>
                  <m:oMath xmlns:m="http://schemas.openxmlformats.org/officeDocument/2006/math">
                    <m:acc>
                      <m:accPr>
                        <m:chr m:val="̅"/>
                        <m:ctrlPr>
                          <a:rPr lang="en-US" i="1" dirty="0">
                            <a:latin typeface="Cambria Math" panose="02040503050406030204" pitchFamily="18" charset="0"/>
                          </a:rPr>
                        </m:ctrlPr>
                      </m:accPr>
                      <m:e>
                        <m:r>
                          <a:rPr lang="en-US" dirty="0">
                            <a:latin typeface="Cambria Math" panose="02040503050406030204" pitchFamily="18" charset="0"/>
                          </a:rPr>
                          <m:t>𝑥</m:t>
                        </m:r>
                      </m:e>
                    </m:acc>
                  </m:oMath>
                </a14:m>
                <a:r>
                  <a:rPr lang="en-US" dirty="0"/>
                  <a:t> has an approximate normal distribution with mean, </a:t>
                </a:r>
                <a14:m>
                  <m:oMath xmlns:m="http://schemas.openxmlformats.org/officeDocument/2006/math">
                    <m:r>
                      <a:rPr lang="en-US" i="1" dirty="0">
                        <a:latin typeface="Cambria Math" panose="02040503050406030204" pitchFamily="18" charset="0"/>
                        <a:ea typeface="Cambria Math" panose="02040503050406030204" pitchFamily="18" charset="0"/>
                      </a:rPr>
                      <m:t>𝜇</m:t>
                    </m:r>
                  </m:oMath>
                </a14:m>
                <a:r>
                  <a:rPr lang="en-US" dirty="0"/>
                  <a:t>, and standard deviation, </a:t>
                </a:r>
                <a14:m>
                  <m:oMath xmlns:m="http://schemas.openxmlformats.org/officeDocument/2006/math">
                    <m:f>
                      <m:fPr>
                        <m:ctrlPr>
                          <a:rPr lang="en-US" i="1" dirty="0" smtClean="0">
                            <a:latin typeface="Cambria Math" panose="02040503050406030204" pitchFamily="18" charset="0"/>
                          </a:rPr>
                        </m:ctrlPr>
                      </m:fPr>
                      <m:num>
                        <m:r>
                          <a:rPr lang="en-US" i="1" dirty="0" smtClean="0">
                            <a:latin typeface="Cambria Math" panose="02040503050406030204" pitchFamily="18" charset="0"/>
                            <a:ea typeface="Cambria Math" panose="02040503050406030204" pitchFamily="18" charset="0"/>
                          </a:rPr>
                          <m:t>𝜎</m:t>
                        </m:r>
                      </m:num>
                      <m:den>
                        <m:rad>
                          <m:radPr>
                            <m:degHide m:val="on"/>
                            <m:ctrlPr>
                              <a:rPr lang="en-US" i="1" dirty="0" smtClean="0">
                                <a:latin typeface="Cambria Math" panose="02040503050406030204" pitchFamily="18" charset="0"/>
                              </a:rPr>
                            </m:ctrlPr>
                          </m:radPr>
                          <m:deg/>
                          <m:e>
                            <m:r>
                              <a:rPr lang="en-US" b="0" i="1" dirty="0" smtClean="0">
                                <a:latin typeface="Cambria Math" panose="02040503050406030204" pitchFamily="18" charset="0"/>
                              </a:rPr>
                              <m:t>𝑛</m:t>
                            </m:r>
                          </m:e>
                        </m:rad>
                      </m:den>
                    </m:f>
                  </m:oMath>
                </a14:m>
                <a:r>
                  <a:rPr lang="en-US" dirty="0"/>
                  <a:t>.</a:t>
                </a:r>
              </a:p>
            </p:txBody>
          </p:sp>
        </mc:Choice>
        <mc:Fallback xmlns="">
          <p:sp>
            <p:nvSpPr>
              <p:cNvPr id="3" name="Content Placeholder 2">
                <a:extLst>
                  <a:ext uri="{FF2B5EF4-FFF2-40B4-BE49-F238E27FC236}">
                    <a16:creationId xmlns:a16="http://schemas.microsoft.com/office/drawing/2014/main" id="{9212FF01-7402-37BF-D342-D4F49C6934F0}"/>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75185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27449-5479-0C07-84CE-5FFF8DDA0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4BFB19-91FC-BAB2-9718-57C46B4D4131}"/>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0790E08E-27EF-AF52-8A1A-5E53098695AF}"/>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A5851528-76E7-8AF6-71EC-4EBE1B78538F}"/>
              </a:ext>
            </a:extLst>
          </p:cNvPr>
          <p:cNvPicPr>
            <a:picLocks noChangeAspect="1"/>
          </p:cNvPicPr>
          <p:nvPr/>
        </p:nvPicPr>
        <p:blipFill>
          <a:blip r:embed="rId2"/>
          <a:stretch>
            <a:fillRect/>
          </a:stretch>
        </p:blipFill>
        <p:spPr>
          <a:xfrm>
            <a:off x="1600200" y="1447800"/>
            <a:ext cx="5643989" cy="3521990"/>
          </a:xfrm>
          <a:prstGeom prst="rect">
            <a:avLst/>
          </a:prstGeom>
        </p:spPr>
      </p:pic>
    </p:spTree>
    <p:extLst>
      <p:ext uri="{BB962C8B-B14F-4D97-AF65-F5344CB8AC3E}">
        <p14:creationId xmlns:p14="http://schemas.microsoft.com/office/powerpoint/2010/main" val="161584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EF7B4-587B-FF7A-4205-D573731958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585B3-5348-A319-B342-37EBCC72C59D}"/>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4AF8CB1-EF0A-7379-5C16-91A812DB0EF7}"/>
                  </a:ext>
                </a:extLst>
              </p:cNvPr>
              <p:cNvSpPr>
                <a:spLocks noGrp="1"/>
              </p:cNvSpPr>
              <p:nvPr>
                <p:ph idx="1"/>
              </p:nvPr>
            </p:nvSpPr>
            <p:spPr/>
            <p:txBody>
              <a:bodyPr>
                <a:normAutofit/>
              </a:bodyPr>
              <a:lstStyle/>
              <a:p>
                <a:r>
                  <a:rPr lang="en-US" dirty="0"/>
                  <a:t>The sampling distribution can be used to develop an interval estimator. For the standard normal random variable,</a:t>
                </a:r>
              </a:p>
              <a:p>
                <a:endParaRPr lang="en-US" dirty="0"/>
              </a:p>
              <a:p>
                <a:r>
                  <a:rPr lang="en-US" dirty="0"/>
                  <a:t>Since </a:t>
                </a:r>
                <a14:m>
                  <m:oMath xmlns:m="http://schemas.openxmlformats.org/officeDocument/2006/math">
                    <m:acc>
                      <m:accPr>
                        <m:chr m:val="̅"/>
                        <m:ctrlPr>
                          <a:rPr lang="en-US" i="1" dirty="0" smtClean="0">
                            <a:latin typeface="Cambria Math" panose="02040503050406030204" pitchFamily="18" charset="0"/>
                          </a:rPr>
                        </m:ctrlPr>
                      </m:accPr>
                      <m:e>
                        <m:r>
                          <a:rPr lang="en-US" dirty="0">
                            <a:latin typeface="Cambria Math" panose="02040503050406030204" pitchFamily="18" charset="0"/>
                          </a:rPr>
                          <m:t>𝑥</m:t>
                        </m:r>
                      </m:e>
                    </m:acc>
                  </m:oMath>
                </a14:m>
                <a:r>
                  <a:rPr lang="en-US" dirty="0"/>
                  <a:t> can be transformed into the standard normal random variable by using the </a:t>
                </a:r>
                <a:r>
                  <a:rPr lang="en-US" i="1" dirty="0"/>
                  <a:t>z</a:t>
                </a:r>
                <a:r>
                  <a:rPr lang="en-US" dirty="0"/>
                  <a:t>-transformation,              	       then by substitution,</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34AF8CB1-EF0A-7379-5C16-91A812DB0EF7}"/>
                  </a:ext>
                </a:extLst>
              </p:cNvPr>
              <p:cNvSpPr>
                <a:spLocks noGrp="1" noRot="1" noChangeAspect="1" noMove="1" noResize="1" noEditPoints="1" noAdjustHandles="1" noChangeArrowheads="1" noChangeShapeType="1" noTextEdit="1"/>
              </p:cNvSpPr>
              <p:nvPr>
                <p:ph idx="1"/>
              </p:nvPr>
            </p:nvSpPr>
            <p:spPr>
              <a:blipFill>
                <a:blip r:embed="rId3"/>
                <a:stretch>
                  <a:fillRect l="-1481" t="-1200"/>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392EE6D8-904D-4AEE-105B-6118F57FD942}"/>
              </a:ext>
            </a:extLst>
          </p:cNvPr>
          <p:cNvGraphicFramePr>
            <a:graphicFrameLocks noChangeAspect="1"/>
          </p:cNvGraphicFramePr>
          <p:nvPr>
            <p:extLst>
              <p:ext uri="{D42A27DB-BD31-4B8C-83A1-F6EECF244321}">
                <p14:modId xmlns:p14="http://schemas.microsoft.com/office/powerpoint/2010/main" val="2632827436"/>
              </p:ext>
            </p:extLst>
          </p:nvPr>
        </p:nvGraphicFramePr>
        <p:xfrm>
          <a:off x="2590800" y="2590800"/>
          <a:ext cx="3784600" cy="482600"/>
        </p:xfrm>
        <a:graphic>
          <a:graphicData uri="http://schemas.openxmlformats.org/presentationml/2006/ole">
            <mc:AlternateContent xmlns:mc="http://schemas.openxmlformats.org/markup-compatibility/2006">
              <mc:Choice xmlns:v="urn:schemas-microsoft-com:vml" Requires="v">
                <p:oleObj name="Equation" r:id="rId4" imgW="3784320" imgH="482400" progId="Equation.DSMT4">
                  <p:embed/>
                </p:oleObj>
              </mc:Choice>
              <mc:Fallback>
                <p:oleObj name="Equation" r:id="rId4" imgW="3784320" imgH="482400" progId="Equation.DSMT4">
                  <p:embed/>
                  <p:pic>
                    <p:nvPicPr>
                      <p:cNvPr id="0" name=""/>
                      <p:cNvPicPr/>
                      <p:nvPr/>
                    </p:nvPicPr>
                    <p:blipFill>
                      <a:blip r:embed="rId5"/>
                      <a:stretch>
                        <a:fillRect/>
                      </a:stretch>
                    </p:blipFill>
                    <p:spPr>
                      <a:xfrm>
                        <a:off x="2590800" y="2590800"/>
                        <a:ext cx="3784600" cy="482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B6C1A36A-649F-1620-D9C7-D16D28573247}"/>
              </a:ext>
            </a:extLst>
          </p:cNvPr>
          <p:cNvGraphicFramePr>
            <a:graphicFrameLocks noChangeAspect="1"/>
          </p:cNvGraphicFramePr>
          <p:nvPr>
            <p:extLst>
              <p:ext uri="{D42A27DB-BD31-4B8C-83A1-F6EECF244321}">
                <p14:modId xmlns:p14="http://schemas.microsoft.com/office/powerpoint/2010/main" val="2830431269"/>
              </p:ext>
            </p:extLst>
          </p:nvPr>
        </p:nvGraphicFramePr>
        <p:xfrm>
          <a:off x="574908" y="3951249"/>
          <a:ext cx="1422400" cy="914400"/>
        </p:xfrm>
        <a:graphic>
          <a:graphicData uri="http://schemas.openxmlformats.org/presentationml/2006/ole">
            <mc:AlternateContent xmlns:mc="http://schemas.openxmlformats.org/markup-compatibility/2006">
              <mc:Choice xmlns:v="urn:schemas-microsoft-com:vml" Requires="v">
                <p:oleObj name="Equation" r:id="rId6" imgW="1422360" imgH="914400" progId="Equation.DSMT4">
                  <p:embed/>
                </p:oleObj>
              </mc:Choice>
              <mc:Fallback>
                <p:oleObj name="Equation" r:id="rId6" imgW="1422360" imgH="914400" progId="Equation.DSMT4">
                  <p:embed/>
                  <p:pic>
                    <p:nvPicPr>
                      <p:cNvPr id="0" name=""/>
                      <p:cNvPicPr/>
                      <p:nvPr/>
                    </p:nvPicPr>
                    <p:blipFill>
                      <a:blip r:embed="rId7"/>
                      <a:stretch>
                        <a:fillRect/>
                      </a:stretch>
                    </p:blipFill>
                    <p:spPr>
                      <a:xfrm>
                        <a:off x="574908" y="3951249"/>
                        <a:ext cx="1422400" cy="914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9B01A08-2A9B-4841-9A5B-CF5D1FD54289}"/>
              </a:ext>
            </a:extLst>
          </p:cNvPr>
          <p:cNvGraphicFramePr>
            <a:graphicFrameLocks noChangeAspect="1"/>
          </p:cNvGraphicFramePr>
          <p:nvPr>
            <p:extLst>
              <p:ext uri="{D42A27DB-BD31-4B8C-83A1-F6EECF244321}">
                <p14:modId xmlns:p14="http://schemas.microsoft.com/office/powerpoint/2010/main" val="1201168496"/>
              </p:ext>
            </p:extLst>
          </p:nvPr>
        </p:nvGraphicFramePr>
        <p:xfrm>
          <a:off x="2115016" y="4648200"/>
          <a:ext cx="4483100" cy="1041400"/>
        </p:xfrm>
        <a:graphic>
          <a:graphicData uri="http://schemas.openxmlformats.org/presentationml/2006/ole">
            <mc:AlternateContent xmlns:mc="http://schemas.openxmlformats.org/markup-compatibility/2006">
              <mc:Choice xmlns:v="urn:schemas-microsoft-com:vml" Requires="v">
                <p:oleObj name="Equation" r:id="rId8" imgW="4483080" imgH="1041120" progId="Equation.DSMT4">
                  <p:embed/>
                </p:oleObj>
              </mc:Choice>
              <mc:Fallback>
                <p:oleObj name="Equation" r:id="rId8" imgW="4483080" imgH="1041120" progId="Equation.DSMT4">
                  <p:embed/>
                  <p:pic>
                    <p:nvPicPr>
                      <p:cNvPr id="0" name=""/>
                      <p:cNvPicPr/>
                      <p:nvPr/>
                    </p:nvPicPr>
                    <p:blipFill>
                      <a:blip r:embed="rId9"/>
                      <a:stretch>
                        <a:fillRect/>
                      </a:stretch>
                    </p:blipFill>
                    <p:spPr>
                      <a:xfrm>
                        <a:off x="2115016" y="4648200"/>
                        <a:ext cx="4483100" cy="1041400"/>
                      </a:xfrm>
                      <a:prstGeom prst="rect">
                        <a:avLst/>
                      </a:prstGeom>
                    </p:spPr>
                  </p:pic>
                </p:oleObj>
              </mc:Fallback>
            </mc:AlternateContent>
          </a:graphicData>
        </a:graphic>
      </p:graphicFrame>
    </p:spTree>
    <p:extLst>
      <p:ext uri="{BB962C8B-B14F-4D97-AF65-F5344CB8AC3E}">
        <p14:creationId xmlns:p14="http://schemas.microsoft.com/office/powerpoint/2010/main" val="1796347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802BC-A6F3-0EFF-4002-9807AA892F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76DB1-AB00-444F-E70E-758C7F168C7F}"/>
              </a:ext>
            </a:extLst>
          </p:cNvPr>
          <p:cNvSpPr>
            <a:spLocks noGrp="1"/>
          </p:cNvSpPr>
          <p:nvPr>
            <p:ph type="title"/>
          </p:nvPr>
        </p:nvSpPr>
        <p:spPr/>
        <p:txBody>
          <a:bodyPr/>
          <a:lstStyle/>
          <a:p>
            <a:r>
              <a:rPr lang="en-US" dirty="0"/>
              <a:t>Estimating the Population Mean, </a:t>
            </a:r>
            <a:r>
              <a:rPr lang="en-US" i="1" dirty="0"/>
              <a:t>σ</a:t>
            </a:r>
            <a:r>
              <a:rPr lang="en-US" dirty="0"/>
              <a:t> Known (cont.)</a:t>
            </a:r>
          </a:p>
        </p:txBody>
      </p:sp>
      <p:sp>
        <p:nvSpPr>
          <p:cNvPr id="3" name="Content Placeholder 2">
            <a:extLst>
              <a:ext uri="{FF2B5EF4-FFF2-40B4-BE49-F238E27FC236}">
                <a16:creationId xmlns:a16="http://schemas.microsoft.com/office/drawing/2014/main" id="{33610B7A-F9DA-83B2-14B3-45DFCF4A4CBD}"/>
              </a:ext>
            </a:extLst>
          </p:cNvPr>
          <p:cNvSpPr>
            <a:spLocks noGrp="1"/>
          </p:cNvSpPr>
          <p:nvPr>
            <p:ph idx="1"/>
          </p:nvPr>
        </p:nvSpPr>
        <p:spPr/>
        <p:txBody>
          <a:bodyPr>
            <a:normAutofit/>
          </a:bodyPr>
          <a:lstStyle/>
          <a:p>
            <a:r>
              <a:rPr lang="en-US" dirty="0"/>
              <a:t>and with some algebraic manipulation we obtain</a:t>
            </a:r>
          </a:p>
          <a:p>
            <a:endParaRPr lang="en-US" dirty="0"/>
          </a:p>
          <a:p>
            <a:endParaRPr lang="en-US" dirty="0"/>
          </a:p>
          <a:p>
            <a:r>
              <a:rPr lang="en-US" dirty="0"/>
              <a:t>If the sample size is greater than 30, there is a 0.95 probability that the sample mean will be within 1.96 standard deviations of the population mean </a:t>
            </a:r>
            <a:r>
              <a:rPr lang="en-US" b="1" dirty="0"/>
              <a:t>before a particular sample is selected</a:t>
            </a:r>
            <a:r>
              <a:rPr lang="en-US" dirty="0"/>
              <a:t>.</a:t>
            </a:r>
          </a:p>
          <a:p>
            <a:endParaRPr lang="en-US" dirty="0"/>
          </a:p>
        </p:txBody>
      </p:sp>
      <p:graphicFrame>
        <p:nvGraphicFramePr>
          <p:cNvPr id="4" name="Object 3">
            <a:extLst>
              <a:ext uri="{FF2B5EF4-FFF2-40B4-BE49-F238E27FC236}">
                <a16:creationId xmlns:a16="http://schemas.microsoft.com/office/drawing/2014/main" id="{9403D90B-C380-54CE-D397-EF43AABFD96F}"/>
              </a:ext>
            </a:extLst>
          </p:cNvPr>
          <p:cNvGraphicFramePr>
            <a:graphicFrameLocks noChangeAspect="1"/>
          </p:cNvGraphicFramePr>
          <p:nvPr>
            <p:extLst>
              <p:ext uri="{D42A27DB-BD31-4B8C-83A1-F6EECF244321}">
                <p14:modId xmlns:p14="http://schemas.microsoft.com/office/powerpoint/2010/main" val="1620599682"/>
              </p:ext>
            </p:extLst>
          </p:nvPr>
        </p:nvGraphicFramePr>
        <p:xfrm>
          <a:off x="1447800" y="2057400"/>
          <a:ext cx="5359400" cy="482600"/>
        </p:xfrm>
        <a:graphic>
          <a:graphicData uri="http://schemas.openxmlformats.org/presentationml/2006/ole">
            <mc:AlternateContent xmlns:mc="http://schemas.openxmlformats.org/markup-compatibility/2006">
              <mc:Choice xmlns:v="urn:schemas-microsoft-com:vml" Requires="v">
                <p:oleObj name="Equation" r:id="rId2" imgW="5359320" imgH="482400" progId="Equation.DSMT4">
                  <p:embed/>
                </p:oleObj>
              </mc:Choice>
              <mc:Fallback>
                <p:oleObj name="Equation" r:id="rId2" imgW="5359320" imgH="482400" progId="Equation.DSMT4">
                  <p:embed/>
                  <p:pic>
                    <p:nvPicPr>
                      <p:cNvPr id="0" name=""/>
                      <p:cNvPicPr/>
                      <p:nvPr/>
                    </p:nvPicPr>
                    <p:blipFill>
                      <a:blip r:embed="rId3"/>
                      <a:stretch>
                        <a:fillRect/>
                      </a:stretch>
                    </p:blipFill>
                    <p:spPr>
                      <a:xfrm>
                        <a:off x="1447800" y="2057400"/>
                        <a:ext cx="5359400" cy="482600"/>
                      </a:xfrm>
                      <a:prstGeom prst="rect">
                        <a:avLst/>
                      </a:prstGeom>
                    </p:spPr>
                  </p:pic>
                </p:oleObj>
              </mc:Fallback>
            </mc:AlternateContent>
          </a:graphicData>
        </a:graphic>
      </p:graphicFrame>
    </p:spTree>
    <p:extLst>
      <p:ext uri="{BB962C8B-B14F-4D97-AF65-F5344CB8AC3E}">
        <p14:creationId xmlns:p14="http://schemas.microsoft.com/office/powerpoint/2010/main" val="269962333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2840</TotalTime>
  <Words>2357</Words>
  <Application>Microsoft Office PowerPoint</Application>
  <PresentationFormat>On-screen Show (4:3)</PresentationFormat>
  <Paragraphs>140</Paragraphs>
  <Slides>38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3" baseType="lpstr">
      <vt:lpstr>Arial</vt:lpstr>
      <vt:lpstr>Cambria Math</vt:lpstr>
      <vt:lpstr>Calibri</vt:lpstr>
      <vt:lpstr>Office Theme</vt:lpstr>
      <vt:lpstr>Equation</vt:lpstr>
      <vt:lpstr>Section 10.2</vt:lpstr>
      <vt:lpstr>Estimating the Population Mean, σ Known</vt:lpstr>
      <vt:lpstr>Estimating the Population Mean, σ Known (cont.)</vt:lpstr>
      <vt:lpstr>Note</vt:lpstr>
      <vt:lpstr>Definition: Interval Estimate</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Formula: 100(1 − α)% Confidence Interval for the Population Mean, σ Known </vt:lpstr>
      <vt:lpstr>Estimating the Population Mean, σ Known (cont.)</vt:lpstr>
      <vt:lpstr>Estimating the Population Mean, σ Known (cont.)</vt:lpstr>
      <vt:lpstr>Estimating the Population Mean, σ Known (cont.)</vt:lpstr>
      <vt:lpstr>Estimating the Population Mean, σ Known (cont.)</vt:lpstr>
      <vt:lpstr>Example 10.2.1: Determining a Confidence Interval for the Power of a Car Engine</vt:lpstr>
      <vt:lpstr>Example 10.2.1: Determining a Confidence Interval for the Power of a Car Engine (cont.)</vt:lpstr>
      <vt:lpstr>Example 10.2.1: Determining a Confidence Interval for the Power of a Car Engine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Estimating the Population Mean, σ Known (cont.)</vt:lpstr>
      <vt:lpstr>Example 10.2.2: Determining a Confidence Interval for Product Testing a Soccer Ball</vt:lpstr>
      <vt:lpstr>Example 10.2.2: Determining a Confidence Interval for Product Testing a Soccer Ball (cont.)</vt:lpstr>
      <vt:lpstr>Example 10.2.2: Determining a Confidence Interval for Product Testing a Soccer Ball (cont.)</vt:lpstr>
      <vt:lpstr>Example 10.2.2: Determining a Confidence Interval for Product Testing a Soccer Ball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318</cp:revision>
  <dcterms:created xsi:type="dcterms:W3CDTF">2013-04-26T14:43:13Z</dcterms:created>
  <dcterms:modified xsi:type="dcterms:W3CDTF">2024-03-12T14:38:31Z</dcterms:modified>
</cp:coreProperties>
</file>