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86" r:id="rId3"/>
    <p:sldId id="298" r:id="rId4"/>
    <p:sldId id="301" r:id="rId5"/>
    <p:sldId id="297" r:id="rId6"/>
    <p:sldId id="299" r:id="rId7"/>
    <p:sldId id="302" r:id="rId8"/>
    <p:sldId id="292" r:id="rId9"/>
    <p:sldId id="303" r:id="rId10"/>
    <p:sldId id="304" r:id="rId11"/>
    <p:sldId id="305" r:id="rId12"/>
    <p:sldId id="306" r:id="rId13"/>
    <p:sldId id="307" r:id="rId14"/>
    <p:sldId id="308" r:id="rId15"/>
    <p:sldId id="309" r:id="rId16"/>
    <p:sldId id="310" r:id="rId17"/>
    <p:sldId id="311" r:id="rId18"/>
    <p:sldId id="312" r:id="rId19"/>
    <p:sldId id="313" r:id="rId20"/>
    <p:sldId id="314" r:id="rId21"/>
    <p:sldId id="315" r:id="rId22"/>
    <p:sldId id="316" r:id="rId23"/>
    <p:sldId id="317" r:id="rId24"/>
    <p:sldId id="318" r:id="rId25"/>
  </p:sldIdLst>
  <p:sldSz cx="9144000" cy="6858000" type="screen4x3"/>
  <p:notesSz cx="6858000" cy="9144000"/>
  <p:embeddedFontLst>
    <p:embeddedFont>
      <p:font typeface="Cambria Math" panose="02040503050406030204" pitchFamily="18" charset="0"/>
      <p:regular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1" d="100"/>
          <a:sy n="111" d="100"/>
        </p:scale>
        <p:origin x="193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3/6/2024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3/6/2024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Point Estimation of Population Parameters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63586-46CE-3ABE-3E3C-7A587FFFEC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F8BD21-4E75-B63F-B8F7-14EE96E5B671}"/>
              </a:ext>
            </a:extLst>
          </p:cNvPr>
          <p:cNvSpPr>
            <a:spLocks noGrp="1"/>
          </p:cNvSpPr>
          <p:nvPr>
            <p:ph type="title"/>
          </p:nvPr>
        </p:nvSpPr>
        <p:spPr/>
        <p:txBody>
          <a:bodyPr/>
          <a:lstStyle/>
          <a:p>
            <a:r>
              <a:rPr lang="en-US" dirty="0"/>
              <a:t>Point Estimation of the Population Mean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AE25E4E-3E89-9318-ED73-0362D54DA80F}"/>
                  </a:ext>
                </a:extLst>
              </p:cNvPr>
              <p:cNvSpPr>
                <a:spLocks noGrp="1"/>
              </p:cNvSpPr>
              <p:nvPr>
                <p:ph idx="1"/>
              </p:nvPr>
            </p:nvSpPr>
            <p:spPr>
              <a:xfrm>
                <a:off x="457200" y="1295400"/>
                <a:ext cx="8229600" cy="4572000"/>
              </a:xfrm>
            </p:spPr>
            <p:txBody>
              <a:bodyPr>
                <a:noAutofit/>
              </a:bodyPr>
              <a:lstStyle/>
              <a:p>
                <a:r>
                  <a:rPr lang="en-US" dirty="0"/>
                  <a:t>One desirable restriction is </a:t>
                </a:r>
                <a:r>
                  <a:rPr lang="en-US" b="1" dirty="0"/>
                  <a:t>unbiasedness</a:t>
                </a:r>
                <a:r>
                  <a:rPr lang="en-US" dirty="0"/>
                  <a:t>. As was discussed in Chapter 9, to be an </a:t>
                </a:r>
                <a:r>
                  <a:rPr lang="en-US" b="1" dirty="0"/>
                  <a:t>unbiased estimator</a:t>
                </a:r>
                <a:r>
                  <a:rPr lang="en-US" dirty="0"/>
                  <a:t>, the expected value of the estimator must be equal to the parameter that is being estimated. For example, </a:t>
                </a:r>
                <a14:m>
                  <m:oMath xmlns:m="http://schemas.openxmlformats.org/officeDocument/2006/math">
                    <m:acc>
                      <m:accPr>
                        <m:chr m:val="̅"/>
                        <m:ctrlPr>
                          <a:rPr lang="en-US" i="1" dirty="0" smtClean="0">
                            <a:latin typeface="Cambria Math" panose="02040503050406030204" pitchFamily="18" charset="0"/>
                          </a:rPr>
                        </m:ctrlPr>
                      </m:accPr>
                      <m:e>
                        <m:r>
                          <a:rPr lang="en-US" dirty="0">
                            <a:latin typeface="Cambria Math" panose="02040503050406030204" pitchFamily="18" charset="0"/>
                          </a:rPr>
                          <m:t>𝑥</m:t>
                        </m:r>
                      </m:e>
                    </m:acc>
                  </m:oMath>
                </a14:m>
                <a:r>
                  <a:rPr lang="en-US" dirty="0"/>
                  <a:t> is an unbiased estimator of the population mean since</a:t>
                </a: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𝐸</m:t>
                      </m:r>
                      <m:d>
                        <m:dPr>
                          <m:ctrlPr>
                            <a:rPr lang="en-US" b="0" i="1" smtClean="0">
                              <a:latin typeface="Cambria Math" panose="02040503050406030204" pitchFamily="18" charset="0"/>
                            </a:rPr>
                          </m:ctrlPr>
                        </m:dPr>
                        <m:e>
                          <m:acc>
                            <m:accPr>
                              <m:chr m:val="̅"/>
                              <m:ctrlPr>
                                <a:rPr lang="en-US" i="1" dirty="0">
                                  <a:latin typeface="Cambria Math" panose="02040503050406030204" pitchFamily="18" charset="0"/>
                                </a:rPr>
                              </m:ctrlPr>
                            </m:accPr>
                            <m:e>
                              <m:r>
                                <a:rPr lang="en-US" dirty="0">
                                  <a:latin typeface="Cambria Math" panose="02040503050406030204" pitchFamily="18" charset="0"/>
                                </a:rPr>
                                <m:t>𝑥</m:t>
                              </m:r>
                            </m:e>
                          </m:acc>
                        </m:e>
                      </m:d>
                      <m:r>
                        <a:rPr lang="en-US" b="0" i="1" smtClean="0">
                          <a:latin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𝜇</m:t>
                      </m:r>
                      <m:r>
                        <a:rPr lang="en-US" b="0" i="1" smtClean="0">
                          <a:latin typeface="Cambria Math" panose="02040503050406030204" pitchFamily="18" charset="0"/>
                          <a:ea typeface="Cambria Math" panose="02040503050406030204" pitchFamily="18" charset="0"/>
                        </a:rPr>
                        <m:t>.</m:t>
                      </m:r>
                    </m:oMath>
                  </m:oMathPara>
                </a14:m>
                <a:endParaRPr lang="en-US" dirty="0"/>
              </a:p>
            </p:txBody>
          </p:sp>
        </mc:Choice>
        <mc:Fallback xmlns="">
          <p:sp>
            <p:nvSpPr>
              <p:cNvPr id="3" name="Content Placeholder 2">
                <a:extLst>
                  <a:ext uri="{FF2B5EF4-FFF2-40B4-BE49-F238E27FC236}">
                    <a16:creationId xmlns:a16="http://schemas.microsoft.com/office/drawing/2014/main" id="{9AE25E4E-3E89-9318-ED73-0362D54DA80F}"/>
                  </a:ext>
                </a:extLst>
              </p:cNvPr>
              <p:cNvSpPr>
                <a:spLocks noGrp="1" noRot="1" noChangeAspect="1" noMove="1" noResize="1" noEditPoints="1" noAdjustHandles="1" noChangeArrowheads="1" noChangeShapeType="1" noTextEdit="1"/>
              </p:cNvSpPr>
              <p:nvPr>
                <p:ph idx="1"/>
              </p:nvPr>
            </p:nvSpPr>
            <p:spPr>
              <a:xfrm>
                <a:off x="457200" y="1295400"/>
                <a:ext cx="8229600" cy="4572000"/>
              </a:xfrm>
              <a:blipFill>
                <a:blip r:embed="rId2"/>
                <a:stretch>
                  <a:fillRect l="-1481" t="-1333"/>
                </a:stretch>
              </a:blipFill>
            </p:spPr>
            <p:txBody>
              <a:bodyPr/>
              <a:lstStyle/>
              <a:p>
                <a:r>
                  <a:rPr lang="en-IN">
                    <a:noFill/>
                  </a:rPr>
                  <a:t> </a:t>
                </a:r>
              </a:p>
            </p:txBody>
          </p:sp>
        </mc:Fallback>
      </mc:AlternateContent>
    </p:spTree>
    <p:extLst>
      <p:ext uri="{BB962C8B-B14F-4D97-AF65-F5344CB8AC3E}">
        <p14:creationId xmlns:p14="http://schemas.microsoft.com/office/powerpoint/2010/main" val="1212424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41EB88-2618-369F-82FC-4D48B594A9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6B483F-6EF0-D0C7-3978-2DCEE78B735B}"/>
              </a:ext>
            </a:extLst>
          </p:cNvPr>
          <p:cNvSpPr>
            <a:spLocks noGrp="1"/>
          </p:cNvSpPr>
          <p:nvPr>
            <p:ph type="title"/>
          </p:nvPr>
        </p:nvSpPr>
        <p:spPr/>
        <p:txBody>
          <a:bodyPr/>
          <a:lstStyle/>
          <a:p>
            <a:r>
              <a:rPr lang="en-US" dirty="0"/>
              <a:t>Point Estimation of the Population Mean (cont.)</a:t>
            </a:r>
          </a:p>
        </p:txBody>
      </p:sp>
      <p:sp>
        <p:nvSpPr>
          <p:cNvPr id="3" name="Content Placeholder 2">
            <a:extLst>
              <a:ext uri="{FF2B5EF4-FFF2-40B4-BE49-F238E27FC236}">
                <a16:creationId xmlns:a16="http://schemas.microsoft.com/office/drawing/2014/main" id="{C3727392-EFE0-C258-C04C-85C4B8CAB84A}"/>
              </a:ext>
            </a:extLst>
          </p:cNvPr>
          <p:cNvSpPr>
            <a:spLocks noGrp="1"/>
          </p:cNvSpPr>
          <p:nvPr>
            <p:ph idx="1"/>
          </p:nvPr>
        </p:nvSpPr>
        <p:spPr/>
        <p:txBody>
          <a:bodyPr>
            <a:normAutofit/>
          </a:bodyPr>
          <a:lstStyle/>
          <a:p>
            <a:r>
              <a:rPr lang="en-US" dirty="0"/>
              <a:t>Unfortunately, there are many estimators that are unbiased estimators of the population mean, including the sample mean, sample median, or any single sample value. </a:t>
            </a:r>
            <a:r>
              <a:rPr lang="en-US" i="1" dirty="0"/>
              <a:t>Among unbiased estimators of the population mean, the sample mean has the smallest mean squared error</a:t>
            </a:r>
            <a:r>
              <a:rPr lang="en-US" dirty="0"/>
              <a:t>. There is no other unbiased estimator that can consistently do a better job of estimating the population mean.</a:t>
            </a:r>
          </a:p>
        </p:txBody>
      </p:sp>
    </p:spTree>
    <p:extLst>
      <p:ext uri="{BB962C8B-B14F-4D97-AF65-F5344CB8AC3E}">
        <p14:creationId xmlns:p14="http://schemas.microsoft.com/office/powerpoint/2010/main" val="3690185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7CA23-0DBA-40D7-1BDC-0CC718C6BA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A2509E-825E-6221-BF8F-E7B12487852B}"/>
              </a:ext>
            </a:extLst>
          </p:cNvPr>
          <p:cNvSpPr>
            <a:spLocks noGrp="1"/>
          </p:cNvSpPr>
          <p:nvPr>
            <p:ph type="title"/>
          </p:nvPr>
        </p:nvSpPr>
        <p:spPr/>
        <p:txBody>
          <a:bodyPr/>
          <a:lstStyle/>
          <a:p>
            <a:r>
              <a:rPr lang="en-US" dirty="0"/>
              <a:t>Point Estimation of the Population Mean (cont.)</a:t>
            </a:r>
          </a:p>
        </p:txBody>
      </p:sp>
      <p:sp>
        <p:nvSpPr>
          <p:cNvPr id="3" name="Content Placeholder 2">
            <a:extLst>
              <a:ext uri="{FF2B5EF4-FFF2-40B4-BE49-F238E27FC236}">
                <a16:creationId xmlns:a16="http://schemas.microsoft.com/office/drawing/2014/main" id="{9DE4CBB5-50F0-2D3F-5AF9-BBEE51664FF2}"/>
              </a:ext>
            </a:extLst>
          </p:cNvPr>
          <p:cNvSpPr>
            <a:spLocks noGrp="1"/>
          </p:cNvSpPr>
          <p:nvPr>
            <p:ph idx="1"/>
          </p:nvPr>
        </p:nvSpPr>
        <p:spPr/>
        <p:txBody>
          <a:bodyPr>
            <a:normAutofit/>
          </a:bodyPr>
          <a:lstStyle/>
          <a:p>
            <a:r>
              <a:rPr lang="en-US" dirty="0"/>
              <a:t>The fact that the sample mean is a good estimator of the population mean should not be surprising, since you would expect most sample statistics to be reasonably good estimators of their population counterparts. One of the exceptions is the sample range, which is a poor estimator of the population range. In summary, the best estimator is the one that is unbiased and has the smallest mean squared error.</a:t>
            </a:r>
          </a:p>
        </p:txBody>
      </p:sp>
    </p:spTree>
    <p:extLst>
      <p:ext uri="{BB962C8B-B14F-4D97-AF65-F5344CB8AC3E}">
        <p14:creationId xmlns:p14="http://schemas.microsoft.com/office/powerpoint/2010/main" val="3576194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671494-DE1D-A56F-2943-9CB85EF7A2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2983E3-474D-2A55-2812-A931A6316CFA}"/>
              </a:ext>
            </a:extLst>
          </p:cNvPr>
          <p:cNvSpPr>
            <a:spLocks noGrp="1"/>
          </p:cNvSpPr>
          <p:nvPr>
            <p:ph type="title"/>
          </p:nvPr>
        </p:nvSpPr>
        <p:spPr/>
        <p:txBody>
          <a:bodyPr>
            <a:normAutofit fontScale="90000"/>
          </a:bodyPr>
          <a:lstStyle/>
          <a:p>
            <a:r>
              <a:rPr lang="en-US" dirty="0"/>
              <a:t>Example 10.1.1: Determining the Best Estimator for the Population Mean Cost of an Apple iPhone</a:t>
            </a:r>
          </a:p>
        </p:txBody>
      </p:sp>
      <p:sp>
        <p:nvSpPr>
          <p:cNvPr id="3" name="Content Placeholder 2">
            <a:extLst>
              <a:ext uri="{FF2B5EF4-FFF2-40B4-BE49-F238E27FC236}">
                <a16:creationId xmlns:a16="http://schemas.microsoft.com/office/drawing/2014/main" id="{C4C2D295-EBCF-D1B3-E00C-E642810D324D}"/>
              </a:ext>
            </a:extLst>
          </p:cNvPr>
          <p:cNvSpPr>
            <a:spLocks noGrp="1"/>
          </p:cNvSpPr>
          <p:nvPr>
            <p:ph idx="1"/>
          </p:nvPr>
        </p:nvSpPr>
        <p:spPr/>
        <p:txBody>
          <a:bodyPr/>
          <a:lstStyle/>
          <a:p>
            <a:r>
              <a:rPr lang="en-US" dirty="0"/>
              <a:t>The latest version of the Apple iPhone was recently released. The cost of the most recent model of the iPhone at several major cell phone providers is found below. What would be the best point estimate of the average cost of the entire population of this model.</a:t>
            </a:r>
          </a:p>
          <a:p>
            <a:r>
              <a:rPr lang="en-US" dirty="0"/>
              <a:t>$958 $930 $1000 $999 $1025 $999 $959 $1016 $1085 $979</a:t>
            </a:r>
          </a:p>
          <a:p>
            <a:endParaRPr lang="en-US" dirty="0"/>
          </a:p>
          <a:p>
            <a:endParaRPr lang="en-US" dirty="0"/>
          </a:p>
        </p:txBody>
      </p:sp>
    </p:spTree>
    <p:extLst>
      <p:ext uri="{BB962C8B-B14F-4D97-AF65-F5344CB8AC3E}">
        <p14:creationId xmlns:p14="http://schemas.microsoft.com/office/powerpoint/2010/main" val="1047529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1334B-FDF1-CA0B-2F55-8F815478AB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20E619-911F-1F45-65EB-F6277FB2109C}"/>
              </a:ext>
            </a:extLst>
          </p:cNvPr>
          <p:cNvSpPr>
            <a:spLocks noGrp="1"/>
          </p:cNvSpPr>
          <p:nvPr>
            <p:ph type="title"/>
          </p:nvPr>
        </p:nvSpPr>
        <p:spPr/>
        <p:txBody>
          <a:bodyPr>
            <a:normAutofit fontScale="90000"/>
          </a:bodyPr>
          <a:lstStyle/>
          <a:p>
            <a:r>
              <a:rPr lang="en-US" dirty="0"/>
              <a:t>Example 10.1.1: Determining the Best Estimator for the Population Mean Cost of an Apple iPhone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CDC4E6D-6AB7-034B-D668-C3714CECAA12}"/>
                  </a:ext>
                </a:extLst>
              </p:cNvPr>
              <p:cNvSpPr>
                <a:spLocks noGrp="1"/>
              </p:cNvSpPr>
              <p:nvPr>
                <p:ph idx="1"/>
              </p:nvPr>
            </p:nvSpPr>
            <p:spPr/>
            <p:txBody>
              <a:bodyPr/>
              <a:lstStyle/>
              <a:p>
                <a:r>
                  <a:rPr lang="en-US" b="1" dirty="0"/>
                  <a:t>Solution</a:t>
                </a:r>
              </a:p>
              <a:p>
                <a:r>
                  <a:rPr lang="en-US" dirty="0"/>
                  <a:t>The best point estimator for the population mean cost of the most recent model of the Apple iPhone is the sample mean. Using technology or summing the costs and dividing them by the sample size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𝑛</m:t>
                    </m:r>
                    <m:r>
                      <a:rPr lang="en-US" i="1" dirty="0" smtClean="0">
                        <a:latin typeface="Cambria Math" panose="02040503050406030204" pitchFamily="18" charset="0"/>
                      </a:rPr>
                      <m:t>=10)</m:t>
                    </m:r>
                  </m:oMath>
                </a14:m>
                <a:r>
                  <a:rPr lang="en-US" dirty="0"/>
                  <a:t>, we obtain $995 as the best point estimate of the population mean.</a:t>
                </a:r>
              </a:p>
              <a:p>
                <a:endParaRPr lang="en-US" dirty="0"/>
              </a:p>
            </p:txBody>
          </p:sp>
        </mc:Choice>
        <mc:Fallback xmlns="">
          <p:sp>
            <p:nvSpPr>
              <p:cNvPr id="3" name="Content Placeholder 2">
                <a:extLst>
                  <a:ext uri="{FF2B5EF4-FFF2-40B4-BE49-F238E27FC236}">
                    <a16:creationId xmlns:a16="http://schemas.microsoft.com/office/drawing/2014/main" id="{3CDC4E6D-6AB7-034B-D668-C3714CECAA12}"/>
                  </a:ext>
                </a:extLst>
              </p:cNvPr>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1015458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B82EC-8121-597C-6B84-6DE4B0181B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0B02E6-F122-9439-B2B0-D5F39C32C9A2}"/>
              </a:ext>
            </a:extLst>
          </p:cNvPr>
          <p:cNvSpPr>
            <a:spLocks noGrp="1"/>
          </p:cNvSpPr>
          <p:nvPr>
            <p:ph type="title"/>
          </p:nvPr>
        </p:nvSpPr>
        <p:spPr/>
        <p:txBody>
          <a:bodyPr>
            <a:normAutofit/>
          </a:bodyPr>
          <a:lstStyle/>
          <a:p>
            <a:r>
              <a:rPr lang="en-US" dirty="0"/>
              <a:t>Point Estimation of the Population Proportion</a:t>
            </a:r>
          </a:p>
        </p:txBody>
      </p:sp>
      <p:sp>
        <p:nvSpPr>
          <p:cNvPr id="3" name="Content Placeholder 2">
            <a:extLst>
              <a:ext uri="{FF2B5EF4-FFF2-40B4-BE49-F238E27FC236}">
                <a16:creationId xmlns:a16="http://schemas.microsoft.com/office/drawing/2014/main" id="{CC9B638E-B4DF-BFBE-5923-57412F489CB2}"/>
              </a:ext>
            </a:extLst>
          </p:cNvPr>
          <p:cNvSpPr>
            <a:spLocks noGrp="1"/>
          </p:cNvSpPr>
          <p:nvPr>
            <p:ph idx="1"/>
          </p:nvPr>
        </p:nvSpPr>
        <p:spPr/>
        <p:txBody>
          <a:bodyPr/>
          <a:lstStyle/>
          <a:p>
            <a:r>
              <a:rPr lang="en-US" dirty="0"/>
              <a:t>An attribute is a characteristic that members of a population either possess or do not possess. Attributes are almost always measured as the </a:t>
            </a:r>
            <a:r>
              <a:rPr lang="en-US" b="1" dirty="0"/>
              <a:t>proportion</a:t>
            </a:r>
            <a:r>
              <a:rPr lang="en-US" dirty="0"/>
              <a:t> of the population that possess the characteristic.</a:t>
            </a:r>
          </a:p>
          <a:p>
            <a:r>
              <a:rPr lang="en-US" dirty="0"/>
              <a:t>Many decisions require a measure of a population attribute. Television and radio stations base their advertising charges on ratings reflecting the </a:t>
            </a:r>
            <a:r>
              <a:rPr lang="en-US" i="1" dirty="0"/>
              <a:t>percentage of television viewers who are watching a particular program</a:t>
            </a:r>
            <a:r>
              <a:rPr lang="en-US" dirty="0"/>
              <a:t>. A political analyst wants to know the </a:t>
            </a:r>
            <a:r>
              <a:rPr lang="en-US" i="1" dirty="0"/>
              <a:t>fraction of voters who favor a particular candidate</a:t>
            </a:r>
            <a:r>
              <a:rPr lang="en-US" dirty="0"/>
              <a:t>.</a:t>
            </a:r>
          </a:p>
          <a:p>
            <a:endParaRPr lang="en-US" dirty="0"/>
          </a:p>
        </p:txBody>
      </p:sp>
    </p:spTree>
    <p:extLst>
      <p:ext uri="{BB962C8B-B14F-4D97-AF65-F5344CB8AC3E}">
        <p14:creationId xmlns:p14="http://schemas.microsoft.com/office/powerpoint/2010/main" val="3502315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7ED6A-2B13-2F6B-2A21-817A6A029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FF2235-9FF9-619B-79BE-E85610029AFC}"/>
              </a:ext>
            </a:extLst>
          </p:cNvPr>
          <p:cNvSpPr>
            <a:spLocks noGrp="1"/>
          </p:cNvSpPr>
          <p:nvPr>
            <p:ph type="title"/>
          </p:nvPr>
        </p:nvSpPr>
        <p:spPr/>
        <p:txBody>
          <a:bodyPr>
            <a:normAutofit/>
          </a:bodyPr>
          <a:lstStyle/>
          <a:p>
            <a:r>
              <a:rPr lang="en-US" dirty="0"/>
              <a:t>Point Estimation of the Population Proportion (cont.)</a:t>
            </a:r>
          </a:p>
        </p:txBody>
      </p:sp>
      <p:sp>
        <p:nvSpPr>
          <p:cNvPr id="3" name="Content Placeholder 2">
            <a:extLst>
              <a:ext uri="{FF2B5EF4-FFF2-40B4-BE49-F238E27FC236}">
                <a16:creationId xmlns:a16="http://schemas.microsoft.com/office/drawing/2014/main" id="{AF4C0037-02BC-2F1D-DBB4-333906691F56}"/>
              </a:ext>
            </a:extLst>
          </p:cNvPr>
          <p:cNvSpPr>
            <a:spLocks noGrp="1"/>
          </p:cNvSpPr>
          <p:nvPr>
            <p:ph idx="1"/>
          </p:nvPr>
        </p:nvSpPr>
        <p:spPr/>
        <p:txBody>
          <a:bodyPr>
            <a:normAutofit/>
          </a:bodyPr>
          <a:lstStyle/>
          <a:p>
            <a:r>
              <a:rPr lang="en-US" dirty="0"/>
              <a:t>A social researcher needs the </a:t>
            </a:r>
            <a:r>
              <a:rPr lang="en-US" i="1" dirty="0"/>
              <a:t>fraction of teachers who believe group learning is a beneficial instructional method</a:t>
            </a:r>
            <a:r>
              <a:rPr lang="en-US" dirty="0"/>
              <a:t>. An insurance company is interested in estimating the </a:t>
            </a:r>
            <a:r>
              <a:rPr lang="en-US" i="1" dirty="0"/>
              <a:t>fraction of their policies that will result in claims</a:t>
            </a:r>
            <a:r>
              <a:rPr lang="en-US" dirty="0"/>
              <a:t>. A quality control engineer is interested in the </a:t>
            </a:r>
            <a:r>
              <a:rPr lang="en-US" i="1" dirty="0"/>
              <a:t>percentage defective in a lot of goods</a:t>
            </a:r>
            <a:r>
              <a:rPr lang="en-US" dirty="0"/>
              <a:t>. A marketing researcher demands the </a:t>
            </a:r>
            <a:r>
              <a:rPr lang="en-US" i="1" dirty="0"/>
              <a:t>fraction of persons on a mailing list that will purchase the product as a result of a direct mail marketing campaign</a:t>
            </a:r>
            <a:r>
              <a:rPr lang="en-US" dirty="0"/>
              <a:t>. The items in italics are measures of attributes of some population. </a:t>
            </a:r>
          </a:p>
        </p:txBody>
      </p:sp>
    </p:spTree>
    <p:extLst>
      <p:ext uri="{BB962C8B-B14F-4D97-AF65-F5344CB8AC3E}">
        <p14:creationId xmlns:p14="http://schemas.microsoft.com/office/powerpoint/2010/main" val="40988663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B3EAC-D3E8-C96E-38F5-15998EC52F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41DD1E-DA88-3818-B19E-8DFC8C8E30C5}"/>
              </a:ext>
            </a:extLst>
          </p:cNvPr>
          <p:cNvSpPr>
            <a:spLocks noGrp="1"/>
          </p:cNvSpPr>
          <p:nvPr>
            <p:ph type="title"/>
          </p:nvPr>
        </p:nvSpPr>
        <p:spPr/>
        <p:txBody>
          <a:bodyPr>
            <a:normAutofit/>
          </a:bodyPr>
          <a:lstStyle/>
          <a:p>
            <a:r>
              <a:rPr lang="en-US" dirty="0"/>
              <a:t>Point Estimation of the Population Proportion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A936DA1-32DD-86B8-449C-5EBAF3C0A0C4}"/>
                  </a:ext>
                </a:extLst>
              </p:cNvPr>
              <p:cNvSpPr>
                <a:spLocks noGrp="1"/>
              </p:cNvSpPr>
              <p:nvPr>
                <p:ph idx="1"/>
              </p:nvPr>
            </p:nvSpPr>
            <p:spPr/>
            <p:txBody>
              <a:bodyPr>
                <a:normAutofit lnSpcReduction="10000"/>
              </a:bodyPr>
              <a:lstStyle/>
              <a:p>
                <a:r>
                  <a:rPr lang="en-US" dirty="0"/>
                  <a:t>Researchers estimate the proportion of population members possessing those characteristics.</a:t>
                </a:r>
              </a:p>
              <a:p>
                <a:r>
                  <a:rPr lang="en-US" dirty="0"/>
                  <a:t>Estimating the proportion of the population that possess an attribute is straightforward. A random sample is selected and the sample proportion is computed as follows:</a:t>
                </a:r>
              </a:p>
              <a:p>
                <a14:m>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r>
                      <m:rPr>
                        <m:nor/>
                      </m:rPr>
                      <a:rPr lang="en-US"/>
                      <m:t>number</m:t>
                    </m:r>
                    <m:r>
                      <m:rPr>
                        <m:nor/>
                      </m:rPr>
                      <a:rPr lang="en-US"/>
                      <m:t> </m:t>
                    </m:r>
                    <m:r>
                      <m:rPr>
                        <m:nor/>
                      </m:rPr>
                      <a:rPr lang="en-US"/>
                      <m:t>in</m:t>
                    </m:r>
                    <m:r>
                      <m:rPr>
                        <m:nor/>
                      </m:rPr>
                      <a:rPr lang="en-US"/>
                      <m:t> </m:t>
                    </m:r>
                    <m:r>
                      <m:rPr>
                        <m:nor/>
                      </m:rPr>
                      <a:rPr lang="en-US"/>
                      <m:t>the</m:t>
                    </m:r>
                    <m:r>
                      <m:rPr>
                        <m:nor/>
                      </m:rPr>
                      <a:rPr lang="en-US"/>
                      <m:t> </m:t>
                    </m:r>
                    <m:r>
                      <m:rPr>
                        <m:nor/>
                      </m:rPr>
                      <a:rPr lang="en-US"/>
                      <m:t>sample</m:t>
                    </m:r>
                    <m:r>
                      <m:rPr>
                        <m:nor/>
                      </m:rPr>
                      <a:rPr lang="en-US"/>
                      <m:t> </m:t>
                    </m:r>
                    <m:r>
                      <m:rPr>
                        <m:nor/>
                      </m:rPr>
                      <a:rPr lang="en-US"/>
                      <m:t>that</m:t>
                    </m:r>
                    <m:r>
                      <m:rPr>
                        <m:nor/>
                      </m:rPr>
                      <a:rPr lang="en-US"/>
                      <m:t> </m:t>
                    </m:r>
                    <m:r>
                      <m:rPr>
                        <m:nor/>
                      </m:rPr>
                      <a:rPr lang="en-US"/>
                      <m:t>possess</m:t>
                    </m:r>
                    <m:r>
                      <m:rPr>
                        <m:nor/>
                      </m:rPr>
                      <a:rPr lang="en-US"/>
                      <m:t> </m:t>
                    </m:r>
                    <m:r>
                      <m:rPr>
                        <m:nor/>
                      </m:rPr>
                      <a:rPr lang="en-US"/>
                      <m:t>the</m:t>
                    </m:r>
                    <m:r>
                      <m:rPr>
                        <m:nor/>
                      </m:rPr>
                      <a:rPr lang="en-US"/>
                      <m:t> </m:t>
                    </m:r>
                    <m:r>
                      <m:rPr>
                        <m:nor/>
                      </m:rPr>
                      <a:rPr lang="en-US"/>
                      <m:t>attribute</m:t>
                    </m:r>
                  </m:oMath>
                </a14:m>
                <a:r>
                  <a:rPr lang="en-US" dirty="0"/>
                  <a:t>,</a:t>
                </a:r>
              </a:p>
              <a:p>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m:t>
                    </m:r>
                  </m:oMath>
                </a14:m>
                <a:r>
                  <a:rPr lang="en-IN" dirty="0"/>
                  <a:t> sample size, and </a:t>
                </a:r>
              </a:p>
              <a:p>
                <a14:m>
                  <m:oMath xmlns:m="http://schemas.openxmlformats.org/officeDocument/2006/math">
                    <m:acc>
                      <m:accPr>
                        <m:chr m:val="̂"/>
                        <m:ctrlPr>
                          <a:rPr lang="en-US" i="1" smtClean="0">
                            <a:latin typeface="Cambria Math" panose="02040503050406030204" pitchFamily="18" charset="0"/>
                          </a:rPr>
                        </m:ctrlPr>
                      </m:accPr>
                      <m:e>
                        <m:r>
                          <a:rPr lang="en-US" b="0" i="1" smtClean="0">
                            <a:latin typeface="Cambria Math" panose="02040503050406030204" pitchFamily="18" charset="0"/>
                          </a:rPr>
                          <m:t>𝑝</m:t>
                        </m:r>
                      </m:e>
                    </m:acc>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𝑥</m:t>
                        </m:r>
                      </m:num>
                      <m:den>
                        <m:r>
                          <a:rPr lang="en-US" b="0" i="1" smtClean="0">
                            <a:latin typeface="Cambria Math" panose="02040503050406030204" pitchFamily="18" charset="0"/>
                          </a:rPr>
                          <m:t>𝑛</m:t>
                        </m:r>
                      </m:den>
                    </m:f>
                  </m:oMath>
                </a14:m>
                <a:r>
                  <a:rPr lang="en-US" dirty="0"/>
                  <a:t>, the proportion in the sample that possess </a:t>
                </a:r>
                <a:r>
                  <a:rPr lang="en-IN" dirty="0"/>
                  <a:t>the attribute.</a:t>
                </a:r>
                <a:endParaRPr lang="en-US" dirty="0"/>
              </a:p>
              <a:p>
                <a:endParaRPr lang="en-US" dirty="0"/>
              </a:p>
            </p:txBody>
          </p:sp>
        </mc:Choice>
        <mc:Fallback xmlns="">
          <p:sp>
            <p:nvSpPr>
              <p:cNvPr id="3" name="Content Placeholder 2">
                <a:extLst>
                  <a:ext uri="{FF2B5EF4-FFF2-40B4-BE49-F238E27FC236}">
                    <a16:creationId xmlns:a16="http://schemas.microsoft.com/office/drawing/2014/main" id="{DA936DA1-32DD-86B8-449C-5EBAF3C0A0C4}"/>
                  </a:ext>
                </a:extLst>
              </p:cNvPr>
              <p:cNvSpPr>
                <a:spLocks noGrp="1" noRot="1" noChangeAspect="1" noMove="1" noResize="1" noEditPoints="1" noAdjustHandles="1" noChangeArrowheads="1" noChangeShapeType="1" noTextEdit="1"/>
              </p:cNvSpPr>
              <p:nvPr>
                <p:ph idx="1"/>
              </p:nvPr>
            </p:nvSpPr>
            <p:spPr>
              <a:blipFill>
                <a:blip r:embed="rId2"/>
                <a:stretch>
                  <a:fillRect l="-1481" t="-2133" b="-800"/>
                </a:stretch>
              </a:blipFill>
            </p:spPr>
            <p:txBody>
              <a:bodyPr/>
              <a:lstStyle/>
              <a:p>
                <a:r>
                  <a:rPr lang="en-IN">
                    <a:noFill/>
                  </a:rPr>
                  <a:t> </a:t>
                </a:r>
              </a:p>
            </p:txBody>
          </p:sp>
        </mc:Fallback>
      </mc:AlternateContent>
    </p:spTree>
    <p:extLst>
      <p:ext uri="{BB962C8B-B14F-4D97-AF65-F5344CB8AC3E}">
        <p14:creationId xmlns:p14="http://schemas.microsoft.com/office/powerpoint/2010/main" val="13093211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7D911-4D31-AD04-39CD-D48306F050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9C2B51-DE8C-68D7-2957-7DF334296A0E}"/>
              </a:ext>
            </a:extLst>
          </p:cNvPr>
          <p:cNvSpPr>
            <a:spLocks noGrp="1"/>
          </p:cNvSpPr>
          <p:nvPr>
            <p:ph type="title"/>
          </p:nvPr>
        </p:nvSpPr>
        <p:spPr/>
        <p:txBody>
          <a:bodyPr>
            <a:normAutofit/>
          </a:bodyPr>
          <a:lstStyle/>
          <a:p>
            <a:r>
              <a:rPr lang="en-US" dirty="0"/>
              <a:t>Point Estimation of the Population Proportion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7DE4CC6-C4CC-4FD4-7D9D-FD7435701BC6}"/>
                  </a:ext>
                </a:extLst>
              </p:cNvPr>
              <p:cNvSpPr>
                <a:spLocks noGrp="1"/>
              </p:cNvSpPr>
              <p:nvPr>
                <p:ph idx="1"/>
              </p:nvPr>
            </p:nvSpPr>
            <p:spPr/>
            <p:txBody>
              <a:bodyPr>
                <a:normAutofit/>
              </a:bodyPr>
              <a:lstStyle/>
              <a:p>
                <a:r>
                  <a:rPr lang="en-US" dirty="0"/>
                  <a:t>The symbol </a:t>
                </a:r>
                <a14:m>
                  <m:oMath xmlns:m="http://schemas.openxmlformats.org/officeDocument/2006/math">
                    <m:r>
                      <a:rPr lang="en-US" i="1" dirty="0" smtClean="0">
                        <a:latin typeface="Cambria Math" panose="02040503050406030204" pitchFamily="18" charset="0"/>
                      </a:rPr>
                      <m:t>𝑝</m:t>
                    </m:r>
                  </m:oMath>
                </a14:m>
                <a:r>
                  <a:rPr lang="en-US" dirty="0"/>
                  <a:t> indicates the proportion in the population that possess the given attribute and </a:t>
                </a: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𝑝</m:t>
                        </m:r>
                      </m:e>
                    </m:acc>
                  </m:oMath>
                </a14:m>
                <a:r>
                  <a:rPr lang="en-US" dirty="0"/>
                  <a:t> is the proportion in the sample that possess the attribute. Since </a:t>
                </a: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𝑝</m:t>
                        </m:r>
                      </m:e>
                    </m:acc>
                  </m:oMath>
                </a14:m>
                <a:r>
                  <a:rPr lang="en-US" dirty="0"/>
                  <a:t> is computed from a random sample, </a:t>
                </a: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𝑝</m:t>
                        </m:r>
                      </m:e>
                    </m:acc>
                  </m:oMath>
                </a14:m>
                <a:r>
                  <a:rPr lang="en-US" dirty="0"/>
                  <a:t> is a random variable whose value depends on which random sample is selected.</a:t>
                </a:r>
              </a:p>
              <a:p>
                <a:endParaRPr lang="en-US" dirty="0"/>
              </a:p>
            </p:txBody>
          </p:sp>
        </mc:Choice>
        <mc:Fallback xmlns="">
          <p:sp>
            <p:nvSpPr>
              <p:cNvPr id="3" name="Content Placeholder 2">
                <a:extLst>
                  <a:ext uri="{FF2B5EF4-FFF2-40B4-BE49-F238E27FC236}">
                    <a16:creationId xmlns:a16="http://schemas.microsoft.com/office/drawing/2014/main" id="{17DE4CC6-C4CC-4FD4-7D9D-FD7435701BC6}"/>
                  </a:ext>
                </a:extLst>
              </p:cNvPr>
              <p:cNvSpPr>
                <a:spLocks noGrp="1" noRot="1" noChangeAspect="1" noMove="1" noResize="1" noEditPoints="1" noAdjustHandles="1" noChangeArrowheads="1" noChangeShapeType="1" noTextEdit="1"/>
              </p:cNvSpPr>
              <p:nvPr>
                <p:ph idx="1"/>
              </p:nvPr>
            </p:nvSpPr>
            <p:spPr>
              <a:blipFill>
                <a:blip r:embed="rId2"/>
                <a:stretch>
                  <a:fillRect l="-1481" t="-1200" r="-1556"/>
                </a:stretch>
              </a:blipFill>
            </p:spPr>
            <p:txBody>
              <a:bodyPr/>
              <a:lstStyle/>
              <a:p>
                <a:r>
                  <a:rPr lang="en-IN">
                    <a:noFill/>
                  </a:rPr>
                  <a:t> </a:t>
                </a:r>
              </a:p>
            </p:txBody>
          </p:sp>
        </mc:Fallback>
      </mc:AlternateContent>
    </p:spTree>
    <p:extLst>
      <p:ext uri="{BB962C8B-B14F-4D97-AF65-F5344CB8AC3E}">
        <p14:creationId xmlns:p14="http://schemas.microsoft.com/office/powerpoint/2010/main" val="40483659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5EC13-BAC0-1989-8007-83CA055D76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D408A1-D2A5-AD35-89CF-8FD0BBC7B671}"/>
              </a:ext>
            </a:extLst>
          </p:cNvPr>
          <p:cNvSpPr>
            <a:spLocks noGrp="1"/>
          </p:cNvSpPr>
          <p:nvPr>
            <p:ph type="title"/>
          </p:nvPr>
        </p:nvSpPr>
        <p:spPr/>
        <p:txBody>
          <a:bodyPr>
            <a:normAutofit/>
          </a:bodyPr>
          <a:lstStyle/>
          <a:p>
            <a:r>
              <a:rPr lang="en-US" dirty="0"/>
              <a:t>Example 10.1.2: Determining a Point Estimate for the Proportion of Defective Transistors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7C90D18-AB28-D058-73DB-76C288053E8B}"/>
                  </a:ext>
                </a:extLst>
              </p:cNvPr>
              <p:cNvSpPr>
                <a:spLocks noGrp="1"/>
              </p:cNvSpPr>
              <p:nvPr>
                <p:ph idx="1"/>
              </p:nvPr>
            </p:nvSpPr>
            <p:spPr/>
            <p:txBody>
              <a:bodyPr>
                <a:normAutofit/>
              </a:bodyPr>
              <a:lstStyle/>
              <a:p>
                <a:r>
                  <a:rPr lang="en-US" dirty="0"/>
                  <a:t>Estimate the proportion of defective transistors in a lot containing 100,000 transistors. Suppose a sample of size 800 is drawn from the lot, and 5 transistors were found to be defective.</a:t>
                </a:r>
              </a:p>
              <a:p>
                <a:r>
                  <a:rPr lang="en-US" b="1" dirty="0"/>
                  <a:t>Solution</a:t>
                </a:r>
              </a:p>
              <a:p>
                <a:r>
                  <a:rPr lang="en-US" dirty="0"/>
                  <a:t>We have </a:t>
                </a:r>
                <a14:m>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=5</m:t>
                    </m:r>
                  </m:oMath>
                </a14:m>
                <a:r>
                  <a:rPr lang="en-US" dirty="0"/>
                  <a:t> and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=800.</m:t>
                    </m:r>
                  </m:oMath>
                </a14:m>
                <a:r>
                  <a:rPr lang="en-US" dirty="0"/>
                  <a:t> Then</a:t>
                </a:r>
              </a:p>
              <a:p>
                <a:pPr/>
                <a14:m>
                  <m:oMathPara xmlns:m="http://schemas.openxmlformats.org/officeDocument/2006/math">
                    <m:oMathParaPr>
                      <m:jc m:val="centerGroup"/>
                    </m:oMathParaPr>
                    <m:oMath xmlns:m="http://schemas.openxmlformats.org/officeDocument/2006/math">
                      <m:acc>
                        <m:accPr>
                          <m:chr m:val="̂"/>
                          <m:ctrlPr>
                            <a:rPr lang="en-US" i="1" smtClean="0">
                              <a:latin typeface="Cambria Math" panose="02040503050406030204" pitchFamily="18" charset="0"/>
                            </a:rPr>
                          </m:ctrlPr>
                        </m:accPr>
                        <m:e>
                          <m:r>
                            <a:rPr lang="en-US" b="0" i="1" smtClean="0">
                              <a:latin typeface="Cambria Math" panose="02040503050406030204" pitchFamily="18" charset="0"/>
                            </a:rPr>
                            <m:t>𝑝</m:t>
                          </m:r>
                        </m:e>
                      </m:acc>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5</m:t>
                          </m:r>
                        </m:num>
                        <m:den>
                          <m:r>
                            <a:rPr lang="en-US" b="0" i="1" smtClean="0">
                              <a:latin typeface="Cambria Math" panose="02040503050406030204" pitchFamily="18" charset="0"/>
                            </a:rPr>
                            <m:t>800</m:t>
                          </m:r>
                        </m:den>
                      </m:f>
                      <m:r>
                        <a:rPr lang="en-US" b="0" i="1" smtClean="0">
                          <a:latin typeface="Cambria Math" panose="02040503050406030204" pitchFamily="18" charset="0"/>
                        </a:rPr>
                        <m:t>=0.00625.</m:t>
                      </m:r>
                    </m:oMath>
                  </m:oMathPara>
                </a14:m>
                <a:endParaRPr lang="en-US" dirty="0"/>
              </a:p>
              <a:p>
                <a:endParaRPr lang="en-US" dirty="0"/>
              </a:p>
            </p:txBody>
          </p:sp>
        </mc:Choice>
        <mc:Fallback xmlns="">
          <p:sp>
            <p:nvSpPr>
              <p:cNvPr id="3" name="Content Placeholder 2">
                <a:extLst>
                  <a:ext uri="{FF2B5EF4-FFF2-40B4-BE49-F238E27FC236}">
                    <a16:creationId xmlns:a16="http://schemas.microsoft.com/office/drawing/2014/main" id="{C7C90D18-AB28-D058-73DB-76C288053E8B}"/>
                  </a:ext>
                </a:extLst>
              </p:cNvPr>
              <p:cNvSpPr>
                <a:spLocks noGrp="1" noRot="1" noChangeAspect="1" noMove="1" noResize="1" noEditPoints="1" noAdjustHandles="1" noChangeArrowheads="1" noChangeShapeType="1" noTextEdit="1"/>
              </p:cNvSpPr>
              <p:nvPr>
                <p:ph idx="1"/>
              </p:nvPr>
            </p:nvSpPr>
            <p:spPr>
              <a:blipFill>
                <a:blip r:embed="rId2"/>
                <a:stretch>
                  <a:fillRect l="-1481" t="-1200" r="-667"/>
                </a:stretch>
              </a:blipFill>
            </p:spPr>
            <p:txBody>
              <a:bodyPr/>
              <a:lstStyle/>
              <a:p>
                <a:r>
                  <a:rPr lang="en-IN">
                    <a:noFill/>
                  </a:rPr>
                  <a:t> </a:t>
                </a:r>
              </a:p>
            </p:txBody>
          </p:sp>
        </mc:Fallback>
      </mc:AlternateContent>
    </p:spTree>
    <p:extLst>
      <p:ext uri="{BB962C8B-B14F-4D97-AF65-F5344CB8AC3E}">
        <p14:creationId xmlns:p14="http://schemas.microsoft.com/office/powerpoint/2010/main" val="405508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Estimator </a:t>
            </a:r>
          </a:p>
        </p:txBody>
      </p:sp>
      <p:sp>
        <p:nvSpPr>
          <p:cNvPr id="4"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An </a:t>
            </a:r>
            <a:r>
              <a:rPr lang="en-US" b="1" dirty="0">
                <a:solidFill>
                  <a:srgbClr val="C00000"/>
                </a:solidFill>
              </a:rPr>
              <a:t>estimator</a:t>
            </a:r>
            <a:r>
              <a:rPr lang="en-US" dirty="0">
                <a:solidFill>
                  <a:srgbClr val="000000"/>
                </a:solidFill>
              </a:rPr>
              <a:t> is a strategy or rule that is used to estimate a population parameter. If the rule is applied to a specific set of data, the result is an </a:t>
            </a:r>
            <a:r>
              <a:rPr lang="en-US" b="1" dirty="0">
                <a:solidFill>
                  <a:srgbClr val="C00000"/>
                </a:solidFill>
              </a:rPr>
              <a:t>estimate</a:t>
            </a:r>
            <a:r>
              <a:rPr lang="en-US" dirty="0">
                <a:solidFill>
                  <a:srgbClr val="000000"/>
                </a:solidFill>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4A764C-EBA8-8143-59AF-478C18215B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8F01E8-A0E9-505B-704D-0EB4802348EA}"/>
              </a:ext>
            </a:extLst>
          </p:cNvPr>
          <p:cNvSpPr>
            <a:spLocks noGrp="1"/>
          </p:cNvSpPr>
          <p:nvPr>
            <p:ph type="title"/>
          </p:nvPr>
        </p:nvSpPr>
        <p:spPr/>
        <p:txBody>
          <a:bodyPr>
            <a:normAutofit fontScale="90000"/>
          </a:bodyPr>
          <a:lstStyle/>
          <a:p>
            <a:r>
              <a:rPr lang="en-US" dirty="0"/>
              <a:t>Example 10.1.2: Determining a Point Estimate for the Proportion of Defective Transistors (cont.)</a:t>
            </a:r>
          </a:p>
        </p:txBody>
      </p:sp>
      <p:sp>
        <p:nvSpPr>
          <p:cNvPr id="3" name="Content Placeholder 2">
            <a:extLst>
              <a:ext uri="{FF2B5EF4-FFF2-40B4-BE49-F238E27FC236}">
                <a16:creationId xmlns:a16="http://schemas.microsoft.com/office/drawing/2014/main" id="{D0217405-2EDC-CF0D-1433-71BDB461AFFB}"/>
              </a:ext>
            </a:extLst>
          </p:cNvPr>
          <p:cNvSpPr>
            <a:spLocks noGrp="1"/>
          </p:cNvSpPr>
          <p:nvPr>
            <p:ph idx="1"/>
          </p:nvPr>
        </p:nvSpPr>
        <p:spPr/>
        <p:txBody>
          <a:bodyPr>
            <a:normAutofit/>
          </a:bodyPr>
          <a:lstStyle/>
          <a:p>
            <a:r>
              <a:rPr lang="en-US" dirty="0"/>
              <a:t>A natural question to ask is, “How good is the estimate of the fraction of defective transistors?” The answer to this question naturally arises in the discussion of interval estimation for proportions.</a:t>
            </a:r>
          </a:p>
          <a:p>
            <a:endParaRPr lang="en-US" dirty="0"/>
          </a:p>
        </p:txBody>
      </p:sp>
    </p:spTree>
    <p:extLst>
      <p:ext uri="{BB962C8B-B14F-4D97-AF65-F5344CB8AC3E}">
        <p14:creationId xmlns:p14="http://schemas.microsoft.com/office/powerpoint/2010/main" val="39436112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D5EE9-52B4-503F-6733-22CDED0C12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9F8C9E-5777-03C8-0918-9E14A18D156E}"/>
              </a:ext>
            </a:extLst>
          </p:cNvPr>
          <p:cNvSpPr>
            <a:spLocks noGrp="1"/>
          </p:cNvSpPr>
          <p:nvPr>
            <p:ph type="title"/>
          </p:nvPr>
        </p:nvSpPr>
        <p:spPr/>
        <p:txBody>
          <a:bodyPr>
            <a:normAutofit/>
          </a:bodyPr>
          <a:lstStyle/>
          <a:p>
            <a:r>
              <a:rPr lang="en-US" dirty="0"/>
              <a:t>Point Estimation of the Population Standard Deviation</a:t>
            </a:r>
          </a:p>
        </p:txBody>
      </p:sp>
      <p:sp>
        <p:nvSpPr>
          <p:cNvPr id="3" name="Content Placeholder 2">
            <a:extLst>
              <a:ext uri="{FF2B5EF4-FFF2-40B4-BE49-F238E27FC236}">
                <a16:creationId xmlns:a16="http://schemas.microsoft.com/office/drawing/2014/main" id="{0D89C6C7-B4FF-315B-6CF8-2B2226E18170}"/>
              </a:ext>
            </a:extLst>
          </p:cNvPr>
          <p:cNvSpPr>
            <a:spLocks noGrp="1"/>
          </p:cNvSpPr>
          <p:nvPr>
            <p:ph idx="1"/>
          </p:nvPr>
        </p:nvSpPr>
        <p:spPr/>
        <p:txBody>
          <a:bodyPr>
            <a:normAutofit/>
          </a:bodyPr>
          <a:lstStyle/>
          <a:p>
            <a:r>
              <a:rPr lang="en-US" dirty="0"/>
              <a:t>One aspect of improving quality is to reduce variability in a product or service, thus making it more consistent. For example, if you were investing money into the stock market, would you look at only the average rate of return of the stock or would you also be interested in its volatility (variability)? In the investment world, variation is associated with the risk of an investment. The greater the variation, the greater the risk associated with the investment.</a:t>
            </a:r>
          </a:p>
          <a:p>
            <a:endParaRPr lang="en-US" dirty="0"/>
          </a:p>
        </p:txBody>
      </p:sp>
    </p:spTree>
    <p:extLst>
      <p:ext uri="{BB962C8B-B14F-4D97-AF65-F5344CB8AC3E}">
        <p14:creationId xmlns:p14="http://schemas.microsoft.com/office/powerpoint/2010/main" val="33230894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0074F-3F75-2BAC-D8CF-833B3339C5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491695-EA8F-F35F-B9E5-8E4B084E58A3}"/>
              </a:ext>
            </a:extLst>
          </p:cNvPr>
          <p:cNvSpPr>
            <a:spLocks noGrp="1"/>
          </p:cNvSpPr>
          <p:nvPr>
            <p:ph type="title"/>
          </p:nvPr>
        </p:nvSpPr>
        <p:spPr/>
        <p:txBody>
          <a:bodyPr>
            <a:normAutofit/>
          </a:bodyPr>
          <a:lstStyle/>
          <a:p>
            <a:r>
              <a:rPr lang="en-US" dirty="0"/>
              <a:t>Point Estimation of the Population Standard Deviation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AAB4F07-7997-B246-547E-761845CD5783}"/>
                  </a:ext>
                </a:extLst>
              </p:cNvPr>
              <p:cNvSpPr>
                <a:spLocks noGrp="1"/>
              </p:cNvSpPr>
              <p:nvPr>
                <p:ph idx="1"/>
              </p:nvPr>
            </p:nvSpPr>
            <p:spPr/>
            <p:txBody>
              <a:bodyPr>
                <a:normAutofit/>
              </a:bodyPr>
              <a:lstStyle/>
              <a:p>
                <a:r>
                  <a:rPr lang="en-US" dirty="0"/>
                  <a:t>To estimate variation, the sample variance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𝑠</m:t>
                        </m:r>
                      </m:e>
                      <m:sup>
                        <m:r>
                          <a:rPr lang="en-US" b="0" i="1" smtClean="0">
                            <a:latin typeface="Cambria Math" panose="02040503050406030204" pitchFamily="18" charset="0"/>
                          </a:rPr>
                          <m:t>2</m:t>
                        </m:r>
                      </m:sup>
                    </m:sSup>
                  </m:oMath>
                </a14:m>
                <a:r>
                  <a:rPr lang="en-US" dirty="0"/>
                  <a:t> is the best point estimator of the population variance </a:t>
                </a:r>
                <a14:m>
                  <m:oMath xmlns:m="http://schemas.openxmlformats.org/officeDocument/2006/math">
                    <m:sSup>
                      <m:sSupPr>
                        <m:ctrlPr>
                          <a:rPr lang="en-US" i="1">
                            <a:latin typeface="Cambria Math" panose="02040503050406030204" pitchFamily="18" charset="0"/>
                          </a:rPr>
                        </m:ctrlPr>
                      </m:sSupPr>
                      <m:e>
                        <m:r>
                          <a:rPr lang="en-US" i="1" smtClean="0">
                            <a:latin typeface="Cambria Math" panose="02040503050406030204" pitchFamily="18" charset="0"/>
                            <a:ea typeface="Cambria Math" panose="02040503050406030204" pitchFamily="18" charset="0"/>
                          </a:rPr>
                          <m:t>𝜎</m:t>
                        </m:r>
                      </m:e>
                      <m:sup>
                        <m:r>
                          <a:rPr lang="en-US" i="1">
                            <a:latin typeface="Cambria Math" panose="02040503050406030204" pitchFamily="18" charset="0"/>
                          </a:rPr>
                          <m:t>2</m:t>
                        </m:r>
                      </m:sup>
                    </m:sSup>
                  </m:oMath>
                </a14:m>
                <a:r>
                  <a:rPr lang="en-US" dirty="0"/>
                  <a:t> . The sample variance is an unbiased estimator of the population variance which means that the values of the sample variance tend to center around the value of the population variance. The sample standard deviation, </a:t>
                </a:r>
                <a14:m>
                  <m:oMath xmlns:m="http://schemas.openxmlformats.org/officeDocument/2006/math">
                    <m:r>
                      <a:rPr lang="en-US" i="1" dirty="0" smtClean="0">
                        <a:latin typeface="Cambria Math" panose="02040503050406030204" pitchFamily="18" charset="0"/>
                      </a:rPr>
                      <m:t>𝑠</m:t>
                    </m:r>
                  </m:oMath>
                </a14:m>
                <a:r>
                  <a:rPr lang="en-US" dirty="0"/>
                  <a:t>, tends to underestimate the population standard deviation, </a:t>
                </a:r>
                <a14:m>
                  <m:oMath xmlns:m="http://schemas.openxmlformats.org/officeDocument/2006/math">
                    <m:r>
                      <a:rPr lang="en-US" i="1">
                        <a:latin typeface="Cambria Math" panose="02040503050406030204" pitchFamily="18" charset="0"/>
                        <a:ea typeface="Cambria Math" panose="02040503050406030204" pitchFamily="18" charset="0"/>
                      </a:rPr>
                      <m:t>𝜎</m:t>
                    </m:r>
                  </m:oMath>
                </a14:m>
                <a:r>
                  <a:rPr lang="en-US" dirty="0"/>
                  <a:t>, although the bias becomes smaller as the size of the sample increases.</a:t>
                </a:r>
              </a:p>
              <a:p>
                <a:endParaRPr lang="en-US" dirty="0"/>
              </a:p>
            </p:txBody>
          </p:sp>
        </mc:Choice>
        <mc:Fallback xmlns="">
          <p:sp>
            <p:nvSpPr>
              <p:cNvPr id="3" name="Content Placeholder 2">
                <a:extLst>
                  <a:ext uri="{FF2B5EF4-FFF2-40B4-BE49-F238E27FC236}">
                    <a16:creationId xmlns:a16="http://schemas.microsoft.com/office/drawing/2014/main" id="{7AAB4F07-7997-B246-547E-761845CD5783}"/>
                  </a:ext>
                </a:extLst>
              </p:cNvPr>
              <p:cNvSpPr>
                <a:spLocks noGrp="1" noRot="1" noChangeAspect="1" noMove="1" noResize="1" noEditPoints="1" noAdjustHandles="1" noChangeArrowheads="1" noChangeShapeType="1" noTextEdit="1"/>
              </p:cNvSpPr>
              <p:nvPr>
                <p:ph idx="1"/>
              </p:nvPr>
            </p:nvSpPr>
            <p:spPr>
              <a:blipFill>
                <a:blip r:embed="rId2"/>
                <a:stretch>
                  <a:fillRect l="-1481" t="-1200" r="-2074"/>
                </a:stretch>
              </a:blipFill>
            </p:spPr>
            <p:txBody>
              <a:bodyPr/>
              <a:lstStyle/>
              <a:p>
                <a:r>
                  <a:rPr lang="en-IN">
                    <a:noFill/>
                  </a:rPr>
                  <a:t> </a:t>
                </a:r>
              </a:p>
            </p:txBody>
          </p:sp>
        </mc:Fallback>
      </mc:AlternateContent>
    </p:spTree>
    <p:extLst>
      <p:ext uri="{BB962C8B-B14F-4D97-AF65-F5344CB8AC3E}">
        <p14:creationId xmlns:p14="http://schemas.microsoft.com/office/powerpoint/2010/main" val="5781154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70A6B6-7D40-5458-9985-FB31B5E3C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2C52F1-5B40-283D-73D7-FC59671BBCFF}"/>
              </a:ext>
            </a:extLst>
          </p:cNvPr>
          <p:cNvSpPr>
            <a:spLocks noGrp="1"/>
          </p:cNvSpPr>
          <p:nvPr>
            <p:ph type="title"/>
          </p:nvPr>
        </p:nvSpPr>
        <p:spPr/>
        <p:txBody>
          <a:bodyPr>
            <a:normAutofit/>
          </a:bodyPr>
          <a:lstStyle/>
          <a:p>
            <a:r>
              <a:rPr lang="en-US" sz="2800" dirty="0"/>
              <a:t>Example 10.1.3: Determining the Best Estimator of the Population Standard Deviation of Apple iPhone Costs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387793C-7EAF-E591-121D-F129F59470AE}"/>
                  </a:ext>
                </a:extLst>
              </p:cNvPr>
              <p:cNvSpPr>
                <a:spLocks noGrp="1"/>
              </p:cNvSpPr>
              <p:nvPr>
                <p:ph idx="1"/>
              </p:nvPr>
            </p:nvSpPr>
            <p:spPr/>
            <p:txBody>
              <a:bodyPr>
                <a:normAutofit/>
              </a:bodyPr>
              <a:lstStyle/>
              <a:p>
                <a:r>
                  <a:rPr lang="en-US" dirty="0"/>
                  <a:t>Using the data from Example 10.1.1, determine the best point estimate of the population standard deviation of iPhone costs.</a:t>
                </a:r>
              </a:p>
              <a:p>
                <a:r>
                  <a:rPr lang="en-US" b="1" dirty="0"/>
                  <a:t>Solution</a:t>
                </a:r>
              </a:p>
              <a:p>
                <a:r>
                  <a:rPr lang="en-US" dirty="0"/>
                  <a:t>The best estimator of the population standard deviation is the sample standard deviation. The sample standard deviation can be determined using technology or computed manually using the formula </a:t>
                </a:r>
                <a14:m>
                  <m:oMath xmlns:m="http://schemas.openxmlformats.org/officeDocument/2006/math">
                    <m:r>
                      <a:rPr lang="en-US" b="0" i="1" smtClean="0">
                        <a:latin typeface="Cambria Math" panose="02040503050406030204" pitchFamily="18" charset="0"/>
                      </a:rPr>
                      <m:t>𝑠</m:t>
                    </m:r>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f>
                          <m:fPr>
                            <m:ctrlPr>
                              <a:rPr lang="en-US" b="0" i="1" smtClean="0">
                                <a:latin typeface="Cambria Math" panose="02040503050406030204" pitchFamily="18" charset="0"/>
                              </a:rPr>
                            </m:ctrlPr>
                          </m:fPr>
                          <m:num>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d>
                                  <m:dPr>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𝑖</m:t>
                                        </m:r>
                                      </m:sub>
                                    </m:sSub>
                                    <m:r>
                                      <a:rPr lang="en-US" i="1">
                                        <a:latin typeface="Cambria Math" panose="02040503050406030204" pitchFamily="18" charset="0"/>
                                      </a:rPr>
                                      <m:t>−</m:t>
                                    </m:r>
                                    <m:acc>
                                      <m:accPr>
                                        <m:chr m:val="̅"/>
                                        <m:ctrlPr>
                                          <a:rPr lang="en-US" i="1">
                                            <a:latin typeface="Cambria Math" panose="02040503050406030204" pitchFamily="18" charset="0"/>
                                          </a:rPr>
                                        </m:ctrlPr>
                                      </m:accPr>
                                      <m:e>
                                        <m:r>
                                          <a:rPr lang="en-US" i="1">
                                            <a:latin typeface="Cambria Math" panose="02040503050406030204" pitchFamily="18" charset="0"/>
                                          </a:rPr>
                                          <m:t>𝑥</m:t>
                                        </m:r>
                                      </m:e>
                                    </m:acc>
                                  </m:e>
                                </m:d>
                              </m:e>
                              <m:sup>
                                <m:r>
                                  <a:rPr lang="en-US" b="0" i="1" smtClean="0">
                                    <a:latin typeface="Cambria Math" panose="02040503050406030204" pitchFamily="18" charset="0"/>
                                  </a:rPr>
                                  <m:t>2</m:t>
                                </m:r>
                              </m:sup>
                            </m:sSup>
                          </m:num>
                          <m:den>
                            <m:r>
                              <a:rPr lang="en-US" b="0" i="1" smtClean="0">
                                <a:latin typeface="Cambria Math" panose="02040503050406030204" pitchFamily="18" charset="0"/>
                              </a:rPr>
                              <m:t>𝑛</m:t>
                            </m:r>
                            <m:r>
                              <a:rPr lang="en-US" b="0" i="1" smtClean="0">
                                <a:latin typeface="Cambria Math" panose="02040503050406030204" pitchFamily="18" charset="0"/>
                              </a:rPr>
                              <m:t>−1</m:t>
                            </m:r>
                          </m:den>
                        </m:f>
                      </m:e>
                    </m:rad>
                  </m:oMath>
                </a14:m>
                <a:r>
                  <a:rPr lang="en-US" dirty="0"/>
                  <a:t> (see Section 4.2).</a:t>
                </a:r>
              </a:p>
              <a:p>
                <a:endParaRPr lang="en-US" dirty="0"/>
              </a:p>
            </p:txBody>
          </p:sp>
        </mc:Choice>
        <mc:Fallback xmlns="">
          <p:sp>
            <p:nvSpPr>
              <p:cNvPr id="3" name="Content Placeholder 2">
                <a:extLst>
                  <a:ext uri="{FF2B5EF4-FFF2-40B4-BE49-F238E27FC236}">
                    <a16:creationId xmlns:a16="http://schemas.microsoft.com/office/drawing/2014/main" id="{F387793C-7EAF-E591-121D-F129F59470AE}"/>
                  </a:ext>
                </a:extLst>
              </p:cNvPr>
              <p:cNvSpPr>
                <a:spLocks noGrp="1" noRot="1" noChangeAspect="1" noMove="1" noResize="1" noEditPoints="1" noAdjustHandles="1" noChangeArrowheads="1" noChangeShapeType="1" noTextEdit="1"/>
              </p:cNvSpPr>
              <p:nvPr>
                <p:ph idx="1"/>
              </p:nvPr>
            </p:nvSpPr>
            <p:spPr>
              <a:blipFill>
                <a:blip r:embed="rId2"/>
                <a:stretch>
                  <a:fillRect l="-1481" t="-1200" r="-1333"/>
                </a:stretch>
              </a:blipFill>
            </p:spPr>
            <p:txBody>
              <a:bodyPr/>
              <a:lstStyle/>
              <a:p>
                <a:r>
                  <a:rPr lang="en-IN">
                    <a:noFill/>
                  </a:rPr>
                  <a:t> </a:t>
                </a:r>
              </a:p>
            </p:txBody>
          </p:sp>
        </mc:Fallback>
      </mc:AlternateContent>
    </p:spTree>
    <p:extLst>
      <p:ext uri="{BB962C8B-B14F-4D97-AF65-F5344CB8AC3E}">
        <p14:creationId xmlns:p14="http://schemas.microsoft.com/office/powerpoint/2010/main" val="27178809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406D7-6228-9F3E-5B5B-BFE9878745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E8BBEC-37F7-1940-4C74-D28D55052699}"/>
              </a:ext>
            </a:extLst>
          </p:cNvPr>
          <p:cNvSpPr>
            <a:spLocks noGrp="1"/>
          </p:cNvSpPr>
          <p:nvPr>
            <p:ph type="title"/>
          </p:nvPr>
        </p:nvSpPr>
        <p:spPr/>
        <p:txBody>
          <a:bodyPr>
            <a:normAutofit fontScale="90000"/>
          </a:bodyPr>
          <a:lstStyle/>
          <a:p>
            <a:r>
              <a:rPr lang="en-US" sz="2800" dirty="0"/>
              <a:t>Example 10.1.3: Determining the Best Estimator of the Population Standard Deviation of Apple iPhone Costs (cont.)</a:t>
            </a:r>
          </a:p>
        </p:txBody>
      </p:sp>
      <p:sp>
        <p:nvSpPr>
          <p:cNvPr id="3" name="Content Placeholder 2">
            <a:extLst>
              <a:ext uri="{FF2B5EF4-FFF2-40B4-BE49-F238E27FC236}">
                <a16:creationId xmlns:a16="http://schemas.microsoft.com/office/drawing/2014/main" id="{F8CA8C8D-161C-2E9E-13E3-EDA7613E3939}"/>
              </a:ext>
            </a:extLst>
          </p:cNvPr>
          <p:cNvSpPr>
            <a:spLocks noGrp="1"/>
          </p:cNvSpPr>
          <p:nvPr>
            <p:ph idx="1"/>
          </p:nvPr>
        </p:nvSpPr>
        <p:spPr/>
        <p:txBody>
          <a:bodyPr>
            <a:normAutofit/>
          </a:bodyPr>
          <a:lstStyle/>
          <a:p>
            <a:r>
              <a:rPr lang="en-US"/>
              <a:t>The sample </a:t>
            </a:r>
            <a:r>
              <a:rPr lang="en-US" dirty="0"/>
              <a:t>standard deviation using either method is 43.004. Therefore, the best estimate of the population standard deviation of iPhone costs is approximately $43.</a:t>
            </a:r>
          </a:p>
        </p:txBody>
      </p:sp>
    </p:spTree>
    <p:extLst>
      <p:ext uri="{BB962C8B-B14F-4D97-AF65-F5344CB8AC3E}">
        <p14:creationId xmlns:p14="http://schemas.microsoft.com/office/powerpoint/2010/main" val="1742220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D6CF7-8DBE-4087-A23C-D1691A8529B2}"/>
              </a:ext>
            </a:extLst>
          </p:cNvPr>
          <p:cNvSpPr>
            <a:spLocks noGrp="1"/>
          </p:cNvSpPr>
          <p:nvPr>
            <p:ph type="title"/>
          </p:nvPr>
        </p:nvSpPr>
        <p:spPr/>
        <p:txBody>
          <a:bodyPr/>
          <a:lstStyle/>
          <a:p>
            <a:r>
              <a:rPr lang="en-US" dirty="0"/>
              <a:t>Point Estimators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6B49FCE-BD65-45B8-885B-C62826EEB8A3}"/>
                  </a:ext>
                </a:extLst>
              </p:cNvPr>
              <p:cNvSpPr>
                <a:spLocks noGrp="1"/>
              </p:cNvSpPr>
              <p:nvPr>
                <p:ph idx="1"/>
              </p:nvPr>
            </p:nvSpPr>
            <p:spPr/>
            <p:txBody>
              <a:bodyPr>
                <a:normAutofit/>
              </a:bodyPr>
              <a:lstStyle/>
              <a:p>
                <a:r>
                  <a:rPr lang="en-US" dirty="0"/>
                  <a:t>The sample mean is an </a:t>
                </a:r>
                <a:r>
                  <a:rPr lang="en-US" i="1" dirty="0"/>
                  <a:t>estimator</a:t>
                </a:r>
                <a:r>
                  <a:rPr lang="en-US" dirty="0"/>
                  <a:t> of the population mean. A specific sample mean, </a:t>
                </a:r>
                <a14:m>
                  <m:oMath xmlns:m="http://schemas.openxmlformats.org/officeDocument/2006/math">
                    <m:acc>
                      <m:accPr>
                        <m:chr m:val="̅"/>
                        <m:ctrlPr>
                          <a:rPr lang="en-US" i="1" dirty="0">
                            <a:latin typeface="Cambria Math" panose="02040503050406030204" pitchFamily="18" charset="0"/>
                          </a:rPr>
                        </m:ctrlPr>
                      </m:accPr>
                      <m:e>
                        <m:r>
                          <a:rPr lang="en-US" dirty="0">
                            <a:latin typeface="Cambria Math" panose="02040503050406030204" pitchFamily="18" charset="0"/>
                          </a:rPr>
                          <m:t>𝑥</m:t>
                        </m:r>
                      </m:e>
                    </m:acc>
                  </m:oMath>
                </a14:m>
                <a:r>
                  <a:rPr lang="en-US" dirty="0"/>
                  <a:t>, such as 103.4, is an </a:t>
                </a:r>
                <a:r>
                  <a:rPr lang="en-US" i="1" dirty="0"/>
                  <a:t>estimate</a:t>
                </a:r>
                <a:r>
                  <a:rPr lang="en-US" dirty="0"/>
                  <a:t> of a population mean </a:t>
                </a:r>
                <a14:m>
                  <m:oMath xmlns:m="http://schemas.openxmlformats.org/officeDocument/2006/math">
                    <m:r>
                      <a:rPr lang="en-US" b="0" i="0" dirty="0" smtClean="0">
                        <a:latin typeface="Cambria Math" panose="02040503050406030204" pitchFamily="18" charset="0"/>
                        <a:ea typeface="Cambria Math" panose="02040503050406030204" pitchFamily="18" charset="0"/>
                      </a:rPr>
                      <m:t>(</m:t>
                    </m:r>
                    <m:r>
                      <a:rPr lang="en-US" i="1" dirty="0" smtClean="0">
                        <a:latin typeface="Cambria Math" panose="02040503050406030204" pitchFamily="18" charset="0"/>
                        <a:ea typeface="Cambria Math" panose="02040503050406030204" pitchFamily="18" charset="0"/>
                      </a:rPr>
                      <m:t>𝜇</m:t>
                    </m:r>
                    <m:r>
                      <a:rPr lang="en-US" b="0" i="1" dirty="0" smtClean="0">
                        <a:latin typeface="Cambria Math" panose="02040503050406030204" pitchFamily="18" charset="0"/>
                        <a:ea typeface="Cambria Math" panose="02040503050406030204" pitchFamily="18" charset="0"/>
                      </a:rPr>
                      <m:t>)</m:t>
                    </m:r>
                  </m:oMath>
                </a14:m>
                <a:r>
                  <a:rPr lang="en-US" dirty="0"/>
                  <a:t>.</a:t>
                </a:r>
              </a:p>
              <a:p>
                <a:r>
                  <a:rPr lang="en-US" dirty="0"/>
                  <a:t>In this chapter we will study two different kinds of estimators, point and interval. A </a:t>
                </a:r>
                <a:r>
                  <a:rPr lang="en-US" b="1" dirty="0"/>
                  <a:t>point estimator </a:t>
                </a:r>
                <a:r>
                  <a:rPr lang="en-US" dirty="0"/>
                  <a:t>uses a single point to estimate a population parameter. For example, </a:t>
                </a:r>
                <a14:m>
                  <m:oMath xmlns:m="http://schemas.openxmlformats.org/officeDocument/2006/math">
                    <m:acc>
                      <m:accPr>
                        <m:chr m:val="̅"/>
                        <m:ctrlPr>
                          <a:rPr lang="en-US" i="1" dirty="0" smtClean="0">
                            <a:latin typeface="Cambria Math" panose="02040503050406030204" pitchFamily="18" charset="0"/>
                          </a:rPr>
                        </m:ctrlPr>
                      </m:accPr>
                      <m:e>
                        <m:r>
                          <a:rPr lang="en-US" dirty="0">
                            <a:latin typeface="Cambria Math" panose="02040503050406030204" pitchFamily="18" charset="0"/>
                          </a:rPr>
                          <m:t>𝑥</m:t>
                        </m:r>
                      </m:e>
                    </m:acc>
                  </m:oMath>
                </a14:m>
                <a:r>
                  <a:rPr lang="en-US" dirty="0"/>
                  <a:t> is a </a:t>
                </a:r>
                <a:r>
                  <a:rPr lang="en-US" i="1" dirty="0"/>
                  <a:t>point estimator </a:t>
                </a:r>
                <a:r>
                  <a:rPr lang="en-US" dirty="0"/>
                  <a:t>of a population mean (</a:t>
                </a:r>
                <a14:m>
                  <m:oMath xmlns:m="http://schemas.openxmlformats.org/officeDocument/2006/math">
                    <m:acc>
                      <m:accPr>
                        <m:chr m:val="̅"/>
                        <m:ctrlPr>
                          <a:rPr lang="en-US" i="1" dirty="0">
                            <a:latin typeface="Cambria Math" panose="02040503050406030204" pitchFamily="18" charset="0"/>
                          </a:rPr>
                        </m:ctrlPr>
                      </m:accPr>
                      <m:e>
                        <m:r>
                          <a:rPr lang="en-US" dirty="0">
                            <a:latin typeface="Cambria Math" panose="02040503050406030204" pitchFamily="18" charset="0"/>
                          </a:rPr>
                          <m:t>𝑥</m:t>
                        </m:r>
                      </m:e>
                    </m:acc>
                  </m:oMath>
                </a14:m>
                <a:r>
                  <a:rPr lang="en-US" dirty="0"/>
                  <a:t> = 12.7 is a </a:t>
                </a:r>
                <a:r>
                  <a:rPr lang="en-US" i="1" dirty="0"/>
                  <a:t>point estimate </a:t>
                </a:r>
                <a:r>
                  <a:rPr lang="en-US" dirty="0"/>
                  <a:t>of a population mean).</a:t>
                </a:r>
              </a:p>
              <a:p>
                <a:endParaRPr lang="en-US" dirty="0"/>
              </a:p>
            </p:txBody>
          </p:sp>
        </mc:Choice>
        <mc:Fallback xmlns="">
          <p:sp>
            <p:nvSpPr>
              <p:cNvPr id="3" name="Content Placeholder 2">
                <a:extLst>
                  <a:ext uri="{FF2B5EF4-FFF2-40B4-BE49-F238E27FC236}">
                    <a16:creationId xmlns:a16="http://schemas.microsoft.com/office/drawing/2014/main" id="{06B49FCE-BD65-45B8-885B-C62826EEB8A3}"/>
                  </a:ext>
                </a:extLst>
              </p:cNvPr>
              <p:cNvSpPr>
                <a:spLocks noGrp="1" noRot="1" noChangeAspect="1" noMove="1" noResize="1" noEditPoints="1" noAdjustHandles="1" noChangeArrowheads="1" noChangeShapeType="1" noTextEdit="1"/>
              </p:cNvSpPr>
              <p:nvPr>
                <p:ph idx="1"/>
              </p:nvPr>
            </p:nvSpPr>
            <p:spPr>
              <a:blipFill>
                <a:blip r:embed="rId2"/>
                <a:stretch>
                  <a:fillRect l="-1481" t="-1200" r="-1556"/>
                </a:stretch>
              </a:blipFill>
            </p:spPr>
            <p:txBody>
              <a:bodyPr/>
              <a:lstStyle/>
              <a:p>
                <a:r>
                  <a:rPr lang="en-IN">
                    <a:noFill/>
                  </a:rPr>
                  <a:t> </a:t>
                </a:r>
              </a:p>
            </p:txBody>
          </p:sp>
        </mc:Fallback>
      </mc:AlternateContent>
    </p:spTree>
    <p:extLst>
      <p:ext uri="{BB962C8B-B14F-4D97-AF65-F5344CB8AC3E}">
        <p14:creationId xmlns:p14="http://schemas.microsoft.com/office/powerpoint/2010/main" val="1468721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B585A-C163-3690-5506-86D794196D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10DF19-A8D9-8B7B-8693-970B5E3E958B}"/>
              </a:ext>
            </a:extLst>
          </p:cNvPr>
          <p:cNvSpPr>
            <a:spLocks noGrp="1"/>
          </p:cNvSpPr>
          <p:nvPr>
            <p:ph type="title"/>
          </p:nvPr>
        </p:nvSpPr>
        <p:spPr/>
        <p:txBody>
          <a:bodyPr/>
          <a:lstStyle/>
          <a:p>
            <a:r>
              <a:rPr lang="en-US" dirty="0"/>
              <a:t>Point Estimators (cont.)</a:t>
            </a:r>
          </a:p>
        </p:txBody>
      </p:sp>
      <p:sp>
        <p:nvSpPr>
          <p:cNvPr id="3" name="Content Placeholder 2">
            <a:extLst>
              <a:ext uri="{FF2B5EF4-FFF2-40B4-BE49-F238E27FC236}">
                <a16:creationId xmlns:a16="http://schemas.microsoft.com/office/drawing/2014/main" id="{2681297E-CB6C-82F5-99D7-95E2E55E59B9}"/>
              </a:ext>
            </a:extLst>
          </p:cNvPr>
          <p:cNvSpPr>
            <a:spLocks noGrp="1"/>
          </p:cNvSpPr>
          <p:nvPr>
            <p:ph idx="1"/>
          </p:nvPr>
        </p:nvSpPr>
        <p:spPr/>
        <p:txBody>
          <a:bodyPr>
            <a:normAutofit/>
          </a:bodyPr>
          <a:lstStyle/>
          <a:p>
            <a:r>
              <a:rPr lang="en-US" dirty="0"/>
              <a:t> </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BD01F690-605D-8827-991D-462397A818DD}"/>
                  </a:ext>
                </a:extLst>
              </p:cNvPr>
              <p:cNvGraphicFramePr>
                <a:graphicFrameLocks noGrp="1"/>
              </p:cNvGraphicFramePr>
              <p:nvPr>
                <p:extLst>
                  <p:ext uri="{D42A27DB-BD31-4B8C-83A1-F6EECF244321}">
                    <p14:modId xmlns:p14="http://schemas.microsoft.com/office/powerpoint/2010/main" val="2856988410"/>
                  </p:ext>
                </p:extLst>
              </p:nvPr>
            </p:nvGraphicFramePr>
            <p:xfrm>
              <a:off x="990600" y="1574800"/>
              <a:ext cx="6781800" cy="1854200"/>
            </p:xfrm>
            <a:graphic>
              <a:graphicData uri="http://schemas.openxmlformats.org/drawingml/2006/table">
                <a:tbl>
                  <a:tblPr firstRow="1" bandRow="1">
                    <a:tableStyleId>{5C22544A-7EE6-4342-B048-85BDC9FD1C3A}</a:tableStyleId>
                  </a:tblPr>
                  <a:tblGrid>
                    <a:gridCol w="1981200">
                      <a:extLst>
                        <a:ext uri="{9D8B030D-6E8A-4147-A177-3AD203B41FA5}">
                          <a16:colId xmlns:a16="http://schemas.microsoft.com/office/drawing/2014/main" val="3442331818"/>
                        </a:ext>
                      </a:extLst>
                    </a:gridCol>
                    <a:gridCol w="2819400">
                      <a:extLst>
                        <a:ext uri="{9D8B030D-6E8A-4147-A177-3AD203B41FA5}">
                          <a16:colId xmlns:a16="http://schemas.microsoft.com/office/drawing/2014/main" val="1167970279"/>
                        </a:ext>
                      </a:extLst>
                    </a:gridCol>
                    <a:gridCol w="1981200">
                      <a:extLst>
                        <a:ext uri="{9D8B030D-6E8A-4147-A177-3AD203B41FA5}">
                          <a16:colId xmlns:a16="http://schemas.microsoft.com/office/drawing/2014/main" val="2598927811"/>
                        </a:ext>
                      </a:extLst>
                    </a:gridCol>
                  </a:tblGrid>
                  <a:tr h="370840">
                    <a:tc gridSpan="3">
                      <a:txBody>
                        <a:bodyPr/>
                        <a:lstStyle/>
                        <a:p>
                          <a:pPr algn="ctr"/>
                          <a:r>
                            <a:rPr lang="en-IN" dirty="0"/>
                            <a:t>Table 10.1.1 - Point Estimators</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021098236"/>
                      </a:ext>
                    </a:extLst>
                  </a:tr>
                  <a:tr h="370840">
                    <a:tc>
                      <a:txBody>
                        <a:bodyPr/>
                        <a:lstStyle/>
                        <a:p>
                          <a:pPr algn="ctr"/>
                          <a:r>
                            <a:rPr lang="en-IN" b="1" dirty="0"/>
                            <a:t>Point Estimator</a:t>
                          </a:r>
                        </a:p>
                      </a:txBody>
                      <a:tcPr/>
                    </a:tc>
                    <a:tc>
                      <a:txBody>
                        <a:bodyPr/>
                        <a:lstStyle/>
                        <a:p>
                          <a:pPr algn="ctr"/>
                          <a:r>
                            <a:rPr lang="en-IN" b="1" dirty="0"/>
                            <a:t>Parameter Being Estimated</a:t>
                          </a:r>
                        </a:p>
                      </a:txBody>
                      <a:tcPr/>
                    </a:tc>
                    <a:tc>
                      <a:txBody>
                        <a:bodyPr/>
                        <a:lstStyle/>
                        <a:p>
                          <a:pPr algn="ctr"/>
                          <a:r>
                            <a:rPr lang="en-IN" b="1" dirty="0"/>
                            <a:t>Point Estimate</a:t>
                          </a:r>
                        </a:p>
                      </a:txBody>
                      <a:tcPr/>
                    </a:tc>
                    <a:extLst>
                      <a:ext uri="{0D108BD9-81ED-4DB2-BD59-A6C34878D82A}">
                        <a16:rowId xmlns:a16="http://schemas.microsoft.com/office/drawing/2014/main" val="897775583"/>
                      </a:ext>
                    </a:extLst>
                  </a:tr>
                  <a:tr h="370840">
                    <a:tc>
                      <a:txBody>
                        <a:bodyPr/>
                        <a:lstStyle/>
                        <a:p>
                          <a:pPr algn="ctr"/>
                          <a14:m>
                            <m:oMathPara xmlns:m="http://schemas.openxmlformats.org/officeDocument/2006/math">
                              <m:oMathParaPr>
                                <m:jc m:val="centerGroup"/>
                              </m:oMathParaPr>
                              <m:oMath xmlns:m="http://schemas.openxmlformats.org/officeDocument/2006/math">
                                <m:acc>
                                  <m:accPr>
                                    <m:chr m:val="̅"/>
                                    <m:ctrlPr>
                                      <a:rPr lang="en-IN" i="1" smtClean="0">
                                        <a:latin typeface="Cambria Math" panose="02040503050406030204" pitchFamily="18" charset="0"/>
                                      </a:rPr>
                                    </m:ctrlPr>
                                  </m:accPr>
                                  <m:e>
                                    <m:r>
                                      <a:rPr lang="en-US" b="0" i="1" smtClean="0">
                                        <a:latin typeface="Cambria Math" panose="02040503050406030204" pitchFamily="18" charset="0"/>
                                      </a:rPr>
                                      <m:t>𝑥</m:t>
                                    </m:r>
                                  </m:e>
                                </m:acc>
                              </m:oMath>
                            </m:oMathPara>
                          </a14:m>
                          <a:endParaRPr lang="en-IN" dirty="0"/>
                        </a:p>
                      </a:txBody>
                      <a:tcPr/>
                    </a:tc>
                    <a:tc>
                      <a:txBody>
                        <a:bodyPr/>
                        <a:lstStyle/>
                        <a:p>
                          <a:pPr algn="ctr"/>
                          <a:r>
                            <a:rPr lang="en-IN" i="1" dirty="0">
                              <a:latin typeface="+mj-lt"/>
                            </a:rPr>
                            <a:t>µ</a:t>
                          </a:r>
                          <a:endParaRPr lang="en-IN" i="1" dirty="0"/>
                        </a:p>
                      </a:txBody>
                      <a:tcPr/>
                    </a:tc>
                    <a:tc>
                      <a:txBody>
                        <a:bodyPr/>
                        <a:lstStyle/>
                        <a:p>
                          <a:pPr algn="ctr"/>
                          <a14:m>
                            <m:oMathPara xmlns:m="http://schemas.openxmlformats.org/officeDocument/2006/math">
                              <m:oMathParaPr>
                                <m:jc m:val="centerGroup"/>
                              </m:oMathParaPr>
                              <m:oMath xmlns:m="http://schemas.openxmlformats.org/officeDocument/2006/math">
                                <m:acc>
                                  <m:accPr>
                                    <m:chr m:val="̅"/>
                                    <m:ctrlPr>
                                      <a:rPr lang="en-IN" i="1" smtClean="0">
                                        <a:latin typeface="Cambria Math" panose="02040503050406030204" pitchFamily="18" charset="0"/>
                                      </a:rPr>
                                    </m:ctrlPr>
                                  </m:accPr>
                                  <m:e>
                                    <m:r>
                                      <a:rPr lang="en-US" b="0" i="1" smtClean="0">
                                        <a:latin typeface="Cambria Math" panose="02040503050406030204" pitchFamily="18" charset="0"/>
                                      </a:rPr>
                                      <m:t>𝑥</m:t>
                                    </m:r>
                                  </m:e>
                                </m:acc>
                                <m:r>
                                  <a:rPr lang="en-US" b="0" i="1" smtClean="0">
                                    <a:latin typeface="Cambria Math" panose="02040503050406030204" pitchFamily="18" charset="0"/>
                                  </a:rPr>
                                  <m:t>=12.7</m:t>
                                </m:r>
                              </m:oMath>
                            </m:oMathPara>
                          </a14:m>
                          <a:endParaRPr lang="en-IN" dirty="0"/>
                        </a:p>
                      </a:txBody>
                      <a:tcPr/>
                    </a:tc>
                    <a:extLst>
                      <a:ext uri="{0D108BD9-81ED-4DB2-BD59-A6C34878D82A}">
                        <a16:rowId xmlns:a16="http://schemas.microsoft.com/office/drawing/2014/main" val="3903051547"/>
                      </a:ext>
                    </a:extLst>
                  </a:tr>
                  <a:tr h="370840">
                    <a:tc>
                      <a:txBody>
                        <a:bodyPr/>
                        <a:lstStyle/>
                        <a:p>
                          <a:pPr algn="ctr"/>
                          <a14:m>
                            <m:oMathPara xmlns:m="http://schemas.openxmlformats.org/officeDocument/2006/math">
                              <m:oMathParaPr>
                                <m:jc m:val="centerGroup"/>
                              </m:oMathParaPr>
                              <m:oMath xmlns:m="http://schemas.openxmlformats.org/officeDocument/2006/math">
                                <m:acc>
                                  <m:accPr>
                                    <m:chr m:val="̂"/>
                                    <m:ctrlPr>
                                      <a:rPr lang="en-IN" i="1" smtClean="0">
                                        <a:latin typeface="Cambria Math" panose="02040503050406030204" pitchFamily="18" charset="0"/>
                                      </a:rPr>
                                    </m:ctrlPr>
                                  </m:accPr>
                                  <m:e>
                                    <m:r>
                                      <a:rPr lang="en-US" b="0" i="1" smtClean="0">
                                        <a:latin typeface="Cambria Math" panose="02040503050406030204" pitchFamily="18" charset="0"/>
                                      </a:rPr>
                                      <m:t>𝑝</m:t>
                                    </m:r>
                                  </m:e>
                                </m:acc>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𝑝</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acc>
                                  <m:accPr>
                                    <m:chr m:val="̂"/>
                                    <m:ctrlPr>
                                      <a:rPr lang="en-IN" i="1" smtClean="0">
                                        <a:latin typeface="Cambria Math" panose="02040503050406030204" pitchFamily="18" charset="0"/>
                                      </a:rPr>
                                    </m:ctrlPr>
                                  </m:accPr>
                                  <m:e>
                                    <m:r>
                                      <a:rPr lang="en-US" b="0" i="1" smtClean="0">
                                        <a:latin typeface="Cambria Math" panose="02040503050406030204" pitchFamily="18" charset="0"/>
                                      </a:rPr>
                                      <m:t>𝑝</m:t>
                                    </m:r>
                                  </m:e>
                                </m:acc>
                                <m:r>
                                  <a:rPr lang="en-US" b="0" i="1" smtClean="0">
                                    <a:latin typeface="Cambria Math" panose="02040503050406030204" pitchFamily="18" charset="0"/>
                                  </a:rPr>
                                  <m:t>=0.37</m:t>
                                </m:r>
                              </m:oMath>
                            </m:oMathPara>
                          </a14:m>
                          <a:endParaRPr lang="en-IN" dirty="0"/>
                        </a:p>
                      </a:txBody>
                      <a:tcPr/>
                    </a:tc>
                    <a:extLst>
                      <a:ext uri="{0D108BD9-81ED-4DB2-BD59-A6C34878D82A}">
                        <a16:rowId xmlns:a16="http://schemas.microsoft.com/office/drawing/2014/main" val="3364068370"/>
                      </a:ext>
                    </a:extLst>
                  </a:tr>
                  <a:tr h="370840">
                    <a:tc>
                      <a:txBody>
                        <a:bodyPr/>
                        <a:lstStyle/>
                        <a:p>
                          <a:pPr algn="ct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𝑠</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IN" i="1" smtClean="0">
                                    <a:latin typeface="Cambria Math" panose="02040503050406030204" pitchFamily="18" charset="0"/>
                                  </a:rPr>
                                  <m:t>𝜎</m:t>
                                </m:r>
                              </m:oMath>
                            </m:oMathPara>
                          </a14:m>
                          <a:endParaRPr lang="en-IN" i="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𝑠</m:t>
                                </m:r>
                                <m:r>
                                  <a:rPr lang="en-US" b="0" i="1" smtClean="0">
                                    <a:latin typeface="Cambria Math" panose="02040503050406030204" pitchFamily="18" charset="0"/>
                                  </a:rPr>
                                  <m:t>=6.4</m:t>
                                </m:r>
                              </m:oMath>
                            </m:oMathPara>
                          </a14:m>
                          <a:endParaRPr lang="en-IN" dirty="0"/>
                        </a:p>
                      </a:txBody>
                      <a:tcPr/>
                    </a:tc>
                    <a:extLst>
                      <a:ext uri="{0D108BD9-81ED-4DB2-BD59-A6C34878D82A}">
                        <a16:rowId xmlns:a16="http://schemas.microsoft.com/office/drawing/2014/main" val="1954562301"/>
                      </a:ext>
                    </a:extLst>
                  </a:tr>
                </a:tbl>
              </a:graphicData>
            </a:graphic>
          </p:graphicFrame>
        </mc:Choice>
        <mc:Fallback xmlns="">
          <p:graphicFrame>
            <p:nvGraphicFramePr>
              <p:cNvPr id="4" name="Table 3">
                <a:extLst>
                  <a:ext uri="{FF2B5EF4-FFF2-40B4-BE49-F238E27FC236}">
                    <a16:creationId xmlns:a16="http://schemas.microsoft.com/office/drawing/2014/main" id="{BD01F690-605D-8827-991D-462397A818DD}"/>
                  </a:ext>
                </a:extLst>
              </p:cNvPr>
              <p:cNvGraphicFramePr>
                <a:graphicFrameLocks noGrp="1"/>
              </p:cNvGraphicFramePr>
              <p:nvPr>
                <p:extLst>
                  <p:ext uri="{D42A27DB-BD31-4B8C-83A1-F6EECF244321}">
                    <p14:modId xmlns:p14="http://schemas.microsoft.com/office/powerpoint/2010/main" val="2856988410"/>
                  </p:ext>
                </p:extLst>
              </p:nvPr>
            </p:nvGraphicFramePr>
            <p:xfrm>
              <a:off x="990600" y="1574800"/>
              <a:ext cx="6781800" cy="1854200"/>
            </p:xfrm>
            <a:graphic>
              <a:graphicData uri="http://schemas.openxmlformats.org/drawingml/2006/table">
                <a:tbl>
                  <a:tblPr firstRow="1" bandRow="1">
                    <a:tableStyleId>{5C22544A-7EE6-4342-B048-85BDC9FD1C3A}</a:tableStyleId>
                  </a:tblPr>
                  <a:tblGrid>
                    <a:gridCol w="1981200">
                      <a:extLst>
                        <a:ext uri="{9D8B030D-6E8A-4147-A177-3AD203B41FA5}">
                          <a16:colId xmlns:a16="http://schemas.microsoft.com/office/drawing/2014/main" val="3442331818"/>
                        </a:ext>
                      </a:extLst>
                    </a:gridCol>
                    <a:gridCol w="2819400">
                      <a:extLst>
                        <a:ext uri="{9D8B030D-6E8A-4147-A177-3AD203B41FA5}">
                          <a16:colId xmlns:a16="http://schemas.microsoft.com/office/drawing/2014/main" val="1167970279"/>
                        </a:ext>
                      </a:extLst>
                    </a:gridCol>
                    <a:gridCol w="1981200">
                      <a:extLst>
                        <a:ext uri="{9D8B030D-6E8A-4147-A177-3AD203B41FA5}">
                          <a16:colId xmlns:a16="http://schemas.microsoft.com/office/drawing/2014/main" val="2598927811"/>
                        </a:ext>
                      </a:extLst>
                    </a:gridCol>
                  </a:tblGrid>
                  <a:tr h="370840">
                    <a:tc gridSpan="3">
                      <a:txBody>
                        <a:bodyPr/>
                        <a:lstStyle/>
                        <a:p>
                          <a:pPr algn="ctr"/>
                          <a:r>
                            <a:rPr lang="en-IN" dirty="0"/>
                            <a:t>Table 10.1.1 - Point Estimators</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021098236"/>
                      </a:ext>
                    </a:extLst>
                  </a:tr>
                  <a:tr h="370840">
                    <a:tc>
                      <a:txBody>
                        <a:bodyPr/>
                        <a:lstStyle/>
                        <a:p>
                          <a:pPr algn="ctr"/>
                          <a:r>
                            <a:rPr lang="en-IN" b="1" dirty="0"/>
                            <a:t>Point Estimator</a:t>
                          </a:r>
                        </a:p>
                      </a:txBody>
                      <a:tcPr/>
                    </a:tc>
                    <a:tc>
                      <a:txBody>
                        <a:bodyPr/>
                        <a:lstStyle/>
                        <a:p>
                          <a:pPr algn="ctr"/>
                          <a:r>
                            <a:rPr lang="en-IN" b="1" dirty="0"/>
                            <a:t>Parameter Being Estimated</a:t>
                          </a:r>
                        </a:p>
                      </a:txBody>
                      <a:tcPr/>
                    </a:tc>
                    <a:tc>
                      <a:txBody>
                        <a:bodyPr/>
                        <a:lstStyle/>
                        <a:p>
                          <a:pPr algn="ctr"/>
                          <a:r>
                            <a:rPr lang="en-IN" b="1" dirty="0"/>
                            <a:t>Point Estimate</a:t>
                          </a:r>
                        </a:p>
                      </a:txBody>
                      <a:tcPr/>
                    </a:tc>
                    <a:extLst>
                      <a:ext uri="{0D108BD9-81ED-4DB2-BD59-A6C34878D82A}">
                        <a16:rowId xmlns:a16="http://schemas.microsoft.com/office/drawing/2014/main" val="897775583"/>
                      </a:ext>
                    </a:extLst>
                  </a:tr>
                  <a:tr h="370840">
                    <a:tc>
                      <a:txBody>
                        <a:bodyPr/>
                        <a:lstStyle/>
                        <a:p>
                          <a:endParaRPr lang="en-US"/>
                        </a:p>
                      </a:txBody>
                      <a:tcPr>
                        <a:blipFill>
                          <a:blip r:embed="rId2"/>
                          <a:stretch>
                            <a:fillRect l="-308" t="-208197" r="-244000" b="-203279"/>
                          </a:stretch>
                        </a:blipFill>
                      </a:tcPr>
                    </a:tc>
                    <a:tc>
                      <a:txBody>
                        <a:bodyPr/>
                        <a:lstStyle/>
                        <a:p>
                          <a:pPr algn="ctr"/>
                          <a:r>
                            <a:rPr lang="en-IN" i="1" dirty="0">
                              <a:latin typeface="+mj-lt"/>
                            </a:rPr>
                            <a:t>µ</a:t>
                          </a:r>
                          <a:endParaRPr lang="en-IN" i="1" dirty="0"/>
                        </a:p>
                      </a:txBody>
                      <a:tcPr/>
                    </a:tc>
                    <a:tc>
                      <a:txBody>
                        <a:bodyPr/>
                        <a:lstStyle/>
                        <a:p>
                          <a:endParaRPr lang="en-US"/>
                        </a:p>
                      </a:txBody>
                      <a:tcPr>
                        <a:blipFill>
                          <a:blip r:embed="rId2"/>
                          <a:stretch>
                            <a:fillRect l="-242769" t="-208197" r="-1538" b="-203279"/>
                          </a:stretch>
                        </a:blipFill>
                      </a:tcPr>
                    </a:tc>
                    <a:extLst>
                      <a:ext uri="{0D108BD9-81ED-4DB2-BD59-A6C34878D82A}">
                        <a16:rowId xmlns:a16="http://schemas.microsoft.com/office/drawing/2014/main" val="3903051547"/>
                      </a:ext>
                    </a:extLst>
                  </a:tr>
                  <a:tr h="370840">
                    <a:tc>
                      <a:txBody>
                        <a:bodyPr/>
                        <a:lstStyle/>
                        <a:p>
                          <a:endParaRPr lang="en-US"/>
                        </a:p>
                      </a:txBody>
                      <a:tcPr>
                        <a:blipFill>
                          <a:blip r:embed="rId2"/>
                          <a:stretch>
                            <a:fillRect l="-308" t="-308197" r="-244000" b="-103279"/>
                          </a:stretch>
                        </a:blipFill>
                      </a:tcPr>
                    </a:tc>
                    <a:tc>
                      <a:txBody>
                        <a:bodyPr/>
                        <a:lstStyle/>
                        <a:p>
                          <a:endParaRPr lang="en-US"/>
                        </a:p>
                      </a:txBody>
                      <a:tcPr>
                        <a:blipFill>
                          <a:blip r:embed="rId2"/>
                          <a:stretch>
                            <a:fillRect l="-70410" t="-308197" r="-71274" b="-103279"/>
                          </a:stretch>
                        </a:blipFill>
                      </a:tcPr>
                    </a:tc>
                    <a:tc>
                      <a:txBody>
                        <a:bodyPr/>
                        <a:lstStyle/>
                        <a:p>
                          <a:endParaRPr lang="en-US"/>
                        </a:p>
                      </a:txBody>
                      <a:tcPr>
                        <a:blipFill>
                          <a:blip r:embed="rId2"/>
                          <a:stretch>
                            <a:fillRect l="-242769" t="-308197" r="-1538" b="-103279"/>
                          </a:stretch>
                        </a:blipFill>
                      </a:tcPr>
                    </a:tc>
                    <a:extLst>
                      <a:ext uri="{0D108BD9-81ED-4DB2-BD59-A6C34878D82A}">
                        <a16:rowId xmlns:a16="http://schemas.microsoft.com/office/drawing/2014/main" val="3364068370"/>
                      </a:ext>
                    </a:extLst>
                  </a:tr>
                  <a:tr h="370840">
                    <a:tc>
                      <a:txBody>
                        <a:bodyPr/>
                        <a:lstStyle/>
                        <a:p>
                          <a:endParaRPr lang="en-US"/>
                        </a:p>
                      </a:txBody>
                      <a:tcPr>
                        <a:blipFill>
                          <a:blip r:embed="rId2"/>
                          <a:stretch>
                            <a:fillRect l="-308" t="-408197" r="-244000" b="-3279"/>
                          </a:stretch>
                        </a:blipFill>
                      </a:tcPr>
                    </a:tc>
                    <a:tc>
                      <a:txBody>
                        <a:bodyPr/>
                        <a:lstStyle/>
                        <a:p>
                          <a:endParaRPr lang="en-US"/>
                        </a:p>
                      </a:txBody>
                      <a:tcPr>
                        <a:blipFill>
                          <a:blip r:embed="rId2"/>
                          <a:stretch>
                            <a:fillRect l="-70410" t="-408197" r="-71274" b="-3279"/>
                          </a:stretch>
                        </a:blipFill>
                      </a:tcPr>
                    </a:tc>
                    <a:tc>
                      <a:txBody>
                        <a:bodyPr/>
                        <a:lstStyle/>
                        <a:p>
                          <a:endParaRPr lang="en-US"/>
                        </a:p>
                      </a:txBody>
                      <a:tcPr>
                        <a:blipFill>
                          <a:blip r:embed="rId2"/>
                          <a:stretch>
                            <a:fillRect l="-242769" t="-408197" r="-1538" b="-3279"/>
                          </a:stretch>
                        </a:blipFill>
                      </a:tcPr>
                    </a:tc>
                    <a:extLst>
                      <a:ext uri="{0D108BD9-81ED-4DB2-BD59-A6C34878D82A}">
                        <a16:rowId xmlns:a16="http://schemas.microsoft.com/office/drawing/2014/main" val="1954562301"/>
                      </a:ext>
                    </a:extLst>
                  </a:tr>
                </a:tbl>
              </a:graphicData>
            </a:graphic>
          </p:graphicFrame>
        </mc:Fallback>
      </mc:AlternateContent>
    </p:spTree>
    <p:extLst>
      <p:ext uri="{BB962C8B-B14F-4D97-AF65-F5344CB8AC3E}">
        <p14:creationId xmlns:p14="http://schemas.microsoft.com/office/powerpoint/2010/main" val="619382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2677656"/>
          </a:xfrm>
          <a:ln w="28575">
            <a:solidFill>
              <a:srgbClr val="FF0000"/>
            </a:solidFill>
          </a:ln>
        </p:spPr>
        <p:txBody>
          <a:bodyPr>
            <a:spAutoFit/>
          </a:bodyPr>
          <a:lstStyle/>
          <a:p>
            <a:r>
              <a:rPr lang="en-US" dirty="0">
                <a:solidFill>
                  <a:srgbClr val="000000"/>
                </a:solidFill>
              </a:rPr>
              <a:t>As estimation begins with the collection of data, where a fundamental assumption for all statistical inference models is that the data for the inference is credible—measured correctly (accurate) and unbiased. Without credible data, any results from your inference are unsound.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1BD22-EF9A-4F57-995F-2F021038B886}"/>
              </a:ext>
            </a:extLst>
          </p:cNvPr>
          <p:cNvSpPr>
            <a:spLocks noGrp="1"/>
          </p:cNvSpPr>
          <p:nvPr>
            <p:ph type="title"/>
          </p:nvPr>
        </p:nvSpPr>
        <p:spPr/>
        <p:txBody>
          <a:bodyPr/>
          <a:lstStyle/>
          <a:p>
            <a:r>
              <a:rPr lang="en-US" dirty="0"/>
              <a:t>Point Estimation of the Population Mean</a:t>
            </a:r>
          </a:p>
        </p:txBody>
      </p:sp>
      <p:sp>
        <p:nvSpPr>
          <p:cNvPr id="3" name="Content Placeholder 2">
            <a:extLst>
              <a:ext uri="{FF2B5EF4-FFF2-40B4-BE49-F238E27FC236}">
                <a16:creationId xmlns:a16="http://schemas.microsoft.com/office/drawing/2014/main" id="{23677771-33C9-42E2-A100-19197635A3DC}"/>
              </a:ext>
            </a:extLst>
          </p:cNvPr>
          <p:cNvSpPr>
            <a:spLocks noGrp="1"/>
          </p:cNvSpPr>
          <p:nvPr>
            <p:ph idx="1"/>
          </p:nvPr>
        </p:nvSpPr>
        <p:spPr/>
        <p:txBody>
          <a:bodyPr>
            <a:normAutofit lnSpcReduction="10000"/>
          </a:bodyPr>
          <a:lstStyle/>
          <a:p>
            <a:r>
              <a:rPr lang="en-US" dirty="0"/>
              <a:t>Like other statistical inference methods, estimation begins with the collection of data. Two important questions come to mind.</a:t>
            </a:r>
          </a:p>
          <a:p>
            <a:pPr marL="457200" indent="-457200">
              <a:buFont typeface="Arial" panose="020B0604020202020204" pitchFamily="34" charset="0"/>
              <a:buChar char="•"/>
            </a:pPr>
            <a:r>
              <a:rPr lang="en-US" dirty="0"/>
              <a:t>How should the data be used to estimate the population mean?</a:t>
            </a:r>
          </a:p>
          <a:p>
            <a:pPr marL="457200" indent="-457200">
              <a:buFont typeface="Arial" panose="020B0604020202020204" pitchFamily="34" charset="0"/>
              <a:buChar char="•"/>
            </a:pPr>
            <a:r>
              <a:rPr lang="en-US" dirty="0"/>
              <a:t>How can you tell a good estimator from a bad one?</a:t>
            </a:r>
          </a:p>
          <a:p>
            <a:r>
              <a:rPr lang="en-US" dirty="0"/>
              <a:t>Good estimators conform to the rules of horseshoes: the closer, the better. If the objective is to estimate a population mean, closeness is measured in terms of the distance the estimate is from the actual population mean.</a:t>
            </a:r>
          </a:p>
        </p:txBody>
      </p:sp>
    </p:spTree>
    <p:extLst>
      <p:ext uri="{BB962C8B-B14F-4D97-AF65-F5344CB8AC3E}">
        <p14:creationId xmlns:p14="http://schemas.microsoft.com/office/powerpoint/2010/main" val="1303477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5BA70-5FE6-9B76-56C6-FF59EC694D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CCE01-0255-C041-A66B-59C68A0B9E73}"/>
              </a:ext>
            </a:extLst>
          </p:cNvPr>
          <p:cNvSpPr>
            <a:spLocks noGrp="1"/>
          </p:cNvSpPr>
          <p:nvPr>
            <p:ph type="title"/>
          </p:nvPr>
        </p:nvSpPr>
        <p:spPr/>
        <p:txBody>
          <a:bodyPr/>
          <a:lstStyle/>
          <a:p>
            <a:r>
              <a:rPr lang="en-US" dirty="0"/>
              <a:t>Point Estimation of the Population Mean (cont.)</a:t>
            </a:r>
          </a:p>
        </p:txBody>
      </p:sp>
      <p:sp>
        <p:nvSpPr>
          <p:cNvPr id="3" name="Content Placeholder 2">
            <a:extLst>
              <a:ext uri="{FF2B5EF4-FFF2-40B4-BE49-F238E27FC236}">
                <a16:creationId xmlns:a16="http://schemas.microsoft.com/office/drawing/2014/main" id="{3AA757E1-3AC8-0777-29CE-06EBE4E53126}"/>
              </a:ext>
            </a:extLst>
          </p:cNvPr>
          <p:cNvSpPr>
            <a:spLocks noGrp="1"/>
          </p:cNvSpPr>
          <p:nvPr>
            <p:ph idx="1"/>
          </p:nvPr>
        </p:nvSpPr>
        <p:spPr/>
        <p:txBody>
          <a:bodyPr>
            <a:normAutofit/>
          </a:bodyPr>
          <a:lstStyle/>
          <a:p>
            <a:r>
              <a:rPr lang="en-US" dirty="0"/>
              <a:t>One of the more puzzling questions is “How can you judge how accurate your estimate is without knowing the true value of the population parameter?” It’s like shooting an arrow at a bull’s-eye, without being able to see it. If you can’t see the bull’s-eye, how do you know how close you are? In statistics, we measure “closeness of the estimator to the true value” with a concept called </a:t>
            </a:r>
            <a:r>
              <a:rPr lang="en-US" b="1" dirty="0"/>
              <a:t>mean square error</a:t>
            </a:r>
            <a:r>
              <a:rPr lang="en-US" dirty="0"/>
              <a:t>.</a:t>
            </a:r>
          </a:p>
        </p:txBody>
      </p:sp>
    </p:spTree>
    <p:extLst>
      <p:ext uri="{BB962C8B-B14F-4D97-AF65-F5344CB8AC3E}">
        <p14:creationId xmlns:p14="http://schemas.microsoft.com/office/powerpoint/2010/main" val="3529210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Mean Squared Error </a:t>
            </a:r>
          </a:p>
        </p:txBody>
      </p:sp>
      <p:sp>
        <p:nvSpPr>
          <p:cNvPr id="4"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r>
              <a:rPr lang="en-US" dirty="0">
                <a:solidFill>
                  <a:srgbClr val="000000"/>
                </a:solidFill>
              </a:rPr>
              <a:t>An estimator’s average squared distance from the true parameter is referred to as its </a:t>
            </a:r>
            <a:r>
              <a:rPr lang="en-US" b="1" dirty="0">
                <a:solidFill>
                  <a:srgbClr val="C00000"/>
                </a:solidFill>
              </a:rPr>
              <a:t>mean squared error </a:t>
            </a:r>
            <a:r>
              <a:rPr lang="en-US" dirty="0">
                <a:solidFill>
                  <a:srgbClr val="000000"/>
                </a:solidFill>
              </a:rPr>
              <a:t>(MSE).</a:t>
            </a:r>
            <a:r>
              <a:rPr lang="en-US" b="1" dirty="0">
                <a:solidFill>
                  <a:srgbClr val="000000"/>
                </a:solidFill>
              </a:rPr>
              <a:t> </a:t>
            </a:r>
            <a:r>
              <a:rPr lang="en-US" dirty="0">
                <a:solidFill>
                  <a:srgbClr val="000000"/>
                </a:solidFill>
              </a:rPr>
              <a:t>The mean squared error for the sample mean is given by: </a:t>
            </a:r>
          </a:p>
          <a:p>
            <a:endParaRPr lang="en-US" dirty="0">
              <a:solidFill>
                <a:srgbClr val="000000"/>
              </a:solidFill>
            </a:endParaRPr>
          </a:p>
        </p:txBody>
      </p:sp>
      <p:graphicFrame>
        <p:nvGraphicFramePr>
          <p:cNvPr id="58369" name="Object 1"/>
          <p:cNvGraphicFramePr>
            <a:graphicFrameLocks noChangeAspect="1"/>
          </p:cNvGraphicFramePr>
          <p:nvPr>
            <p:extLst>
              <p:ext uri="{D42A27DB-BD31-4B8C-83A1-F6EECF244321}">
                <p14:modId xmlns:p14="http://schemas.microsoft.com/office/powerpoint/2010/main" val="174969589"/>
              </p:ext>
            </p:extLst>
          </p:nvPr>
        </p:nvGraphicFramePr>
        <p:xfrm>
          <a:off x="3048000" y="2743200"/>
          <a:ext cx="2794000" cy="533400"/>
        </p:xfrm>
        <a:graphic>
          <a:graphicData uri="http://schemas.openxmlformats.org/presentationml/2006/ole">
            <mc:AlternateContent xmlns:mc="http://schemas.openxmlformats.org/markup-compatibility/2006">
              <mc:Choice xmlns:v="urn:schemas-microsoft-com:vml" Requires="v">
                <p:oleObj name="Equation" r:id="rId2" imgW="2793960" imgH="533160" progId="Equation.DSMT4">
                  <p:embed/>
                </p:oleObj>
              </mc:Choice>
              <mc:Fallback>
                <p:oleObj name="Equation" r:id="rId2" imgW="2793960" imgH="533160" progId="Equation.DSMT4">
                  <p:embed/>
                  <p:pic>
                    <p:nvPicPr>
                      <p:cNvPr id="0" name="Picture 1"/>
                      <p:cNvPicPr>
                        <a:picLocks noChangeAspect="1" noChangeArrowheads="1"/>
                      </p:cNvPicPr>
                      <p:nvPr/>
                    </p:nvPicPr>
                    <p:blipFill>
                      <a:blip r:embed="rId3"/>
                      <a:srcRect/>
                      <a:stretch>
                        <a:fillRect/>
                      </a:stretch>
                    </p:blipFill>
                    <p:spPr bwMode="auto">
                      <a:xfrm>
                        <a:off x="3048000" y="2743200"/>
                        <a:ext cx="2794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786C68-8BD3-A3B8-C32E-B53AE31FF2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1E5EA3-7303-72F2-A853-E6AE11E75474}"/>
              </a:ext>
            </a:extLst>
          </p:cNvPr>
          <p:cNvSpPr>
            <a:spLocks noGrp="1"/>
          </p:cNvSpPr>
          <p:nvPr>
            <p:ph type="title"/>
          </p:nvPr>
        </p:nvSpPr>
        <p:spPr/>
        <p:txBody>
          <a:bodyPr/>
          <a:lstStyle/>
          <a:p>
            <a:r>
              <a:rPr lang="en-US" dirty="0"/>
              <a:t>Point Estimation of the Population Mean (cont.)</a:t>
            </a:r>
          </a:p>
        </p:txBody>
      </p:sp>
      <p:sp>
        <p:nvSpPr>
          <p:cNvPr id="3" name="Content Placeholder 2">
            <a:extLst>
              <a:ext uri="{FF2B5EF4-FFF2-40B4-BE49-F238E27FC236}">
                <a16:creationId xmlns:a16="http://schemas.microsoft.com/office/drawing/2014/main" id="{F1431EA9-3CA9-213E-22E5-3F3391D4A832}"/>
              </a:ext>
            </a:extLst>
          </p:cNvPr>
          <p:cNvSpPr>
            <a:spLocks noGrp="1"/>
          </p:cNvSpPr>
          <p:nvPr>
            <p:ph idx="1"/>
          </p:nvPr>
        </p:nvSpPr>
        <p:spPr/>
        <p:txBody>
          <a:bodyPr>
            <a:normAutofit lnSpcReduction="10000"/>
          </a:bodyPr>
          <a:lstStyle/>
          <a:p>
            <a:r>
              <a:rPr lang="en-US" dirty="0"/>
              <a:t>A perfect estimator would have a mean squared error of zero, but there is no such thing as a perfect estimator. Since statistical estimators depend on data which is randomly drawn, estimates are random variables and will seldom be equal to the true population characteristic. The goal is to find an estimator whose average squared error is the smallest. Unfortunately, there are an infinite number of possible estimators and without restricting the kinds of estimators that will be considered, very little progress can be made.</a:t>
            </a:r>
          </a:p>
        </p:txBody>
      </p:sp>
    </p:spTree>
    <p:extLst>
      <p:ext uri="{BB962C8B-B14F-4D97-AF65-F5344CB8AC3E}">
        <p14:creationId xmlns:p14="http://schemas.microsoft.com/office/powerpoint/2010/main" val="320044072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1972</TotalTime>
  <Words>1670</Words>
  <Application>Microsoft Office PowerPoint</Application>
  <PresentationFormat>On-screen Show (4:3)</PresentationFormat>
  <Paragraphs>78</Paragraphs>
  <Slides>24</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9" baseType="lpstr">
      <vt:lpstr>Calibri</vt:lpstr>
      <vt:lpstr>Cambria Math</vt:lpstr>
      <vt:lpstr>Arial</vt:lpstr>
      <vt:lpstr>Office Theme</vt:lpstr>
      <vt:lpstr>Equation</vt:lpstr>
      <vt:lpstr>Section 10.1</vt:lpstr>
      <vt:lpstr>Definition: Estimator </vt:lpstr>
      <vt:lpstr>Point Estimators</vt:lpstr>
      <vt:lpstr>Point Estimators (cont.)</vt:lpstr>
      <vt:lpstr>Note</vt:lpstr>
      <vt:lpstr>Point Estimation of the Population Mean</vt:lpstr>
      <vt:lpstr>Point Estimation of the Population Mean (cont.)</vt:lpstr>
      <vt:lpstr>Formula: Mean Squared Error </vt:lpstr>
      <vt:lpstr>Point Estimation of the Population Mean (cont.)</vt:lpstr>
      <vt:lpstr>Point Estimation of the Population Mean (cont.)</vt:lpstr>
      <vt:lpstr>Point Estimation of the Population Mean (cont.)</vt:lpstr>
      <vt:lpstr>Point Estimation of the Population Mean (cont.)</vt:lpstr>
      <vt:lpstr>Example 10.1.1: Determining the Best Estimator for the Population Mean Cost of an Apple iPhone</vt:lpstr>
      <vt:lpstr>Example 10.1.1: Determining the Best Estimator for the Population Mean Cost of an Apple iPhone (cont.)</vt:lpstr>
      <vt:lpstr>Point Estimation of the Population Proportion</vt:lpstr>
      <vt:lpstr>Point Estimation of the Population Proportion (cont.)</vt:lpstr>
      <vt:lpstr>Point Estimation of the Population Proportion (cont.)</vt:lpstr>
      <vt:lpstr>Point Estimation of the Population Proportion (cont.)</vt:lpstr>
      <vt:lpstr>Example 10.1.2: Determining a Point Estimate for the Proportion of Defective Transistors</vt:lpstr>
      <vt:lpstr>Example 10.1.2: Determining a Point Estimate for the Proportion of Defective Transistors (cont.)</vt:lpstr>
      <vt:lpstr>Point Estimation of the Population Standard Deviation</vt:lpstr>
      <vt:lpstr>Point Estimation of the Population Standard Deviation (cont.)</vt:lpstr>
      <vt:lpstr>Example 10.1.3: Determining the Best Estimator of the Population Standard Deviation of Apple iPhone Costs</vt:lpstr>
      <vt:lpstr>Example 10.1.3: Determining the Best Estimator of the Population Standard Deviation of Apple iPhone Costs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Casey Luquet</cp:lastModifiedBy>
  <cp:revision>249</cp:revision>
  <dcterms:created xsi:type="dcterms:W3CDTF">2013-04-26T14:43:13Z</dcterms:created>
  <dcterms:modified xsi:type="dcterms:W3CDTF">2024-03-06T19:33:32Z</dcterms:modified>
</cp:coreProperties>
</file>