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90" r:id="rId5"/>
    <p:sldId id="262" r:id="rId6"/>
    <p:sldId id="263" r:id="rId7"/>
    <p:sldId id="264" r:id="rId8"/>
    <p:sldId id="265" r:id="rId9"/>
    <p:sldId id="266" r:id="rId10"/>
    <p:sldId id="291" r:id="rId11"/>
    <p:sldId id="267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9" r:id="rId21"/>
    <p:sldId id="282" r:id="rId22"/>
    <p:sldId id="283" r:id="rId23"/>
    <p:sldId id="284" r:id="rId24"/>
    <p:sldId id="285" r:id="rId25"/>
    <p:sldId id="300" r:id="rId26"/>
    <p:sldId id="301" r:id="rId27"/>
    <p:sldId id="30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000000"/>
    <a:srgbClr val="C00000"/>
    <a:srgbClr val="3C86A6"/>
    <a:srgbClr val="000099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12" d="100"/>
          <a:sy n="112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1C9536-8010-417C-93CE-892F0FFC0C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1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4.pn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4.wmf"/><Relationship Id="rId9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oleObject" Target="../embeddings/oleObject39.bin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2.R.1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nonzero value of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value of         is </a:t>
            </a:r>
            <a:r>
              <a:rPr lang="en-US" b="1" dirty="0">
                <a:solidFill>
                  <a:srgbClr val="0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0 in Fractions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152667" y="1642844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1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667" y="1642844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946633" y="26586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2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6586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Equation" r:id="rId11" imgW="444307" imgH="291973" progId="Equation.DSMT4">
                  <p:embed/>
                </p:oleObj>
              </mc:Choice>
              <mc:Fallback>
                <p:oleObj name="Equation" r:id="rId11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4" name="Equation" r:id="rId13" imgW="444307" imgH="291973" progId="Equation.DSMT4">
                  <p:embed/>
                </p:oleObj>
              </mc:Choice>
              <mc:Fallback>
                <p:oleObj name="Equation" r:id="rId13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" name="Equation" r:id="rId15" imgW="1892300" imgH="406400" progId="Equation.DSMT4">
                  <p:embed/>
                </p:oleObj>
              </mc:Choice>
              <mc:Fallback>
                <p:oleObj name="Equation" r:id="rId15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6" name="Equation" r:id="rId17" imgW="1892300" imgH="406400" progId="Equation.DSMT4">
                  <p:embed/>
                </p:oleObj>
              </mc:Choice>
              <mc:Fallback>
                <p:oleObj name="Equation" r:id="rId17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7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8" name="Equation" r:id="rId21" imgW="1104840" imgH="838080" progId="Equation.DSMT4">
                  <p:embed/>
                </p:oleObj>
              </mc:Choice>
              <mc:Fallback>
                <p:oleObj name="Equation" r:id="rId21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9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0" name="Equation" r:id="rId25" imgW="749160" imgH="838080" progId="Equation.DSMT4">
                  <p:embed/>
                </p:oleObj>
              </mc:Choice>
              <mc:Fallback>
                <p:oleObj name="Equation" r:id="rId25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proper fraction on a number 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a.	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1789" y="1828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5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18288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1115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5753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4956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28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990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0717"/>
              </p:ext>
            </p:extLst>
          </p:nvPr>
        </p:nvGraphicFramePr>
        <p:xfrm>
          <a:off x="533400" y="1066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2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1762"/>
              </p:ext>
            </p:extLst>
          </p:nvPr>
        </p:nvGraphicFramePr>
        <p:xfrm>
          <a:off x="536448" y="3482911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3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" y="3482911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3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4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9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4520" y="2227277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Each cup is marked in fourths and we see that there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As an improper fraction,       </a:t>
            </a:r>
            <a:r>
              <a:rPr lang="en-US" dirty="0">
                <a:solidFill>
                  <a:srgbClr val="0000FF"/>
                </a:solidFill>
              </a:rPr>
              <a:t>cups</a:t>
            </a:r>
            <a:r>
              <a:rPr lang="en-US" dirty="0"/>
              <a:t> =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556061"/>
              </p:ext>
            </p:extLst>
          </p:nvPr>
        </p:nvGraphicFramePr>
        <p:xfrm>
          <a:off x="2590800" y="423140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31407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365321"/>
              </p:ext>
            </p:extLst>
          </p:nvPr>
        </p:nvGraphicFramePr>
        <p:xfrm>
          <a:off x="4495800" y="47396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8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396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24421"/>
              </p:ext>
            </p:extLst>
          </p:nvPr>
        </p:nvGraphicFramePr>
        <p:xfrm>
          <a:off x="6045200" y="472286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9" name="Equation" r:id="rId7" imgW="279360" imgH="838080" progId="Equation.DSMT4">
                  <p:embed/>
                </p:oleObj>
              </mc:Choice>
              <mc:Fallback>
                <p:oleObj name="Equation" r:id="rId7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72286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>
            <a:extLst>
              <a:ext uri="{FF2B5EF4-FFF2-40B4-BE49-F238E27FC236}">
                <a16:creationId xmlns:a16="http://schemas.microsoft.com/office/drawing/2014/main" id="{A583FF4F-D0D9-4534-955D-B91DC3A75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376214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 </a:t>
            </a:r>
            <a:r>
              <a:rPr lang="en-US" dirty="0">
                <a:solidFill>
                  <a:srgbClr val="FF0000"/>
                </a:solidFill>
              </a:rPr>
              <a:t>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6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improper fractions to mixed numbers.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mixed numbers to improper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Discuss concepts and vocabulary taught in the lesson.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mixed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7463" indent="-17463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8 </a:t>
            </a:r>
            <a:r>
              <a:rPr lang="en-US" sz="2800" dirty="0"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80 + 9 = 89.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Changing Mixed Numbers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7" imgW="825500" imgH="838200" progId="Equation.DSMT4">
                  <p:embed/>
                </p:oleObj>
              </mc:Choice>
              <mc:Fallback>
                <p:oleObj name="Equation" r:id="rId7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35000"/>
              </a:lnSpc>
              <a:spcBef>
                <a:spcPts val="6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____.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_____ + _____ = ____. </a:t>
            </a:r>
          </a:p>
          <a:p>
            <a:pPr marL="0" marR="0" lvl="0" indent="0" algn="l" defTabSz="914400" rtl="0" eaLnBrk="1" fontAlgn="auto" latinLnBrk="0" hangingPunct="1">
              <a:lnSpc>
                <a:spcPct val="2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13: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9835" y="1163623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" name="Equation" r:id="rId3" imgW="596880" imgH="799920" progId="Equation.DSMT4">
                  <p:embed/>
                </p:oleObj>
              </mc:Choice>
              <mc:Fallback>
                <p:oleObj name="Equation" r:id="rId3" imgW="59688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835" y="1163623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6934200" y="45468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6" name="Equation" r:id="rId5" imgW="914400" imgH="838200" progId="Equation.DSMT4">
                  <p:embed/>
                </p:oleObj>
              </mc:Choice>
              <mc:Fallback>
                <p:oleObj name="Equation" r:id="rId5" imgW="9144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46833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/>
          <p:cNvGraphicFramePr>
            <a:graphicFrameLocks noChangeAspect="1"/>
          </p:cNvGraphicFramePr>
          <p:nvPr/>
        </p:nvGraphicFramePr>
        <p:xfrm>
          <a:off x="48006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" name="Equation" r:id="rId7" imgW="368140" imgH="291973" progId="Equation.DSMT4">
                  <p:embed/>
                </p:oleObj>
              </mc:Choice>
              <mc:Fallback>
                <p:oleObj name="Equation" r:id="rId7" imgW="368140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2"/>
          <p:cNvGraphicFramePr>
            <a:graphicFrameLocks noChangeAspect="1"/>
          </p:cNvGraphicFramePr>
          <p:nvPr/>
        </p:nvGraphicFramePr>
        <p:xfrm>
          <a:off x="4648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3"/>
          <p:cNvGraphicFramePr>
            <a:graphicFrameLocks noChangeAspect="1"/>
          </p:cNvGraphicFramePr>
          <p:nvPr/>
        </p:nvGraphicFramePr>
        <p:xfrm>
          <a:off x="5943600" y="39456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9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4562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4"/>
          <p:cNvGraphicFramePr>
            <a:graphicFrameLocks noChangeAspect="1"/>
          </p:cNvGraphicFramePr>
          <p:nvPr/>
        </p:nvGraphicFramePr>
        <p:xfrm>
          <a:off x="6934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0" name="Equation" r:id="rId13" imgW="368140" imgH="291973" progId="Equation.DSMT4">
                  <p:embed/>
                </p:oleObj>
              </mc:Choice>
              <mc:Fallback>
                <p:oleObj name="Equation" r:id="rId13" imgW="368140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7"/>
          <p:cNvGraphicFramePr>
            <a:graphicFrameLocks noChangeAspect="1"/>
          </p:cNvGraphicFramePr>
          <p:nvPr/>
        </p:nvGraphicFramePr>
        <p:xfrm>
          <a:off x="8001000" y="4563611"/>
          <a:ext cx="43186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63611"/>
                        <a:ext cx="43186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39512" y="513895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lnSpc>
                <a:spcPct val="80000"/>
              </a:lnSpc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Change an Improper Fraction to a Mixed Number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0" name="Equation" r:id="rId3" imgW="723586" imgH="571252" progId="Equation.DSMT4">
                  <p:embed/>
                </p:oleObj>
              </mc:Choice>
              <mc:Fallback>
                <p:oleObj name="Equation" r:id="rId3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1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2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936991"/>
              </p:ext>
            </p:extLst>
          </p:nvPr>
        </p:nvGraphicFramePr>
        <p:xfrm>
          <a:off x="6022488" y="31591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3" name="Equation" r:id="rId9" imgW="190417" imgH="291973" progId="Equation.DSMT4">
                  <p:embed/>
                </p:oleObj>
              </mc:Choice>
              <mc:Fallback>
                <p:oleObj name="Equation" r:id="rId9" imgW="190417" imgH="29197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488" y="315912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4" name="Equation" r:id="rId11" imgW="406080" imgH="406080" progId="Equation.DSMT4">
                  <p:embed/>
                </p:oleObj>
              </mc:Choice>
              <mc:Fallback>
                <p:oleObj name="Equation" r:id="rId11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5" name="Equation" r:id="rId13" imgW="368300" imgH="279400" progId="Equation.DSMT4">
                  <p:embed/>
                </p:oleObj>
              </mc:Choice>
              <mc:Fallback>
                <p:oleObj name="Equation" r:id="rId13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6" name="Equation" r:id="rId15" imgW="583920" imgH="406080" progId="Equation.DSMT4">
                  <p:embed/>
                </p:oleObj>
              </mc:Choice>
              <mc:Fallback>
                <p:oleObj name="Equation" r:id="rId15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7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0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1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2" name="Equation" r:id="rId7" imgW="952087" imgH="837836" progId="Equation.DSMT4">
                  <p:embed/>
                </p:oleObj>
              </mc:Choice>
              <mc:Fallback>
                <p:oleObj name="Equation" r:id="rId7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mixed number.</a:t>
            </a:r>
          </a:p>
          <a:p>
            <a:endParaRPr lang="en-US" sz="400" b="1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76400" y="115138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5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5138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263525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447153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294322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6" name="Equation" r:id="rId5" imgW="711000" imgH="571320" progId="Equation.DSMT4">
                  <p:embed/>
                </p:oleObj>
              </mc:Choice>
              <mc:Fallback>
                <p:oleObj name="Equation" r:id="rId5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94322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26828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7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26828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337071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8" name="Equation" r:id="rId9" imgW="419040" imgH="406080" progId="Equation.DSMT4">
                  <p:embed/>
                </p:oleObj>
              </mc:Choice>
              <mc:Fallback>
                <p:oleObj name="Equation" r:id="rId9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337071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3813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9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813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09257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0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09257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45053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1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45053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268401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2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268401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0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1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2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8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numerator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less than the denominator.  (Proper fractions have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values less than 1.)</a:t>
            </a:r>
          </a:p>
          <a:p>
            <a:pPr marL="342900" indent="-342900" algn="just" eaLnBrk="0" hangingPunct="0"/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			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3"/>
          <p:cNvGraphicFramePr>
            <a:graphicFrameLocks noChangeAspect="1"/>
          </p:cNvGraphicFramePr>
          <p:nvPr/>
        </p:nvGraphicFramePr>
        <p:xfrm>
          <a:off x="4993944" y="33782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" imgW="1866900" imgH="838200" progId="Equation.DSMT4">
                  <p:embed/>
                </p:oleObj>
              </mc:Choice>
              <mc:Fallback>
                <p:oleObj name="Equation" r:id="rId5" imgW="18669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33782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 (cont.)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improper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numerator is greater than or equal to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denominator.  (Improper fractions have values greater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than or equal to 1.)</a:t>
            </a:r>
          </a:p>
          <a:p>
            <a:pPr indent="1588" algn="just" eaLnBrk="0" hangingPunct="0"/>
            <a:endParaRPr lang="en-US" sz="1400" dirty="0">
              <a:solidFill>
                <a:srgbClr val="000000"/>
              </a:solidFill>
              <a:latin typeface="Calibri" pitchFamily="34" charset="0"/>
            </a:endParaRPr>
          </a:p>
          <a:p>
            <a:pPr indent="1588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improper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indent="1588" eaLnBrk="0" hangingPunct="0"/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  <p:graphicFrame>
        <p:nvGraphicFramePr>
          <p:cNvPr id="9220" name="Object 10"/>
          <p:cNvGraphicFramePr>
            <a:graphicFrameLocks noChangeAspect="1"/>
          </p:cNvGraphicFramePr>
          <p:nvPr/>
        </p:nvGraphicFramePr>
        <p:xfrm>
          <a:off x="5298012" y="39624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387600" imgH="838200" progId="Equation.DSMT4">
                  <p:embed/>
                </p:oleObj>
              </mc:Choice>
              <mc:Fallback>
                <p:oleObj name="Equation" r:id="rId3" imgW="23876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012" y="3962400"/>
                        <a:ext cx="238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130241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241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29914"/>
            <a:ext cx="2819400" cy="191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59987"/>
              </p:ext>
            </p:extLst>
          </p:nvPr>
        </p:nvGraphicFramePr>
        <p:xfrm>
          <a:off x="554038" y="2201411"/>
          <a:ext cx="266700" cy="770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77038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dirty="0">
                <a:solidFill>
                  <a:srgbClr val="000000"/>
                </a:solidFill>
              </a:rPr>
              <a:t> is a symbol (generally a letter of the alphabet) that is used to represent an unknown number.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874</Words>
  <Application>Microsoft Office PowerPoint</Application>
  <PresentationFormat>On-screen Show (4:3)</PresentationFormat>
  <Paragraphs>176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2.R.1</vt:lpstr>
      <vt:lpstr>Objectives</vt:lpstr>
      <vt:lpstr>Example 1:  Understanding Fractions</vt:lpstr>
      <vt:lpstr>Example 2:  Understanding Fractions</vt:lpstr>
      <vt:lpstr>Proper Fractions and Improper Fractions</vt:lpstr>
      <vt:lpstr>Proper Fractions and Improper Fractions</vt:lpstr>
      <vt:lpstr>Example 3:  Understanding Proper Fractions</vt:lpstr>
      <vt:lpstr>Example 4: Understanding Improper Fractions </vt:lpstr>
      <vt:lpstr>Variable</vt:lpstr>
      <vt:lpstr>The Number 0 in Fractions</vt:lpstr>
      <vt:lpstr>Example 5: Evaluating Fractions Involving 0</vt:lpstr>
      <vt:lpstr>Example 6:  Graphing Proper Fractions</vt:lpstr>
      <vt:lpstr>Example 6:  Graphing Proper Fractions (cont.)</vt:lpstr>
      <vt:lpstr>Example 7:  Graphing improper Fractions</vt:lpstr>
      <vt:lpstr>Example 8: Identifying Types of Fractions and Mixed Numbers</vt:lpstr>
      <vt:lpstr>Example 9: Application: Understanding Mixed Numbers</vt:lpstr>
      <vt:lpstr>Example 9: Application: Understanding Mixed Numbers (cont.)</vt:lpstr>
      <vt:lpstr>Example 10: Application: Understanding Mixed Numbers</vt:lpstr>
      <vt:lpstr>Example 11: Graphing Mixed Numbers </vt:lpstr>
      <vt:lpstr>To Change a Mixed Number to an Improper Fraction</vt:lpstr>
      <vt:lpstr>Example 12: Changing Mixed Numbers to Improper Fractions</vt:lpstr>
      <vt:lpstr>Completion Example 13: Mixed Numbers to Improper Fractions</vt:lpstr>
      <vt:lpstr>To Change an Improper Fraction to a Mixed Number</vt:lpstr>
      <vt:lpstr>Example 14: Changing Improper Fractions to Mixed Numbers</vt:lpstr>
      <vt:lpstr>Example 14: Changing Improper Fractions to Mixed Numbers (cont.)</vt:lpstr>
      <vt:lpstr>Example 15: Changing Improper Fractions to Mixed Numbers</vt:lpstr>
      <vt:lpstr>Example 15: Changing Improper Fractions to Mixed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214</cp:revision>
  <dcterms:created xsi:type="dcterms:W3CDTF">2013-04-26T14:43:13Z</dcterms:created>
  <dcterms:modified xsi:type="dcterms:W3CDTF">2018-10-16T05:45:13Z</dcterms:modified>
</cp:coreProperties>
</file>