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0" r:id="rId3"/>
    <p:sldId id="299" r:id="rId4"/>
    <p:sldId id="264" r:id="rId5"/>
    <p:sldId id="293" r:id="rId6"/>
    <p:sldId id="295" r:id="rId7"/>
    <p:sldId id="296" r:id="rId8"/>
    <p:sldId id="297" r:id="rId9"/>
    <p:sldId id="266" r:id="rId10"/>
    <p:sldId id="268" r:id="rId11"/>
    <p:sldId id="270" r:id="rId12"/>
    <p:sldId id="294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  <p:cmAuthor id="7" name="Belloit, Nicholas G" initials="BNG [7]" lastIdx="1" clrIdx="6"/>
  <p:cmAuthor id="8" name="Belloit, Nicholas G" initials="BNG [8]" lastIdx="1" clrIdx="7"/>
  <p:cmAuthor id="9" name="Belloit, Nicholas G" initials="BNG [9]" lastIdx="1" clrIdx="8"/>
  <p:cmAuthor id="10" name="Belloit, Nicholas G" initials="BNG [10]" lastIdx="1" clrIdx="9"/>
  <p:cmAuthor id="11" name="Belloit, Nicholas G" initials="BNG [11]" lastIdx="1" clrIdx="10"/>
  <p:cmAuthor id="12" name="Belloit, Nicholas G" initials="BNG [12]" lastIdx="1" clrIdx="11"/>
  <p:cmAuthor id="13" name="Belloit, Nicholas G" initials="BNG [13]" lastIdx="1" clrIdx="12"/>
  <p:cmAuthor id="14" name="Belloit, Nicholas G" initials="BNG [14]" lastIdx="1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57F"/>
    <a:srgbClr val="1E4A3C"/>
    <a:srgbClr val="43C1A0"/>
    <a:srgbClr val="2D876F"/>
    <a:srgbClr val="0000FF"/>
    <a:srgbClr val="00CC66"/>
    <a:srgbClr val="12A268"/>
    <a:srgbClr val="FF00FF"/>
    <a:srgbClr val="0000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0" autoAdjust="0"/>
    <p:restoredTop sz="94660"/>
  </p:normalViewPr>
  <p:slideViewPr>
    <p:cSldViewPr>
      <p:cViewPr varScale="1">
        <p:scale>
          <a:sx n="114" d="100"/>
          <a:sy n="114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1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4424-6D44-4F81-A7AC-A2C669E5FF60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0B8C-0E24-4795-825B-33424A3E5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4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25" Type="http://schemas.openxmlformats.org/officeDocument/2006/relationships/image" Target="../media/image26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16.emf"/><Relationship Id="rId15" Type="http://schemas.openxmlformats.org/officeDocument/2006/relationships/image" Target="../media/image21.wmf"/><Relationship Id="rId23" Type="http://schemas.openxmlformats.org/officeDocument/2006/relationships/image" Target="../media/image25.emf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3.emf"/><Relationship Id="rId31" Type="http://schemas.openxmlformats.org/officeDocument/2006/relationships/image" Target="../media/image2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7.emf"/><Relationship Id="rId30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5.e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30.emf"/><Relationship Id="rId21" Type="http://schemas.openxmlformats.org/officeDocument/2006/relationships/image" Target="../media/image39.emf"/><Relationship Id="rId7" Type="http://schemas.openxmlformats.org/officeDocument/2006/relationships/image" Target="../media/image32.e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7.w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0.bin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8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3.e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5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4.w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1.e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6.emf"/><Relationship Id="rId2" Type="http://schemas.openxmlformats.org/officeDocument/2006/relationships/image" Target="../media/image53.png"/><Relationship Id="rId16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5.w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59.e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6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75.bin"/><Relationship Id="rId3" Type="http://schemas.openxmlformats.org/officeDocument/2006/relationships/image" Target="../media/image67.wmf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4.wmf"/><Relationship Id="rId2" Type="http://schemas.openxmlformats.org/officeDocument/2006/relationships/oleObject" Target="../embeddings/oleObject67.bin"/><Relationship Id="rId16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1.wmf"/><Relationship Id="rId5" Type="http://schemas.openxmlformats.org/officeDocument/2006/relationships/image" Target="../media/image68.e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75.e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7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78.emf"/><Relationship Id="rId12" Type="http://schemas.openxmlformats.org/officeDocument/2006/relationships/oleObject" Target="../embeddings/oleObject81.bin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95.bin"/><Relationship Id="rId3" Type="http://schemas.openxmlformats.org/officeDocument/2006/relationships/image" Target="../media/image87.e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94.emf"/><Relationship Id="rId2" Type="http://schemas.openxmlformats.org/officeDocument/2006/relationships/oleObject" Target="../embeddings/oleObject87.bin"/><Relationship Id="rId16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91.bin"/><Relationship Id="rId19" Type="http://schemas.openxmlformats.org/officeDocument/2006/relationships/image" Target="../media/image95.e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9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101.wmf"/><Relationship Id="rId3" Type="http://schemas.openxmlformats.org/officeDocument/2006/relationships/image" Target="../media/image96.e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101.bin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100.wmf"/><Relationship Id="rId5" Type="http://schemas.openxmlformats.org/officeDocument/2006/relationships/image" Target="../media/image97.e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0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08.emf"/><Relationship Id="rId3" Type="http://schemas.openxmlformats.org/officeDocument/2006/relationships/image" Target="../media/image103.emf"/><Relationship Id="rId7" Type="http://schemas.openxmlformats.org/officeDocument/2006/relationships/image" Target="../media/image105.emf"/><Relationship Id="rId12" Type="http://schemas.openxmlformats.org/officeDocument/2006/relationships/oleObject" Target="../embeddings/oleObject108.bin"/><Relationship Id="rId2" Type="http://schemas.openxmlformats.org/officeDocument/2006/relationships/oleObject" Target="../embeddings/oleObject103.bin"/><Relationship Id="rId16" Type="http://schemas.openxmlformats.org/officeDocument/2006/relationships/oleObject" Target="../embeddings/oleObject1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07.wmf"/><Relationship Id="rId5" Type="http://schemas.openxmlformats.org/officeDocument/2006/relationships/image" Target="../media/image104.emf"/><Relationship Id="rId15" Type="http://schemas.openxmlformats.org/officeDocument/2006/relationships/image" Target="../media/image109.e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10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image" Target="../media/image110.emf"/><Relationship Id="rId7" Type="http://schemas.openxmlformats.org/officeDocument/2006/relationships/image" Target="../media/image112.wmf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14.emf"/><Relationship Id="rId5" Type="http://schemas.openxmlformats.org/officeDocument/2006/relationships/image" Target="../media/image111.e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17.emf"/><Relationship Id="rId2" Type="http://schemas.openxmlformats.org/officeDocument/2006/relationships/oleObject" Target="../embeddings/oleObject1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16.emf"/><Relationship Id="rId4" Type="http://schemas.openxmlformats.org/officeDocument/2006/relationships/oleObject" Target="../embeddings/oleObject1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118.emf"/><Relationship Id="rId7" Type="http://schemas.openxmlformats.org/officeDocument/2006/relationships/image" Target="../media/image120.wmf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20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4.emf"/><Relationship Id="rId21" Type="http://schemas.openxmlformats.org/officeDocument/2006/relationships/image" Target="../media/image13.e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b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c and ax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36371"/>
              </p:ext>
            </p:extLst>
          </p:nvPr>
        </p:nvGraphicFramePr>
        <p:xfrm>
          <a:off x="4495800" y="55816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90840" imgH="200880" progId="Equation.DSMT4">
                  <p:embed/>
                </p:oleObj>
              </mc:Choice>
              <mc:Fallback>
                <p:oleObj name="Equation" r:id="rId2" imgW="1590840" imgH="20088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816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dirty="0">
                <a:latin typeface="Calibri" pitchFamily="34" charset="0"/>
              </a:rPr>
              <a:t>Solve the equation:                     </a:t>
            </a:r>
          </a:p>
          <a:p>
            <a:pPr marL="342900" indent="-342900" eaLnBrk="0" hangingPunct="0"/>
            <a:r>
              <a:rPr lang="en-US" b="1" dirty="0">
                <a:latin typeface="Calibri" pitchFamily="34" charset="0"/>
              </a:rPr>
              <a:t>Solution</a:t>
            </a:r>
            <a:endParaRPr lang="en-US" dirty="0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82305"/>
              </p:ext>
            </p:extLst>
          </p:nvPr>
        </p:nvGraphicFramePr>
        <p:xfrm>
          <a:off x="3492500" y="1381125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2920" imgH="329040" progId="Equation.DSMT4">
                  <p:embed/>
                </p:oleObj>
              </mc:Choice>
              <mc:Fallback>
                <p:oleObj name="Equation" r:id="rId4" imgW="1672920" imgH="329040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81125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53687"/>
              </p:ext>
            </p:extLst>
          </p:nvPr>
        </p:nvGraphicFramePr>
        <p:xfrm>
          <a:off x="1924050" y="1943100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2920" imgH="329040" progId="Equation.DSMT4">
                  <p:embed/>
                </p:oleObj>
              </mc:Choice>
              <mc:Fallback>
                <p:oleObj name="Equation" r:id="rId6" imgW="1672920" imgH="32904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943100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223964"/>
              </p:ext>
            </p:extLst>
          </p:nvPr>
        </p:nvGraphicFramePr>
        <p:xfrm>
          <a:off x="1409700" y="2590800"/>
          <a:ext cx="2667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51400" imgH="329040" progId="Equation.DSMT4">
                  <p:embed/>
                </p:oleObj>
              </mc:Choice>
              <mc:Fallback>
                <p:oleObj name="Equation" r:id="rId8" imgW="2651400" imgH="32904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590800"/>
                        <a:ext cx="2667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21837"/>
              </p:ext>
            </p:extLst>
          </p:nvPr>
        </p:nvGraphicFramePr>
        <p:xfrm>
          <a:off x="1925638" y="3567113"/>
          <a:ext cx="12160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355320" progId="Equation.DSMT4">
                  <p:embed/>
                </p:oleObj>
              </mc:Choice>
              <mc:Fallback>
                <p:oleObj name="Equation" r:id="rId10" imgW="1206360" imgH="35532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3567113"/>
                        <a:ext cx="12160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/>
          </p:cNvSpPr>
          <p:nvPr/>
        </p:nvSpPr>
        <p:spPr>
          <a:xfrm>
            <a:off x="457200" y="39067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648167"/>
              </p:ext>
            </p:extLst>
          </p:nvPr>
        </p:nvGraphicFramePr>
        <p:xfrm>
          <a:off x="1169988" y="4645025"/>
          <a:ext cx="24368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25680" imgH="761760" progId="Equation.DSMT4">
                  <p:embed/>
                </p:oleObj>
              </mc:Choice>
              <mc:Fallback>
                <p:oleObj name="Equation" r:id="rId12" imgW="2425680" imgH="7617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645025"/>
                        <a:ext cx="2436812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3417"/>
              </p:ext>
            </p:extLst>
          </p:nvPr>
        </p:nvGraphicFramePr>
        <p:xfrm>
          <a:off x="1144588" y="5581650"/>
          <a:ext cx="16367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25400" imgH="279360" progId="Equation.DSMT4">
                  <p:embed/>
                </p:oleObj>
              </mc:Choice>
              <mc:Fallback>
                <p:oleObj name="Equation" r:id="rId14" imgW="1625400" imgH="2793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5581650"/>
                        <a:ext cx="163671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52387"/>
              </p:ext>
            </p:extLst>
          </p:nvPr>
        </p:nvGraphicFramePr>
        <p:xfrm>
          <a:off x="4451350" y="1974850"/>
          <a:ext cx="429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278600" imgH="264960" progId="Equation.DSMT4">
                  <p:embed/>
                </p:oleObj>
              </mc:Choice>
              <mc:Fallback>
                <p:oleObj name="Equation" r:id="rId16" imgW="4278600" imgH="26496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1974850"/>
                        <a:ext cx="429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57141"/>
              </p:ext>
            </p:extLst>
          </p:nvPr>
        </p:nvGraphicFramePr>
        <p:xfrm>
          <a:off x="4445000" y="2451100"/>
          <a:ext cx="4343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33680" imgH="585000" progId="Equation.DSMT4">
                  <p:embed/>
                </p:oleObj>
              </mc:Choice>
              <mc:Fallback>
                <p:oleObj name="Equation" r:id="rId18" imgW="4333680" imgH="5850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451100"/>
                        <a:ext cx="4343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47637"/>
              </p:ext>
            </p:extLst>
          </p:nvPr>
        </p:nvGraphicFramePr>
        <p:xfrm>
          <a:off x="4454696" y="361315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6680" imgH="264960" progId="Equation.DSMT4">
                  <p:embed/>
                </p:oleObj>
              </mc:Choice>
              <mc:Fallback>
                <p:oleObj name="Equation" r:id="rId20" imgW="88668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696" y="361315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85340"/>
              </p:ext>
            </p:extLst>
          </p:nvPr>
        </p:nvGraphicFramePr>
        <p:xfrm>
          <a:off x="4473518" y="2209800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40800" imgH="264960" progId="Equation.DSMT4">
                  <p:embed/>
                </p:oleObj>
              </mc:Choice>
              <mc:Fallback>
                <p:oleObj name="Equation" r:id="rId22" imgW="244080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18" y="2209800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836075"/>
              </p:ext>
            </p:extLst>
          </p:nvPr>
        </p:nvGraphicFramePr>
        <p:xfrm>
          <a:off x="4432300" y="2965450"/>
          <a:ext cx="39370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24000" imgH="279360" progId="Equation.DSMT4">
                  <p:embed/>
                </p:oleObj>
              </mc:Choice>
              <mc:Fallback>
                <p:oleObj name="Equation" r:id="rId24" imgW="3924000" imgH="2793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965450"/>
                        <a:ext cx="39370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929510"/>
              </p:ext>
            </p:extLst>
          </p:nvPr>
        </p:nvGraphicFramePr>
        <p:xfrm>
          <a:off x="4464164" y="3257550"/>
          <a:ext cx="1117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06280" imgH="219240" progId="Equation.DSMT4">
                  <p:embed/>
                </p:oleObj>
              </mc:Choice>
              <mc:Fallback>
                <p:oleObj name="Equation" r:id="rId26" imgW="1106280" imgH="21924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164" y="3257550"/>
                        <a:ext cx="1117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001526"/>
              </p:ext>
            </p:extLst>
          </p:nvPr>
        </p:nvGraphicFramePr>
        <p:xfrm>
          <a:off x="4432300" y="5122863"/>
          <a:ext cx="20716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57400" imgH="279360" progId="Equation.DSMT4">
                  <p:embed/>
                </p:oleObj>
              </mc:Choice>
              <mc:Fallback>
                <p:oleObj name="Equation" r:id="rId28" imgW="2057400" imgH="27936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122863"/>
                        <a:ext cx="207168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id="{4900D882-1D34-49D5-B78C-EA7E1F760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749584"/>
              </p:ext>
            </p:extLst>
          </p:nvPr>
        </p:nvGraphicFramePr>
        <p:xfrm>
          <a:off x="1166813" y="4333875"/>
          <a:ext cx="17446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726920" imgH="355320" progId="Equation.DSMT4">
                  <p:embed/>
                </p:oleObj>
              </mc:Choice>
              <mc:Fallback>
                <p:oleObj name="Equation" r:id="rId30" imgW="1726920" imgH="355320" progId="Equation.DSMT4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4333875"/>
                        <a:ext cx="17446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7620000" cy="1502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                       </a:t>
            </a:r>
          </a:p>
          <a:p>
            <a:pPr algn="just">
              <a:lnSpc>
                <a:spcPct val="250000"/>
              </a:lnSpc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89765"/>
              </p:ext>
            </p:extLst>
          </p:nvPr>
        </p:nvGraphicFramePr>
        <p:xfrm>
          <a:off x="3467100" y="1423988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2720" imgH="301680" progId="Equation.DSMT4">
                  <p:embed/>
                </p:oleObj>
              </mc:Choice>
              <mc:Fallback>
                <p:oleObj name="Equation" r:id="rId2" imgW="1782720" imgH="301680" progId="Equation.DSMT4">
                  <p:embed/>
                  <p:pic>
                    <p:nvPicPr>
                      <p:cNvPr id="0" name="Picture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423988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82603"/>
              </p:ext>
            </p:extLst>
          </p:nvPr>
        </p:nvGraphicFramePr>
        <p:xfrm>
          <a:off x="1549400" y="2819400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82720" imgH="301680" progId="Equation.DSMT4">
                  <p:embed/>
                </p:oleObj>
              </mc:Choice>
              <mc:Fallback>
                <p:oleObj name="Equation" r:id="rId4" imgW="1782720" imgH="301680" progId="Equation.DSMT4">
                  <p:embed/>
                  <p:pic>
                    <p:nvPicPr>
                      <p:cNvPr id="0" name="Picture 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819400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22132"/>
              </p:ext>
            </p:extLst>
          </p:nvPr>
        </p:nvGraphicFramePr>
        <p:xfrm>
          <a:off x="755650" y="3236830"/>
          <a:ext cx="3378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64560" imgH="301680" progId="Equation.DSMT4">
                  <p:embed/>
                </p:oleObj>
              </mc:Choice>
              <mc:Fallback>
                <p:oleObj name="Equation" r:id="rId6" imgW="3364560" imgH="301680" progId="Equation.DSMT4">
                  <p:embed/>
                  <p:pic>
                    <p:nvPicPr>
                      <p:cNvPr id="0" name="Picture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36830"/>
                        <a:ext cx="3378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40857"/>
              </p:ext>
            </p:extLst>
          </p:nvPr>
        </p:nvGraphicFramePr>
        <p:xfrm>
          <a:off x="4216400" y="3302000"/>
          <a:ext cx="447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61480" imgH="264960" progId="Equation.DSMT4">
                  <p:embed/>
                </p:oleObj>
              </mc:Choice>
              <mc:Fallback>
                <p:oleObj name="Equation" r:id="rId8" imgW="4461480" imgH="264960" progId="Equation.DSMT4">
                  <p:embed/>
                  <p:pic>
                    <p:nvPicPr>
                      <p:cNvPr id="0" name="Picture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302000"/>
                        <a:ext cx="4470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533072"/>
              </p:ext>
            </p:extLst>
          </p:nvPr>
        </p:nvGraphicFramePr>
        <p:xfrm>
          <a:off x="2566988" y="3697288"/>
          <a:ext cx="10033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279360" progId="Equation.DSMT4">
                  <p:embed/>
                </p:oleObj>
              </mc:Choice>
              <mc:Fallback>
                <p:oleObj name="Equation" r:id="rId10" imgW="990360" imgH="279360" progId="Equation.DSMT4">
                  <p:embed/>
                  <p:pic>
                    <p:nvPicPr>
                      <p:cNvPr id="0" name="Picture 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3697288"/>
                        <a:ext cx="100330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557278"/>
              </p:ext>
            </p:extLst>
          </p:nvPr>
        </p:nvGraphicFramePr>
        <p:xfrm>
          <a:off x="4203700" y="37592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6680" imgH="264960" progId="Equation.DSMT4">
                  <p:embed/>
                </p:oleObj>
              </mc:Choice>
              <mc:Fallback>
                <p:oleObj name="Equation" r:id="rId12" imgW="886680" imgH="264960" progId="Equation.DSMT4">
                  <p:embed/>
                  <p:pic>
                    <p:nvPicPr>
                      <p:cNvPr id="0" name="Picture 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75920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92355"/>
              </p:ext>
            </p:extLst>
          </p:nvPr>
        </p:nvGraphicFramePr>
        <p:xfrm>
          <a:off x="4432300" y="557530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90840" imgH="200880" progId="Equation.DSMT4">
                  <p:embed/>
                </p:oleObj>
              </mc:Choice>
              <mc:Fallback>
                <p:oleObj name="Equation" r:id="rId14" imgW="1590840" imgH="200880" progId="Equation.DSMT4">
                  <p:embed/>
                  <p:pic>
                    <p:nvPicPr>
                      <p:cNvPr id="0" name="Picture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57530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457200" y="3886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5957"/>
              </p:ext>
            </p:extLst>
          </p:nvPr>
        </p:nvGraphicFramePr>
        <p:xfrm>
          <a:off x="1169988" y="4705350"/>
          <a:ext cx="23336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23800" imgH="761760" progId="Equation.DSMT4">
                  <p:embed/>
                </p:oleObj>
              </mc:Choice>
              <mc:Fallback>
                <p:oleObj name="Equation" r:id="rId16" imgW="2323800" imgH="761760" progId="Equation.DSMT4">
                  <p:embed/>
                  <p:pic>
                    <p:nvPicPr>
                      <p:cNvPr id="0" name="Picture 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705350"/>
                        <a:ext cx="23336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351"/>
              </p:ext>
            </p:extLst>
          </p:nvPr>
        </p:nvGraphicFramePr>
        <p:xfrm>
          <a:off x="2722563" y="558165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440" imgH="264960" progId="Equation.DSMT4">
                  <p:embed/>
                </p:oleObj>
              </mc:Choice>
              <mc:Fallback>
                <p:oleObj name="Equation" r:id="rId18" imgW="685440" imgH="264960" progId="Equation.DSMT4">
                  <p:embed/>
                  <p:pic>
                    <p:nvPicPr>
                      <p:cNvPr id="0" name="Picture 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558165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338812"/>
              </p:ext>
            </p:extLst>
          </p:nvPr>
        </p:nvGraphicFramePr>
        <p:xfrm>
          <a:off x="4438650" y="5099050"/>
          <a:ext cx="191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1520" imgH="219240" progId="Equation.DSMT4">
                  <p:embed/>
                </p:oleObj>
              </mc:Choice>
              <mc:Fallback>
                <p:oleObj name="Equation" r:id="rId20" imgW="1901520" imgH="219240" progId="Equation.DSMT4">
                  <p:embed/>
                  <p:pic>
                    <p:nvPicPr>
                      <p:cNvPr id="0" name="Picture 5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5099050"/>
                        <a:ext cx="1917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306629"/>
              </p:ext>
            </p:extLst>
          </p:nvPr>
        </p:nvGraphicFramePr>
        <p:xfrm>
          <a:off x="4229100" y="2821070"/>
          <a:ext cx="201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11320" imgH="264960" progId="Equation.DSMT4">
                  <p:embed/>
                </p:oleObj>
              </mc:Choice>
              <mc:Fallback>
                <p:oleObj name="Equation" r:id="rId22" imgW="2011320" imgH="264960" progId="Equation.DSMT4">
                  <p:embed/>
                  <p:pic>
                    <p:nvPicPr>
                      <p:cNvPr id="0" name="Picture 5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821070"/>
                        <a:ext cx="201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34011"/>
              </p:ext>
            </p:extLst>
          </p:nvPr>
        </p:nvGraphicFramePr>
        <p:xfrm>
          <a:off x="1712913" y="4409158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82720" imgH="301680" progId="Equation.DSMT4">
                  <p:embed/>
                </p:oleObj>
              </mc:Choice>
              <mc:Fallback>
                <p:oleObj name="Equation" r:id="rId24" imgW="1782720" imgH="301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4409158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12227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Solve the equation:  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1222707"/>
              </a:xfrm>
              <a:prstGeom prst="rect">
                <a:avLst/>
              </a:prstGeom>
              <a:blipFill>
                <a:blip r:embed="rId2"/>
                <a:stretch>
                  <a:fillRect l="-1481" b="-129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90881"/>
              </p:ext>
            </p:extLst>
          </p:nvPr>
        </p:nvGraphicFramePr>
        <p:xfrm>
          <a:off x="2057400" y="2266400"/>
          <a:ext cx="4008086" cy="84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69600" imgH="886680" progId="Equation.DSMT4">
                  <p:embed/>
                </p:oleObj>
              </mc:Choice>
              <mc:Fallback>
                <p:oleObj name="Equation" r:id="rId3" imgW="4269600" imgH="88668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66400"/>
                        <a:ext cx="4008086" cy="844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49000"/>
              </p:ext>
            </p:extLst>
          </p:nvPr>
        </p:nvGraphicFramePr>
        <p:xfrm>
          <a:off x="1524000" y="3110834"/>
          <a:ext cx="6755472" cy="84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04320" imgH="886680" progId="Equation.DSMT4">
                  <p:embed/>
                </p:oleObj>
              </mc:Choice>
              <mc:Fallback>
                <p:oleObj name="Equation" r:id="rId5" imgW="7204320" imgH="88668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10834"/>
                        <a:ext cx="6755472" cy="844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28154"/>
              </p:ext>
            </p:extLst>
          </p:nvPr>
        </p:nvGraphicFramePr>
        <p:xfrm>
          <a:off x="2590800" y="4097074"/>
          <a:ext cx="1479943" cy="82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8200" imgH="886680" progId="Equation.DSMT4">
                  <p:embed/>
                </p:oleObj>
              </mc:Choice>
              <mc:Fallback>
                <p:oleObj name="Equation" r:id="rId7" imgW="1618200" imgH="8866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97074"/>
                        <a:ext cx="1479943" cy="820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76177"/>
              </p:ext>
            </p:extLst>
          </p:nvPr>
        </p:nvGraphicFramePr>
        <p:xfrm>
          <a:off x="2617694" y="5122243"/>
          <a:ext cx="768209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52200" imgH="838080" progId="Equation.DSMT4">
                  <p:embed/>
                </p:oleObj>
              </mc:Choice>
              <mc:Fallback>
                <p:oleObj name="Equation" r:id="rId9" imgW="952200" imgH="83808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694" y="5122243"/>
                        <a:ext cx="768209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304943"/>
              </p:ext>
            </p:extLst>
          </p:nvPr>
        </p:nvGraphicFramePr>
        <p:xfrm>
          <a:off x="4260172" y="4416281"/>
          <a:ext cx="4437324" cy="28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79400" imgH="264960" progId="Equation.DSMT4">
                  <p:embed/>
                </p:oleObj>
              </mc:Choice>
              <mc:Fallback>
                <p:oleObj name="Equation" r:id="rId11" imgW="4379400" imgH="26496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172" y="4416281"/>
                        <a:ext cx="4437324" cy="282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550316"/>
              </p:ext>
            </p:extLst>
          </p:nvPr>
        </p:nvGraphicFramePr>
        <p:xfrm>
          <a:off x="4260172" y="53340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6680" imgH="264960" progId="Equation.DSMT4">
                  <p:embed/>
                </p:oleObj>
              </mc:Choice>
              <mc:Fallback>
                <p:oleObj name="Equation" r:id="rId13" imgW="886680" imgH="2649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172" y="533400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45798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b="1" i="0" dirty="0">
              <a:solidFill>
                <a:srgbClr val="000000"/>
              </a:solidFill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086621"/>
              </p:ext>
            </p:extLst>
          </p:nvPr>
        </p:nvGraphicFramePr>
        <p:xfrm>
          <a:off x="1981200" y="1289050"/>
          <a:ext cx="15700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838080" progId="Equation.DSMT4">
                  <p:embed/>
                </p:oleObj>
              </mc:Choice>
              <mc:Fallback>
                <p:oleObj name="Equation" r:id="rId2" imgW="1562040" imgH="83808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89050"/>
                        <a:ext cx="15700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44139"/>
              </p:ext>
            </p:extLst>
          </p:nvPr>
        </p:nvGraphicFramePr>
        <p:xfrm>
          <a:off x="1758950" y="2235200"/>
          <a:ext cx="4368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56000" imgH="977760" progId="Equation.DSMT4">
                  <p:embed/>
                </p:oleObj>
              </mc:Choice>
              <mc:Fallback>
                <p:oleObj name="Equation" r:id="rId4" imgW="4356000" imgH="97776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2235200"/>
                        <a:ext cx="4368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421554"/>
              </p:ext>
            </p:extLst>
          </p:nvPr>
        </p:nvGraphicFramePr>
        <p:xfrm>
          <a:off x="1787303" y="3342481"/>
          <a:ext cx="57769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65760" imgH="914400" progId="Equation.DSMT4">
                  <p:embed/>
                </p:oleObj>
              </mc:Choice>
              <mc:Fallback>
                <p:oleObj name="Equation" r:id="rId6" imgW="5765760" imgH="9144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303" y="3342481"/>
                        <a:ext cx="5776913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80913"/>
              </p:ext>
            </p:extLst>
          </p:nvPr>
        </p:nvGraphicFramePr>
        <p:xfrm>
          <a:off x="2401888" y="4381500"/>
          <a:ext cx="12160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838080" progId="Equation.DSMT4">
                  <p:embed/>
                </p:oleObj>
              </mc:Choice>
              <mc:Fallback>
                <p:oleObj name="Equation" r:id="rId8" imgW="1206360" imgH="83808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381500"/>
                        <a:ext cx="12160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5208"/>
              </p:ext>
            </p:extLst>
          </p:nvPr>
        </p:nvGraphicFramePr>
        <p:xfrm>
          <a:off x="4191000" y="47688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90840" imgH="200880" progId="Equation.DSMT4">
                  <p:embed/>
                </p:oleObj>
              </mc:Choice>
              <mc:Fallback>
                <p:oleObj name="Equation" r:id="rId10" imgW="1590840" imgH="20088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688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Simplifying and Solving Linear Equations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11027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Simplify and solve: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+2=3+8</m:t>
                    </m:r>
                  </m:oMath>
                </a14:m>
                <a:endParaRPr lang="en-US" i="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  <a:endParaRPr lang="en-US" sz="240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1102738"/>
              </a:xfrm>
              <a:prstGeom prst="rect">
                <a:avLst/>
              </a:prstGeom>
              <a:blipFill>
                <a:blip r:embed="rId2"/>
                <a:stretch>
                  <a:fillRect l="-1481" t="-4972" b="-149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90657"/>
              </p:ext>
            </p:extLst>
          </p:nvPr>
        </p:nvGraphicFramePr>
        <p:xfrm>
          <a:off x="1905000" y="2495550"/>
          <a:ext cx="5054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46840" imgH="356400" progId="Equation.DSMT4">
                  <p:embed/>
                </p:oleObj>
              </mc:Choice>
              <mc:Fallback>
                <p:oleObj name="Equation" r:id="rId3" imgW="5046840" imgH="356400" progId="Equation.DSMT4">
                  <p:embed/>
                  <p:pic>
                    <p:nvPicPr>
                      <p:cNvPr id="0" name="Picture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95550"/>
                        <a:ext cx="5054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50519"/>
              </p:ext>
            </p:extLst>
          </p:nvPr>
        </p:nvGraphicFramePr>
        <p:xfrm>
          <a:off x="2681288" y="3045968"/>
          <a:ext cx="51101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92560" imgH="685800" progId="Equation.DSMT4">
                  <p:embed/>
                </p:oleObj>
              </mc:Choice>
              <mc:Fallback>
                <p:oleObj name="Equation" r:id="rId5" imgW="5092560" imgH="685800" progId="Equation.DSMT4">
                  <p:embed/>
                  <p:pic>
                    <p:nvPicPr>
                      <p:cNvPr id="0" name="Picture 8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3045968"/>
                        <a:ext cx="51101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36903"/>
              </p:ext>
            </p:extLst>
          </p:nvPr>
        </p:nvGraphicFramePr>
        <p:xfrm>
          <a:off x="2279650" y="4177855"/>
          <a:ext cx="2362201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360" imgH="301680" progId="Equation.DSMT4">
                  <p:embed/>
                </p:oleObj>
              </mc:Choice>
              <mc:Fallback>
                <p:oleObj name="Equation" r:id="rId7" imgW="2349360" imgH="301680" progId="Equation.DSMT4">
                  <p:embed/>
                  <p:pic>
                    <p:nvPicPr>
                      <p:cNvPr id="0" name="Picture 8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177855"/>
                        <a:ext cx="2362201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05501"/>
              </p:ext>
            </p:extLst>
          </p:nvPr>
        </p:nvGraphicFramePr>
        <p:xfrm>
          <a:off x="3108325" y="5219255"/>
          <a:ext cx="275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55800" imgH="380880" progId="Equation.DSMT4">
                  <p:embed/>
                </p:oleObj>
              </mc:Choice>
              <mc:Fallback>
                <p:oleObj name="Equation" r:id="rId9" imgW="2755800" imgH="38088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5219255"/>
                        <a:ext cx="2755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775227"/>
              </p:ext>
            </p:extLst>
          </p:nvPr>
        </p:nvGraphicFramePr>
        <p:xfrm>
          <a:off x="4946650" y="4196905"/>
          <a:ext cx="358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65440" imgH="264960" progId="Equation.DSMT4">
                  <p:embed/>
                </p:oleObj>
              </mc:Choice>
              <mc:Fallback>
                <p:oleObj name="Equation" r:id="rId11" imgW="3565440" imgH="26496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4196905"/>
                        <a:ext cx="358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154786"/>
              </p:ext>
            </p:extLst>
          </p:nvPr>
        </p:nvGraphicFramePr>
        <p:xfrm>
          <a:off x="4938713" y="4474718"/>
          <a:ext cx="3838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22480" imgH="279360" progId="Equation.DSMT4">
                  <p:embed/>
                </p:oleObj>
              </mc:Choice>
              <mc:Fallback>
                <p:oleObj name="Equation" r:id="rId13" imgW="3822480" imgH="27936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4474718"/>
                        <a:ext cx="38385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47973"/>
              </p:ext>
            </p:extLst>
          </p:nvPr>
        </p:nvGraphicFramePr>
        <p:xfrm>
          <a:off x="4964027" y="4762055"/>
          <a:ext cx="185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46800" imgH="219240" progId="Equation.DSMT4">
                  <p:embed/>
                </p:oleObj>
              </mc:Choice>
              <mc:Fallback>
                <p:oleObj name="Equation" r:id="rId15" imgW="1846800" imgH="21924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027" y="4762055"/>
                        <a:ext cx="1854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>
                <a:solidFill>
                  <a:schemeClr val="accent1"/>
                </a:solidFill>
              </a:rPr>
              <a:t>Simplifying and Solving Linear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7787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94680"/>
              </p:ext>
            </p:extLst>
          </p:nvPr>
        </p:nvGraphicFramePr>
        <p:xfrm>
          <a:off x="1390650" y="1869100"/>
          <a:ext cx="304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35160" imgH="301680" progId="Equation.DSMT4">
                  <p:embed/>
                </p:oleObj>
              </mc:Choice>
              <mc:Fallback>
                <p:oleObj name="Equation" r:id="rId2" imgW="3035160" imgH="30168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869100"/>
                        <a:ext cx="304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03802"/>
              </p:ext>
            </p:extLst>
          </p:nvPr>
        </p:nvGraphicFramePr>
        <p:xfrm>
          <a:off x="1279525" y="2295525"/>
          <a:ext cx="54244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10080" imgH="660240" progId="Equation.DSMT4">
                  <p:embed/>
                </p:oleObj>
              </mc:Choice>
              <mc:Fallback>
                <p:oleObj name="Equation" r:id="rId4" imgW="5410080" imgH="66024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2295525"/>
                        <a:ext cx="542448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295640"/>
              </p:ext>
            </p:extLst>
          </p:nvPr>
        </p:nvGraphicFramePr>
        <p:xfrm>
          <a:off x="1314450" y="3060700"/>
          <a:ext cx="45847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0" imgH="558720" progId="Equation.DSMT4">
                  <p:embed/>
                </p:oleObj>
              </mc:Choice>
              <mc:Fallback>
                <p:oleObj name="Equation" r:id="rId6" imgW="4572000" imgH="55872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3060700"/>
                        <a:ext cx="45847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46197"/>
              </p:ext>
            </p:extLst>
          </p:nvPr>
        </p:nvGraphicFramePr>
        <p:xfrm>
          <a:off x="3585830" y="3811322"/>
          <a:ext cx="3035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35160" imgH="317160" progId="Equation.DSMT4">
                  <p:embed/>
                </p:oleObj>
              </mc:Choice>
              <mc:Fallback>
                <p:oleObj name="Equation" r:id="rId8" imgW="3035160" imgH="31716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830" y="3811322"/>
                        <a:ext cx="3035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61857"/>
              </p:ext>
            </p:extLst>
          </p:nvPr>
        </p:nvGraphicFramePr>
        <p:xfrm>
          <a:off x="619125" y="3517900"/>
          <a:ext cx="812482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18720" imgH="2248920" progId="Equation.DSMT4">
                  <p:embed/>
                </p:oleObj>
              </mc:Choice>
              <mc:Fallback>
                <p:oleObj name="Equation" r:id="rId2" imgW="8118720" imgH="2248920" progId="Equation.DSMT4">
                  <p:embed/>
                  <p:pic>
                    <p:nvPicPr>
                      <p:cNvPr id="0" name="Picture 7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517900"/>
                        <a:ext cx="8124825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Simplifying and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Solving </a:t>
            </a:r>
            <a:r>
              <a:rPr lang="en-US" dirty="0">
                <a:solidFill>
                  <a:schemeClr val="accent1"/>
                </a:solidFill>
              </a:rPr>
              <a:t>Linear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Supply the reasons for each step in solving the equation.</a:t>
            </a: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1000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22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97873"/>
              </p:ext>
            </p:extLst>
          </p:nvPr>
        </p:nvGraphicFramePr>
        <p:xfrm>
          <a:off x="2863850" y="2273300"/>
          <a:ext cx="341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00920" imgH="301680" progId="Equation.DSMT4">
                  <p:embed/>
                </p:oleObj>
              </mc:Choice>
              <mc:Fallback>
                <p:oleObj name="Equation" r:id="rId4" imgW="3400920" imgH="301680" progId="Equation.DSMT4">
                  <p:embed/>
                  <p:pic>
                    <p:nvPicPr>
                      <p:cNvPr id="0" name="Picture 7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273300"/>
                        <a:ext cx="341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00525" y="343846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Write the equation.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382905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Combine like terms on both sides of the equation.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0050" y="44577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Add 1.5 (the opposite of −1.5) to both sides of the equation.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53910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Simplify.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Properties: </a:t>
            </a:r>
            <a:r>
              <a:rPr lang="en-US" dirty="0"/>
              <a:t>Multiplication (or Division) Principle of Equality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Box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80160"/>
                <a:ext cx="8229600" cy="4206240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pPr marL="15875" indent="-15875">
                  <a:buFont typeface="Courier New" pitchFamily="49" charset="0"/>
                  <a:buNone/>
                  <a:tabLst>
                    <a:tab pos="520700" algn="l"/>
                    <a:tab pos="977900" algn="l"/>
                  </a:tabLst>
                </a:pPr>
                <a:r>
                  <a:rPr lang="en-US" i="0" dirty="0">
                    <a:solidFill>
                      <a:srgbClr val="000000"/>
                    </a:solidFill>
                  </a:rPr>
                  <a:t>If both sides of an equation are multiplied by (or divided by) the same nonzero constant, the new equation has the same solutions as the original equation. Symbolically, if </a:t>
                </a:r>
                <a:r>
                  <a:rPr lang="en-US" i="1" dirty="0">
                    <a:solidFill>
                      <a:srgbClr val="000000"/>
                    </a:solidFill>
                  </a:rPr>
                  <a:t>A</a:t>
                </a:r>
                <a:r>
                  <a:rPr lang="en-US" i="0" dirty="0">
                    <a:solidFill>
                      <a:srgbClr val="000000"/>
                    </a:solidFill>
                  </a:rPr>
                  <a:t> and </a:t>
                </a:r>
                <a:r>
                  <a:rPr lang="en-US" i="1" dirty="0">
                    <a:solidFill>
                      <a:srgbClr val="000000"/>
                    </a:solidFill>
                  </a:rPr>
                  <a:t>B</a:t>
                </a:r>
                <a:r>
                  <a:rPr lang="en-US" i="0" dirty="0">
                    <a:solidFill>
                      <a:srgbClr val="000000"/>
                    </a:solidFill>
                  </a:rPr>
                  <a:t> are algebraic expressions and </a:t>
                </a:r>
                <a:r>
                  <a:rPr lang="en-US" i="1" dirty="0">
                    <a:solidFill>
                      <a:srgbClr val="000000"/>
                    </a:solidFill>
                  </a:rPr>
                  <a:t>C</a:t>
                </a:r>
                <a:r>
                  <a:rPr lang="en-US" i="0" dirty="0">
                    <a:solidFill>
                      <a:srgbClr val="000000"/>
                    </a:solidFill>
                  </a:rPr>
                  <a:t> is any nonzero constant, then the equations		</a:t>
                </a:r>
              </a:p>
              <a:p>
                <a:pPr marL="15875" indent="-15875" algn="ctr">
                  <a:buFont typeface="Courier New" pitchFamily="49" charset="0"/>
                  <a:buNone/>
                  <a:tabLst>
                    <a:tab pos="520700" algn="l"/>
                    <a:tab pos="977900" algn="l"/>
                  </a:tabLst>
                </a:pPr>
                <a:r>
                  <a:rPr lang="en-US" b="1" i="1" dirty="0">
                    <a:solidFill>
                      <a:srgbClr val="0000FF"/>
                    </a:solidFill>
                  </a:rPr>
                  <a:t>A</a:t>
                </a:r>
                <a:r>
                  <a:rPr lang="en-US" i="0" dirty="0">
                    <a:solidFill>
                      <a:srgbClr val="0000FF"/>
                    </a:solidFill>
                  </a:rPr>
                  <a:t> =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B,</a:t>
                </a:r>
                <a:endParaRPr lang="en-US" i="1" dirty="0">
                  <a:solidFill>
                    <a:srgbClr val="0000FF"/>
                  </a:solidFill>
                </a:endParaRPr>
              </a:p>
              <a:p>
                <a:pPr marL="15875" indent="-15875" algn="ctr">
                  <a:buFont typeface="Courier New" pitchFamily="49" charset="0"/>
                  <a:buNone/>
                  <a:tabLst>
                    <a:tab pos="520700" algn="l"/>
                    <a:tab pos="977900" algn="l"/>
                  </a:tabLst>
                </a:pPr>
                <a:r>
                  <a:rPr lang="en-US" b="1" i="1" dirty="0">
                    <a:solidFill>
                      <a:srgbClr val="0000FF"/>
                    </a:solidFill>
                  </a:rPr>
                  <a:t>AC</a:t>
                </a:r>
                <a:r>
                  <a:rPr lang="en-US" i="0" dirty="0">
                    <a:solidFill>
                      <a:srgbClr val="0000FF"/>
                    </a:solidFill>
                  </a:rPr>
                  <a:t> =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BC</a:t>
                </a:r>
                <a:r>
                  <a:rPr lang="en-US" i="0" dirty="0">
                    <a:solidFill>
                      <a:srgbClr val="000000"/>
                    </a:solidFill>
                  </a:rPr>
                  <a:t> 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0,</m:t>
                    </m:r>
                  </m:oMath>
                </a14:m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507" name="TextBox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4206240"/>
              </a:xfrm>
              <a:prstGeom prst="rect">
                <a:avLst/>
              </a:prstGeom>
              <a:blipFill>
                <a:blip r:embed="rId2"/>
                <a:stretch>
                  <a:fillRect l="-1328" t="-100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Properties: </a:t>
            </a:r>
            <a:r>
              <a:rPr lang="en-US" dirty="0"/>
              <a:t>Multiplication (or Division) Principle of Equality (cont.)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253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305800" cy="1834348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and       where 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endParaRPr lang="en-US" sz="1500" i="0" dirty="0">
              <a:solidFill>
                <a:srgbClr val="000000"/>
              </a:solidFill>
            </a:endParaRP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have the same solutions.</a:t>
            </a:r>
          </a:p>
        </p:txBody>
      </p:sp>
      <p:graphicFrame>
        <p:nvGraphicFramePr>
          <p:cNvPr id="143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07996"/>
              </p:ext>
            </p:extLst>
          </p:nvPr>
        </p:nvGraphicFramePr>
        <p:xfrm>
          <a:off x="3962400" y="1675308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723" imgH="837787" progId="Equation.DSMT4">
                  <p:embed/>
                </p:oleObj>
              </mc:Choice>
              <mc:Fallback>
                <p:oleObj name="Equation" r:id="rId2" imgW="901723" imgH="837787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5308"/>
                        <a:ext cx="90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115238"/>
              </p:ext>
            </p:extLst>
          </p:nvPr>
        </p:nvGraphicFramePr>
        <p:xfrm>
          <a:off x="6007100" y="1905000"/>
          <a:ext cx="77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58520" imgH="283320" progId="Equation.DSMT4">
                  <p:embed/>
                </p:oleObj>
              </mc:Choice>
              <mc:Fallback>
                <p:oleObj name="Equation" r:id="rId4" imgW="758520" imgH="28332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1905000"/>
                        <a:ext cx="774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Procedure: Solving Linear Equations that Simplify to the Form </a:t>
            </a:r>
            <a:r>
              <a:rPr lang="en-US" i="1" dirty="0">
                <a:solidFill>
                  <a:schemeClr val="accent1"/>
                </a:solidFill>
              </a:rPr>
              <a:t>ax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=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2355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711785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tabLst>
                <a:tab pos="520700" algn="l"/>
                <a:tab pos="977900" algn="l"/>
              </a:tabLst>
            </a:pPr>
            <a:r>
              <a:rPr lang="en-US" i="0" kern="100" spc="-30" dirty="0">
                <a:solidFill>
                  <a:srgbClr val="000000"/>
                </a:solidFill>
              </a:rPr>
              <a:t>Combine like terms on both side of the equation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multiplication</a:t>
            </a:r>
            <a:r>
              <a:rPr lang="en-US" i="0" dirty="0">
                <a:solidFill>
                  <a:srgbClr val="C00000"/>
                </a:solidFill>
              </a:rPr>
              <a:t> (or </a:t>
            </a:r>
            <a:r>
              <a:rPr lang="en-US" b="1" i="0" dirty="0">
                <a:solidFill>
                  <a:srgbClr val="C00000"/>
                </a:solidFill>
              </a:rPr>
              <a:t>division</a:t>
            </a:r>
            <a:r>
              <a:rPr lang="en-US" i="0" dirty="0">
                <a:solidFill>
                  <a:srgbClr val="C00000"/>
                </a:solidFill>
              </a:rPr>
              <a:t>) </a:t>
            </a:r>
            <a:r>
              <a:rPr lang="en-US" b="1" i="0" dirty="0">
                <a:solidFill>
                  <a:srgbClr val="C00000"/>
                </a:solidFill>
              </a:rPr>
              <a:t>principle of  equality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 multiply both sides of the equation by 	the reciprocal of the coefficient of the </a:t>
            </a:r>
            <a:r>
              <a:rPr lang="en-US" dirty="0">
                <a:solidFill>
                  <a:srgbClr val="000000"/>
                </a:solidFill>
              </a:rPr>
              <a:t>variable (</a:t>
            </a:r>
            <a:r>
              <a:rPr lang="en-US" b="1" dirty="0">
                <a:solidFill>
                  <a:srgbClr val="C00000"/>
                </a:solidFill>
              </a:rPr>
              <a:t>or divide both sides by the coefficient itself</a:t>
            </a:r>
            <a:r>
              <a:rPr lang="en-US" dirty="0">
                <a:solidFill>
                  <a:srgbClr val="000000"/>
                </a:solidFill>
              </a:rPr>
              <a:t>). The coefficient of the variable will become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1.  </a:t>
            </a:r>
            <a:endParaRPr lang="en-US" i="0" dirty="0">
              <a:solidFill>
                <a:srgbClr val="000000"/>
              </a:solidFill>
            </a:endParaRPr>
          </a:p>
          <a:p>
            <a:pPr marL="514350" indent="-514350"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rgbClr val="000000"/>
                </a:solidFill>
              </a:rPr>
              <a:t>Check your answer by substituting it for the variable in the original equation.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Linear Equation in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</a:t>
            </a:r>
            <a:r>
              <a:rPr lang="en-US" b="1" i="0" dirty="0">
                <a:solidFill>
                  <a:srgbClr val="C00000"/>
                </a:solidFill>
              </a:rPr>
              <a:t>constants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 then a </a:t>
            </a:r>
            <a:r>
              <a:rPr lang="en-US" b="1" i="0" dirty="0">
                <a:solidFill>
                  <a:srgbClr val="C00000"/>
                </a:solidFill>
              </a:rPr>
              <a:t>linear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equation in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equation that can be written in the form</a:t>
            </a:r>
          </a:p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endParaRPr lang="en-US" i="0" dirty="0">
              <a:solidFill>
                <a:srgbClr val="000000"/>
              </a:solidFill>
            </a:endParaRPr>
          </a:p>
        </p:txBody>
      </p:sp>
      <p:graphicFrame>
        <p:nvGraphicFramePr>
          <p:cNvPr id="102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996929"/>
              </p:ext>
            </p:extLst>
          </p:nvPr>
        </p:nvGraphicFramePr>
        <p:xfrm>
          <a:off x="3733800" y="2514600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356" imgH="304800" progId="Equation.DSMT4">
                  <p:embed/>
                </p:oleObj>
              </mc:Choice>
              <mc:Fallback>
                <p:oleObj name="Equation" r:id="rId2" imgW="1409356" imgH="304800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409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1536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accent1"/>
                </a:solidFill>
              </a:rPr>
              <a:t>Solve the linear equation: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20</a:t>
            </a:r>
            <a:endParaRPr lang="en-US" i="0" dirty="0">
              <a:solidFill>
                <a:schemeClr val="accent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accent1"/>
                </a:solidFill>
              </a:rPr>
              <a:t>Solution</a:t>
            </a:r>
            <a:endParaRPr lang="en-US" b="1" i="0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66296"/>
              </p:ext>
            </p:extLst>
          </p:nvPr>
        </p:nvGraphicFramePr>
        <p:xfrm>
          <a:off x="2343150" y="2396867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01" imgH="292123" progId="Equation.DSMT4">
                  <p:embed/>
                </p:oleObj>
              </mc:Choice>
              <mc:Fallback>
                <p:oleObj name="Equation" r:id="rId2" imgW="1079201" imgH="292123" progId="Equation.DSMT4">
                  <p:embed/>
                  <p:pic>
                    <p:nvPicPr>
                      <p:cNvPr id="0" name="Picture 8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2396867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294353"/>
              </p:ext>
            </p:extLst>
          </p:nvPr>
        </p:nvGraphicFramePr>
        <p:xfrm>
          <a:off x="1701800" y="2831842"/>
          <a:ext cx="208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5400" imgH="886680" progId="Equation.DSMT4">
                  <p:embed/>
                </p:oleObj>
              </mc:Choice>
              <mc:Fallback>
                <p:oleObj name="Equation" r:id="rId4" imgW="2075400" imgH="886680" progId="Equation.DSMT4">
                  <p:embed/>
                  <p:pic>
                    <p:nvPicPr>
                      <p:cNvPr id="0" name="Picture 8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831842"/>
                        <a:ext cx="208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152118"/>
              </p:ext>
            </p:extLst>
          </p:nvPr>
        </p:nvGraphicFramePr>
        <p:xfrm>
          <a:off x="1657350" y="3819267"/>
          <a:ext cx="2120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11760" imgH="1032840" progId="Equation.DSMT4">
                  <p:embed/>
                </p:oleObj>
              </mc:Choice>
              <mc:Fallback>
                <p:oleObj name="Equation" r:id="rId6" imgW="2111760" imgH="1032840" progId="Equation.DSMT4">
                  <p:embed/>
                  <p:pic>
                    <p:nvPicPr>
                      <p:cNvPr id="0" name="Picture 8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3819267"/>
                        <a:ext cx="21209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0872"/>
              </p:ext>
            </p:extLst>
          </p:nvPr>
        </p:nvGraphicFramePr>
        <p:xfrm>
          <a:off x="2184400" y="4978142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1200" imgH="264960" progId="Equation.DSMT4">
                  <p:embed/>
                </p:oleObj>
              </mc:Choice>
              <mc:Fallback>
                <p:oleObj name="Equation" r:id="rId8" imgW="1051200" imgH="264960" progId="Equation.DSMT4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4978142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93062"/>
              </p:ext>
            </p:extLst>
          </p:nvPr>
        </p:nvGraphicFramePr>
        <p:xfrm>
          <a:off x="2514600" y="5432167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279360" progId="Equation.DSMT4">
                  <p:embed/>
                </p:oleObj>
              </mc:Choice>
              <mc:Fallback>
                <p:oleObj name="Equation" r:id="rId10" imgW="736560" imgH="279360" progId="Equation.DSMT4">
                  <p:embed/>
                  <p:pic>
                    <p:nvPicPr>
                      <p:cNvPr id="0" name="Picture 8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32167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76002"/>
              </p:ext>
            </p:extLst>
          </p:nvPr>
        </p:nvGraphicFramePr>
        <p:xfrm>
          <a:off x="4038600" y="2454017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69664" imgH="279446" progId="Equation.DSMT4">
                  <p:embed/>
                </p:oleObj>
              </mc:Choice>
              <mc:Fallback>
                <p:oleObj name="Equation" r:id="rId12" imgW="2069664" imgH="279446" progId="Equation.DSMT4">
                  <p:embed/>
                  <p:pic>
                    <p:nvPicPr>
                      <p:cNvPr id="0" name="Picture 8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54017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857627"/>
              </p:ext>
            </p:extLst>
          </p:nvPr>
        </p:nvGraphicFramePr>
        <p:xfrm>
          <a:off x="4038600" y="2965450"/>
          <a:ext cx="46624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60560" imgH="634680" progId="Equation.DSMT4">
                  <p:embed/>
                </p:oleObj>
              </mc:Choice>
              <mc:Fallback>
                <p:oleObj name="Equation" r:id="rId14" imgW="4660560" imgH="634680" progId="Equation.DSMT4">
                  <p:embed/>
                  <p:pic>
                    <p:nvPicPr>
                      <p:cNvPr id="0" name="Picture 8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65450"/>
                        <a:ext cx="466248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17180"/>
              </p:ext>
            </p:extLst>
          </p:nvPr>
        </p:nvGraphicFramePr>
        <p:xfrm>
          <a:off x="4038600" y="4219317"/>
          <a:ext cx="4787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786958" imgH="279446" progId="Equation.DSMT4">
                  <p:embed/>
                </p:oleObj>
              </mc:Choice>
              <mc:Fallback>
                <p:oleObj name="Equation" r:id="rId16" imgW="4786958" imgH="279446" progId="Equation.DSMT4">
                  <p:embed/>
                  <p:pic>
                    <p:nvPicPr>
                      <p:cNvPr id="0" name="Picture 8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219317"/>
                        <a:ext cx="4787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82144"/>
              </p:ext>
            </p:extLst>
          </p:nvPr>
        </p:nvGraphicFramePr>
        <p:xfrm>
          <a:off x="4051300" y="4978142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6680" imgH="264960" progId="Equation.DSMT4">
                  <p:embed/>
                </p:oleObj>
              </mc:Choice>
              <mc:Fallback>
                <p:oleObj name="Equation" r:id="rId18" imgW="886680" imgH="264960" progId="Equation.DSMT4">
                  <p:embed/>
                  <p:pic>
                    <p:nvPicPr>
                      <p:cNvPr id="0" name="Picture 8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978142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628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28575">
            <a:noFill/>
          </a:ln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eaLnBrk="0" hangingPunct="0">
              <a:lnSpc>
                <a:spcPct val="90000"/>
              </a:lnSpc>
            </a:pPr>
            <a:endParaRPr lang="en-US" b="1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latin typeface="Calibri" pitchFamily="34" charset="0"/>
              </a:rPr>
              <a:t>Multiplying</a:t>
            </a:r>
            <a:r>
              <a:rPr lang="en-US" dirty="0">
                <a:latin typeface="Calibri" pitchFamily="34" charset="0"/>
              </a:rPr>
              <a:t> by the reciprocal of the coefficient is the same as </a:t>
            </a:r>
            <a:r>
              <a:rPr lang="en-US" b="1" dirty="0">
                <a:latin typeface="Calibri" pitchFamily="34" charset="0"/>
              </a:rPr>
              <a:t>dividing</a:t>
            </a:r>
            <a:r>
              <a:rPr lang="en-US" dirty="0">
                <a:latin typeface="Calibri" pitchFamily="34" charset="0"/>
              </a:rPr>
              <a:t> by the coefficient itself. So, we can </a:t>
            </a:r>
          </a:p>
          <a:p>
            <a:pPr eaLnBrk="0" hangingPunct="0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multiply both sides by    , as we did, or we can divide </a:t>
            </a:r>
          </a:p>
          <a:p>
            <a:pPr eaLnBrk="0" hangingPunct="0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both sides by 5.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02800"/>
              </p:ext>
            </p:extLst>
          </p:nvPr>
        </p:nvGraphicFramePr>
        <p:xfrm>
          <a:off x="3797300" y="4495800"/>
          <a:ext cx="241300" cy="7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92" imgH="837787" progId="Equation.DSMT4">
                  <p:embed/>
                </p:oleObj>
              </mc:Choice>
              <mc:Fallback>
                <p:oleObj name="Equation" r:id="rId2" imgW="254092" imgH="837787" progId="Equation.DSMT4">
                  <p:embed/>
                  <p:pic>
                    <p:nvPicPr>
                      <p:cNvPr id="0" name="Picture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4495800"/>
                        <a:ext cx="241300" cy="796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786892"/>
              </p:ext>
            </p:extLst>
          </p:nvPr>
        </p:nvGraphicFramePr>
        <p:xfrm>
          <a:off x="2565400" y="1782524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01" imgH="292123" progId="Equation.DSMT4">
                  <p:embed/>
                </p:oleObj>
              </mc:Choice>
              <mc:Fallback>
                <p:oleObj name="Equation" r:id="rId4" imgW="1079201" imgH="292123" progId="Equation.DSMT4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782524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22497"/>
              </p:ext>
            </p:extLst>
          </p:nvPr>
        </p:nvGraphicFramePr>
        <p:xfrm>
          <a:off x="2228850" y="1973024"/>
          <a:ext cx="1397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0240" imgH="987120" progId="Equation.DSMT4">
                  <p:embed/>
                </p:oleObj>
              </mc:Choice>
              <mc:Fallback>
                <p:oleObj name="Equation" r:id="rId6" imgW="1380240" imgH="987120" progId="Equation.DSMT4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973024"/>
                        <a:ext cx="13970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923278"/>
              </p:ext>
            </p:extLst>
          </p:nvPr>
        </p:nvGraphicFramePr>
        <p:xfrm>
          <a:off x="2590800" y="3062049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524" imgH="292123" progId="Equation.DSMT4">
                  <p:embed/>
                </p:oleObj>
              </mc:Choice>
              <mc:Fallback>
                <p:oleObj name="Equation" r:id="rId8" imgW="1066524" imgH="292123" progId="Equation.DSMT4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062049"/>
                        <a:ext cx="106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63715"/>
              </p:ext>
            </p:extLst>
          </p:nvPr>
        </p:nvGraphicFramePr>
        <p:xfrm>
          <a:off x="3975100" y="2514600"/>
          <a:ext cx="173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510" imgH="241415" progId="Equation.DSMT4">
                  <p:embed/>
                </p:oleObj>
              </mc:Choice>
              <mc:Fallback>
                <p:oleObj name="Equation" r:id="rId10" imgW="1739510" imgH="241415" progId="Equation.DSMT4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514600"/>
                        <a:ext cx="173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175733"/>
              </p:ext>
            </p:extLst>
          </p:nvPr>
        </p:nvGraphicFramePr>
        <p:xfrm>
          <a:off x="3956050" y="3106499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8000" imgH="228600" progId="Equation.DSMT4">
                  <p:embed/>
                </p:oleObj>
              </mc:Choice>
              <mc:Fallback>
                <p:oleObj name="Equation" r:id="rId12" imgW="1638000" imgH="228600" progId="Equation.DSMT4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106499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dirty="0">
                <a:solidFill>
                  <a:schemeClr val="accent1"/>
                </a:solidFill>
              </a:rPr>
              <a:t>(cont.) 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either case, the coefficient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becomes +1.</a:t>
            </a:r>
            <a:endParaRPr lang="en-US" sz="1800" i="0" dirty="0">
              <a:solidFill>
                <a:srgbClr val="FF0007"/>
              </a:solidFill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367881" y="2179638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01" imgH="292123" progId="Equation.DSMT4">
                  <p:embed/>
                </p:oleObj>
              </mc:Choice>
              <mc:Fallback>
                <p:oleObj name="Equation" r:id="rId2" imgW="1079201" imgH="292123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881" y="2179638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317081" y="2667000"/>
          <a:ext cx="118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1330" imgH="838292" progId="Equation.DSMT4">
                  <p:embed/>
                </p:oleObj>
              </mc:Choice>
              <mc:Fallback>
                <p:oleObj name="Equation" r:id="rId4" imgW="1181330" imgH="838292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081" y="2667000"/>
                        <a:ext cx="118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59584"/>
              </p:ext>
            </p:extLst>
          </p:nvPr>
        </p:nvGraphicFramePr>
        <p:xfrm>
          <a:off x="3539331" y="3679825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279360" progId="Equation.DSMT4">
                  <p:embed/>
                </p:oleObj>
              </mc:Choice>
              <mc:Fallback>
                <p:oleObj name="Equation" r:id="rId6" imgW="736560" imgH="2793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331" y="3679825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084541"/>
              </p:ext>
            </p:extLst>
          </p:nvPr>
        </p:nvGraphicFramePr>
        <p:xfrm>
          <a:off x="4826000" y="2971800"/>
          <a:ext cx="233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36433" imgH="279446" progId="Equation.DSMT4">
                  <p:embed/>
                </p:oleObj>
              </mc:Choice>
              <mc:Fallback>
                <p:oleObj name="Equation" r:id="rId8" imgW="2336433" imgH="279446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2971800"/>
                        <a:ext cx="233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205949"/>
              </p:ext>
            </p:extLst>
          </p:nvPr>
        </p:nvGraphicFramePr>
        <p:xfrm>
          <a:off x="4852959" y="3683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77" imgH="279446" progId="Equation.DSMT4">
                  <p:embed/>
                </p:oleObj>
              </mc:Choice>
              <mc:Fallback>
                <p:oleObj name="Equation" r:id="rId10" imgW="927077" imgH="279446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59" y="3683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08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linear equation: </a:t>
            </a:r>
            <a:r>
              <a:rPr lang="en-US" i="0" dirty="0">
                <a:solidFill>
                  <a:srgbClr val="0000FF"/>
                </a:solidFill>
              </a:rPr>
              <a:t>1.1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+ 0.2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12.2 − 3.1</a:t>
            </a:r>
          </a:p>
          <a:p>
            <a:pPr marL="0" indent="0">
              <a:lnSpc>
                <a:spcPts val="25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When decimal coefficients or constants are involved, you might want to use a calculator to perform some of the arithmetic.</a:t>
            </a: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95916"/>
              </p:ext>
            </p:extLst>
          </p:nvPr>
        </p:nvGraphicFramePr>
        <p:xfrm>
          <a:off x="1606550" y="3540241"/>
          <a:ext cx="334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840" imgH="301680" progId="Equation.DSMT4">
                  <p:embed/>
                </p:oleObj>
              </mc:Choice>
              <mc:Fallback>
                <p:oleObj name="Equation" r:id="rId2" imgW="3327840" imgH="301680" progId="Equation.DSMT4">
                  <p:embed/>
                  <p:pic>
                    <p:nvPicPr>
                      <p:cNvPr id="0" name="Picture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3540241"/>
                        <a:ext cx="334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609789"/>
              </p:ext>
            </p:extLst>
          </p:nvPr>
        </p:nvGraphicFramePr>
        <p:xfrm>
          <a:off x="2571750" y="4019664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356" imgH="292123" progId="Equation.DSMT4">
                  <p:embed/>
                </p:oleObj>
              </mc:Choice>
              <mc:Fallback>
                <p:oleObj name="Equation" r:id="rId4" imgW="1409356" imgH="292123" progId="Equation.DSMT4">
                  <p:embed/>
                  <p:pic>
                    <p:nvPicPr>
                      <p:cNvPr id="0" name="Picture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019664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252658"/>
              </p:ext>
            </p:extLst>
          </p:nvPr>
        </p:nvGraphicFramePr>
        <p:xfrm>
          <a:off x="2480086" y="4438141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368" imgH="838292" progId="Equation.DSMT4">
                  <p:embed/>
                </p:oleObj>
              </mc:Choice>
              <mc:Fallback>
                <p:oleObj name="Equation" r:id="rId6" imgW="1524368" imgH="838292" progId="Equation.DSMT4">
                  <p:embed/>
                  <p:pic>
                    <p:nvPicPr>
                      <p:cNvPr id="0" name="Picture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086" y="4438141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629582"/>
              </p:ext>
            </p:extLst>
          </p:nvPr>
        </p:nvGraphicFramePr>
        <p:xfrm>
          <a:off x="2974714" y="5442469"/>
          <a:ext cx="99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91960" progId="Equation.DSMT4">
                  <p:embed/>
                </p:oleObj>
              </mc:Choice>
              <mc:Fallback>
                <p:oleObj name="Equation" r:id="rId8" imgW="990360" imgH="291960" progId="Equation.DSMT4">
                  <p:embed/>
                  <p:pic>
                    <p:nvPicPr>
                      <p:cNvPr id="0" name="Picture 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714" y="5442469"/>
                        <a:ext cx="990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087415"/>
              </p:ext>
            </p:extLst>
          </p:nvPr>
        </p:nvGraphicFramePr>
        <p:xfrm>
          <a:off x="5257800" y="4486830"/>
          <a:ext cx="2527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26588" imgH="279446" progId="Equation.DSMT4">
                  <p:embed/>
                </p:oleObj>
              </mc:Choice>
              <mc:Fallback>
                <p:oleObj name="Equation" r:id="rId10" imgW="2526588" imgH="279446" progId="Equation.DSMT4">
                  <p:embed/>
                  <p:pic>
                    <p:nvPicPr>
                      <p:cNvPr id="0" name="Picture 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86830"/>
                        <a:ext cx="2527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085852"/>
              </p:ext>
            </p:extLst>
          </p:nvPr>
        </p:nvGraphicFramePr>
        <p:xfrm>
          <a:off x="5257800" y="4061904"/>
          <a:ext cx="209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95018" imgH="241415" progId="Equation.DSMT4">
                  <p:embed/>
                </p:oleObj>
              </mc:Choice>
              <mc:Fallback>
                <p:oleObj name="Equation" r:id="rId12" imgW="2095018" imgH="241415" progId="Equation.DSMT4">
                  <p:embed/>
                  <p:pic>
                    <p:nvPicPr>
                      <p:cNvPr id="0" name="Picture 6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061904"/>
                        <a:ext cx="2095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370790"/>
              </p:ext>
            </p:extLst>
          </p:nvPr>
        </p:nvGraphicFramePr>
        <p:xfrm>
          <a:off x="5257800" y="3578341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69664" imgH="279446" progId="Equation.DSMT4">
                  <p:embed/>
                </p:oleObj>
              </mc:Choice>
              <mc:Fallback>
                <p:oleObj name="Equation" r:id="rId14" imgW="2069664" imgH="279446" progId="Equation.DSMT4">
                  <p:embed/>
                  <p:pic>
                    <p:nvPicPr>
                      <p:cNvPr id="0" name="Picture 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78341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70822"/>
              </p:ext>
            </p:extLst>
          </p:nvPr>
        </p:nvGraphicFramePr>
        <p:xfrm>
          <a:off x="5257800" y="4715430"/>
          <a:ext cx="264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33040" imgH="219240" progId="Equation.DSMT4">
                  <p:embed/>
                </p:oleObj>
              </mc:Choice>
              <mc:Fallback>
                <p:oleObj name="Equation" r:id="rId16" imgW="2633040" imgH="219240" progId="Equation.DSMT4">
                  <p:embed/>
                  <p:pic>
                    <p:nvPicPr>
                      <p:cNvPr id="0" name="Picture 6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715430"/>
                        <a:ext cx="264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73590"/>
              </p:ext>
            </p:extLst>
          </p:nvPr>
        </p:nvGraphicFramePr>
        <p:xfrm>
          <a:off x="5257800" y="4944030"/>
          <a:ext cx="1320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07160" imgH="219240" progId="Equation.DSMT4">
                  <p:embed/>
                </p:oleObj>
              </mc:Choice>
              <mc:Fallback>
                <p:oleObj name="Equation" r:id="rId18" imgW="1307160" imgH="219240" progId="Equation.DSMT4">
                  <p:embed/>
                  <p:pic>
                    <p:nvPicPr>
                      <p:cNvPr id="0" name="Picture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944030"/>
                        <a:ext cx="1320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>
            <a:extLst>
              <a:ext uri="{FF2B5EF4-FFF2-40B4-BE49-F238E27FC236}">
                <a16:creationId xmlns:a16="http://schemas.microsoft.com/office/drawing/2014/main" id="{D5318C94-CA80-2965-BBA9-0CE5FD952240}"/>
              </a:ext>
            </a:extLst>
          </p:cNvPr>
          <p:cNvSpPr txBox="1">
            <a:spLocks/>
          </p:cNvSpPr>
          <p:nvPr/>
        </p:nvSpPr>
        <p:spPr>
          <a:xfrm>
            <a:off x="5178688" y="5356328"/>
            <a:ext cx="350811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None/>
            </a:pPr>
            <a:r>
              <a:rPr lang="en-US" sz="1800" dirty="0">
                <a:solidFill>
                  <a:srgbClr val="1F957F"/>
                </a:solidFill>
              </a:rPr>
              <a:t>Use a calculator or pencil and paper to divide.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34677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rgbClr val="000000"/>
              </a:solidFill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13047"/>
              </p:ext>
            </p:extLst>
          </p:nvPr>
        </p:nvGraphicFramePr>
        <p:xfrm>
          <a:off x="1930400" y="1958335"/>
          <a:ext cx="334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840" imgH="301680" progId="Equation.DSMT4">
                  <p:embed/>
                </p:oleObj>
              </mc:Choice>
              <mc:Fallback>
                <p:oleObj name="Equation" r:id="rId2" imgW="3327840" imgH="301680" progId="Equation.DSMT4">
                  <p:embed/>
                  <p:pic>
                    <p:nvPicPr>
                      <p:cNvPr id="0" name="Picture 2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958335"/>
                        <a:ext cx="334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90826"/>
              </p:ext>
            </p:extLst>
          </p:nvPr>
        </p:nvGraphicFramePr>
        <p:xfrm>
          <a:off x="1511300" y="2129785"/>
          <a:ext cx="3746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29960" imgH="987120" progId="Equation.DSMT4">
                  <p:embed/>
                </p:oleObj>
              </mc:Choice>
              <mc:Fallback>
                <p:oleObj name="Equation" r:id="rId4" imgW="3729960" imgH="987120" progId="Equation.DSMT4">
                  <p:embed/>
                  <p:pic>
                    <p:nvPicPr>
                      <p:cNvPr id="0" name="Picture 2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2129785"/>
                        <a:ext cx="3746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828513"/>
              </p:ext>
            </p:extLst>
          </p:nvPr>
        </p:nvGraphicFramePr>
        <p:xfrm>
          <a:off x="2381250" y="2948935"/>
          <a:ext cx="1930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216" imgH="698339" progId="Equation.DSMT4">
                  <p:embed/>
                </p:oleObj>
              </mc:Choice>
              <mc:Fallback>
                <p:oleObj name="Equation" r:id="rId6" imgW="1930216" imgH="698339" progId="Equation.DSMT4">
                  <p:embed/>
                  <p:pic>
                    <p:nvPicPr>
                      <p:cNvPr id="0" name="Picture 2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948935"/>
                        <a:ext cx="1930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81429"/>
              </p:ext>
            </p:extLst>
          </p:nvPr>
        </p:nvGraphicFramePr>
        <p:xfrm>
          <a:off x="3124200" y="3863335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135" imgH="291947" progId="Equation.DSMT4">
                  <p:embed/>
                </p:oleObj>
              </mc:Choice>
              <mc:Fallback>
                <p:oleObj name="Equation" r:id="rId8" imgW="1231135" imgH="291947" progId="Equation.DSMT4">
                  <p:embed/>
                  <p:pic>
                    <p:nvPicPr>
                      <p:cNvPr id="0" name="Picture 2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63335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60557"/>
              </p:ext>
            </p:extLst>
          </p:nvPr>
        </p:nvGraphicFramePr>
        <p:xfrm>
          <a:off x="5448300" y="3406135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77" imgH="279446" progId="Equation.DSMT4">
                  <p:embed/>
                </p:oleObj>
              </mc:Choice>
              <mc:Fallback>
                <p:oleObj name="Equation" r:id="rId10" imgW="927077" imgH="279446" progId="Equation.DSMT4">
                  <p:embed/>
                  <p:pic>
                    <p:nvPicPr>
                      <p:cNvPr id="0" name="Picture 2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406135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120032"/>
              </p:ext>
            </p:extLst>
          </p:nvPr>
        </p:nvGraphicFramePr>
        <p:xfrm>
          <a:off x="5448300" y="2682235"/>
          <a:ext cx="173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39510" imgH="241415" progId="Equation.DSMT4">
                  <p:embed/>
                </p:oleObj>
              </mc:Choice>
              <mc:Fallback>
                <p:oleObj name="Equation" r:id="rId12" imgW="1739510" imgH="241415" progId="Equation.DSMT4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682235"/>
                        <a:ext cx="173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218942"/>
              </p:ext>
            </p:extLst>
          </p:nvPr>
        </p:nvGraphicFramePr>
        <p:xfrm>
          <a:off x="5429250" y="3895085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8000" imgH="228600" progId="Equation.DSMT4">
                  <p:embed/>
                </p:oleObj>
              </mc:Choice>
              <mc:Fallback>
                <p:oleObj name="Equation" r:id="rId14" imgW="163800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895085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2048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Solve the </a:t>
            </a:r>
            <a:r>
              <a:rPr lang="en-US" dirty="0">
                <a:solidFill>
                  <a:schemeClr val="tx1"/>
                </a:solidFill>
              </a:rPr>
              <a:t>linear </a:t>
            </a:r>
            <a:r>
              <a:rPr lang="en-US" i="0" dirty="0">
                <a:solidFill>
                  <a:schemeClr val="tx1"/>
                </a:solidFill>
              </a:rPr>
              <a:t>equation: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711301"/>
              </p:ext>
            </p:extLst>
          </p:nvPr>
        </p:nvGraphicFramePr>
        <p:xfrm>
          <a:off x="2565400" y="24638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5480" imgH="264960" progId="Equation.DSMT4">
                  <p:embed/>
                </p:oleObj>
              </mc:Choice>
              <mc:Fallback>
                <p:oleObj name="Equation" r:id="rId2" imgW="1005480" imgH="264960" progId="Equation.DSMT4">
                  <p:embed/>
                  <p:pic>
                    <p:nvPicPr>
                      <p:cNvPr id="0" name="Picture 1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4638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76480"/>
              </p:ext>
            </p:extLst>
          </p:nvPr>
        </p:nvGraphicFramePr>
        <p:xfrm>
          <a:off x="2406650" y="3014663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7360" imgH="264960" progId="Equation.DSMT4">
                  <p:embed/>
                </p:oleObj>
              </mc:Choice>
              <mc:Fallback>
                <p:oleObj name="Equation" r:id="rId4" imgW="1197360" imgH="264960" progId="Equation.DSMT4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014663"/>
                        <a:ext cx="120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14893"/>
              </p:ext>
            </p:extLst>
          </p:nvPr>
        </p:nvGraphicFramePr>
        <p:xfrm>
          <a:off x="2330450" y="3532188"/>
          <a:ext cx="1562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54120" imgH="886680" progId="Equation.DSMT4">
                  <p:embed/>
                </p:oleObj>
              </mc:Choice>
              <mc:Fallback>
                <p:oleObj name="Equation" r:id="rId6" imgW="1554120" imgH="886680" progId="Equation.DSMT4">
                  <p:embed/>
                  <p:pic>
                    <p:nvPicPr>
                      <p:cNvPr id="0" name="Picture 1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532188"/>
                        <a:ext cx="1562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95418"/>
              </p:ext>
            </p:extLst>
          </p:nvPr>
        </p:nvGraphicFramePr>
        <p:xfrm>
          <a:off x="2762250" y="4667250"/>
          <a:ext cx="105568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279360" progId="Equation.DSMT4">
                  <p:embed/>
                </p:oleObj>
              </mc:Choice>
              <mc:Fallback>
                <p:oleObj name="Equation" r:id="rId8" imgW="1041120" imgH="279360" progId="Equation.DSMT4">
                  <p:embed/>
                  <p:pic>
                    <p:nvPicPr>
                      <p:cNvPr id="0" name="Picture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667250"/>
                        <a:ext cx="105568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80597"/>
              </p:ext>
            </p:extLst>
          </p:nvPr>
        </p:nvGraphicFramePr>
        <p:xfrm>
          <a:off x="4368800" y="2494280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69664" imgH="279446" progId="Equation.DSMT4">
                  <p:embed/>
                </p:oleObj>
              </mc:Choice>
              <mc:Fallback>
                <p:oleObj name="Equation" r:id="rId10" imgW="2069664" imgH="279446" progId="Equation.DSMT4">
                  <p:embed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494280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39414"/>
              </p:ext>
            </p:extLst>
          </p:nvPr>
        </p:nvGraphicFramePr>
        <p:xfrm>
          <a:off x="4368800" y="3040063"/>
          <a:ext cx="2501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86520" imgH="219240" progId="Equation.DSMT4">
                  <p:embed/>
                </p:oleObj>
              </mc:Choice>
              <mc:Fallback>
                <p:oleObj name="Equation" r:id="rId12" imgW="2486520" imgH="219240" progId="Equation.DSMT4">
                  <p:embed/>
                  <p:pic>
                    <p:nvPicPr>
                      <p:cNvPr id="0" name="Picture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040063"/>
                        <a:ext cx="2501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28020"/>
              </p:ext>
            </p:extLst>
          </p:nvPr>
        </p:nvGraphicFramePr>
        <p:xfrm>
          <a:off x="4368800" y="3733800"/>
          <a:ext cx="279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79200" imgH="585000" progId="Equation.DSMT4">
                  <p:embed/>
                </p:oleObj>
              </mc:Choice>
              <mc:Fallback>
                <p:oleObj name="Equation" r:id="rId14" imgW="2779200" imgH="585000" progId="Equation.DSMT4">
                  <p:embed/>
                  <p:pic>
                    <p:nvPicPr>
                      <p:cNvPr id="0" name="Picture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33800"/>
                        <a:ext cx="279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AFE9072-1795-4834-8166-6115555E6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55741"/>
              </p:ext>
            </p:extLst>
          </p:nvPr>
        </p:nvGraphicFramePr>
        <p:xfrm>
          <a:off x="4342802" y="1422717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05480" imgH="264960" progId="Equation.DSMT4">
                  <p:embed/>
                </p:oleObj>
              </mc:Choice>
              <mc:Fallback>
                <p:oleObj name="Equation" r:id="rId16" imgW="1005480" imgH="26496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2802" y="1422717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Solving Linear Equations of the Form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830873"/>
              </p:ext>
            </p:extLst>
          </p:nvPr>
        </p:nvGraphicFramePr>
        <p:xfrm>
          <a:off x="1930400" y="1863467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5480" imgH="264960" progId="Equation.DSMT4">
                  <p:embed/>
                </p:oleObj>
              </mc:Choice>
              <mc:Fallback>
                <p:oleObj name="Equation" r:id="rId2" imgW="100548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863467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722740"/>
              </p:ext>
            </p:extLst>
          </p:nvPr>
        </p:nvGraphicFramePr>
        <p:xfrm>
          <a:off x="1485900" y="2179380"/>
          <a:ext cx="1447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320" imgH="987120" progId="Equation.DSMT4">
                  <p:embed/>
                </p:oleObj>
              </mc:Choice>
              <mc:Fallback>
                <p:oleObj name="Equation" r:id="rId4" imgW="1435320" imgH="98712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179380"/>
                        <a:ext cx="1447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627798"/>
              </p:ext>
            </p:extLst>
          </p:nvPr>
        </p:nvGraphicFramePr>
        <p:xfrm>
          <a:off x="2159000" y="3235067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279360" progId="Equation.DSMT4">
                  <p:embed/>
                </p:oleObj>
              </mc:Choice>
              <mc:Fallback>
                <p:oleObj name="Equation" r:id="rId6" imgW="787320" imgH="2793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235067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366701"/>
              </p:ext>
            </p:extLst>
          </p:nvPr>
        </p:nvGraphicFramePr>
        <p:xfrm>
          <a:off x="3454400" y="2733417"/>
          <a:ext cx="184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440" imgH="219240" progId="Equation.DSMT4">
                  <p:embed/>
                </p:oleObj>
              </mc:Choice>
              <mc:Fallback>
                <p:oleObj name="Equation" r:id="rId8" imgW="1828440" imgH="21924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733417"/>
                        <a:ext cx="1841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76367"/>
              </p:ext>
            </p:extLst>
          </p:nvPr>
        </p:nvGraphicFramePr>
        <p:xfrm>
          <a:off x="3429000" y="3266817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90840" imgH="200880" progId="Equation.DSMT4">
                  <p:embed/>
                </p:oleObj>
              </mc:Choice>
              <mc:Fallback>
                <p:oleObj name="Equation" r:id="rId10" imgW="1590840" imgH="20088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66817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11: </a:t>
            </a:r>
            <a:r>
              <a:rPr lang="en-US" dirty="0">
                <a:solidFill>
                  <a:schemeClr val="accent1"/>
                </a:solidFill>
              </a:rPr>
              <a:t>Solving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  <a:tabLst>
                <a:tab pos="3606800" algn="l"/>
              </a:tabLst>
            </a:pPr>
            <a:r>
              <a:rPr lang="en-US" i="0" dirty="0">
                <a:solidFill>
                  <a:schemeClr val="tx1"/>
                </a:solidFill>
              </a:rPr>
              <a:t>Supply the reasons for each step in solving the equation.</a:t>
            </a:r>
            <a:endParaRPr lang="en-US" i="0" dirty="0">
              <a:solidFill>
                <a:srgbClr val="008080"/>
              </a:solidFill>
            </a:endParaRPr>
          </a:p>
        </p:txBody>
      </p:sp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838200" y="2435577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4014" imgH="838292" progId="Equation.DSMT4">
                  <p:embed/>
                </p:oleObj>
              </mc:Choice>
              <mc:Fallback>
                <p:oleObj name="Equation" r:id="rId2" imgW="1194014" imgH="838292" progId="Equation.DSMT4">
                  <p:embed/>
                  <p:pic>
                    <p:nvPicPr>
                      <p:cNvPr id="0" name="Picture 1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5577"/>
                        <a:ext cx="119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991710"/>
              </p:ext>
            </p:extLst>
          </p:nvPr>
        </p:nvGraphicFramePr>
        <p:xfrm>
          <a:off x="2895600" y="2286000"/>
          <a:ext cx="5473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960" imgH="649080" progId="Equation.DSMT4">
                  <p:embed/>
                </p:oleObj>
              </mc:Choice>
              <mc:Fallback>
                <p:oleObj name="Equation" r:id="rId4" imgW="5457960" imgH="649080" progId="Equation.DSMT4">
                  <p:embed/>
                  <p:pic>
                    <p:nvPicPr>
                      <p:cNvPr id="0" name="Picture 1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5473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311142"/>
              </p:ext>
            </p:extLst>
          </p:nvPr>
        </p:nvGraphicFramePr>
        <p:xfrm>
          <a:off x="2916323" y="2759075"/>
          <a:ext cx="1358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3880" imgH="649080" progId="Equation.DSMT4">
                  <p:embed/>
                </p:oleObj>
              </mc:Choice>
              <mc:Fallback>
                <p:oleObj name="Equation" r:id="rId6" imgW="1343880" imgH="649080" progId="Equation.DSMT4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323" y="2759075"/>
                        <a:ext cx="1358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11: Solving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457200" y="145798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852683"/>
              </p:ext>
            </p:extLst>
          </p:nvPr>
        </p:nvGraphicFramePr>
        <p:xfrm>
          <a:off x="844522" y="1981200"/>
          <a:ext cx="6577013" cy="371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55240" imgH="3693600" progId="Equation.DSMT4">
                  <p:embed/>
                </p:oleObj>
              </mc:Choice>
              <mc:Fallback>
                <p:oleObj name="Equation" r:id="rId2" imgW="6555240" imgH="3693600" progId="Equation.DSMT4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22" y="1981200"/>
                        <a:ext cx="6577013" cy="371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254103" y="2126364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Write the equation.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4900" y="4023473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Simplify.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1663" y="2982727"/>
            <a:ext cx="3833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Multiply both sides by </a:t>
            </a:r>
          </a:p>
        </p:txBody>
      </p:sp>
      <p:graphicFrame>
        <p:nvGraphicFramePr>
          <p:cNvPr id="106850" name="Object 3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987167"/>
              </p:ext>
            </p:extLst>
          </p:nvPr>
        </p:nvGraphicFramePr>
        <p:xfrm>
          <a:off x="7454503" y="2888737"/>
          <a:ext cx="304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800" imgH="711016" progId="Equation.DSMT4">
                  <p:embed/>
                </p:oleObj>
              </mc:Choice>
              <mc:Fallback>
                <p:oleObj name="Equation" r:id="rId4" imgW="304800" imgH="711016" progId="Equation.DSMT4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503" y="2888737"/>
                        <a:ext cx="304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52" name="Object 3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06893"/>
              </p:ext>
            </p:extLst>
          </p:nvPr>
        </p:nvGraphicFramePr>
        <p:xfrm>
          <a:off x="3706682" y="4437368"/>
          <a:ext cx="31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477" imgH="456924" progId="Equation.DSMT4">
                  <p:embed/>
                </p:oleObj>
              </mc:Choice>
              <mc:Fallback>
                <p:oleObj name="Equation" r:id="rId6" imgW="317477" imgH="456924" progId="Equation.DSMT4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682" y="4437368"/>
                        <a:ext cx="31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56">
            <a:extLst>
              <a:ext uri="{FF2B5EF4-FFF2-40B4-BE49-F238E27FC236}">
                <a16:creationId xmlns:a16="http://schemas.microsoft.com/office/drawing/2014/main" id="{F6886212-CC7B-4516-B777-0885AA163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466066"/>
              </p:ext>
            </p:extLst>
          </p:nvPr>
        </p:nvGraphicFramePr>
        <p:xfrm>
          <a:off x="3048000" y="3886200"/>
          <a:ext cx="31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477" imgH="456924" progId="Equation.DSMT4">
                  <p:embed/>
                </p:oleObj>
              </mc:Choice>
              <mc:Fallback>
                <p:oleObj name="Equation" r:id="rId8" imgW="317477" imgH="456924" progId="Equation.DSMT4">
                  <p:embed/>
                  <p:pic>
                    <p:nvPicPr>
                      <p:cNvPr id="106852" name="Object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86200"/>
                        <a:ext cx="31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12</a:t>
            </a:r>
            <a:r>
              <a:rPr lang="en-US" dirty="0">
                <a:solidFill>
                  <a:schemeClr val="accent1"/>
                </a:solidFill>
              </a:rPr>
              <a:t>: Application: Solving Linear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original price of a Blu-Ray player was reduced by </a:t>
            </a:r>
            <a:r>
              <a:rPr lang="en-US" i="0" dirty="0">
                <a:solidFill>
                  <a:srgbClr val="0000FF"/>
                </a:solidFill>
              </a:rPr>
              <a:t>$45.50</a:t>
            </a:r>
            <a:r>
              <a:rPr lang="en-US" dirty="0">
                <a:solidFill>
                  <a:schemeClr val="tx1"/>
                </a:solidFill>
              </a:rPr>
              <a:t>. The sale price was </a:t>
            </a:r>
            <a:r>
              <a:rPr lang="en-US" i="0" dirty="0">
                <a:solidFill>
                  <a:srgbClr val="0000FF"/>
                </a:solidFill>
              </a:rPr>
              <a:t>$165.90</a:t>
            </a:r>
            <a:r>
              <a:rPr lang="en-US" i="0" dirty="0">
                <a:solidFill>
                  <a:schemeClr val="tx1"/>
                </a:solidFill>
              </a:rPr>
              <a:t>. Solve the equation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i="0" dirty="0">
                <a:solidFill>
                  <a:srgbClr val="0000FF"/>
                </a:solidFill>
              </a:rPr>
              <a:t>− 45.50 = 165.90 </a:t>
            </a:r>
            <a:r>
              <a:rPr lang="en-US" i="0" dirty="0">
                <a:solidFill>
                  <a:schemeClr val="tx1"/>
                </a:solidFill>
              </a:rPr>
              <a:t>to determine the original price of the Blu-Ray player.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Note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A linear equation in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is also called a </a:t>
            </a:r>
            <a:r>
              <a:rPr lang="en-US" b="1" i="0" dirty="0">
                <a:solidFill>
                  <a:srgbClr val="C00000"/>
                </a:solidFill>
              </a:rPr>
              <a:t>first-degree equation in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because the variable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can be written with the exponent 1. That is,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47">
            <a:extLst>
              <a:ext uri="{FF2B5EF4-FFF2-40B4-BE49-F238E27FC236}">
                <a16:creationId xmlns:a16="http://schemas.microsoft.com/office/drawing/2014/main" id="{811168AA-AF51-2B32-56E6-8820B19F8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851228"/>
              </p:ext>
            </p:extLst>
          </p:nvPr>
        </p:nvGraphicFramePr>
        <p:xfrm>
          <a:off x="4724400" y="2209800"/>
          <a:ext cx="9588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469800" progId="Equation.DSMT4">
                  <p:embed/>
                </p:oleObj>
              </mc:Choice>
              <mc:Fallback>
                <p:oleObj name="Equation" r:id="rId2" imgW="1091880" imgH="469800" progId="Equation.DSMT4">
                  <p:embed/>
                  <p:pic>
                    <p:nvPicPr>
                      <p:cNvPr id="103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9588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321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12: Application: Solving Linear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77900">
              <a:buFont typeface="Courier New" pitchFamily="49" charset="0"/>
              <a:buNone/>
              <a:tabLst>
                <a:tab pos="571500" algn="l"/>
                <a:tab pos="46863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8964" y="19050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3657600" algn="l"/>
              </a:tabLst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i="1" dirty="0">
                <a:solidFill>
                  <a:srgbClr val="0000FF"/>
                </a:solidFill>
              </a:rPr>
              <a:t>y</a:t>
            </a:r>
            <a:r>
              <a:rPr lang="en-US" sz="2800" dirty="0">
                <a:solidFill>
                  <a:srgbClr val="0000FF"/>
                </a:solidFill>
              </a:rPr>
              <a:t> − 45.50 = 165.90	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514601"/>
            <a:ext cx="515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4176713" algn="l"/>
              </a:tabLst>
            </a:pPr>
            <a:r>
              <a:rPr lang="en-US" sz="2800" i="1" dirty="0">
                <a:solidFill>
                  <a:srgbClr val="000099"/>
                </a:solidFill>
              </a:rPr>
              <a:t>y</a:t>
            </a:r>
            <a:r>
              <a:rPr lang="en-US" sz="2800" dirty="0">
                <a:solidFill>
                  <a:srgbClr val="000099"/>
                </a:solidFill>
              </a:rPr>
              <a:t> − 45.50 </a:t>
            </a:r>
            <a:r>
              <a:rPr lang="en-US" sz="2800" dirty="0">
                <a:solidFill>
                  <a:srgbClr val="FF00FF"/>
                </a:solidFill>
              </a:rPr>
              <a:t>+ 45.50 </a:t>
            </a:r>
            <a:r>
              <a:rPr lang="en-US" sz="2800" dirty="0">
                <a:solidFill>
                  <a:srgbClr val="000099"/>
                </a:solidFill>
              </a:rPr>
              <a:t>= 165.90 </a:t>
            </a:r>
            <a:r>
              <a:rPr lang="en-US" sz="2800" dirty="0">
                <a:solidFill>
                  <a:srgbClr val="FF00FF"/>
                </a:solidFill>
              </a:rPr>
              <a:t>+ 45.50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823" y="328678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3432175" algn="l"/>
              </a:tabLst>
            </a:pPr>
            <a:r>
              <a:rPr lang="en-US" sz="2800" dirty="0"/>
              <a:t>	</a:t>
            </a:r>
            <a:r>
              <a:rPr lang="en-US" sz="2800" i="1" dirty="0">
                <a:solidFill>
                  <a:srgbClr val="000099"/>
                </a:solidFill>
              </a:rPr>
              <a:t> y </a:t>
            </a:r>
            <a:r>
              <a:rPr lang="en-US" sz="2800" dirty="0">
                <a:solidFill>
                  <a:srgbClr val="000099"/>
                </a:solidFill>
              </a:rPr>
              <a:t>=</a:t>
            </a:r>
            <a:r>
              <a:rPr lang="en-US" sz="2800" dirty="0">
                <a:solidFill>
                  <a:srgbClr val="FF0008"/>
                </a:solidFill>
              </a:rPr>
              <a:t> 211.40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04878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4686300" algn="l"/>
              </a:tabLst>
            </a:pPr>
            <a:r>
              <a:rPr lang="en-US" sz="2800" dirty="0"/>
              <a:t>The original price of the Blu-Ray player was </a:t>
            </a:r>
            <a:r>
              <a:rPr lang="en-US" sz="2800" dirty="0">
                <a:solidFill>
                  <a:srgbClr val="FF0008"/>
                </a:solidFill>
              </a:rPr>
              <a:t>$211.40</a:t>
            </a:r>
            <a:r>
              <a:rPr lang="en-US" sz="2800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620A5B3-E5E9-C374-4B03-4587E6E79C2A}"/>
              </a:ext>
            </a:extLst>
          </p:cNvPr>
          <p:cNvSpPr txBox="1">
            <a:spLocks/>
          </p:cNvSpPr>
          <p:nvPr/>
        </p:nvSpPr>
        <p:spPr>
          <a:xfrm>
            <a:off x="5505077" y="2489012"/>
            <a:ext cx="3352800" cy="42931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1F957F"/>
                </a:solidFill>
              </a:rPr>
              <a:t>Use the addition principle of equality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CD9A-2E9F-4406-E030-A7D2B3F5BDE3}"/>
              </a:ext>
            </a:extLst>
          </p:cNvPr>
          <p:cNvSpPr txBox="1">
            <a:spLocks/>
          </p:cNvSpPr>
          <p:nvPr/>
        </p:nvSpPr>
        <p:spPr>
          <a:xfrm>
            <a:off x="5257800" y="2754848"/>
            <a:ext cx="3352800" cy="42931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1F957F"/>
                </a:solidFill>
              </a:rPr>
              <a:t>by adding </a:t>
            </a:r>
            <a:r>
              <a:rPr lang="en-US" sz="1600" dirty="0">
                <a:solidFill>
                  <a:srgbClr val="FF0000"/>
                </a:solidFill>
              </a:rPr>
              <a:t>45.50</a:t>
            </a:r>
            <a:r>
              <a:rPr lang="en-US" sz="1600" dirty="0">
                <a:solidFill>
                  <a:srgbClr val="1F957F"/>
                </a:solidFill>
              </a:rPr>
              <a:t> to both sides.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0E08A83-77F9-E2E5-3044-83E74EF6296B}"/>
              </a:ext>
            </a:extLst>
          </p:cNvPr>
          <p:cNvSpPr txBox="1">
            <a:spLocks/>
          </p:cNvSpPr>
          <p:nvPr/>
        </p:nvSpPr>
        <p:spPr>
          <a:xfrm>
            <a:off x="4343400" y="3313366"/>
            <a:ext cx="3352800" cy="42931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1F957F"/>
                </a:solidFill>
              </a:rPr>
              <a:t>Simplify</a:t>
            </a:r>
            <a:r>
              <a:rPr lang="en-US" sz="1600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Checking Given Solutions in Equations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381000" y="128016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Determine whether the given real number is a solution to the given equation by substituting for the variable and checking to see if the resulting equation is true or false.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  <a:cs typeface="Calibri"/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5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-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-</a:t>
            </a:r>
            <a:r>
              <a:rPr lang="en-US" dirty="0">
                <a:solidFill>
                  <a:srgbClr val="0000FF"/>
                </a:solidFill>
              </a:rPr>
              <a:t>7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1.4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0.5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1.1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5.6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</a:t>
            </a:r>
            <a:r>
              <a:rPr lang="en-US" dirty="0">
                <a:solidFill>
                  <a:srgbClr val="0000FF"/>
                </a:solidFill>
              </a:rPr>
              <a:t>2.9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</a:t>
            </a:r>
            <a:r>
              <a:rPr lang="en-US" dirty="0">
                <a:solidFill>
                  <a:srgbClr val="0000FF"/>
                </a:solidFill>
              </a:rPr>
              <a:t>2.7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|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14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10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Checking Given Solutions in Equations (cont.)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381000" y="1280160"/>
            <a:ext cx="84582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–7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5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–2 is true, so −7 </a:t>
            </a:r>
            <a:r>
              <a:rPr lang="en-US" b="1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a solution.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1.4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–1.1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=</a:t>
            </a:r>
            <a:r>
              <a:rPr lang="en-US" dirty="0">
                <a:solidFill>
                  <a:schemeClr val="tx1"/>
                </a:solidFill>
              </a:rPr>
              <a:t> 0.5 is false because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1.4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1.1)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0.3 ≠ 0.5. So, −1.1 </a:t>
            </a:r>
            <a:r>
              <a:rPr lang="en-US" b="1" dirty="0">
                <a:solidFill>
                  <a:schemeClr val="tx1"/>
                </a:solidFill>
              </a:rPr>
              <a:t>is not </a:t>
            </a:r>
            <a:r>
              <a:rPr lang="en-US" dirty="0">
                <a:solidFill>
                  <a:schemeClr val="tx1"/>
                </a:solidFill>
              </a:rPr>
              <a:t>a solution.</a:t>
            </a:r>
          </a:p>
          <a:p>
            <a:r>
              <a:rPr lang="en-US" dirty="0">
                <a:solidFill>
                  <a:schemeClr val="tx1"/>
                </a:solidFill>
              </a:rPr>
              <a:t>c.    5.6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2.7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2.9 is true, so 2.7 </a:t>
            </a:r>
            <a:r>
              <a:rPr lang="en-US" b="1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a solution.</a:t>
            </a:r>
          </a:p>
          <a:p>
            <a:pPr marL="180000" indent="-180000"/>
            <a:r>
              <a:rPr lang="en-US" dirty="0">
                <a:solidFill>
                  <a:schemeClr val="tx1"/>
                </a:solidFill>
              </a:rPr>
              <a:t>d.   |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3 is false because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|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  <a:cs typeface="Symbol" charset="2"/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10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 - 4 </a:t>
            </a:r>
            <a:r>
              <a:rPr lang="en-US" dirty="0">
                <a:solidFill>
                  <a:schemeClr val="tx1"/>
                </a:solidFill>
              </a:rPr>
              <a:t>≠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-</a:t>
            </a:r>
            <a:r>
              <a:rPr lang="en-US" dirty="0">
                <a:solidFill>
                  <a:schemeClr val="tx1"/>
                </a:solidFill>
              </a:rPr>
              <a:t>3. So, −10 </a:t>
            </a:r>
            <a:r>
              <a:rPr lang="en-US" b="1" dirty="0">
                <a:solidFill>
                  <a:schemeClr val="tx1"/>
                </a:solidFill>
              </a:rPr>
              <a:t>is not</a:t>
            </a:r>
            <a:r>
              <a:rPr lang="en-US" dirty="0">
                <a:solidFill>
                  <a:schemeClr val="tx1"/>
                </a:solidFill>
              </a:rPr>
              <a:t> a 	solution.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20574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Notice that parentheses were used around negative numbers in the substitutions. This should be done to keep operations properly separated, particularly when negative numbers are involved.</a:t>
            </a:r>
          </a:p>
        </p:txBody>
      </p:sp>
    </p:spTree>
    <p:extLst>
      <p:ext uri="{BB962C8B-B14F-4D97-AF65-F5344CB8AC3E}">
        <p14:creationId xmlns:p14="http://schemas.microsoft.com/office/powerpoint/2010/main" val="93069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Properties: Addition Principle of Equality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8841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same algebraic expression is added to both sides of an equation, the new equation has the same solutions as the original equation. Symbolically,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algebraic expressions, then the equations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and 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+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=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+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have the same solutions.</a:t>
            </a:r>
          </a:p>
        </p:txBody>
      </p:sp>
    </p:spTree>
    <p:extLst>
      <p:ext uri="{BB962C8B-B14F-4D97-AF65-F5344CB8AC3E}">
        <p14:creationId xmlns:p14="http://schemas.microsoft.com/office/powerpoint/2010/main" val="203128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Procedure: Solving Linear Equations that Simplify to the Form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+ </a:t>
            </a:r>
            <a:r>
              <a:rPr lang="en-US" i="1" dirty="0">
                <a:solidFill>
                  <a:schemeClr val="accent1"/>
                </a:solidFill>
              </a:rPr>
              <a:t>b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=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82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Combine like terms on both sides of the equation.</a:t>
            </a:r>
          </a:p>
          <a:p>
            <a:pPr marL="514350" indent="-514350">
              <a:buFont typeface="Courier New" pitchFamily="49" charset="0"/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addition principle of equality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 add the 	opposite of the constant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to both sides of the 	equation. The objective is to isolate the variable on 	one side of the equation (either the left side or the 	right side) with a coefficient of +1.</a:t>
            </a:r>
          </a:p>
          <a:p>
            <a:pPr marL="514350" indent="-514350">
              <a:buFont typeface="+mj-lt"/>
              <a:buAutoNum type="arabicPeriod" startAt="3"/>
              <a:tabLst>
                <a:tab pos="520700" algn="l"/>
              </a:tabLst>
            </a:pPr>
            <a:r>
              <a:rPr lang="en-US" dirty="0">
                <a:solidFill>
                  <a:srgbClr val="000000"/>
                </a:solidFill>
              </a:rPr>
              <a:t>Check your answer by substituting it for the 	variable in the original equation.</a:t>
            </a:r>
          </a:p>
        </p:txBody>
      </p:sp>
    </p:spTree>
    <p:extLst>
      <p:ext uri="{BB962C8B-B14F-4D97-AF65-F5344CB8AC3E}">
        <p14:creationId xmlns:p14="http://schemas.microsoft.com/office/powerpoint/2010/main" val="381175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4100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i="0" dirty="0">
                <a:solidFill>
                  <a:schemeClr val="tx1"/>
                </a:solidFill>
              </a:rPr>
              <a:t>Solve the equation: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3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7</a:t>
            </a:r>
            <a:endParaRPr lang="en-US" i="0" dirty="0">
              <a:solidFill>
                <a:srgbClr val="0000FF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36727"/>
              </p:ext>
            </p:extLst>
          </p:nvPr>
        </p:nvGraphicFramePr>
        <p:xfrm>
          <a:off x="2381250" y="2194115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4080" imgH="264960" progId="Equation.DSMT4">
                  <p:embed/>
                </p:oleObj>
              </mc:Choice>
              <mc:Fallback>
                <p:oleObj name="Equation" r:id="rId2" imgW="1234080" imgH="26496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194115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48230"/>
              </p:ext>
            </p:extLst>
          </p:nvPr>
        </p:nvGraphicFramePr>
        <p:xfrm>
          <a:off x="1860550" y="2689415"/>
          <a:ext cx="226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8920" imgH="301680" progId="Equation.DSMT4">
                  <p:embed/>
                </p:oleObj>
              </mc:Choice>
              <mc:Fallback>
                <p:oleObj name="Equation" r:id="rId4" imgW="2248920" imgH="30168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689415"/>
                        <a:ext cx="2260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834540"/>
              </p:ext>
            </p:extLst>
          </p:nvPr>
        </p:nvGraphicFramePr>
        <p:xfrm>
          <a:off x="2898775" y="3164713"/>
          <a:ext cx="8969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291960" progId="Equation.DSMT4">
                  <p:embed/>
                </p:oleObj>
              </mc:Choice>
              <mc:Fallback>
                <p:oleObj name="Equation" r:id="rId6" imgW="888840" imgH="29196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3164713"/>
                        <a:ext cx="89693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36576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76927"/>
              </p:ext>
            </p:extLst>
          </p:nvPr>
        </p:nvGraphicFramePr>
        <p:xfrm>
          <a:off x="2374900" y="4110208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4080" imgH="264960" progId="Equation.DSMT4">
                  <p:embed/>
                </p:oleObj>
              </mc:Choice>
              <mc:Fallback>
                <p:oleObj name="Equation" r:id="rId8" imgW="1234080" imgH="26496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4110208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561201"/>
              </p:ext>
            </p:extLst>
          </p:nvPr>
        </p:nvGraphicFramePr>
        <p:xfrm>
          <a:off x="2025650" y="4502975"/>
          <a:ext cx="1587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2480" imgH="594000" progId="Equation.DSMT4">
                  <p:embed/>
                </p:oleObj>
              </mc:Choice>
              <mc:Fallback>
                <p:oleObj name="Equation" r:id="rId10" imgW="1572480" imgH="594000" progId="Equation.DSMT4">
                  <p:embed/>
                  <p:pic>
                    <p:nvPicPr>
                      <p:cNvPr id="0" name="Picture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4502975"/>
                        <a:ext cx="1587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55489"/>
              </p:ext>
            </p:extLst>
          </p:nvPr>
        </p:nvGraphicFramePr>
        <p:xfrm>
          <a:off x="2901950" y="5417375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440" imgH="264960" progId="Equation.DSMT4">
                  <p:embed/>
                </p:oleObj>
              </mc:Choice>
              <mc:Fallback>
                <p:oleObj name="Equation" r:id="rId12" imgW="685440" imgH="264960" progId="Equation.DSMT4">
                  <p:embed/>
                  <p:pic>
                    <p:nvPicPr>
                      <p:cNvPr id="0" name="Picture 7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5417375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792899"/>
              </p:ext>
            </p:extLst>
          </p:nvPr>
        </p:nvGraphicFramePr>
        <p:xfrm>
          <a:off x="4635500" y="2232215"/>
          <a:ext cx="2044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29680" imgH="264960" progId="Equation.3">
                  <p:embed/>
                </p:oleObj>
              </mc:Choice>
              <mc:Fallback>
                <p:oleObj name="Equation" r:id="rId14" imgW="2029680" imgH="264960" progId="Equation.3">
                  <p:embed/>
                  <p:pic>
                    <p:nvPicPr>
                      <p:cNvPr id="0" name="Picture 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232215"/>
                        <a:ext cx="2044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59082"/>
              </p:ext>
            </p:extLst>
          </p:nvPr>
        </p:nvGraphicFramePr>
        <p:xfrm>
          <a:off x="4692650" y="2726563"/>
          <a:ext cx="401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04280" imgH="283320" progId="Equation.DSMT4">
                  <p:embed/>
                </p:oleObj>
              </mc:Choice>
              <mc:Fallback>
                <p:oleObj name="Equation" r:id="rId16" imgW="4004280" imgH="283320" progId="Equation.DSMT4">
                  <p:embed/>
                  <p:pic>
                    <p:nvPicPr>
                      <p:cNvPr id="0" name="Picture 7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2726563"/>
                        <a:ext cx="401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154226"/>
              </p:ext>
            </p:extLst>
          </p:nvPr>
        </p:nvGraphicFramePr>
        <p:xfrm>
          <a:off x="4635500" y="3189395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7077" imgH="279446" progId="Equation.DSMT4">
                  <p:embed/>
                </p:oleObj>
              </mc:Choice>
              <mc:Fallback>
                <p:oleObj name="Equation" r:id="rId18" imgW="927077" imgH="279446" progId="Equation.DSMT4">
                  <p:embed/>
                  <p:pic>
                    <p:nvPicPr>
                      <p:cNvPr id="0" name="Picture 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189395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8161"/>
              </p:ext>
            </p:extLst>
          </p:nvPr>
        </p:nvGraphicFramePr>
        <p:xfrm>
          <a:off x="4635500" y="4831587"/>
          <a:ext cx="182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819080" imgH="219240" progId="Equation.DSMT4">
                  <p:embed/>
                </p:oleObj>
              </mc:Choice>
              <mc:Fallback>
                <p:oleObj name="Equation" r:id="rId20" imgW="1819080" imgH="219240" progId="Equation.DSMT4">
                  <p:embed/>
                  <p:pic>
                    <p:nvPicPr>
                      <p:cNvPr id="0" name="Picture 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831587"/>
                        <a:ext cx="1828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008598"/>
              </p:ext>
            </p:extLst>
          </p:nvPr>
        </p:nvGraphicFramePr>
        <p:xfrm>
          <a:off x="4622800" y="5474525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90840" imgH="200880" progId="Equation.DSMT4">
                  <p:embed/>
                </p:oleObj>
              </mc:Choice>
              <mc:Fallback>
                <p:oleObj name="Equation" r:id="rId22" imgW="1590840" imgH="200880" progId="Equation.DSMT4">
                  <p:embed/>
                  <p:pic>
                    <p:nvPicPr>
                      <p:cNvPr id="0" name="Picture 7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5474525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1212</Words>
  <Application>Microsoft Office PowerPoint</Application>
  <PresentationFormat>On-screen Show (4:3)</PresentationFormat>
  <Paragraphs>126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Symbol</vt:lpstr>
      <vt:lpstr>Office Theme</vt:lpstr>
      <vt:lpstr>Equation</vt:lpstr>
      <vt:lpstr>Section 9.1</vt:lpstr>
      <vt:lpstr>Definition: Linear Equation in x</vt:lpstr>
      <vt:lpstr>Note</vt:lpstr>
      <vt:lpstr>Example 1: Checking Given Solutions in Equations</vt:lpstr>
      <vt:lpstr>Example 1: Checking Given Solutions in Equations (cont.)</vt:lpstr>
      <vt:lpstr>Note</vt:lpstr>
      <vt:lpstr>Properties: Addition Principle of Equality</vt:lpstr>
      <vt:lpstr>Procedure: Solving Linear Equations that Simplify to the Form x + b = c</vt:lpstr>
      <vt:lpstr>Example 2: Solving Linear Equations of the Form x + b = c</vt:lpstr>
      <vt:lpstr>Example 3: Solving Linear Equations of the Form x + b = c</vt:lpstr>
      <vt:lpstr>Example 4: Solving Linear Equations of the Form x + b = c</vt:lpstr>
      <vt:lpstr>Example 5: Solving Linear Equations of the Form x + b = c</vt:lpstr>
      <vt:lpstr>Example 5: Solving Linear Equations of the Form x + b = c (cont.)</vt:lpstr>
      <vt:lpstr>Example 6: Simplifying and Solving Linear Equations</vt:lpstr>
      <vt:lpstr>Example 6: Simplifying and Solving Linear Equations (cont.)</vt:lpstr>
      <vt:lpstr>Completion Example 7: Simplifying and  Solving Linear Equations</vt:lpstr>
      <vt:lpstr>Properties: Multiplication (or Division) Principle of Equality</vt:lpstr>
      <vt:lpstr>Properties: Multiplication (or Division) Principle of Equality (cont.)</vt:lpstr>
      <vt:lpstr>Procedure: Solving Linear Equations that Simplify to the Form ax = c</vt:lpstr>
      <vt:lpstr>Example 8: Solving Linear Equations of the Form ax = c</vt:lpstr>
      <vt:lpstr>Example 8: Solving Linear Equations of the Form ax = c (cont.) </vt:lpstr>
      <vt:lpstr>Example 8: Solving Linear Equations of the Form ax = c (cont.) </vt:lpstr>
      <vt:lpstr>Example 9: Solving Linear Equations of the Form ax = c</vt:lpstr>
      <vt:lpstr>Example 9: Solving Linear Equations of the Form ax = c (cont.)</vt:lpstr>
      <vt:lpstr>Example 10: Solving Linear Equations of the Form ax = c</vt:lpstr>
      <vt:lpstr>Example 10: Solving Linear Equations of the Form ax = c (cont.)</vt:lpstr>
      <vt:lpstr>Completion Example 11: Solving Equations of the Form ax = c </vt:lpstr>
      <vt:lpstr>Completion Example 11: Solving Equations of the Form ax = c (cont.)</vt:lpstr>
      <vt:lpstr>Example 12: Application: Solving Linear Equations</vt:lpstr>
      <vt:lpstr>Example 12: Application: Solving Linear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Rebecca Johnson</cp:lastModifiedBy>
  <cp:revision>347</cp:revision>
  <dcterms:created xsi:type="dcterms:W3CDTF">2013-04-26T14:43:13Z</dcterms:created>
  <dcterms:modified xsi:type="dcterms:W3CDTF">2023-06-28T12:06:30Z</dcterms:modified>
</cp:coreProperties>
</file>