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74" r:id="rId3"/>
    <p:sldId id="276" r:id="rId4"/>
    <p:sldId id="277" r:id="rId5"/>
    <p:sldId id="279" r:id="rId6"/>
    <p:sldId id="280" r:id="rId7"/>
    <p:sldId id="287" r:id="rId8"/>
    <p:sldId id="289" r:id="rId9"/>
    <p:sldId id="294" r:id="rId10"/>
    <p:sldId id="290" r:id="rId11"/>
    <p:sldId id="291" r:id="rId12"/>
    <p:sldId id="292" r:id="rId13"/>
    <p:sldId id="293" r:id="rId14"/>
    <p:sldId id="282" r:id="rId15"/>
  </p:sldIdLst>
  <p:sldSz cx="9144000" cy="6858000" type="screen4x3"/>
  <p:notesSz cx="6858000" cy="9144000"/>
  <p:embeddedFontLst>
    <p:embeddedFont>
      <p:font typeface="Calibri" panose="020F0502020204030204" pitchFamily="34" charset="0"/>
      <p:regular r:id="rId18"/>
      <p:bold r:id="rId19"/>
      <p:italic r:id="rId20"/>
      <p:boldItalic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000000"/>
    <a:srgbClr val="007E7E"/>
    <a:srgbClr val="2D7D9F"/>
    <a:srgbClr val="FF00FF"/>
    <a:srgbClr val="FFFFCC"/>
    <a:srgbClr val="1F497D"/>
    <a:srgbClr val="008080"/>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autoAdjust="0"/>
    <p:restoredTop sz="94660"/>
  </p:normalViewPr>
  <p:slideViewPr>
    <p:cSldViewPr>
      <p:cViewPr varScale="1">
        <p:scale>
          <a:sx n="104" d="100"/>
          <a:sy n="104" d="100"/>
        </p:scale>
        <p:origin x="117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6/8/2023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56283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08929E-B07F-4807-8AD1-BBCBCF84FF24}" type="datetimeFigureOut">
              <a:rPr lang="en-US" smtClean="0"/>
              <a:pPr/>
              <a:t>6/8/2023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6B7B6A-AD08-4FDC-A240-542FAF32C784}" type="slidenum">
              <a:rPr lang="en-US" smtClean="0"/>
              <a:pPr/>
              <a:t>‹#›</a:t>
            </a:fld>
            <a:endParaRPr lang="en-US"/>
          </a:p>
        </p:txBody>
      </p:sp>
    </p:spTree>
    <p:extLst>
      <p:ext uri="{BB962C8B-B14F-4D97-AF65-F5344CB8AC3E}">
        <p14:creationId xmlns:p14="http://schemas.microsoft.com/office/powerpoint/2010/main" val="1543291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5.wmf"/><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8.wmf"/><Relationship Id="rId10" Type="http://schemas.openxmlformats.org/officeDocument/2006/relationships/image" Target="../media/image11.png"/><Relationship Id="rId4" Type="http://schemas.openxmlformats.org/officeDocument/2006/relationships/oleObject" Target="../embeddings/oleObject6.bin"/><Relationship Id="rId9" Type="http://schemas.openxmlformats.org/officeDocument/2006/relationships/image" Target="../media/image10.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12.wmf"/><Relationship Id="rId7" Type="http://schemas.openxmlformats.org/officeDocument/2006/relationships/image" Target="../media/image14.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11" Type="http://schemas.openxmlformats.org/officeDocument/2006/relationships/image" Target="../media/image16.wmf"/><Relationship Id="rId5" Type="http://schemas.openxmlformats.org/officeDocument/2006/relationships/image" Target="../media/image13.wmf"/><Relationship Id="rId10" Type="http://schemas.openxmlformats.org/officeDocument/2006/relationships/oleObject" Target="../embeddings/oleObject13.bin"/><Relationship Id="rId4" Type="http://schemas.openxmlformats.org/officeDocument/2006/relationships/oleObject" Target="../embeddings/oleObject10.bin"/><Relationship Id="rId9" Type="http://schemas.openxmlformats.org/officeDocument/2006/relationships/image" Target="../media/image15.wmf"/></Relationships>
</file>

<file path=ppt/slides/_rels/slide7.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4.bin"/><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5.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6.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22.wmf"/><Relationship Id="rId4" Type="http://schemas.openxmlformats.org/officeDocument/2006/relationships/oleObject" Target="../embeddings/oleObject18.bin"/><Relationship Id="rId9" Type="http://schemas.openxmlformats.org/officeDocument/2006/relationships/image" Target="../media/image2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Similar and Congruent Triangles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Properties of Congruent Triangles</a:t>
            </a:r>
          </a:p>
        </p:txBody>
      </p:sp>
      <p:sp>
        <p:nvSpPr>
          <p:cNvPr id="4" name="Content Placeholder 3"/>
          <p:cNvSpPr>
            <a:spLocks noGrp="1"/>
          </p:cNvSpPr>
          <p:nvPr>
            <p:ph idx="1"/>
          </p:nvPr>
        </p:nvSpPr>
        <p:spPr>
          <a:xfrm>
            <a:off x="457200" y="1280160"/>
            <a:ext cx="8229600" cy="1988237"/>
          </a:xfrm>
          <a:prstGeom prst="rect">
            <a:avLst/>
          </a:prstGeom>
          <a:solidFill>
            <a:srgbClr val="FFFFCC"/>
          </a:solidFill>
          <a:ln w="28575">
            <a:solidFill>
              <a:srgbClr val="000000"/>
            </a:solidFill>
          </a:ln>
        </p:spPr>
        <p:txBody>
          <a:bodyPr>
            <a:spAutoFit/>
          </a:bodyPr>
          <a:lstStyle/>
          <a:p>
            <a:r>
              <a:rPr lang="en-US" dirty="0">
                <a:solidFill>
                  <a:srgbClr val="000000"/>
                </a:solidFill>
              </a:rPr>
              <a:t>Two triangles are congruent if both of the following are true.</a:t>
            </a:r>
          </a:p>
          <a:p>
            <a:pPr marL="514350" indent="-514350">
              <a:buFont typeface="+mj-lt"/>
              <a:buAutoNum type="arabicPeriod"/>
            </a:pPr>
            <a:r>
              <a:rPr lang="en-US" dirty="0">
                <a:solidFill>
                  <a:srgbClr val="000000"/>
                </a:solidFill>
              </a:rPr>
              <a:t>The corresponding angles have the same measure.</a:t>
            </a:r>
          </a:p>
          <a:p>
            <a:pPr marL="514350" indent="-514350">
              <a:buFont typeface="+mj-lt"/>
              <a:buAutoNum type="arabicPeriod"/>
            </a:pPr>
            <a:r>
              <a:rPr lang="en-US" dirty="0">
                <a:solidFill>
                  <a:srgbClr val="000000"/>
                </a:solidFill>
              </a:rPr>
              <a:t>The lengths of corresponding sides are equal.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Determining Congruent Triangles</a:t>
            </a:r>
          </a:p>
        </p:txBody>
      </p:sp>
      <p:sp>
        <p:nvSpPr>
          <p:cNvPr id="4" name="Content Placeholder 3"/>
          <p:cNvSpPr>
            <a:spLocks noGrp="1"/>
          </p:cNvSpPr>
          <p:nvPr>
            <p:ph idx="1"/>
          </p:nvPr>
        </p:nvSpPr>
        <p:spPr>
          <a:xfrm>
            <a:off x="457200" y="1280161"/>
            <a:ext cx="8229600" cy="3650230"/>
          </a:xfrm>
          <a:prstGeom prst="rect">
            <a:avLst/>
          </a:prstGeom>
          <a:solidFill>
            <a:srgbClr val="FFFFCC"/>
          </a:solidFill>
          <a:ln w="28575">
            <a:solidFill>
              <a:srgbClr val="000000"/>
            </a:solidFill>
          </a:ln>
        </p:spPr>
        <p:txBody>
          <a:bodyPr wrap="square">
            <a:spAutoFit/>
          </a:bodyPr>
          <a:lstStyle/>
          <a:p>
            <a:pPr marL="514350" indent="-514350">
              <a:buFont typeface="+mj-lt"/>
              <a:buAutoNum type="arabicPeriod"/>
            </a:pPr>
            <a:r>
              <a:rPr lang="en-US" b="1" dirty="0">
                <a:solidFill>
                  <a:srgbClr val="000000"/>
                </a:solidFill>
              </a:rPr>
              <a:t>Side-Side-Side (SSS)</a:t>
            </a:r>
          </a:p>
          <a:p>
            <a:r>
              <a:rPr lang="en-US" dirty="0">
                <a:solidFill>
                  <a:srgbClr val="000000"/>
                </a:solidFill>
              </a:rPr>
              <a:t>If two triangles are such that the lengths of the three sides of one triangle are equal to the lengths of corresponding sides of the </a:t>
            </a:r>
            <a:br>
              <a:rPr lang="en-US" dirty="0">
                <a:solidFill>
                  <a:srgbClr val="000000"/>
                </a:solidFill>
              </a:rPr>
            </a:br>
            <a:r>
              <a:rPr lang="en-US" dirty="0">
                <a:solidFill>
                  <a:srgbClr val="000000"/>
                </a:solidFill>
              </a:rPr>
              <a:t>other triangle, then the two </a:t>
            </a:r>
            <a:br>
              <a:rPr lang="en-US" dirty="0">
                <a:solidFill>
                  <a:srgbClr val="000000"/>
                </a:solidFill>
              </a:rPr>
            </a:br>
            <a:r>
              <a:rPr lang="en-US" dirty="0">
                <a:solidFill>
                  <a:srgbClr val="000000"/>
                </a:solidFill>
              </a:rPr>
              <a:t>triangles are congruent.</a:t>
            </a:r>
          </a:p>
          <a:p>
            <a:endParaRPr lang="en-US" sz="2000" dirty="0">
              <a:solidFill>
                <a:srgbClr val="000000"/>
              </a:solidFill>
            </a:endParaRPr>
          </a:p>
          <a:p>
            <a:r>
              <a:rPr lang="en-US" dirty="0">
                <a:solidFill>
                  <a:srgbClr val="000000"/>
                </a:solidFill>
              </a:rPr>
              <a:t>Triangle </a:t>
            </a:r>
            <a:r>
              <a:rPr lang="en-US" i="1" dirty="0">
                <a:solidFill>
                  <a:srgbClr val="000000"/>
                </a:solidFill>
              </a:rPr>
              <a:t>ABC</a:t>
            </a:r>
            <a:r>
              <a:rPr lang="en-US" dirty="0">
                <a:solidFill>
                  <a:srgbClr val="000000"/>
                </a:solidFill>
              </a:rPr>
              <a:t> is congruent to triangle </a:t>
            </a:r>
            <a:r>
              <a:rPr lang="en-US" i="1" dirty="0">
                <a:solidFill>
                  <a:srgbClr val="000000"/>
                </a:solidFill>
              </a:rPr>
              <a:t>DFE</a:t>
            </a:r>
            <a:r>
              <a:rPr lang="en-US" dirty="0">
                <a:solidFill>
                  <a:srgbClr val="000000"/>
                </a:solidFill>
              </a:rPr>
              <a:t> by SSS.</a:t>
            </a:r>
          </a:p>
        </p:txBody>
      </p:sp>
      <p:pic>
        <p:nvPicPr>
          <p:cNvPr id="5" name="Picture 4">
            <a:extLst>
              <a:ext uri="{FF2B5EF4-FFF2-40B4-BE49-F238E27FC236}">
                <a16:creationId xmlns:a16="http://schemas.microsoft.com/office/drawing/2014/main" id="{5B7E3082-F335-DB5B-A992-584B0772711D}"/>
              </a:ext>
            </a:extLst>
          </p:cNvPr>
          <p:cNvPicPr>
            <a:picLocks noChangeAspect="1"/>
          </p:cNvPicPr>
          <p:nvPr/>
        </p:nvPicPr>
        <p:blipFill>
          <a:blip r:embed="rId2"/>
          <a:stretch>
            <a:fillRect/>
          </a:stretch>
        </p:blipFill>
        <p:spPr>
          <a:xfrm>
            <a:off x="4685705" y="2831054"/>
            <a:ext cx="3937380" cy="13716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Determining Congruent Triangles (cont.)</a:t>
            </a:r>
          </a:p>
        </p:txBody>
      </p:sp>
      <p:sp>
        <p:nvSpPr>
          <p:cNvPr id="4" name="Content Placeholder 3"/>
          <p:cNvSpPr>
            <a:spLocks noGrp="1"/>
          </p:cNvSpPr>
          <p:nvPr>
            <p:ph idx="1"/>
          </p:nvPr>
        </p:nvSpPr>
        <p:spPr>
          <a:xfrm>
            <a:off x="457200" y="1280161"/>
            <a:ext cx="8229600" cy="3711785"/>
          </a:xfrm>
          <a:prstGeom prst="rect">
            <a:avLst/>
          </a:prstGeom>
          <a:solidFill>
            <a:srgbClr val="FFFFCC"/>
          </a:solidFill>
          <a:ln w="28575">
            <a:solidFill>
              <a:srgbClr val="000000"/>
            </a:solidFill>
          </a:ln>
        </p:spPr>
        <p:txBody>
          <a:bodyPr wrap="square">
            <a:spAutoFit/>
          </a:bodyPr>
          <a:lstStyle/>
          <a:p>
            <a:pPr marL="514350" indent="-514350">
              <a:buFont typeface="+mj-lt"/>
              <a:buAutoNum type="arabicPeriod" startAt="2"/>
            </a:pPr>
            <a:r>
              <a:rPr lang="en-US" b="1" dirty="0">
                <a:solidFill>
                  <a:srgbClr val="000000"/>
                </a:solidFill>
              </a:rPr>
              <a:t>Side-Angle-Side (SAS)</a:t>
            </a:r>
          </a:p>
          <a:p>
            <a:r>
              <a:rPr lang="en-US" dirty="0">
                <a:solidFill>
                  <a:srgbClr val="000000"/>
                </a:solidFill>
              </a:rPr>
              <a:t>If two triangles are such that the lengths of two sides of one triangle equal the lengths</a:t>
            </a:r>
            <a:br>
              <a:rPr lang="en-US" dirty="0">
                <a:solidFill>
                  <a:srgbClr val="000000"/>
                </a:solidFill>
              </a:rPr>
            </a:br>
            <a:r>
              <a:rPr lang="en-US" dirty="0">
                <a:solidFill>
                  <a:srgbClr val="000000"/>
                </a:solidFill>
              </a:rPr>
              <a:t>of corresponding sides of the </a:t>
            </a:r>
            <a:br>
              <a:rPr lang="en-US" dirty="0">
                <a:solidFill>
                  <a:srgbClr val="000000"/>
                </a:solidFill>
              </a:rPr>
            </a:br>
            <a:r>
              <a:rPr lang="en-US" dirty="0">
                <a:solidFill>
                  <a:srgbClr val="000000"/>
                </a:solidFill>
              </a:rPr>
              <a:t>other triangle and the angles </a:t>
            </a:r>
            <a:br>
              <a:rPr lang="en-US" dirty="0">
                <a:solidFill>
                  <a:srgbClr val="000000"/>
                </a:solidFill>
              </a:rPr>
            </a:br>
            <a:r>
              <a:rPr lang="en-US" dirty="0">
                <a:solidFill>
                  <a:srgbClr val="000000"/>
                </a:solidFill>
              </a:rPr>
              <a:t>included between the sides </a:t>
            </a:r>
            <a:br>
              <a:rPr lang="en-US" dirty="0">
                <a:solidFill>
                  <a:srgbClr val="000000"/>
                </a:solidFill>
              </a:rPr>
            </a:br>
            <a:r>
              <a:rPr lang="en-US" dirty="0">
                <a:solidFill>
                  <a:srgbClr val="000000"/>
                </a:solidFill>
              </a:rPr>
              <a:t>are congruent, then the two triangles are congruent.</a:t>
            </a:r>
          </a:p>
          <a:p>
            <a:r>
              <a:rPr lang="en-US" dirty="0">
                <a:solidFill>
                  <a:srgbClr val="000000"/>
                </a:solidFill>
              </a:rPr>
              <a:t>Triangle </a:t>
            </a:r>
            <a:r>
              <a:rPr lang="en-US" i="1" dirty="0">
                <a:solidFill>
                  <a:srgbClr val="000000"/>
                </a:solidFill>
              </a:rPr>
              <a:t>ABC</a:t>
            </a:r>
            <a:r>
              <a:rPr lang="en-US" dirty="0">
                <a:solidFill>
                  <a:srgbClr val="000000"/>
                </a:solidFill>
              </a:rPr>
              <a:t> is congruent to triangle </a:t>
            </a:r>
            <a:r>
              <a:rPr lang="en-US" i="1" dirty="0">
                <a:solidFill>
                  <a:srgbClr val="000000"/>
                </a:solidFill>
              </a:rPr>
              <a:t>DFE</a:t>
            </a:r>
            <a:r>
              <a:rPr lang="en-US" dirty="0">
                <a:solidFill>
                  <a:srgbClr val="000000"/>
                </a:solidFill>
              </a:rPr>
              <a:t> by SAS.</a:t>
            </a:r>
          </a:p>
        </p:txBody>
      </p:sp>
      <p:pic>
        <p:nvPicPr>
          <p:cNvPr id="5" name="Picture 4">
            <a:extLst>
              <a:ext uri="{FF2B5EF4-FFF2-40B4-BE49-F238E27FC236}">
                <a16:creationId xmlns:a16="http://schemas.microsoft.com/office/drawing/2014/main" id="{66B1F798-E455-4BB9-0688-1B78831527D8}"/>
              </a:ext>
            </a:extLst>
          </p:cNvPr>
          <p:cNvPicPr>
            <a:picLocks noChangeAspect="1"/>
          </p:cNvPicPr>
          <p:nvPr/>
        </p:nvPicPr>
        <p:blipFill>
          <a:blip r:embed="rId2"/>
          <a:stretch>
            <a:fillRect/>
          </a:stretch>
        </p:blipFill>
        <p:spPr>
          <a:xfrm>
            <a:off x="4960944" y="2304544"/>
            <a:ext cx="3526154" cy="173405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Determining Congruent Triangles (cont.)</a:t>
            </a:r>
          </a:p>
        </p:txBody>
      </p:sp>
      <p:sp>
        <p:nvSpPr>
          <p:cNvPr id="4" name="Content Placeholder 3"/>
          <p:cNvSpPr>
            <a:spLocks noGrp="1"/>
          </p:cNvSpPr>
          <p:nvPr>
            <p:ph idx="1"/>
          </p:nvPr>
        </p:nvSpPr>
        <p:spPr>
          <a:xfrm>
            <a:off x="457200" y="1280161"/>
            <a:ext cx="8229600" cy="4031873"/>
          </a:xfrm>
          <a:prstGeom prst="rect">
            <a:avLst/>
          </a:prstGeom>
          <a:solidFill>
            <a:srgbClr val="FFFFCC"/>
          </a:solidFill>
          <a:ln w="28575">
            <a:solidFill>
              <a:srgbClr val="000000"/>
            </a:solidFill>
          </a:ln>
        </p:spPr>
        <p:txBody>
          <a:bodyPr wrap="square">
            <a:spAutoFit/>
          </a:bodyPr>
          <a:lstStyle/>
          <a:p>
            <a:pPr marL="514350" indent="-514350">
              <a:buFont typeface="+mj-lt"/>
              <a:buAutoNum type="arabicPeriod" startAt="3"/>
            </a:pPr>
            <a:r>
              <a:rPr lang="en-US" b="1" dirty="0">
                <a:solidFill>
                  <a:srgbClr val="000000"/>
                </a:solidFill>
              </a:rPr>
              <a:t>Angle-Side-Angle (ASA)</a:t>
            </a:r>
          </a:p>
          <a:p>
            <a:r>
              <a:rPr lang="en-US" dirty="0">
                <a:solidFill>
                  <a:srgbClr val="000000"/>
                </a:solidFill>
              </a:rPr>
              <a:t>If two triangles are such that two angles in one triangle are congruent to two angles in the other triangle and the lengths of the sides included between the angles are equal, then the two triangles are congruent.</a:t>
            </a:r>
          </a:p>
          <a:p>
            <a:endParaRPr lang="en-US" sz="3200" dirty="0">
              <a:solidFill>
                <a:srgbClr val="000000"/>
              </a:solidFill>
            </a:endParaRPr>
          </a:p>
          <a:p>
            <a:endParaRPr lang="en-US" sz="3200" dirty="0">
              <a:solidFill>
                <a:srgbClr val="000000"/>
              </a:solidFill>
            </a:endParaRPr>
          </a:p>
          <a:p>
            <a:r>
              <a:rPr lang="en-US" dirty="0">
                <a:solidFill>
                  <a:srgbClr val="000000"/>
                </a:solidFill>
              </a:rPr>
              <a:t>Triangle </a:t>
            </a:r>
            <a:r>
              <a:rPr lang="en-US" i="1" dirty="0">
                <a:solidFill>
                  <a:srgbClr val="000000"/>
                </a:solidFill>
              </a:rPr>
              <a:t>ABC</a:t>
            </a:r>
            <a:r>
              <a:rPr lang="en-US" dirty="0">
                <a:solidFill>
                  <a:srgbClr val="000000"/>
                </a:solidFill>
              </a:rPr>
              <a:t> is congruent to triangle </a:t>
            </a:r>
            <a:r>
              <a:rPr lang="en-US" i="1" dirty="0">
                <a:solidFill>
                  <a:srgbClr val="000000"/>
                </a:solidFill>
              </a:rPr>
              <a:t>DEF</a:t>
            </a:r>
            <a:r>
              <a:rPr lang="en-US" dirty="0">
                <a:solidFill>
                  <a:srgbClr val="000000"/>
                </a:solidFill>
              </a:rPr>
              <a:t> by ASA.</a:t>
            </a:r>
          </a:p>
        </p:txBody>
      </p:sp>
      <p:pic>
        <p:nvPicPr>
          <p:cNvPr id="5" name="Picture 4">
            <a:extLst>
              <a:ext uri="{FF2B5EF4-FFF2-40B4-BE49-F238E27FC236}">
                <a16:creationId xmlns:a16="http://schemas.microsoft.com/office/drawing/2014/main" id="{CFD1949A-5312-BBDE-E513-58B3D0F216E4}"/>
              </a:ext>
            </a:extLst>
          </p:cNvPr>
          <p:cNvPicPr>
            <a:picLocks noChangeAspect="1"/>
          </p:cNvPicPr>
          <p:nvPr/>
        </p:nvPicPr>
        <p:blipFill>
          <a:blip r:embed="rId2"/>
          <a:stretch>
            <a:fillRect/>
          </a:stretch>
        </p:blipFill>
        <p:spPr>
          <a:xfrm>
            <a:off x="2056505" y="3547334"/>
            <a:ext cx="4343400" cy="1297677"/>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t>Example 4: Determining Whether Triangles are Congruent</a:t>
            </a:r>
            <a:endParaRPr lang="en-US" sz="3200" dirty="0">
              <a:solidFill>
                <a:schemeClr val="accent1"/>
              </a:solidFill>
            </a:endParaRPr>
          </a:p>
        </p:txBody>
      </p:sp>
      <p:sp>
        <p:nvSpPr>
          <p:cNvPr id="27651" name="Rectangle 3"/>
          <p:cNvSpPr>
            <a:spLocks noGrp="1"/>
          </p:cNvSpPr>
          <p:nvPr>
            <p:ph idx="1"/>
          </p:nvPr>
        </p:nvSpPr>
        <p:spPr>
          <a:xfrm>
            <a:off x="457200" y="1280160"/>
            <a:ext cx="8229600" cy="3942618"/>
          </a:xfrm>
          <a:prstGeom prst="rect">
            <a:avLst/>
          </a:prstGeom>
          <a:noFill/>
        </p:spPr>
        <p:txBody>
          <a:bodyPr>
            <a:spAutoFit/>
          </a:bodyPr>
          <a:lstStyle/>
          <a:p>
            <a:pPr marL="0" indent="0">
              <a:spcBef>
                <a:spcPts val="0"/>
              </a:spcBef>
              <a:buFont typeface="Courier New" pitchFamily="49" charset="0"/>
              <a:buNone/>
            </a:pPr>
            <a:r>
              <a:rPr lang="en-US" i="0" dirty="0">
                <a:solidFill>
                  <a:schemeClr val="tx1"/>
                </a:solidFill>
              </a:rPr>
              <a:t>Determine whether triangles</a:t>
            </a:r>
          </a:p>
          <a:p>
            <a:pPr marL="0" indent="0">
              <a:spcBef>
                <a:spcPts val="0"/>
              </a:spcBef>
              <a:buFont typeface="Courier New" pitchFamily="49" charset="0"/>
              <a:buNone/>
            </a:pPr>
            <a:r>
              <a:rPr lang="en-US" i="1" dirty="0">
                <a:solidFill>
                  <a:srgbClr val="0000FF"/>
                </a:solidFill>
              </a:rPr>
              <a:t>PQR</a:t>
            </a:r>
            <a:r>
              <a:rPr lang="en-US" i="0" dirty="0">
                <a:solidFill>
                  <a:schemeClr val="tx1"/>
                </a:solidFill>
              </a:rPr>
              <a:t> and </a:t>
            </a:r>
            <a:r>
              <a:rPr lang="en-US" i="1" dirty="0">
                <a:solidFill>
                  <a:srgbClr val="0000FF"/>
                </a:solidFill>
              </a:rPr>
              <a:t>MNO</a:t>
            </a:r>
            <a:r>
              <a:rPr lang="en-US" i="0" dirty="0">
                <a:solidFill>
                  <a:schemeClr val="tx1"/>
                </a:solidFill>
              </a:rPr>
              <a:t> are congruent.</a:t>
            </a:r>
          </a:p>
          <a:p>
            <a:pPr marL="0" indent="0">
              <a:spcBef>
                <a:spcPts val="0"/>
              </a:spcBef>
              <a:buFont typeface="Courier New" pitchFamily="49" charset="0"/>
              <a:buNone/>
            </a:pP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endParaRPr lang="en-US" sz="1500" i="0" dirty="0">
              <a:solidFill>
                <a:schemeClr val="tx1"/>
              </a:solidFill>
            </a:endParaRPr>
          </a:p>
          <a:p>
            <a:r>
              <a:rPr lang="en-US" dirty="0"/>
              <a:t>From the figure we see that </a:t>
            </a:r>
            <a:r>
              <a:rPr lang="en-US" i="1" dirty="0">
                <a:solidFill>
                  <a:srgbClr val="000099"/>
                </a:solidFill>
              </a:rPr>
              <a:t>PR</a:t>
            </a:r>
            <a:r>
              <a:rPr lang="en-US" dirty="0">
                <a:solidFill>
                  <a:srgbClr val="000099"/>
                </a:solidFill>
              </a:rPr>
              <a:t> = </a:t>
            </a:r>
            <a:r>
              <a:rPr lang="en-US" i="1" dirty="0">
                <a:solidFill>
                  <a:srgbClr val="000099"/>
                </a:solidFill>
              </a:rPr>
              <a:t>MO</a:t>
            </a:r>
            <a:r>
              <a:rPr lang="en-US" dirty="0">
                <a:solidFill>
                  <a:srgbClr val="000099"/>
                </a:solidFill>
              </a:rPr>
              <a:t> = </a:t>
            </a:r>
            <a:r>
              <a:rPr lang="en-US" i="1" dirty="0">
                <a:solidFill>
                  <a:srgbClr val="000099"/>
                </a:solidFill>
              </a:rPr>
              <a:t>4</a:t>
            </a:r>
            <a:r>
              <a:rPr lang="en-US" dirty="0"/>
              <a:t>, </a:t>
            </a:r>
            <a:r>
              <a:rPr lang="en-US" i="1" dirty="0">
                <a:solidFill>
                  <a:srgbClr val="000099"/>
                </a:solidFill>
              </a:rPr>
              <a:t>QR</a:t>
            </a:r>
            <a:r>
              <a:rPr lang="en-US" dirty="0">
                <a:solidFill>
                  <a:srgbClr val="000099"/>
                </a:solidFill>
              </a:rPr>
              <a:t> = </a:t>
            </a:r>
            <a:r>
              <a:rPr lang="en-US" i="1" dirty="0">
                <a:solidFill>
                  <a:srgbClr val="000099"/>
                </a:solidFill>
              </a:rPr>
              <a:t>NO</a:t>
            </a:r>
            <a:r>
              <a:rPr lang="en-US" dirty="0">
                <a:solidFill>
                  <a:srgbClr val="000099"/>
                </a:solidFill>
              </a:rPr>
              <a:t> = 6</a:t>
            </a:r>
            <a:r>
              <a:rPr lang="en-US" dirty="0"/>
              <a:t>, and </a:t>
            </a:r>
            <a:r>
              <a:rPr lang="en-US" i="1" dirty="0" err="1">
                <a:solidFill>
                  <a:srgbClr val="000099"/>
                </a:solidFill>
              </a:rPr>
              <a:t>m∠R</a:t>
            </a:r>
            <a:r>
              <a:rPr lang="en-US" dirty="0">
                <a:solidFill>
                  <a:srgbClr val="000099"/>
                </a:solidFill>
              </a:rPr>
              <a:t> = </a:t>
            </a:r>
            <a:r>
              <a:rPr lang="en-US" i="1" dirty="0" err="1">
                <a:solidFill>
                  <a:srgbClr val="000099"/>
                </a:solidFill>
              </a:rPr>
              <a:t>m∠O</a:t>
            </a:r>
            <a:r>
              <a:rPr lang="en-US" dirty="0">
                <a:solidFill>
                  <a:srgbClr val="000099"/>
                </a:solidFill>
              </a:rPr>
              <a:t> = 75</a:t>
            </a:r>
            <a:r>
              <a:rPr lang="en-US" dirty="0"/>
              <a:t>. As ∠</a:t>
            </a:r>
            <a:r>
              <a:rPr lang="en-US" i="1" dirty="0"/>
              <a:t>R</a:t>
            </a:r>
            <a:r>
              <a:rPr lang="en-US" dirty="0"/>
              <a:t> and ∠</a:t>
            </a:r>
            <a:r>
              <a:rPr lang="en-US" i="1" dirty="0"/>
              <a:t>O</a:t>
            </a:r>
            <a:r>
              <a:rPr lang="en-US" dirty="0"/>
              <a:t> are included between the pairs of equal-</a:t>
            </a:r>
            <a:r>
              <a:rPr lang="en-US" dirty="0" err="1"/>
              <a:t>lengthed</a:t>
            </a:r>
            <a:r>
              <a:rPr lang="en-US" dirty="0"/>
              <a:t> sides, the two triangles are congruent by SAS (Side-Angle-Side).</a:t>
            </a:r>
            <a:endParaRPr lang="en-US" i="0" dirty="0">
              <a:solidFill>
                <a:schemeClr val="tx1"/>
              </a:solidFill>
            </a:endParaRPr>
          </a:p>
        </p:txBody>
      </p:sp>
      <p:pic>
        <p:nvPicPr>
          <p:cNvPr id="3" name="Picture 2">
            <a:extLst>
              <a:ext uri="{FF2B5EF4-FFF2-40B4-BE49-F238E27FC236}">
                <a16:creationId xmlns:a16="http://schemas.microsoft.com/office/drawing/2014/main" id="{0952ACF7-7645-3611-94C9-9B9CCF88A85F}"/>
              </a:ext>
            </a:extLst>
          </p:cNvPr>
          <p:cNvPicPr>
            <a:picLocks noChangeAspect="1"/>
          </p:cNvPicPr>
          <p:nvPr/>
        </p:nvPicPr>
        <p:blipFill>
          <a:blip r:embed="rId2"/>
          <a:stretch>
            <a:fillRect/>
          </a:stretch>
        </p:blipFill>
        <p:spPr>
          <a:xfrm>
            <a:off x="4876800" y="1371600"/>
            <a:ext cx="3962400" cy="176483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Definition: Similar Triangles</a:t>
            </a:r>
          </a:p>
        </p:txBody>
      </p:sp>
      <p:sp>
        <p:nvSpPr>
          <p:cNvPr id="19459" name="Rectangle 3"/>
          <p:cNvSpPr>
            <a:spLocks noGrp="1"/>
          </p:cNvSpPr>
          <p:nvPr>
            <p:ph idx="1"/>
          </p:nvPr>
        </p:nvSpPr>
        <p:spPr>
          <a:xfrm>
            <a:off x="457200" y="1280160"/>
            <a:ext cx="8229600" cy="2332946"/>
          </a:xfrm>
          <a:prstGeom prst="rect">
            <a:avLst/>
          </a:prstGeom>
          <a:solidFill>
            <a:schemeClr val="accent3"/>
          </a:solidFill>
          <a:ln w="28575">
            <a:solidFill>
              <a:srgbClr val="000000"/>
            </a:solidFill>
            <a:miter lim="800000"/>
            <a:headEnd/>
            <a:tailEnd/>
          </a:ln>
        </p:spPr>
        <p:txBody>
          <a:bodyPr>
            <a:spAutoFit/>
          </a:bodyPr>
          <a:lstStyle/>
          <a:p>
            <a:pPr marL="514350" indent="-514350" eaLnBrk="0" fontAlgn="base" hangingPunct="0">
              <a:spcAft>
                <a:spcPct val="0"/>
              </a:spcAft>
              <a:buFont typeface="+mj-lt"/>
              <a:buAutoNum type="arabicPeriod"/>
              <a:tabLst>
                <a:tab pos="463550" algn="l"/>
              </a:tabLst>
            </a:pPr>
            <a:r>
              <a:rPr lang="en-US" dirty="0">
                <a:solidFill>
                  <a:srgbClr val="000000"/>
                </a:solidFill>
                <a:latin typeface="Calibri" pitchFamily="34" charset="0"/>
              </a:rPr>
              <a:t>In similar triangles, the </a:t>
            </a:r>
            <a:r>
              <a:rPr lang="en-US" b="1" dirty="0">
                <a:solidFill>
                  <a:srgbClr val="C00000"/>
                </a:solidFill>
                <a:latin typeface="Calibri" pitchFamily="34" charset="0"/>
              </a:rPr>
              <a:t>corresponding angles have the same measure</a:t>
            </a:r>
            <a:r>
              <a:rPr lang="en-US" dirty="0">
                <a:solidFill>
                  <a:srgbClr val="000000"/>
                </a:solidFill>
                <a:latin typeface="Calibri" pitchFamily="34" charset="0"/>
              </a:rPr>
              <a:t>.  (We say that the corresponding angles are congruent.)</a:t>
            </a:r>
          </a:p>
          <a:p>
            <a:pPr marL="514350" indent="-514350" eaLnBrk="0" fontAlgn="base" hangingPunct="0">
              <a:spcAft>
                <a:spcPct val="0"/>
              </a:spcAft>
              <a:buFont typeface="+mj-lt"/>
              <a:buAutoNum type="arabicPeriod"/>
              <a:tabLst>
                <a:tab pos="463550" algn="l"/>
              </a:tabLst>
            </a:pPr>
            <a:r>
              <a:rPr lang="en-US" dirty="0">
                <a:solidFill>
                  <a:srgbClr val="000000"/>
                </a:solidFill>
                <a:latin typeface="Calibri" pitchFamily="34" charset="0"/>
              </a:rPr>
              <a:t>In similar triangles, the </a:t>
            </a:r>
            <a:r>
              <a:rPr lang="en-US" b="1" dirty="0">
                <a:solidFill>
                  <a:srgbClr val="C00000"/>
                </a:solidFill>
                <a:latin typeface="Calibri" pitchFamily="34" charset="0"/>
              </a:rPr>
              <a:t>lengths of the corresponding sides are proportional</a:t>
            </a:r>
            <a:r>
              <a:rPr lang="en-US" dirty="0">
                <a:solidFill>
                  <a:srgbClr val="000000"/>
                </a:solidFill>
                <a:latin typeface="Calibri" pitchFamily="34"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Determining Whether Triangles are Similar</a:t>
            </a:r>
            <a:endParaRPr lang="en-US" sz="3200" dirty="0">
              <a:solidFill>
                <a:schemeClr val="accent1"/>
              </a:solidFill>
            </a:endParaRPr>
          </a:p>
        </p:txBody>
      </p:sp>
      <p:sp>
        <p:nvSpPr>
          <p:cNvPr id="21507" name="Rectangle 3"/>
          <p:cNvSpPr>
            <a:spLocks noGrp="1"/>
          </p:cNvSpPr>
          <p:nvPr>
            <p:ph idx="1"/>
          </p:nvPr>
        </p:nvSpPr>
        <p:spPr>
          <a:xfrm>
            <a:off x="457200" y="1280160"/>
            <a:ext cx="8229600" cy="1557349"/>
          </a:xfrm>
          <a:prstGeom prst="rect">
            <a:avLst/>
          </a:prstGeom>
          <a:noFill/>
        </p:spPr>
        <p:txBody>
          <a:bodyPr>
            <a:spAutoFit/>
          </a:bodyPr>
          <a:lstStyle/>
          <a:p>
            <a:pPr>
              <a:buFont typeface="Courier New" pitchFamily="49" charset="0"/>
              <a:buNone/>
            </a:pPr>
            <a:r>
              <a:rPr lang="en-US" sz="2800" i="0" dirty="0">
                <a:solidFill>
                  <a:schemeClr val="tx1"/>
                </a:solidFill>
              </a:rPr>
              <a:t>Given the two triangles </a:t>
            </a:r>
            <a:r>
              <a:rPr lang="en-US" sz="2800" i="0" dirty="0">
                <a:solidFill>
                  <a:srgbClr val="0000FF"/>
                </a:solidFill>
                <a:sym typeface="Symbol" pitchFamily="18" charset="2"/>
              </a:rPr>
              <a:t></a:t>
            </a:r>
            <a:r>
              <a:rPr lang="en-US" sz="2800" i="1" dirty="0">
                <a:solidFill>
                  <a:srgbClr val="0000FF"/>
                </a:solidFill>
              </a:rPr>
              <a:t>ABC</a:t>
            </a:r>
            <a:r>
              <a:rPr lang="en-US" sz="2800" i="0" dirty="0">
                <a:solidFill>
                  <a:srgbClr val="0000FF"/>
                </a:solidFill>
              </a:rPr>
              <a:t> </a:t>
            </a:r>
            <a:r>
              <a:rPr lang="en-US" sz="2800" i="0" dirty="0">
                <a:solidFill>
                  <a:schemeClr val="tx1"/>
                </a:solidFill>
              </a:rPr>
              <a:t>and </a:t>
            </a:r>
            <a:r>
              <a:rPr lang="en-US" sz="2800" i="0" dirty="0">
                <a:solidFill>
                  <a:srgbClr val="0000FF"/>
                </a:solidFill>
                <a:sym typeface="Symbol" pitchFamily="18" charset="2"/>
              </a:rPr>
              <a:t></a:t>
            </a:r>
            <a:r>
              <a:rPr lang="en-US" sz="2800" i="1" dirty="0">
                <a:solidFill>
                  <a:srgbClr val="0000FF"/>
                </a:solidFill>
              </a:rPr>
              <a:t>AXY</a:t>
            </a:r>
            <a:r>
              <a:rPr lang="en-US" sz="2800" i="0" dirty="0">
                <a:solidFill>
                  <a:srgbClr val="0000FF"/>
                </a:solidFill>
              </a:rPr>
              <a:t> </a:t>
            </a:r>
            <a:r>
              <a:rPr lang="en-US" sz="2800" i="0" dirty="0">
                <a:solidFill>
                  <a:schemeClr val="tx1"/>
                </a:solidFill>
              </a:rPr>
              <a:t>with</a:t>
            </a:r>
          </a:p>
          <a:p>
            <a:pPr>
              <a:buFont typeface="Courier New" pitchFamily="49" charset="0"/>
              <a:buNone/>
            </a:pPr>
            <a:r>
              <a:rPr lang="en-US" sz="2800" i="0" dirty="0">
                <a:solidFill>
                  <a:schemeClr val="tx1"/>
                </a:solidFill>
              </a:rPr>
              <a:t>	                                            (as shown in the figure)</a:t>
            </a:r>
          </a:p>
          <a:p>
            <a:pPr>
              <a:buFont typeface="Courier New" pitchFamily="49" charset="0"/>
              <a:buNone/>
            </a:pPr>
            <a:r>
              <a:rPr lang="en-US" sz="2800" i="0" dirty="0">
                <a:solidFill>
                  <a:schemeClr val="tx1"/>
                </a:solidFill>
              </a:rPr>
              <a:t>determine whether or not </a:t>
            </a:r>
            <a:r>
              <a:rPr lang="en-US" sz="2800" i="0" dirty="0">
                <a:solidFill>
                  <a:srgbClr val="0000FF"/>
                </a:solidFill>
                <a:sym typeface="Symbol" pitchFamily="18" charset="2"/>
              </a:rPr>
              <a:t></a:t>
            </a:r>
            <a:r>
              <a:rPr lang="en-US" sz="2800" i="1" dirty="0">
                <a:solidFill>
                  <a:srgbClr val="0000FF"/>
                </a:solidFill>
              </a:rPr>
              <a:t>ABC </a:t>
            </a:r>
            <a:r>
              <a:rPr lang="en-US" sz="2800" i="1" dirty="0">
                <a:solidFill>
                  <a:srgbClr val="0000FF"/>
                </a:solidFill>
                <a:sym typeface="Symbol"/>
              </a:rPr>
              <a:t></a:t>
            </a:r>
            <a:r>
              <a:rPr lang="en-US" sz="2800" i="0" dirty="0">
                <a:solidFill>
                  <a:srgbClr val="0000FF"/>
                </a:solidFill>
              </a:rPr>
              <a:t> </a:t>
            </a:r>
            <a:r>
              <a:rPr lang="en-US" sz="2800" i="0" dirty="0">
                <a:solidFill>
                  <a:srgbClr val="0000FF"/>
                </a:solidFill>
                <a:sym typeface="Symbol" pitchFamily="18" charset="2"/>
              </a:rPr>
              <a:t></a:t>
            </a:r>
            <a:r>
              <a:rPr lang="en-US" sz="2800" i="1" dirty="0">
                <a:solidFill>
                  <a:srgbClr val="0000FF"/>
                </a:solidFill>
              </a:rPr>
              <a:t>AXY</a:t>
            </a:r>
            <a:r>
              <a:rPr lang="en-US" sz="2800" i="0" dirty="0">
                <a:solidFill>
                  <a:schemeClr val="tx1"/>
                </a:solidFill>
              </a:rPr>
              <a:t>. </a:t>
            </a:r>
          </a:p>
        </p:txBody>
      </p:sp>
      <p:graphicFrame>
        <p:nvGraphicFramePr>
          <p:cNvPr id="7" name="Object 4"/>
          <p:cNvGraphicFramePr>
            <a:graphicFrameLocks noChangeAspect="1"/>
          </p:cNvGraphicFramePr>
          <p:nvPr/>
        </p:nvGraphicFramePr>
        <p:xfrm>
          <a:off x="1371600" y="1905000"/>
          <a:ext cx="3505200" cy="317500"/>
        </p:xfrm>
        <a:graphic>
          <a:graphicData uri="http://schemas.openxmlformats.org/presentationml/2006/ole">
            <mc:AlternateContent xmlns:mc="http://schemas.openxmlformats.org/markup-compatibility/2006">
              <mc:Choice xmlns:v="urn:schemas-microsoft-com:vml" Requires="v">
                <p:oleObj name="Equation" r:id="rId2" imgW="3505200" imgH="317500" progId="Equation.DSMT4">
                  <p:embed/>
                </p:oleObj>
              </mc:Choice>
              <mc:Fallback>
                <p:oleObj name="Equation" r:id="rId2" imgW="3505200" imgH="3175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905000"/>
                        <a:ext cx="3505200" cy="317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9222"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524000" y="2971800"/>
            <a:ext cx="5587284" cy="28956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1: </a:t>
            </a:r>
            <a:r>
              <a:rPr lang="en-US" dirty="0"/>
              <a:t>Determining Whether Triangles are Similar </a:t>
            </a:r>
            <a:r>
              <a:rPr lang="en-US" sz="3200" dirty="0">
                <a:solidFill>
                  <a:schemeClr val="accent1"/>
                </a:solidFill>
              </a:rPr>
              <a:t>(cont.)</a:t>
            </a:r>
          </a:p>
        </p:txBody>
      </p:sp>
      <p:sp>
        <p:nvSpPr>
          <p:cNvPr id="22531" name="Rectangle 3"/>
          <p:cNvSpPr>
            <a:spLocks noGrp="1"/>
          </p:cNvSpPr>
          <p:nvPr>
            <p:ph idx="1"/>
          </p:nvPr>
        </p:nvSpPr>
        <p:spPr>
          <a:prstGeom prst="rect">
            <a:avLst/>
          </a:prstGeom>
          <a:noFill/>
        </p:spPr>
        <p:txBody>
          <a:bodyPr/>
          <a:lstStyle/>
          <a:p>
            <a:pPr marL="0" indent="0">
              <a:lnSpc>
                <a:spcPct val="90000"/>
              </a:lnSpc>
              <a:buFont typeface="Courier New" pitchFamily="49" charset="0"/>
              <a:buNone/>
              <a:tabLst>
                <a:tab pos="2743200" algn="l"/>
              </a:tabLst>
            </a:pPr>
            <a:r>
              <a:rPr lang="en-US" sz="2800" b="1" i="0" dirty="0">
                <a:solidFill>
                  <a:schemeClr val="tx1"/>
                </a:solidFill>
              </a:rPr>
              <a:t>Solution</a:t>
            </a:r>
          </a:p>
          <a:p>
            <a:pPr marL="0" indent="0">
              <a:lnSpc>
                <a:spcPct val="90000"/>
              </a:lnSpc>
              <a:buFont typeface="Courier New" pitchFamily="49" charset="0"/>
              <a:buNone/>
              <a:tabLst>
                <a:tab pos="2743200" algn="l"/>
              </a:tabLst>
            </a:pPr>
            <a:r>
              <a:rPr lang="en-US" sz="2800" i="0" dirty="0">
                <a:solidFill>
                  <a:schemeClr val="tx1"/>
                </a:solidFill>
              </a:rPr>
              <a:t>We can show that the corresponding angles are congruent as follows.</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they are the same angle</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both are right angles (90°)</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the sum of the measures of the 	angles in each triangle must be 180°</a:t>
            </a:r>
          </a:p>
          <a:p>
            <a:pPr marL="0" indent="0">
              <a:lnSpc>
                <a:spcPct val="90000"/>
              </a:lnSpc>
              <a:buFont typeface="Courier New" pitchFamily="49" charset="0"/>
              <a:buNone/>
              <a:tabLst>
                <a:tab pos="2743200" algn="l"/>
              </a:tabLst>
            </a:pPr>
            <a:r>
              <a:rPr lang="en-US" sz="2800" i="0" dirty="0">
                <a:solidFill>
                  <a:schemeClr val="tx1"/>
                </a:solidFill>
              </a:rPr>
              <a:t>Therefore, the corresponding angles are </a:t>
            </a:r>
            <a:r>
              <a:rPr lang="en-US" sz="2800" i="0" dirty="0">
                <a:solidFill>
                  <a:srgbClr val="FF0000"/>
                </a:solidFill>
              </a:rPr>
              <a:t>congruent</a:t>
            </a:r>
            <a:r>
              <a:rPr lang="en-US" sz="2800" i="0" dirty="0">
                <a:solidFill>
                  <a:schemeClr val="tx1"/>
                </a:solidFill>
              </a:rPr>
              <a:t>, and the </a:t>
            </a:r>
            <a:r>
              <a:rPr lang="en-US" sz="2800" i="0" dirty="0">
                <a:solidFill>
                  <a:srgbClr val="FF0000"/>
                </a:solidFill>
              </a:rPr>
              <a:t>triangles are similar</a:t>
            </a:r>
            <a:r>
              <a:rPr lang="en-US" sz="2800" i="0" dirty="0">
                <a:solidFill>
                  <a:schemeClr val="tx1"/>
                </a:solidFill>
              </a:rPr>
              <a:t>.</a:t>
            </a:r>
            <a:endParaRPr lang="en-US" sz="2800" dirty="0">
              <a:solidFill>
                <a:schemeClr val="tx1"/>
              </a:solidFill>
            </a:endParaRPr>
          </a:p>
        </p:txBody>
      </p:sp>
      <p:graphicFrame>
        <p:nvGraphicFramePr>
          <p:cNvPr id="10245" name="Object 4"/>
          <p:cNvGraphicFramePr>
            <a:graphicFrameLocks noChangeAspect="1"/>
          </p:cNvGraphicFramePr>
          <p:nvPr/>
        </p:nvGraphicFramePr>
        <p:xfrm>
          <a:off x="609600" y="2870200"/>
          <a:ext cx="2628900" cy="304800"/>
        </p:xfrm>
        <a:graphic>
          <a:graphicData uri="http://schemas.openxmlformats.org/presentationml/2006/ole">
            <mc:AlternateContent xmlns:mc="http://schemas.openxmlformats.org/markup-compatibility/2006">
              <mc:Choice xmlns:v="urn:schemas-microsoft-com:vml" Requires="v">
                <p:oleObj name="Equation" r:id="rId2" imgW="2628900" imgH="304800" progId="Equation.DSMT4">
                  <p:embed/>
                </p:oleObj>
              </mc:Choice>
              <mc:Fallback>
                <p:oleObj name="Equation" r:id="rId2" imgW="2628900" imgH="3048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870200"/>
                        <a:ext cx="26289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5"/>
          <p:cNvGraphicFramePr>
            <a:graphicFrameLocks noChangeAspect="1"/>
          </p:cNvGraphicFramePr>
          <p:nvPr/>
        </p:nvGraphicFramePr>
        <p:xfrm>
          <a:off x="609600" y="3508375"/>
          <a:ext cx="2603500" cy="304800"/>
        </p:xfrm>
        <a:graphic>
          <a:graphicData uri="http://schemas.openxmlformats.org/presentationml/2006/ole">
            <mc:AlternateContent xmlns:mc="http://schemas.openxmlformats.org/markup-compatibility/2006">
              <mc:Choice xmlns:v="urn:schemas-microsoft-com:vml" Requires="v">
                <p:oleObj name="Equation" r:id="rId4" imgW="2603500" imgH="304800" progId="Equation.DSMT4">
                  <p:embed/>
                </p:oleObj>
              </mc:Choice>
              <mc:Fallback>
                <p:oleObj name="Equation" r:id="rId4" imgW="2603500" imgH="3048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3508375"/>
                        <a:ext cx="26035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6"/>
          <p:cNvGraphicFramePr>
            <a:graphicFrameLocks noChangeAspect="1"/>
          </p:cNvGraphicFramePr>
          <p:nvPr/>
        </p:nvGraphicFramePr>
        <p:xfrm>
          <a:off x="609600" y="4179888"/>
          <a:ext cx="2603500" cy="304800"/>
        </p:xfrm>
        <a:graphic>
          <a:graphicData uri="http://schemas.openxmlformats.org/presentationml/2006/ole">
            <mc:AlternateContent xmlns:mc="http://schemas.openxmlformats.org/markup-compatibility/2006">
              <mc:Choice xmlns:v="urn:schemas-microsoft-com:vml" Requires="v">
                <p:oleObj name="Equation" r:id="rId6" imgW="2603500" imgH="304800" progId="Equation.DSMT4">
                  <p:embed/>
                </p:oleObj>
              </mc:Choice>
              <mc:Fallback>
                <p:oleObj name="Equation" r:id="rId6" imgW="2603500" imgH="3048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4179888"/>
                        <a:ext cx="26035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2: </a:t>
            </a:r>
            <a:r>
              <a:rPr lang="en-US" dirty="0"/>
              <a:t>Finding Unknown Values Using Similar Triangles</a:t>
            </a:r>
            <a:endParaRPr lang="en-US" sz="3200" dirty="0">
              <a:solidFill>
                <a:schemeClr val="accent1"/>
              </a:solidFill>
            </a:endParaRPr>
          </a:p>
        </p:txBody>
      </p:sp>
      <p:sp>
        <p:nvSpPr>
          <p:cNvPr id="24579" name="Rectangle 3"/>
          <p:cNvSpPr>
            <a:spLocks noGrp="1"/>
          </p:cNvSpPr>
          <p:nvPr>
            <p:ph idx="1"/>
          </p:nvPr>
        </p:nvSpPr>
        <p:spPr>
          <a:xfrm>
            <a:off x="457200" y="1280160"/>
            <a:ext cx="8229600" cy="4832092"/>
          </a:xfrm>
          <a:prstGeom prst="rect">
            <a:avLst/>
          </a:prstGeom>
          <a:noFill/>
        </p:spPr>
        <p:txBody>
          <a:bodyPr>
            <a:spAutoFit/>
          </a:bodyPr>
          <a:lstStyle/>
          <a:p>
            <a:r>
              <a:rPr lang="en-US" dirty="0">
                <a:solidFill>
                  <a:schemeClr val="tx1"/>
                </a:solidFill>
              </a:rPr>
              <a:t>Refer to the figure shown.  If </a:t>
            </a:r>
            <a:r>
              <a:rPr lang="en-US" i="1" dirty="0">
                <a:solidFill>
                  <a:srgbClr val="0000FF"/>
                </a:solidFill>
              </a:rPr>
              <a:t>AB</a:t>
            </a:r>
            <a:r>
              <a:rPr lang="en-US" dirty="0">
                <a:solidFill>
                  <a:srgbClr val="0000FF"/>
                </a:solidFill>
              </a:rPr>
              <a:t> = 4 cm</a:t>
            </a:r>
            <a:r>
              <a:rPr lang="en-US" dirty="0">
                <a:solidFill>
                  <a:schemeClr val="tx1"/>
                </a:solidFill>
              </a:rPr>
              <a:t>, </a:t>
            </a:r>
            <a:r>
              <a:rPr lang="en-US" i="1" dirty="0">
                <a:solidFill>
                  <a:srgbClr val="0000FF"/>
                </a:solidFill>
              </a:rPr>
              <a:t>BX </a:t>
            </a:r>
            <a:r>
              <a:rPr lang="en-US" dirty="0">
                <a:solidFill>
                  <a:srgbClr val="0000FF"/>
                </a:solidFill>
              </a:rPr>
              <a:t>= 2 cm</a:t>
            </a:r>
            <a:r>
              <a:rPr lang="en-US" dirty="0">
                <a:solidFill>
                  <a:schemeClr val="tx1"/>
                </a:solidFill>
              </a:rPr>
              <a:t>, and </a:t>
            </a:r>
            <a:r>
              <a:rPr lang="en-US" i="1" dirty="0">
                <a:solidFill>
                  <a:srgbClr val="0000FF"/>
                </a:solidFill>
              </a:rPr>
              <a:t>BC</a:t>
            </a:r>
            <a:r>
              <a:rPr lang="en-US" dirty="0">
                <a:solidFill>
                  <a:srgbClr val="0000FF"/>
                </a:solidFill>
              </a:rPr>
              <a:t> = 3 cm</a:t>
            </a:r>
            <a:r>
              <a:rPr lang="en-US" dirty="0">
                <a:solidFill>
                  <a:schemeClr val="tx1"/>
                </a:solidFill>
              </a:rPr>
              <a:t>, find </a:t>
            </a:r>
            <a:r>
              <a:rPr lang="en-US" i="1" dirty="0">
                <a:solidFill>
                  <a:srgbClr val="0000FF"/>
                </a:solidFill>
              </a:rPr>
              <a:t>XY</a:t>
            </a:r>
            <a:r>
              <a:rPr lang="en-US" dirty="0">
                <a:solidFill>
                  <a:schemeClr val="tx1"/>
                </a:solidFill>
              </a:rPr>
              <a:t>.</a:t>
            </a:r>
          </a:p>
          <a:p>
            <a:pPr marL="0" indent="0">
              <a:spcBef>
                <a:spcPts val="0"/>
              </a:spcBef>
              <a:buFont typeface="Courier New" pitchFamily="49" charset="0"/>
              <a:buNone/>
            </a:pPr>
            <a:endParaRPr lang="en-US" b="1" dirty="0">
              <a:solidFill>
                <a:schemeClr val="tx1"/>
              </a:solidFill>
            </a:endParaRPr>
          </a:p>
          <a:p>
            <a:pPr marL="0" indent="0">
              <a:spcBef>
                <a:spcPts val="0"/>
              </a:spcBef>
              <a:buFont typeface="Courier New" pitchFamily="49" charset="0"/>
              <a:buNone/>
            </a:pPr>
            <a:endParaRPr lang="en-US" sz="2800" b="1" i="0" dirty="0">
              <a:solidFill>
                <a:schemeClr val="tx1"/>
              </a:solidFill>
            </a:endParaRPr>
          </a:p>
          <a:p>
            <a:pPr marL="0" indent="0">
              <a:spcBef>
                <a:spcPts val="0"/>
              </a:spcBef>
              <a:buFont typeface="Courier New" pitchFamily="49" charset="0"/>
              <a:buNone/>
            </a:pPr>
            <a:r>
              <a:rPr lang="en-US" sz="2800" b="1" i="0" dirty="0">
                <a:solidFill>
                  <a:schemeClr val="tx1"/>
                </a:solidFill>
              </a:rPr>
              <a:t>Solution</a:t>
            </a:r>
          </a:p>
          <a:p>
            <a:pPr>
              <a:spcBef>
                <a:spcPts val="0"/>
              </a:spcBef>
            </a:pPr>
            <a:r>
              <a:rPr lang="en-US" sz="2800" i="0" dirty="0">
                <a:solidFill>
                  <a:schemeClr val="tx1"/>
                </a:solidFill>
              </a:rPr>
              <a:t>From Example 1, we know that </a:t>
            </a:r>
            <a:r>
              <a:rPr lang="en-US" dirty="0">
                <a:solidFill>
                  <a:schemeClr val="tx1"/>
                </a:solidFill>
                <a:sym typeface="Symbol" pitchFamily="18" charset="2"/>
              </a:rPr>
              <a:t></a:t>
            </a:r>
            <a:r>
              <a:rPr lang="en-US" i="1" dirty="0">
                <a:solidFill>
                  <a:schemeClr val="tx1"/>
                </a:solidFill>
              </a:rPr>
              <a:t>ABC </a:t>
            </a:r>
            <a:r>
              <a:rPr lang="en-US" i="1" dirty="0">
                <a:solidFill>
                  <a:schemeClr val="tx1"/>
                </a:solidFill>
                <a:sym typeface="Symbol"/>
              </a:rPr>
              <a:t></a:t>
            </a:r>
            <a:r>
              <a:rPr lang="en-US" dirty="0">
                <a:solidFill>
                  <a:schemeClr val="tx1"/>
                </a:solidFill>
              </a:rPr>
              <a:t> </a:t>
            </a:r>
            <a:r>
              <a:rPr lang="en-US" dirty="0">
                <a:solidFill>
                  <a:schemeClr val="tx1"/>
                </a:solidFill>
                <a:sym typeface="Symbol" pitchFamily="18" charset="2"/>
              </a:rPr>
              <a:t></a:t>
            </a:r>
            <a:r>
              <a:rPr lang="en-US" i="1" dirty="0">
                <a:solidFill>
                  <a:schemeClr val="tx1"/>
                </a:solidFill>
              </a:rPr>
              <a:t>AXY</a:t>
            </a:r>
            <a:r>
              <a:rPr lang="en-US" sz="2800" i="0" dirty="0">
                <a:solidFill>
                  <a:schemeClr val="tx1"/>
                </a:solidFill>
              </a:rPr>
              <a:t>;  therefore, the lengths of their corresponding sides are proportional.  Since       and        are corresponding sides </a:t>
            </a:r>
            <a:r>
              <a:rPr lang="en-US" dirty="0">
                <a:solidFill>
                  <a:schemeClr val="tx1"/>
                </a:solidFill>
              </a:rPr>
              <a:t>(they are opposite congruent angles) and       </a:t>
            </a:r>
            <a:r>
              <a:rPr lang="en-US" sz="2800" i="0" dirty="0">
                <a:solidFill>
                  <a:schemeClr val="tx1"/>
                </a:solidFill>
              </a:rPr>
              <a:t>and        are corresponding sides </a:t>
            </a:r>
            <a:r>
              <a:rPr lang="en-US" dirty="0">
                <a:solidFill>
                  <a:schemeClr val="tx1"/>
                </a:solidFill>
              </a:rPr>
              <a:t>(they are opposite congruent angles), </a:t>
            </a:r>
            <a:r>
              <a:rPr lang="en-US" sz="2800" i="0" dirty="0">
                <a:solidFill>
                  <a:schemeClr val="tx1"/>
                </a:solidFill>
              </a:rPr>
              <a:t>the following proportion is true.</a:t>
            </a:r>
          </a:p>
        </p:txBody>
      </p:sp>
      <p:graphicFrame>
        <p:nvGraphicFramePr>
          <p:cNvPr id="11272" name="Object 5"/>
          <p:cNvGraphicFramePr>
            <a:graphicFrameLocks noChangeAspect="1"/>
          </p:cNvGraphicFramePr>
          <p:nvPr>
            <p:extLst>
              <p:ext uri="{D42A27DB-BD31-4B8C-83A1-F6EECF244321}">
                <p14:modId xmlns:p14="http://schemas.microsoft.com/office/powerpoint/2010/main" val="2477315797"/>
              </p:ext>
            </p:extLst>
          </p:nvPr>
        </p:nvGraphicFramePr>
        <p:xfrm>
          <a:off x="3439758" y="4270785"/>
          <a:ext cx="444500" cy="393700"/>
        </p:xfrm>
        <a:graphic>
          <a:graphicData uri="http://schemas.openxmlformats.org/presentationml/2006/ole">
            <mc:AlternateContent xmlns:mc="http://schemas.openxmlformats.org/markup-compatibility/2006">
              <mc:Choice xmlns:v="urn:schemas-microsoft-com:vml" Requires="v">
                <p:oleObj name="Equation" r:id="rId2" imgW="444307" imgH="393529" progId="Equation.DSMT4">
                  <p:embed/>
                </p:oleObj>
              </mc:Choice>
              <mc:Fallback>
                <p:oleObj name="Equation" r:id="rId2" imgW="444307" imgH="393529" progId="Equation.DSMT4">
                  <p:embed/>
                  <p:pic>
                    <p:nvPicPr>
                      <p:cNvPr id="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9758" y="4270785"/>
                        <a:ext cx="4445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6"/>
          <p:cNvGraphicFramePr>
            <a:graphicFrameLocks noChangeAspect="1"/>
          </p:cNvGraphicFramePr>
          <p:nvPr>
            <p:extLst>
              <p:ext uri="{D42A27DB-BD31-4B8C-83A1-F6EECF244321}">
                <p14:modId xmlns:p14="http://schemas.microsoft.com/office/powerpoint/2010/main" val="3128070169"/>
              </p:ext>
            </p:extLst>
          </p:nvPr>
        </p:nvGraphicFramePr>
        <p:xfrm>
          <a:off x="4577442" y="4270785"/>
          <a:ext cx="469900" cy="393700"/>
        </p:xfrm>
        <a:graphic>
          <a:graphicData uri="http://schemas.openxmlformats.org/presentationml/2006/ole">
            <mc:AlternateContent xmlns:mc="http://schemas.openxmlformats.org/markup-compatibility/2006">
              <mc:Choice xmlns:v="urn:schemas-microsoft-com:vml" Requires="v">
                <p:oleObj name="Equation" r:id="rId4" imgW="469696" imgH="393529" progId="Equation.DSMT4">
                  <p:embed/>
                </p:oleObj>
              </mc:Choice>
              <mc:Fallback>
                <p:oleObj name="Equation" r:id="rId4" imgW="469696" imgH="393529"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7442" y="4270785"/>
                        <a:ext cx="4699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4" name="Object 7"/>
          <p:cNvGraphicFramePr>
            <a:graphicFrameLocks noChangeAspect="1"/>
          </p:cNvGraphicFramePr>
          <p:nvPr>
            <p:extLst>
              <p:ext uri="{D42A27DB-BD31-4B8C-83A1-F6EECF244321}">
                <p14:modId xmlns:p14="http://schemas.microsoft.com/office/powerpoint/2010/main" val="2806646494"/>
              </p:ext>
            </p:extLst>
          </p:nvPr>
        </p:nvGraphicFramePr>
        <p:xfrm>
          <a:off x="6588333" y="4707323"/>
          <a:ext cx="431800" cy="406400"/>
        </p:xfrm>
        <a:graphic>
          <a:graphicData uri="http://schemas.openxmlformats.org/presentationml/2006/ole">
            <mc:AlternateContent xmlns:mc="http://schemas.openxmlformats.org/markup-compatibility/2006">
              <mc:Choice xmlns:v="urn:schemas-microsoft-com:vml" Requires="v">
                <p:oleObj name="Equation" r:id="rId6" imgW="431613" imgH="406224" progId="Equation.DSMT4">
                  <p:embed/>
                </p:oleObj>
              </mc:Choice>
              <mc:Fallback>
                <p:oleObj name="Equation" r:id="rId6" imgW="431613" imgH="406224"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88333" y="4707323"/>
                        <a:ext cx="4318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5" name="Object 8"/>
          <p:cNvGraphicFramePr>
            <a:graphicFrameLocks noChangeAspect="1"/>
          </p:cNvGraphicFramePr>
          <p:nvPr>
            <p:extLst>
              <p:ext uri="{D42A27DB-BD31-4B8C-83A1-F6EECF244321}">
                <p14:modId xmlns:p14="http://schemas.microsoft.com/office/powerpoint/2010/main" val="9127553"/>
              </p:ext>
            </p:extLst>
          </p:nvPr>
        </p:nvGraphicFramePr>
        <p:xfrm>
          <a:off x="7622625" y="4720023"/>
          <a:ext cx="457200" cy="393700"/>
        </p:xfrm>
        <a:graphic>
          <a:graphicData uri="http://schemas.openxmlformats.org/presentationml/2006/ole">
            <mc:AlternateContent xmlns:mc="http://schemas.openxmlformats.org/markup-compatibility/2006">
              <mc:Choice xmlns:v="urn:schemas-microsoft-com:vml" Requires="v">
                <p:oleObj name="Equation" r:id="rId8" imgW="457002" imgH="393529" progId="Equation.DSMT4">
                  <p:embed/>
                </p:oleObj>
              </mc:Choice>
              <mc:Fallback>
                <p:oleObj name="Equation" r:id="rId8" imgW="457002" imgH="393529"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22625" y="4720023"/>
                        <a:ext cx="457200" cy="39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9" name="Picture 1"/>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4417699" y="1755597"/>
            <a:ext cx="2386534" cy="164023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7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dirty="0">
                <a:solidFill>
                  <a:schemeClr val="accent1"/>
                </a:solidFill>
              </a:rPr>
              <a:t>Example 2: </a:t>
            </a:r>
            <a:r>
              <a:rPr lang="en-US" dirty="0"/>
              <a:t>Finding Unknown Values Using Similar Triangles (cont.)</a:t>
            </a:r>
            <a:endParaRPr lang="en-US" sz="3200" dirty="0">
              <a:solidFill>
                <a:schemeClr val="accent1"/>
              </a:solidFill>
            </a:endParaRPr>
          </a:p>
        </p:txBody>
      </p:sp>
      <p:sp>
        <p:nvSpPr>
          <p:cNvPr id="25603" name="Rectangle 3"/>
          <p:cNvSpPr>
            <a:spLocks noGrp="1"/>
          </p:cNvSpPr>
          <p:nvPr>
            <p:ph idx="1"/>
          </p:nvPr>
        </p:nvSpPr>
        <p:spPr>
          <a:xfrm>
            <a:off x="457200" y="1956346"/>
            <a:ext cx="8229600" cy="1040285"/>
          </a:xfrm>
          <a:prstGeom prst="rect">
            <a:avLst/>
          </a:prstGeom>
          <a:noFill/>
        </p:spPr>
        <p:txBody>
          <a:bodyPr>
            <a:spAutoFit/>
          </a:bodyPr>
          <a:lstStyle/>
          <a:p>
            <a:r>
              <a:rPr lang="en-US" dirty="0">
                <a:solidFill>
                  <a:schemeClr val="tx1"/>
                </a:solidFill>
              </a:rPr>
              <a:t>Note that </a:t>
            </a:r>
            <a:r>
              <a:rPr lang="en-US" i="1" dirty="0">
                <a:solidFill>
                  <a:srgbClr val="000066"/>
                </a:solidFill>
              </a:rPr>
              <a:t>AX</a:t>
            </a:r>
            <a:r>
              <a:rPr lang="en-US" dirty="0">
                <a:solidFill>
                  <a:srgbClr val="000066"/>
                </a:solidFill>
              </a:rPr>
              <a:t> = </a:t>
            </a:r>
            <a:r>
              <a:rPr lang="en-US" i="1" dirty="0">
                <a:solidFill>
                  <a:srgbClr val="000066"/>
                </a:solidFill>
              </a:rPr>
              <a:t>AB</a:t>
            </a:r>
            <a:r>
              <a:rPr lang="en-US" dirty="0">
                <a:solidFill>
                  <a:srgbClr val="000066"/>
                </a:solidFill>
              </a:rPr>
              <a:t> + </a:t>
            </a:r>
            <a:r>
              <a:rPr lang="en-US" i="1" dirty="0">
                <a:solidFill>
                  <a:srgbClr val="000066"/>
                </a:solidFill>
              </a:rPr>
              <a:t>BX</a:t>
            </a:r>
            <a:r>
              <a:rPr lang="en-US" dirty="0">
                <a:solidFill>
                  <a:srgbClr val="000066"/>
                </a:solidFill>
              </a:rPr>
              <a:t> = 4 + 2 = </a:t>
            </a:r>
            <a:r>
              <a:rPr lang="en-US" dirty="0">
                <a:solidFill>
                  <a:srgbClr val="FF00FF"/>
                </a:solidFill>
              </a:rPr>
              <a:t>6 cm</a:t>
            </a:r>
            <a:r>
              <a:rPr lang="en-US" dirty="0">
                <a:solidFill>
                  <a:schemeClr val="tx1"/>
                </a:solidFill>
              </a:rPr>
              <a:t>.</a:t>
            </a:r>
          </a:p>
          <a:p>
            <a:pPr marL="0" indent="0">
              <a:buFont typeface="Courier New" pitchFamily="49" charset="0"/>
              <a:buNone/>
            </a:pPr>
            <a:r>
              <a:rPr lang="en-US" i="0" dirty="0">
                <a:solidFill>
                  <a:schemeClr val="tx1"/>
                </a:solidFill>
              </a:rPr>
              <a:t>Thus,</a:t>
            </a:r>
          </a:p>
        </p:txBody>
      </p:sp>
      <p:graphicFrame>
        <p:nvGraphicFramePr>
          <p:cNvPr id="12291" name="Object 3"/>
          <p:cNvGraphicFramePr>
            <a:graphicFrameLocks noChangeAspect="1"/>
          </p:cNvGraphicFramePr>
          <p:nvPr>
            <p:extLst>
              <p:ext uri="{D42A27DB-BD31-4B8C-83A1-F6EECF244321}">
                <p14:modId xmlns:p14="http://schemas.microsoft.com/office/powerpoint/2010/main" val="2927149463"/>
              </p:ext>
            </p:extLst>
          </p:nvPr>
        </p:nvGraphicFramePr>
        <p:xfrm>
          <a:off x="3375959" y="2966571"/>
          <a:ext cx="1854200" cy="838200"/>
        </p:xfrm>
        <a:graphic>
          <a:graphicData uri="http://schemas.openxmlformats.org/presentationml/2006/ole">
            <mc:AlternateContent xmlns:mc="http://schemas.openxmlformats.org/markup-compatibility/2006">
              <mc:Choice xmlns:v="urn:schemas-microsoft-com:vml" Requires="v">
                <p:oleObj name="Equation" r:id="rId2" imgW="1854200" imgH="838200" progId="Equation.DSMT4">
                  <p:embed/>
                </p:oleObj>
              </mc:Choice>
              <mc:Fallback>
                <p:oleObj name="Equation" r:id="rId2" imgW="1854200" imgH="8382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5959" y="2966571"/>
                        <a:ext cx="18542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4145635259"/>
              </p:ext>
            </p:extLst>
          </p:nvPr>
        </p:nvGraphicFramePr>
        <p:xfrm>
          <a:off x="3363259" y="3987334"/>
          <a:ext cx="1638300" cy="292100"/>
        </p:xfrm>
        <a:graphic>
          <a:graphicData uri="http://schemas.openxmlformats.org/presentationml/2006/ole">
            <mc:AlternateContent xmlns:mc="http://schemas.openxmlformats.org/markup-compatibility/2006">
              <mc:Choice xmlns:v="urn:schemas-microsoft-com:vml" Requires="v">
                <p:oleObj name="Equation" r:id="rId4" imgW="1637589" imgH="291973" progId="Equation.DSMT4">
                  <p:embed/>
                </p:oleObj>
              </mc:Choice>
              <mc:Fallback>
                <p:oleObj name="Equation" r:id="rId4" imgW="1637589" imgH="291973"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3259" y="3987334"/>
                        <a:ext cx="1638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780522390"/>
              </p:ext>
            </p:extLst>
          </p:nvPr>
        </p:nvGraphicFramePr>
        <p:xfrm>
          <a:off x="3312459" y="4460409"/>
          <a:ext cx="1587500" cy="838200"/>
        </p:xfrm>
        <a:graphic>
          <a:graphicData uri="http://schemas.openxmlformats.org/presentationml/2006/ole">
            <mc:AlternateContent xmlns:mc="http://schemas.openxmlformats.org/markup-compatibility/2006">
              <mc:Choice xmlns:v="urn:schemas-microsoft-com:vml" Requires="v">
                <p:oleObj name="Equation" r:id="rId6" imgW="1587500" imgH="838200" progId="Equation.DSMT4">
                  <p:embed/>
                </p:oleObj>
              </mc:Choice>
              <mc:Fallback>
                <p:oleObj name="Equation" r:id="rId6" imgW="1587500" imgH="8382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2459" y="4460409"/>
                        <a:ext cx="15875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915418444"/>
              </p:ext>
            </p:extLst>
          </p:nvPr>
        </p:nvGraphicFramePr>
        <p:xfrm>
          <a:off x="3662363" y="5481638"/>
          <a:ext cx="1816100" cy="292100"/>
        </p:xfrm>
        <a:graphic>
          <a:graphicData uri="http://schemas.openxmlformats.org/presentationml/2006/ole">
            <mc:AlternateContent xmlns:mc="http://schemas.openxmlformats.org/markup-compatibility/2006">
              <mc:Choice xmlns:v="urn:schemas-microsoft-com:vml" Requires="v">
                <p:oleObj name="Equation" r:id="rId8" imgW="1815840" imgH="291960" progId="Equation.DSMT4">
                  <p:embed/>
                </p:oleObj>
              </mc:Choice>
              <mc:Fallback>
                <p:oleObj name="Equation" r:id="rId8" imgW="1815840" imgH="291960" progId="Equation.DSMT4">
                  <p:embed/>
                  <p:pic>
                    <p:nvPicPr>
                      <p:cNvPr id="0" name="Picture 14"/>
                      <p:cNvPicPr>
                        <a:picLocks noChangeAspect="1" noChangeArrowheads="1"/>
                      </p:cNvPicPr>
                      <p:nvPr/>
                    </p:nvPicPr>
                    <p:blipFill>
                      <a:blip r:embed="rId9"/>
                      <a:srcRect/>
                      <a:stretch>
                        <a:fillRect/>
                      </a:stretch>
                    </p:blipFill>
                    <p:spPr bwMode="auto">
                      <a:xfrm>
                        <a:off x="3662363" y="5481638"/>
                        <a:ext cx="1816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5400000">
            <a:off x="3312459" y="449057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3591859" y="498587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4">
            <a:extLst>
              <a:ext uri="{FF2B5EF4-FFF2-40B4-BE49-F238E27FC236}">
                <a16:creationId xmlns:a16="http://schemas.microsoft.com/office/drawing/2014/main" id="{C5818E98-9C42-17BE-32E2-C59C4276AC00}"/>
              </a:ext>
            </a:extLst>
          </p:cNvPr>
          <p:cNvGraphicFramePr>
            <a:graphicFrameLocks noChangeAspect="1"/>
          </p:cNvGraphicFramePr>
          <p:nvPr>
            <p:extLst>
              <p:ext uri="{D42A27DB-BD31-4B8C-83A1-F6EECF244321}">
                <p14:modId xmlns:p14="http://schemas.microsoft.com/office/powerpoint/2010/main" val="1567073209"/>
              </p:ext>
            </p:extLst>
          </p:nvPr>
        </p:nvGraphicFramePr>
        <p:xfrm>
          <a:off x="3639263" y="1148229"/>
          <a:ext cx="1333500" cy="838200"/>
        </p:xfrm>
        <a:graphic>
          <a:graphicData uri="http://schemas.openxmlformats.org/presentationml/2006/ole">
            <mc:AlternateContent xmlns:mc="http://schemas.openxmlformats.org/markup-compatibility/2006">
              <mc:Choice xmlns:v="urn:schemas-microsoft-com:vml" Requires="v">
                <p:oleObj name="Equation" r:id="rId10" imgW="1333440" imgH="838080" progId="Equation.DSMT4">
                  <p:embed/>
                </p:oleObj>
              </mc:Choice>
              <mc:Fallback>
                <p:oleObj name="Equation" r:id="rId10" imgW="1333440" imgH="838080" progId="Equation.DSMT4">
                  <p:embed/>
                  <p:pic>
                    <p:nvPicPr>
                      <p:cNvPr id="11271"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39263" y="1148229"/>
                        <a:ext cx="13335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Application: Finding Unknown Values Using Similar Triangles</a:t>
            </a:r>
          </a:p>
        </p:txBody>
      </p:sp>
      <p:sp>
        <p:nvSpPr>
          <p:cNvPr id="3" name="Content Placeholder 2"/>
          <p:cNvSpPr>
            <a:spLocks noGrp="1"/>
          </p:cNvSpPr>
          <p:nvPr>
            <p:ph idx="1"/>
          </p:nvPr>
        </p:nvSpPr>
        <p:spPr/>
        <p:txBody>
          <a:bodyPr>
            <a:normAutofit/>
          </a:bodyPr>
          <a:lstStyle/>
          <a:p>
            <a:r>
              <a:rPr lang="en-US" sz="2600" dirty="0"/>
              <a:t>A very tall, magnificently decorated tree was on display in an outside patio area at the mall during the month before Christmas. Joann knew that the height of a nearby lamppost was </a:t>
            </a:r>
            <a:r>
              <a:rPr lang="en-US" sz="2600" dirty="0">
                <a:solidFill>
                  <a:srgbClr val="0000FF"/>
                </a:solidFill>
              </a:rPr>
              <a:t>10 feet</a:t>
            </a:r>
            <a:r>
              <a:rPr lang="en-US" sz="2600" dirty="0"/>
              <a:t>. At 2 p.m. on a Tuesday afternoon, </a:t>
            </a:r>
          </a:p>
          <a:p>
            <a:r>
              <a:rPr lang="en-US" sz="2600" dirty="0"/>
              <a:t>she measured the shadow of the lamppost to be       feet </a:t>
            </a:r>
          </a:p>
        </p:txBody>
      </p:sp>
      <p:graphicFrame>
        <p:nvGraphicFramePr>
          <p:cNvPr id="28674" name="Object 2"/>
          <p:cNvGraphicFramePr>
            <a:graphicFrameLocks noChangeAspect="1"/>
          </p:cNvGraphicFramePr>
          <p:nvPr/>
        </p:nvGraphicFramePr>
        <p:xfrm>
          <a:off x="7061433" y="2806700"/>
          <a:ext cx="419100" cy="774700"/>
        </p:xfrm>
        <a:graphic>
          <a:graphicData uri="http://schemas.openxmlformats.org/presentationml/2006/ole">
            <mc:AlternateContent xmlns:mc="http://schemas.openxmlformats.org/markup-compatibility/2006">
              <mc:Choice xmlns:v="urn:schemas-microsoft-com:vml" Requires="v">
                <p:oleObj name="Equation" r:id="rId2" imgW="419040" imgH="774360" progId="Equation.DSMT4">
                  <p:embed/>
                </p:oleObj>
              </mc:Choice>
              <mc:Fallback>
                <p:oleObj name="Equation" r:id="rId2" imgW="419040" imgH="7743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1433" y="2806700"/>
                        <a:ext cx="419100" cy="774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457200" y="3352800"/>
            <a:ext cx="4648200" cy="2492990"/>
          </a:xfrm>
          <a:prstGeom prst="rect">
            <a:avLst/>
          </a:prstGeom>
        </p:spPr>
        <p:txBody>
          <a:bodyPr wrap="square">
            <a:spAutoFit/>
          </a:bodyPr>
          <a:lstStyle/>
          <a:p>
            <a:r>
              <a:rPr lang="en-US" sz="2600" dirty="0"/>
              <a:t>long and the shadow of the tree to be </a:t>
            </a:r>
            <a:r>
              <a:rPr lang="en-US" sz="2600" dirty="0">
                <a:solidFill>
                  <a:srgbClr val="0000FF"/>
                </a:solidFill>
              </a:rPr>
              <a:t>21 feet</a:t>
            </a:r>
            <a:r>
              <a:rPr lang="en-US" sz="2600" dirty="0"/>
              <a:t> long.  With her understanding of similar triangles, Joann was able to calculate the height of the tree. What was the height of the tree?</a:t>
            </a:r>
          </a:p>
        </p:txBody>
      </p:sp>
      <p:pic>
        <p:nvPicPr>
          <p:cNvPr id="6" name="Picture 2"/>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800600" y="3752698"/>
            <a:ext cx="4038600" cy="2075542"/>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Finding Unknown Values Using Similar Triangles (cont.)</a:t>
            </a:r>
          </a:p>
        </p:txBody>
      </p:sp>
      <p:sp>
        <p:nvSpPr>
          <p:cNvPr id="3" name="Content Placeholder 2"/>
          <p:cNvSpPr>
            <a:spLocks noGrp="1"/>
          </p:cNvSpPr>
          <p:nvPr>
            <p:ph idx="1"/>
          </p:nvPr>
        </p:nvSpPr>
        <p:spPr/>
        <p:txBody>
          <a:bodyPr/>
          <a:lstStyle/>
          <a:p>
            <a:r>
              <a:rPr lang="en-US" b="1" dirty="0"/>
              <a:t>Solution</a:t>
            </a:r>
          </a:p>
          <a:p>
            <a:r>
              <a:rPr lang="en-US" dirty="0"/>
              <a:t>By letting </a:t>
            </a:r>
            <a:r>
              <a:rPr lang="en-US" i="1" dirty="0"/>
              <a:t>x</a:t>
            </a:r>
            <a:r>
              <a:rPr lang="en-US" dirty="0"/>
              <a:t> represent the height of the tree, Joann set up and solved the following proportion.</a:t>
            </a:r>
          </a:p>
        </p:txBody>
      </p:sp>
      <p:graphicFrame>
        <p:nvGraphicFramePr>
          <p:cNvPr id="30722" name="Object 2"/>
          <p:cNvGraphicFramePr>
            <a:graphicFrameLocks noChangeAspect="1"/>
          </p:cNvGraphicFramePr>
          <p:nvPr/>
        </p:nvGraphicFramePr>
        <p:xfrm>
          <a:off x="457200" y="2959100"/>
          <a:ext cx="8229600" cy="1308100"/>
        </p:xfrm>
        <a:graphic>
          <a:graphicData uri="http://schemas.openxmlformats.org/presentationml/2006/ole">
            <mc:AlternateContent xmlns:mc="http://schemas.openxmlformats.org/markup-compatibility/2006">
              <mc:Choice xmlns:v="urn:schemas-microsoft-com:vml" Requires="v">
                <p:oleObj name="Equation" r:id="rId2" imgW="8229600" imgH="1307880" progId="Equation.DSMT4">
                  <p:embed/>
                </p:oleObj>
              </mc:Choice>
              <mc:Fallback>
                <p:oleObj name="Equation" r:id="rId2" imgW="8229600" imgH="1307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959100"/>
                        <a:ext cx="8229600" cy="1308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9" name="Object 3"/>
          <p:cNvGraphicFramePr>
            <a:graphicFrameLocks noChangeAspect="1"/>
          </p:cNvGraphicFramePr>
          <p:nvPr/>
        </p:nvGraphicFramePr>
        <p:xfrm>
          <a:off x="3556000" y="4419600"/>
          <a:ext cx="1778000" cy="838200"/>
        </p:xfrm>
        <a:graphic>
          <a:graphicData uri="http://schemas.openxmlformats.org/presentationml/2006/ole">
            <mc:AlternateContent xmlns:mc="http://schemas.openxmlformats.org/markup-compatibility/2006">
              <mc:Choice xmlns:v="urn:schemas-microsoft-com:vml" Requires="v">
                <p:oleObj name="Equation" r:id="rId4" imgW="1777680" imgH="838080" progId="Equation.DSMT4">
                  <p:embed/>
                </p:oleObj>
              </mc:Choice>
              <mc:Fallback>
                <p:oleObj name="Equation" r:id="rId4" imgW="177768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6000" y="4419600"/>
                        <a:ext cx="17780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Finding Unknown Values Using Similar Triangles (cont.)</a:t>
            </a:r>
          </a:p>
        </p:txBody>
      </p:sp>
      <p:sp>
        <p:nvSpPr>
          <p:cNvPr id="3" name="Content Placeholder 2"/>
          <p:cNvSpPr>
            <a:spLocks noGrp="1"/>
          </p:cNvSpPr>
          <p:nvPr>
            <p:ph idx="1"/>
          </p:nvPr>
        </p:nvSpPr>
        <p:spPr>
          <a:xfrm>
            <a:off x="457200" y="4495800"/>
            <a:ext cx="8229600" cy="548640"/>
          </a:xfrm>
        </p:spPr>
        <p:txBody>
          <a:bodyPr/>
          <a:lstStyle/>
          <a:p>
            <a:r>
              <a:rPr lang="en-US" dirty="0"/>
              <a:t>The tree was </a:t>
            </a:r>
            <a:r>
              <a:rPr lang="en-US" dirty="0">
                <a:solidFill>
                  <a:srgbClr val="FF0000"/>
                </a:solidFill>
              </a:rPr>
              <a:t>60 feet</a:t>
            </a:r>
            <a:r>
              <a:rPr lang="en-US" dirty="0"/>
              <a:t> tall.</a:t>
            </a:r>
          </a:p>
        </p:txBody>
      </p:sp>
      <p:graphicFrame>
        <p:nvGraphicFramePr>
          <p:cNvPr id="30724" name="Object 4"/>
          <p:cNvGraphicFramePr>
            <a:graphicFrameLocks noChangeAspect="1"/>
          </p:cNvGraphicFramePr>
          <p:nvPr/>
        </p:nvGraphicFramePr>
        <p:xfrm>
          <a:off x="3073400" y="1231900"/>
          <a:ext cx="1574800" cy="1663700"/>
        </p:xfrm>
        <a:graphic>
          <a:graphicData uri="http://schemas.openxmlformats.org/presentationml/2006/ole">
            <mc:AlternateContent xmlns:mc="http://schemas.openxmlformats.org/markup-compatibility/2006">
              <mc:Choice xmlns:v="urn:schemas-microsoft-com:vml" Requires="v">
                <p:oleObj name="Equation" r:id="rId2" imgW="1574640" imgH="1663560" progId="Equation.DSMT4">
                  <p:embed/>
                </p:oleObj>
              </mc:Choice>
              <mc:Fallback>
                <p:oleObj name="Equation" r:id="rId2" imgW="1574640" imgH="166356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3400" y="1231900"/>
                        <a:ext cx="1574800" cy="1663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3505200" y="3124200"/>
          <a:ext cx="1460500" cy="838200"/>
        </p:xfrm>
        <a:graphic>
          <a:graphicData uri="http://schemas.openxmlformats.org/presentationml/2006/ole">
            <mc:AlternateContent xmlns:mc="http://schemas.openxmlformats.org/markup-compatibility/2006">
              <mc:Choice xmlns:v="urn:schemas-microsoft-com:vml" Requires="v">
                <p:oleObj name="Equation" r:id="rId4" imgW="1460160" imgH="838080" progId="Equation.DSMT4">
                  <p:embed/>
                </p:oleObj>
              </mc:Choice>
              <mc:Fallback>
                <p:oleObj name="Equation" r:id="rId4" imgW="1460160" imgH="838080"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3124200"/>
                        <a:ext cx="14605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3521978" y="4038600"/>
          <a:ext cx="901700" cy="292100"/>
        </p:xfrm>
        <a:graphic>
          <a:graphicData uri="http://schemas.openxmlformats.org/presentationml/2006/ole">
            <mc:AlternateContent xmlns:mc="http://schemas.openxmlformats.org/markup-compatibility/2006">
              <mc:Choice xmlns:v="urn:schemas-microsoft-com:vml" Requires="v">
                <p:oleObj name="Equation" r:id="rId6" imgW="901440" imgH="291960" progId="Equation.DSMT4">
                  <p:embed/>
                </p:oleObj>
              </mc:Choice>
              <mc:Fallback>
                <p:oleObj name="Equation" r:id="rId6" imgW="901440" imgH="291960" progId="Equation.DSMT4">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21978" y="4038600"/>
                        <a:ext cx="9017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3048000" y="1371600"/>
            <a:ext cx="381000" cy="609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3200400" y="2209800"/>
            <a:ext cx="381000" cy="609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114800" y="3352800"/>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673367" y="3632433"/>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728" name="Object 8"/>
          <p:cNvGraphicFramePr>
            <a:graphicFrameLocks noChangeAspect="1"/>
          </p:cNvGraphicFramePr>
          <p:nvPr/>
        </p:nvGraphicFramePr>
        <p:xfrm>
          <a:off x="4139967" y="3132589"/>
          <a:ext cx="266700" cy="215900"/>
        </p:xfrm>
        <a:graphic>
          <a:graphicData uri="http://schemas.openxmlformats.org/presentationml/2006/ole">
            <mc:AlternateContent xmlns:mc="http://schemas.openxmlformats.org/markup-compatibility/2006">
              <mc:Choice xmlns:v="urn:schemas-microsoft-com:vml" Requires="v">
                <p:oleObj name="Equation" r:id="rId8" imgW="266400" imgH="215640" progId="Equation.DSMT4">
                  <p:embed/>
                </p:oleObj>
              </mc:Choice>
              <mc:Fallback>
                <p:oleObj name="Equation" r:id="rId8" imgW="266400" imgH="215640"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39967" y="3132589"/>
                        <a:ext cx="266700" cy="21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72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7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2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941</TotalTime>
  <Words>726</Words>
  <Application>Microsoft Office PowerPoint</Application>
  <PresentationFormat>On-screen Show (4:3)</PresentationFormat>
  <Paragraphs>60</Paragraphs>
  <Slides>14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9" baseType="lpstr">
      <vt:lpstr>Arial</vt:lpstr>
      <vt:lpstr>Calibri</vt:lpstr>
      <vt:lpstr>Courier New</vt:lpstr>
      <vt:lpstr>Office Theme</vt:lpstr>
      <vt:lpstr>Equation</vt:lpstr>
      <vt:lpstr>Section 6.6</vt:lpstr>
      <vt:lpstr>Definition: Similar Triangles</vt:lpstr>
      <vt:lpstr>Example 1: Determining Whether Triangles are Similar</vt:lpstr>
      <vt:lpstr>Example 1: Determining Whether Triangles are Similar (cont.)</vt:lpstr>
      <vt:lpstr>Example 2: Finding Unknown Values Using Similar Triangles</vt:lpstr>
      <vt:lpstr>Example 2: Finding Unknown Values Using Similar Triangles (cont.)</vt:lpstr>
      <vt:lpstr>Example 3: Application: Finding Unknown Values Using Similar Triangles</vt:lpstr>
      <vt:lpstr>Example 3: Application: Finding Unknown Values Using Similar Triangles (cont.)</vt:lpstr>
      <vt:lpstr>Example 3: Application Finding Unknown Values Using Similar Triangles (cont.)</vt:lpstr>
      <vt:lpstr>Properties: Properties of Congruent Triangles</vt:lpstr>
      <vt:lpstr>Definition: Determining Congruent Triangles</vt:lpstr>
      <vt:lpstr>Definition: Determining Congruent Triangles (cont.)</vt:lpstr>
      <vt:lpstr>Definition: Determining Congruent Triangles (cont.)</vt:lpstr>
      <vt:lpstr>Example 4: Determining Whether Triangles are Congruent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Allison Conger</cp:lastModifiedBy>
  <cp:revision>121</cp:revision>
  <dcterms:created xsi:type="dcterms:W3CDTF">2013-04-26T14:43:13Z</dcterms:created>
  <dcterms:modified xsi:type="dcterms:W3CDTF">2023-06-08T17:33:59Z</dcterms:modified>
</cp:coreProperties>
</file>