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4" r:id="rId3"/>
    <p:sldId id="262" r:id="rId4"/>
    <p:sldId id="264" r:id="rId5"/>
    <p:sldId id="265" r:id="rId6"/>
    <p:sldId id="266" r:id="rId7"/>
    <p:sldId id="267" r:id="rId8"/>
    <p:sldId id="269" r:id="rId9"/>
    <p:sldId id="283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00FF"/>
    <a:srgbClr val="00007E"/>
    <a:srgbClr val="007E7E"/>
    <a:srgbClr val="0000FF"/>
    <a:srgbClr val="000099"/>
    <a:srgbClr val="2D7D9F"/>
    <a:srgbClr val="000000"/>
    <a:srgbClr val="1F497D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1" autoAdjust="0"/>
    <p:restoredTop sz="94660"/>
  </p:normalViewPr>
  <p:slideViewPr>
    <p:cSldViewPr>
      <p:cViewPr varScale="1">
        <p:scale>
          <a:sx n="104" d="100"/>
          <a:sy n="104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8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20846-34CD-451C-99D6-AA64C6E34302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EDFB1-CBE8-43E0-92C4-539C2C353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" Type="http://schemas.openxmlformats.org/officeDocument/2006/relationships/image" Target="../media/image27.wmf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36.bin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image" Target="../media/image17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13.wmf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18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Circles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Calculating the Perimeter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Calculate the perimeter of the figure shown: a semicircle (half of a circle) and a diameter. The radius is </a:t>
            </a:r>
            <a:r>
              <a:rPr lang="en-US" dirty="0">
                <a:solidFill>
                  <a:srgbClr val="0000FF"/>
                </a:solidFill>
              </a:rPr>
              <a:t>4 ft </a:t>
            </a:r>
            <a:r>
              <a:rPr lang="en-US" dirty="0"/>
              <a:t>long.</a:t>
            </a:r>
          </a:p>
          <a:p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286000"/>
            <a:ext cx="2377440" cy="160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3132589"/>
            <a:ext cx="5638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 order to find the perimeter of the figure, find the perimeter of the semicircle and then add the </a:t>
            </a:r>
            <a:br>
              <a:rPr lang="en-US" sz="2800" dirty="0"/>
            </a:br>
            <a:r>
              <a:rPr lang="en-US" sz="2800" dirty="0"/>
              <a:t>diameter.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Calculating the Perimeter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Length of semicircle </a:t>
            </a:r>
          </a:p>
          <a:p>
            <a:pPr>
              <a:lnSpc>
                <a:spcPct val="150000"/>
              </a:lnSpc>
            </a:pPr>
            <a:endParaRPr lang="en-US" i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/>
                </a:solidFill>
              </a:rPr>
              <a:t>Diameter  </a:t>
            </a:r>
          </a:p>
          <a:p>
            <a:r>
              <a:rPr lang="it-IT" dirty="0"/>
              <a:t>Perimeter = semicircle + diameter </a:t>
            </a:r>
          </a:p>
          <a:p>
            <a:pPr>
              <a:tabLst>
                <a:tab pos="1484313" algn="l"/>
              </a:tabLst>
            </a:pPr>
            <a:r>
              <a:rPr lang="it-IT" dirty="0"/>
              <a:t>	= </a:t>
            </a:r>
            <a:r>
              <a:rPr lang="it-IT" dirty="0">
                <a:solidFill>
                  <a:srgbClr val="00007E"/>
                </a:solidFill>
              </a:rPr>
              <a:t>12.56 cm + 8 cm </a:t>
            </a:r>
            <a:r>
              <a:rPr lang="it-IT" dirty="0"/>
              <a:t>= </a:t>
            </a:r>
            <a:r>
              <a:rPr lang="it-IT" dirty="0">
                <a:solidFill>
                  <a:srgbClr val="FF00FF"/>
                </a:solidFill>
              </a:rPr>
              <a:t>20.56 cm</a:t>
            </a:r>
          </a:p>
          <a:p>
            <a:r>
              <a:rPr lang="en-US" dirty="0"/>
              <a:t>The perimeter is </a:t>
            </a:r>
            <a:r>
              <a:rPr lang="en-US" dirty="0">
                <a:solidFill>
                  <a:srgbClr val="FF0000"/>
                </a:solidFill>
              </a:rPr>
              <a:t>20.56 </a:t>
            </a:r>
            <a:r>
              <a:rPr lang="en-US" dirty="0">
                <a:solidFill>
                  <a:schemeClr val="tx1"/>
                </a:solidFill>
              </a:rPr>
              <a:t>cm.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523512"/>
              </p:ext>
            </p:extLst>
          </p:nvPr>
        </p:nvGraphicFramePr>
        <p:xfrm>
          <a:off x="1383161" y="1917757"/>
          <a:ext cx="6134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134040" imgH="825480" progId="Equation.DSMT4">
                  <p:embed/>
                </p:oleObj>
              </mc:Choice>
              <mc:Fallback>
                <p:oleObj name="Equation" r:id="rId2" imgW="6134040" imgH="8254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161" y="1917757"/>
                        <a:ext cx="6134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28995"/>
              </p:ext>
            </p:extLst>
          </p:nvPr>
        </p:nvGraphicFramePr>
        <p:xfrm>
          <a:off x="2057400" y="2999854"/>
          <a:ext cx="299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97000" imgH="380880" progId="Equation.DSMT4">
                  <p:embed/>
                </p:oleObj>
              </mc:Choice>
              <mc:Fallback>
                <p:oleObj name="Equation" r:id="rId4" imgW="2997000" imgH="3808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99854"/>
                        <a:ext cx="299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the Area of a Washer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Calculate the area of the washer (shaded portion) with dimensions as shown in the figure.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>
                <a:solidFill>
                  <a:schemeClr val="tx1"/>
                </a:solidFill>
              </a:rPr>
              <a:t>Subtract the area of the inside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(smaller) circle from the area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outside (larger) circle. 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905000"/>
            <a:ext cx="29432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the Area of a Washer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96900" y="1428750"/>
          <a:ext cx="298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84400" imgH="393480" progId="Equation.DSMT4">
                  <p:embed/>
                </p:oleObj>
              </mc:Choice>
              <mc:Fallback>
                <p:oleObj name="Equation" r:id="rId2" imgW="2984400" imgH="39348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428750"/>
                        <a:ext cx="2984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876800" y="1422400"/>
          <a:ext cx="3187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87440" imgH="393480" progId="Equation.DSMT4">
                  <p:embed/>
                </p:oleObj>
              </mc:Choice>
              <mc:Fallback>
                <p:oleObj name="Equation" r:id="rId4" imgW="3187440" imgH="39348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422400"/>
                        <a:ext cx="3187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59331"/>
              </p:ext>
            </p:extLst>
          </p:nvPr>
        </p:nvGraphicFramePr>
        <p:xfrm>
          <a:off x="630238" y="1828800"/>
          <a:ext cx="107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280" imgH="380880" progId="Equation.DSMT4">
                  <p:embed/>
                </p:oleObj>
              </mc:Choice>
              <mc:Fallback>
                <p:oleObj name="Equation" r:id="rId6" imgW="1079280" imgH="38088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1828800"/>
                        <a:ext cx="1079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393412"/>
              </p:ext>
            </p:extLst>
          </p:nvPr>
        </p:nvGraphicFramePr>
        <p:xfrm>
          <a:off x="4845050" y="1828800"/>
          <a:ext cx="107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380880" progId="Equation.DSMT4">
                  <p:embed/>
                </p:oleObj>
              </mc:Choice>
              <mc:Fallback>
                <p:oleObj name="Equation" r:id="rId8" imgW="1079280" imgH="38088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050" y="1828800"/>
                        <a:ext cx="1079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647700" y="2286000"/>
          <a:ext cx="240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00120" imgH="469800" progId="Equation.DSMT4">
                  <p:embed/>
                </p:oleObj>
              </mc:Choice>
              <mc:Fallback>
                <p:oleObj name="Equation" r:id="rId10" imgW="2400120" imgH="46980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286000"/>
                        <a:ext cx="2400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4851400" y="2286000"/>
          <a:ext cx="2387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87520" imgH="469800" progId="Equation.DSMT4">
                  <p:embed/>
                </p:oleObj>
              </mc:Choice>
              <mc:Fallback>
                <p:oleObj name="Equation" r:id="rId12" imgW="2387520" imgH="46980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2286000"/>
                        <a:ext cx="2387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953854" y="2895600"/>
          <a:ext cx="210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08160" imgH="469800" progId="Equation.DSMT4">
                  <p:embed/>
                </p:oleObj>
              </mc:Choice>
              <mc:Fallback>
                <p:oleObj name="Equation" r:id="rId14" imgW="2108160" imgH="4698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854" y="2895600"/>
                        <a:ext cx="2108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147811" y="2895600"/>
          <a:ext cx="195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55520" imgH="469800" progId="Equation.DSMT4">
                  <p:embed/>
                </p:oleObj>
              </mc:Choice>
              <mc:Fallback>
                <p:oleObj name="Equation" r:id="rId16" imgW="1955520" imgH="4698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811" y="2895600"/>
                        <a:ext cx="195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975409" y="3429000"/>
          <a:ext cx="1866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66900" imgH="381000" progId="Equation.DSMT4">
                  <p:embed/>
                </p:oleObj>
              </mc:Choice>
              <mc:Fallback>
                <p:oleObj name="Equation" r:id="rId18" imgW="1866900" imgH="38100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409" y="3429000"/>
                        <a:ext cx="1866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5164123" y="3429000"/>
          <a:ext cx="1854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854200" imgH="381000" progId="Equation.DSMT4">
                  <p:embed/>
                </p:oleObj>
              </mc:Choice>
              <mc:Fallback>
                <p:oleObj name="Equation" r:id="rId20" imgW="1854200" imgH="3810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23" y="3429000"/>
                        <a:ext cx="1854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584200" y="4184650"/>
          <a:ext cx="2298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98600" imgH="317160" progId="Equation.DSMT4">
                  <p:embed/>
                </p:oleObj>
              </mc:Choice>
              <mc:Fallback>
                <p:oleObj name="Equation" r:id="rId22" imgW="2298600" imgH="31716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4184650"/>
                        <a:ext cx="2298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990600" y="4572000"/>
          <a:ext cx="1612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12900" imgH="393700" progId="Equation.DSMT4">
                  <p:embed/>
                </p:oleObj>
              </mc:Choice>
              <mc:Fallback>
                <p:oleObj name="Equation" r:id="rId24" imgW="1612900" imgH="39370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0"/>
                        <a:ext cx="1612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Object 16"/>
          <p:cNvGraphicFramePr>
            <a:graphicFrameLocks noChangeAspect="1"/>
          </p:cNvGraphicFramePr>
          <p:nvPr/>
        </p:nvGraphicFramePr>
        <p:xfrm>
          <a:off x="812800" y="5105400"/>
          <a:ext cx="1854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854000" imgH="419040" progId="Equation.DSMT4">
                  <p:embed/>
                </p:oleObj>
              </mc:Choice>
              <mc:Fallback>
                <p:oleObj name="Equation" r:id="rId26" imgW="1854000" imgH="41904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5105400"/>
                        <a:ext cx="1854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9" name="Object 17"/>
          <p:cNvGraphicFramePr>
            <a:graphicFrameLocks noChangeAspect="1"/>
          </p:cNvGraphicFramePr>
          <p:nvPr/>
        </p:nvGraphicFramePr>
        <p:xfrm>
          <a:off x="977900" y="5562600"/>
          <a:ext cx="1625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625600" imgH="393700" progId="Equation.DSMT4">
                  <p:embed/>
                </p:oleObj>
              </mc:Choice>
              <mc:Fallback>
                <p:oleObj name="Equation" r:id="rId28" imgW="1625600" imgH="3937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5562600"/>
                        <a:ext cx="1625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3276600" y="5420380"/>
            <a:ext cx="567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area of the washer is </a:t>
            </a:r>
            <a:r>
              <a:rPr lang="en-US" sz="2800" dirty="0">
                <a:solidFill>
                  <a:srgbClr val="FF0000"/>
                </a:solidFill>
              </a:rPr>
              <a:t>65.94</a:t>
            </a:r>
            <a:r>
              <a:rPr lang="en-US" sz="2800" dirty="0"/>
              <a:t> mm</a:t>
            </a:r>
            <a:r>
              <a:rPr lang="en-US" sz="2800" baseline="30000" dirty="0"/>
              <a:t>2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Calculating Perimeter and Area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Calculate </a:t>
            </a:r>
            <a:r>
              <a:rPr lang="en-US" b="1" i="0" dirty="0">
                <a:solidFill>
                  <a:schemeClr val="tx1"/>
                </a:solidFill>
              </a:rPr>
              <a:t>a. </a:t>
            </a:r>
            <a:r>
              <a:rPr lang="en-US" i="0" dirty="0">
                <a:solidFill>
                  <a:schemeClr val="tx1"/>
                </a:solidFill>
              </a:rPr>
              <a:t>the perimeter and </a:t>
            </a:r>
            <a:r>
              <a:rPr lang="en-US" b="1" i="0" dirty="0">
                <a:solidFill>
                  <a:schemeClr val="tx1"/>
                </a:solidFill>
              </a:rPr>
              <a:t>b. </a:t>
            </a:r>
            <a:r>
              <a:rPr lang="en-US" i="0" dirty="0">
                <a:solidFill>
                  <a:schemeClr val="tx1"/>
                </a:solidFill>
              </a:rPr>
              <a:t>the area of the figure shown here with a rectangular base and a semicircle attached to the top. The rectangle has a length of </a:t>
            </a:r>
            <a:r>
              <a:rPr lang="en-US" dirty="0">
                <a:solidFill>
                  <a:srgbClr val="0000FF"/>
                </a:solidFill>
              </a:rPr>
              <a:t>16 m</a:t>
            </a:r>
            <a:r>
              <a:rPr lang="en-US" i="0" dirty="0">
                <a:solidFill>
                  <a:schemeClr val="tx1"/>
                </a:solidFill>
              </a:rPr>
              <a:t> and a width of </a:t>
            </a:r>
            <a:r>
              <a:rPr lang="en-US" dirty="0">
                <a:solidFill>
                  <a:srgbClr val="0000FF"/>
                </a:solidFill>
              </a:rPr>
              <a:t>6 m</a:t>
            </a:r>
            <a:r>
              <a:rPr lang="en-US" i="0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50BD5-F9DA-372E-F864-4F5C55DF4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063084"/>
            <a:ext cx="3076739" cy="27890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Calculating Perimeter and Area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351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perimeter of the figure is the sum of the lengths of three sides of the rectangle and the length of the semicircle. (</a:t>
            </a:r>
            <a:r>
              <a:rPr lang="en-US" b="1" dirty="0"/>
              <a:t>Note: </a:t>
            </a:r>
            <a:r>
              <a:rPr lang="en-US" dirty="0"/>
              <a:t>The diameter of the semicircle is </a:t>
            </a:r>
            <a:r>
              <a:rPr lang="en-US" dirty="0">
                <a:solidFill>
                  <a:srgbClr val="0000FF"/>
                </a:solidFill>
              </a:rPr>
              <a:t>16 m</a:t>
            </a:r>
            <a:r>
              <a:rPr lang="en-US" dirty="0"/>
              <a:t>.)</a:t>
            </a:r>
          </a:p>
          <a:p>
            <a:pPr>
              <a:tabLst>
                <a:tab pos="461963" algn="l"/>
              </a:tabLst>
            </a:pPr>
            <a:r>
              <a:rPr lang="en-US" dirty="0"/>
              <a:t>	Sum of the lengths of three sides of the rectangle</a:t>
            </a:r>
          </a:p>
          <a:p>
            <a:r>
              <a:rPr lang="en-US" dirty="0"/>
              <a:t>	 = </a:t>
            </a:r>
            <a:r>
              <a:rPr lang="en-US" dirty="0">
                <a:solidFill>
                  <a:srgbClr val="00007E"/>
                </a:solidFill>
              </a:rPr>
              <a:t>6 m + 16 m + 6 m = 28 m</a:t>
            </a:r>
            <a:endParaRPr lang="en-US" i="0" dirty="0">
              <a:solidFill>
                <a:srgbClr val="00007E"/>
              </a:solidFill>
            </a:endParaRPr>
          </a:p>
          <a:p>
            <a:pPr marL="533400" indent="-533400">
              <a:lnSpc>
                <a:spcPct val="16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Length of semicircle </a:t>
            </a:r>
            <a:r>
              <a:rPr lang="en-US" i="0" dirty="0">
                <a:solidFill>
                  <a:srgbClr val="000066"/>
                </a:solidFill>
              </a:rPr>
              <a:t>= </a:t>
            </a:r>
          </a:p>
          <a:p>
            <a:pPr marL="533400" indent="-533400">
              <a:lnSpc>
                <a:spcPct val="125000"/>
              </a:lnSpc>
              <a:spcBef>
                <a:spcPts val="12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Perimeter of the figure </a:t>
            </a:r>
            <a:r>
              <a:rPr lang="en-US" i="0" dirty="0">
                <a:solidFill>
                  <a:srgbClr val="000099"/>
                </a:solidFill>
              </a:rPr>
              <a:t>= 28 m + </a:t>
            </a:r>
            <a:r>
              <a:rPr lang="en-US" i="0" dirty="0">
                <a:solidFill>
                  <a:srgbClr val="00007E"/>
                </a:solidFill>
              </a:rPr>
              <a:t>25.12 m = </a:t>
            </a:r>
            <a:r>
              <a:rPr lang="en-US" i="0" dirty="0">
                <a:solidFill>
                  <a:srgbClr val="FF0000"/>
                </a:solidFill>
              </a:rPr>
              <a:t>53.12 m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791293"/>
              </p:ext>
            </p:extLst>
          </p:nvPr>
        </p:nvGraphicFramePr>
        <p:xfrm>
          <a:off x="3808413" y="4621213"/>
          <a:ext cx="510381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17760" imgH="825480" progId="Equation.DSMT4">
                  <p:embed/>
                </p:oleObj>
              </mc:Choice>
              <mc:Fallback>
                <p:oleObj name="Equation" r:id="rId2" imgW="511776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4621213"/>
                        <a:ext cx="5103812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Calculating Perimeter and Area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Calculate the area of the rectangle then add the area of the semicircle.</a:t>
            </a:r>
          </a:p>
          <a:p>
            <a:pPr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	Area of rectangle</a:t>
            </a:r>
            <a:endParaRPr lang="en-US" i="0" dirty="0">
              <a:solidFill>
                <a:srgbClr val="000066"/>
              </a:solidFill>
            </a:endParaRPr>
          </a:p>
          <a:p>
            <a:pPr marL="461963">
              <a:lnSpc>
                <a:spcPct val="135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Area of semicircle  </a:t>
            </a:r>
          </a:p>
          <a:p>
            <a:pPr>
              <a:lnSpc>
                <a:spcPct val="140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  <a:buFont typeface="Courier New" pitchFamily="49" charset="0"/>
              <a:buNone/>
            </a:pPr>
            <a:endParaRPr lang="en-US" sz="1500" dirty="0">
              <a:solidFill>
                <a:schemeClr val="tx1"/>
              </a:solidFill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486023"/>
              </p:ext>
            </p:extLst>
          </p:nvPr>
        </p:nvGraphicFramePr>
        <p:xfrm>
          <a:off x="3518848" y="2235200"/>
          <a:ext cx="3378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7880" imgH="393480" progId="Equation.DSMT4">
                  <p:embed/>
                </p:oleObj>
              </mc:Choice>
              <mc:Fallback>
                <p:oleObj name="Equation" r:id="rId2" imgW="3377880" imgH="393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8848" y="2235200"/>
                        <a:ext cx="3378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112633"/>
              </p:ext>
            </p:extLst>
          </p:nvPr>
        </p:nvGraphicFramePr>
        <p:xfrm>
          <a:off x="3658142" y="2684463"/>
          <a:ext cx="1816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5840" imgH="825480" progId="Equation.DSMT4">
                  <p:embed/>
                </p:oleObj>
              </mc:Choice>
              <mc:Fallback>
                <p:oleObj name="Equation" r:id="rId4" imgW="1815840" imgH="825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8142" y="2684463"/>
                        <a:ext cx="1816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030789"/>
              </p:ext>
            </p:extLst>
          </p:nvPr>
        </p:nvGraphicFramePr>
        <p:xfrm>
          <a:off x="3677523" y="3469042"/>
          <a:ext cx="228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0" imgH="838080" progId="Equation.DSMT4">
                  <p:embed/>
                </p:oleObj>
              </mc:Choice>
              <mc:Fallback>
                <p:oleObj name="Equation" r:id="rId6" imgW="2286000" imgH="8380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523" y="3469042"/>
                        <a:ext cx="2286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283211"/>
              </p:ext>
            </p:extLst>
          </p:nvPr>
        </p:nvGraphicFramePr>
        <p:xfrm>
          <a:off x="3754171" y="4915498"/>
          <a:ext cx="1752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480" imgH="380880" progId="Equation.DSMT4">
                  <p:embed/>
                </p:oleObj>
              </mc:Choice>
              <mc:Fallback>
                <p:oleObj name="Equation" r:id="rId8" imgW="1752480" imgH="3808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171" y="4915498"/>
                        <a:ext cx="1752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566822" y="4267798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In this case, </a:t>
            </a:r>
          </a:p>
        </p:txBody>
      </p:sp>
      <p:graphicFrame>
        <p:nvGraphicFramePr>
          <p:cNvPr id="1128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437563"/>
              </p:ext>
            </p:extLst>
          </p:nvPr>
        </p:nvGraphicFramePr>
        <p:xfrm>
          <a:off x="5893972" y="4153950"/>
          <a:ext cx="2514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14600" imgH="622080" progId="Equation.DSMT4">
                  <p:embed/>
                </p:oleObj>
              </mc:Choice>
              <mc:Fallback>
                <p:oleObj name="Equation" r:id="rId10" imgW="2514600" imgH="6220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972" y="4153950"/>
                        <a:ext cx="2514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Calculating Perimeter and Area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Area of the figure </a:t>
            </a:r>
            <a:r>
              <a:rPr lang="en-US" dirty="0">
                <a:solidFill>
                  <a:srgbClr val="000099"/>
                </a:solidFill>
              </a:rPr>
              <a:t>= 96 m + </a:t>
            </a:r>
            <a:r>
              <a:rPr lang="en-US" dirty="0">
                <a:solidFill>
                  <a:srgbClr val="9900FF"/>
                </a:solidFill>
              </a:rPr>
              <a:t>100.48 m  </a:t>
            </a:r>
          </a:p>
          <a:p>
            <a:r>
              <a:rPr lang="en-US" dirty="0"/>
              <a:t>The perimeter of the figure is </a:t>
            </a:r>
            <a:r>
              <a:rPr lang="en-US" dirty="0">
                <a:solidFill>
                  <a:srgbClr val="FF0000"/>
                </a:solidFill>
              </a:rPr>
              <a:t>53.12 m </a:t>
            </a:r>
            <a:r>
              <a:rPr lang="en-US" dirty="0"/>
              <a:t>and the area of the figure is		      .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302778" y="2277611"/>
          <a:ext cx="147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120" imgH="380880" progId="Equation.DSMT4">
                  <p:embed/>
                </p:oleObj>
              </mc:Choice>
              <mc:Fallback>
                <p:oleObj name="Equation" r:id="rId2" imgW="1473120" imgH="380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778" y="2277611"/>
                        <a:ext cx="1473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909345" y="1328956"/>
          <a:ext cx="1752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380880" progId="Equation.DSMT4">
                  <p:embed/>
                </p:oleObj>
              </mc:Choice>
              <mc:Fallback>
                <p:oleObj name="Equation" r:id="rId4" imgW="175248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9345" y="1328956"/>
                        <a:ext cx="1752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Calculating Perimeter and Area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Calculate </a:t>
            </a:r>
            <a:r>
              <a:rPr lang="en-US" b="1" i="0" dirty="0">
                <a:solidFill>
                  <a:schemeClr val="tx1"/>
                </a:solidFill>
              </a:rPr>
              <a:t>a. </a:t>
            </a:r>
            <a:r>
              <a:rPr lang="en-US" i="0" dirty="0">
                <a:solidFill>
                  <a:schemeClr val="tx1"/>
                </a:solidFill>
              </a:rPr>
              <a:t>the perimeter and </a:t>
            </a:r>
            <a:r>
              <a:rPr lang="en-US" b="1" i="0" dirty="0">
                <a:solidFill>
                  <a:schemeClr val="tx1"/>
                </a:solidFill>
              </a:rPr>
              <a:t>b. </a:t>
            </a:r>
            <a:r>
              <a:rPr lang="en-US" i="0" dirty="0">
                <a:solidFill>
                  <a:schemeClr val="tx1"/>
                </a:solidFill>
              </a:rPr>
              <a:t>the area of the figure shown here with a square base and a semicircle cut out of one side. One side of the square is </a:t>
            </a:r>
            <a:r>
              <a:rPr lang="en-US" i="0" dirty="0">
                <a:solidFill>
                  <a:srgbClr val="0000FF"/>
                </a:solidFill>
              </a:rPr>
              <a:t>10 in. </a:t>
            </a:r>
            <a:r>
              <a:rPr lang="en-US" i="0" dirty="0">
                <a:solidFill>
                  <a:schemeClr val="tx1"/>
                </a:solidFill>
              </a:rPr>
              <a:t>long.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EF156-B711-C27E-1DA8-D94A239ED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3048000"/>
            <a:ext cx="2933700" cy="23147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Calculating Perimeter and Area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35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The perimeter of the figure is the sum of the lengths of three sides of the square and the length of the semicircle. (</a:t>
            </a:r>
            <a:r>
              <a:rPr lang="en-US" b="1" i="0" dirty="0">
                <a:solidFill>
                  <a:schemeClr val="tx1"/>
                </a:solidFill>
              </a:rPr>
              <a:t>Note:</a:t>
            </a:r>
            <a:r>
              <a:rPr lang="en-US" i="0" dirty="0">
                <a:solidFill>
                  <a:schemeClr val="tx1"/>
                </a:solidFill>
              </a:rPr>
              <a:t> The diameter of the semicircle is </a:t>
            </a:r>
            <a:r>
              <a:rPr lang="en-US" i="0" dirty="0">
                <a:solidFill>
                  <a:srgbClr val="0000FF"/>
                </a:solidFill>
              </a:rPr>
              <a:t>10 in</a:t>
            </a:r>
            <a:r>
              <a:rPr lang="en-US" i="0" dirty="0">
                <a:solidFill>
                  <a:schemeClr val="tx1"/>
                </a:solidFill>
              </a:rPr>
              <a:t>.)</a:t>
            </a:r>
          </a:p>
          <a:p>
            <a:pPr marL="533400" indent="-533400"/>
            <a:r>
              <a:rPr lang="en-US" i="0" dirty="0"/>
              <a:t>	Sum of the lengths of t</a:t>
            </a:r>
            <a:r>
              <a:rPr lang="en-US" i="0" dirty="0">
                <a:solidFill>
                  <a:schemeClr val="tx1"/>
                </a:solidFill>
              </a:rPr>
              <a:t>hree sides of the square </a:t>
            </a:r>
          </a:p>
          <a:p>
            <a:pPr marL="533400" indent="-5334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i="0" dirty="0">
                <a:solidFill>
                  <a:srgbClr val="000099"/>
                </a:solidFill>
              </a:rPr>
              <a:t>= 10 in. + 10 in. + 10 in. = </a:t>
            </a:r>
            <a:r>
              <a:rPr lang="en-US" i="0" dirty="0">
                <a:solidFill>
                  <a:srgbClr val="FF00FF"/>
                </a:solidFill>
              </a:rPr>
              <a:t>30 in.</a:t>
            </a:r>
          </a:p>
          <a:p>
            <a:pPr marL="533400" indent="-533400">
              <a:spcBef>
                <a:spcPts val="1800"/>
              </a:spcBef>
            </a:pPr>
            <a:r>
              <a:rPr lang="en-US" i="0" dirty="0">
                <a:solidFill>
                  <a:schemeClr val="tx1"/>
                </a:solidFill>
              </a:rPr>
              <a:t>	Length of semicircle </a:t>
            </a:r>
            <a:endParaRPr lang="en-US" i="0" dirty="0">
              <a:solidFill>
                <a:srgbClr val="000066"/>
              </a:solidFill>
            </a:endParaRPr>
          </a:p>
          <a:p>
            <a:pPr marL="533400" indent="-533400">
              <a:lnSpc>
                <a:spcPct val="125000"/>
              </a:lnSpc>
              <a:spcBef>
                <a:spcPts val="12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Perimeter of the figure </a:t>
            </a:r>
            <a:r>
              <a:rPr lang="en-US" i="0" dirty="0">
                <a:solidFill>
                  <a:srgbClr val="000099"/>
                </a:solidFill>
              </a:rPr>
              <a:t>= </a:t>
            </a:r>
            <a:r>
              <a:rPr lang="en-US" i="0" dirty="0">
                <a:solidFill>
                  <a:srgbClr val="FF00FF"/>
                </a:solidFill>
              </a:rPr>
              <a:t>30 in.</a:t>
            </a:r>
            <a:r>
              <a:rPr lang="en-US" i="0" dirty="0">
                <a:solidFill>
                  <a:srgbClr val="000099"/>
                </a:solidFill>
              </a:rPr>
              <a:t> + </a:t>
            </a:r>
            <a:r>
              <a:rPr lang="en-US" i="0" dirty="0">
                <a:solidFill>
                  <a:srgbClr val="9900FF"/>
                </a:solidFill>
              </a:rPr>
              <a:t>15.7 in. </a:t>
            </a:r>
            <a:r>
              <a:rPr lang="en-US" i="0" dirty="0">
                <a:solidFill>
                  <a:srgbClr val="00007E"/>
                </a:solidFill>
              </a:rPr>
              <a:t>=</a:t>
            </a:r>
            <a:r>
              <a:rPr lang="en-US" i="0" dirty="0">
                <a:solidFill>
                  <a:srgbClr val="FF0000"/>
                </a:solidFill>
              </a:rPr>
              <a:t> 45.7 in.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368244"/>
              </p:ext>
            </p:extLst>
          </p:nvPr>
        </p:nvGraphicFramePr>
        <p:xfrm>
          <a:off x="4005130" y="4560888"/>
          <a:ext cx="503713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54400" imgH="774360" progId="Equation.DSMT4">
                  <p:embed/>
                </p:oleObj>
              </mc:Choice>
              <mc:Fallback>
                <p:oleObj name="Equation" r:id="rId2" imgW="5054400" imgH="774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130" y="4560888"/>
                        <a:ext cx="5037137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Circles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8089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Circle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The set of all points in a plane that are some fixed distance from a fixed point called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center</a:t>
            </a:r>
            <a:r>
              <a:rPr lang="en-US" dirty="0">
                <a:solidFill>
                  <a:srgbClr val="000000"/>
                </a:solidFill>
              </a:rPr>
              <a:t> of the circle.</a:t>
            </a:r>
          </a:p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Radius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The distance from the center of a circle to any point on the circle. (The letter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is used to represent the radius of a circle.)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37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Calculating Perimeter and Area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76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Calculate the area of the square then subtract the area of the semicircle.</a:t>
            </a:r>
          </a:p>
          <a:p>
            <a:pPr marL="514350" indent="-514350"/>
            <a:r>
              <a:rPr lang="en-US" dirty="0"/>
              <a:t>	Area of square </a:t>
            </a:r>
          </a:p>
          <a:p>
            <a:pPr marL="514350" indent="-514350">
              <a:lnSpc>
                <a:spcPct val="150000"/>
              </a:lnSpc>
            </a:pPr>
            <a:r>
              <a:rPr lang="en-US" dirty="0"/>
              <a:t>	Area of semicircle</a:t>
            </a:r>
          </a:p>
          <a:p>
            <a:pPr marL="514350" indent="-514350">
              <a:lnSpc>
                <a:spcPct val="200000"/>
              </a:lnSpc>
            </a:pPr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217877" y="2193022"/>
          <a:ext cx="3429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9000" imgH="571320" progId="Equation.DSMT4">
                  <p:embed/>
                </p:oleObj>
              </mc:Choice>
              <mc:Fallback>
                <p:oleObj name="Equation" r:id="rId2" imgW="342900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77" y="2193022"/>
                        <a:ext cx="3429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89558"/>
              </p:ext>
            </p:extLst>
          </p:nvPr>
        </p:nvGraphicFramePr>
        <p:xfrm>
          <a:off x="1441450" y="3486150"/>
          <a:ext cx="1816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5840" imgH="825480" progId="Equation.DSMT4">
                  <p:embed/>
                </p:oleObj>
              </mc:Choice>
              <mc:Fallback>
                <p:oleObj name="Equation" r:id="rId4" imgW="181584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3486150"/>
                        <a:ext cx="1816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209800" y="4419600"/>
          <a:ext cx="238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7520" imgH="838080" progId="Equation.DSMT4">
                  <p:embed/>
                </p:oleObj>
              </mc:Choice>
              <mc:Fallback>
                <p:oleObj name="Equation" r:id="rId6" imgW="23875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2387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2171933" y="5359400"/>
          <a:ext cx="165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51000" imgH="381000" progId="Equation.DSMT4">
                  <p:embed/>
                </p:oleObj>
              </mc:Choice>
              <mc:Fallback>
                <p:oleObj name="Equation" r:id="rId8" imgW="1651000" imgH="381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933" y="5359400"/>
                        <a:ext cx="165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876800" y="4609867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In this case, </a:t>
            </a:r>
          </a:p>
        </p:txBody>
      </p:sp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6197600" y="4487863"/>
          <a:ext cx="2527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27200" imgH="622080" progId="Equation.DSMT4">
                  <p:embed/>
                </p:oleObj>
              </mc:Choice>
              <mc:Fallback>
                <p:oleObj name="Equation" r:id="rId10" imgW="2527200" imgH="622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4487863"/>
                        <a:ext cx="25273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Calculating Perimeter and Area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Area of the figure </a:t>
            </a:r>
            <a:r>
              <a:rPr lang="en-US" dirty="0">
                <a:solidFill>
                  <a:srgbClr val="000099"/>
                </a:solidFill>
              </a:rPr>
              <a:t>= </a:t>
            </a:r>
            <a:r>
              <a:rPr lang="en-US" dirty="0">
                <a:solidFill>
                  <a:srgbClr val="FF00FF"/>
                </a:solidFill>
              </a:rPr>
              <a:t>100 in.</a:t>
            </a:r>
            <a:r>
              <a:rPr lang="en-US" baseline="30000" dirty="0">
                <a:solidFill>
                  <a:srgbClr val="FF00FF"/>
                </a:solidFill>
              </a:rPr>
              <a:t>2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9900FF"/>
                </a:solidFill>
              </a:rPr>
              <a:t>39.25 in.</a:t>
            </a:r>
            <a:r>
              <a:rPr lang="en-US" baseline="30000" dirty="0">
                <a:solidFill>
                  <a:srgbClr val="9900FF"/>
                </a:solidFill>
              </a:rPr>
              <a:t>2 </a:t>
            </a:r>
            <a:br>
              <a:rPr lang="en-US" dirty="0">
                <a:solidFill>
                  <a:srgbClr val="9900FF"/>
                </a:solidFill>
              </a:rPr>
            </a:br>
            <a:r>
              <a:rPr lang="en-US" dirty="0"/>
              <a:t>The perimeter of the figure is </a:t>
            </a:r>
            <a:r>
              <a:rPr lang="en-US" dirty="0">
                <a:solidFill>
                  <a:srgbClr val="FF0000"/>
                </a:solidFill>
              </a:rPr>
              <a:t>45.7 in. </a:t>
            </a:r>
            <a:r>
              <a:rPr lang="en-US" dirty="0"/>
              <a:t>and the area of the figure is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8400" y="1278622"/>
            <a:ext cx="1915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= </a:t>
            </a:r>
            <a:r>
              <a:rPr lang="en-US" sz="2800" dirty="0">
                <a:solidFill>
                  <a:srgbClr val="FF0008"/>
                </a:solidFill>
              </a:rPr>
              <a:t>60.75 in.</a:t>
            </a:r>
            <a:r>
              <a:rPr lang="en-US" sz="2800" baseline="30000" dirty="0">
                <a:solidFill>
                  <a:srgbClr val="FF0008"/>
                </a:solidFill>
              </a:rPr>
              <a:t>2</a:t>
            </a:r>
            <a:r>
              <a:rPr lang="en-US" sz="28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2133600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8"/>
                </a:solidFill>
              </a:rPr>
              <a:t>60.75 in.</a:t>
            </a:r>
            <a:r>
              <a:rPr lang="en-US" sz="2800" baseline="30000" dirty="0">
                <a:solidFill>
                  <a:srgbClr val="FF0008"/>
                </a:solidFill>
              </a:rPr>
              <a:t>2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Circles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8089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Diameter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The distance from one point on a circle to another point on the circle measured through the center. (The letter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 is used to represent the diameter of a circle and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 = 2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.)</a:t>
            </a:r>
          </a:p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Circumference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Perimeter of (or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distance around) a circle.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019800" y="2590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Formula: Formulas for Circles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6916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noAutofit/>
          </a:bodyPr>
          <a:lstStyle/>
          <a:p>
            <a:pPr marL="533400" indent="-533400" eaLnBrk="0" hangingPunct="0">
              <a:tabLst>
                <a:tab pos="2574925" algn="l"/>
              </a:tabLst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Circumference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: 	</a:t>
            </a:r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C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= 2</a:t>
            </a:r>
            <a:r>
              <a:rPr lang="el-GR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r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</a:t>
            </a:r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C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= </a:t>
            </a:r>
            <a:r>
              <a:rPr lang="el-GR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d </a:t>
            </a:r>
          </a:p>
          <a:p>
            <a:pPr marL="533400" indent="-533400" eaLnBrk="0" hangingPunct="0">
              <a:lnSpc>
                <a:spcPct val="40000"/>
              </a:lnSpc>
            </a:pPr>
            <a:endParaRPr lang="en-US" sz="1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533400" indent="-533400" eaLnBrk="0" hangingPunct="0">
              <a:tabLst>
                <a:tab pos="2574925" algn="l"/>
              </a:tabLst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Area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92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59791"/>
              </p:ext>
            </p:extLst>
          </p:nvPr>
        </p:nvGraphicFramePr>
        <p:xfrm>
          <a:off x="3148516" y="1891179"/>
          <a:ext cx="107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80" imgH="380880" progId="Equation.DSMT4">
                  <p:embed/>
                </p:oleObj>
              </mc:Choice>
              <mc:Fallback>
                <p:oleObj name="Equation" r:id="rId2" imgW="107928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516" y="1891179"/>
                        <a:ext cx="1079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Note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533400" indent="-533400" algn="just" eaLnBrk="0" hangingPunct="0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Greek letter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(pi) is the symbol used for the </a:t>
            </a:r>
          </a:p>
          <a:p>
            <a:pPr marL="533400" indent="-533400" algn="just" eaLnBrk="0" hangingPunct="0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constant 3.1415926535… .  This number is an infinite, </a:t>
            </a:r>
          </a:p>
          <a:p>
            <a:pPr marL="533400" indent="-533400" algn="just" eaLnBrk="0" hangingPunct="0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nonrepeating decimal number.  For our purposes, we </a:t>
            </a:r>
          </a:p>
          <a:p>
            <a:pPr marL="533400" indent="-533400" algn="just" eaLnBrk="0" hangingPunct="0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will use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≈ 3.14 (accurate to hundredths).  However, </a:t>
            </a:r>
          </a:p>
          <a:p>
            <a:pPr marL="533400" indent="-533400" algn="just" eaLnBrk="0" hangingPunct="0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you should always be aware that 3.14 is only an </a:t>
            </a:r>
          </a:p>
          <a:p>
            <a:pPr marL="533400" indent="-533400" algn="just" eaLnBrk="0" hangingPunct="0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approximation for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 </a:t>
            </a:r>
            <a:r>
              <a:rPr lang="en-US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that related answers are only </a:t>
            </a:r>
          </a:p>
          <a:p>
            <a:pPr marL="533400" indent="-533400" algn="just" eaLnBrk="0" hangingPunct="0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approximations.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Calculating the Circumference and Area of a Circle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796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Calculate</a:t>
            </a:r>
          </a:p>
          <a:p>
            <a:pPr marL="514350" indent="-514350">
              <a:buFont typeface="+mj-lt"/>
              <a:buAutoNum type="alphaLcPeriod"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the circumference and</a:t>
            </a:r>
          </a:p>
          <a:p>
            <a:pPr marL="514350" indent="-514350">
              <a:buFont typeface="+mj-lt"/>
              <a:buAutoNum type="alphaLcPeriod"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the area of a circle with a radius of </a:t>
            </a:r>
            <a:r>
              <a:rPr lang="en-US" i="0" dirty="0">
                <a:solidFill>
                  <a:srgbClr val="0000FF"/>
                </a:solidFill>
              </a:rPr>
              <a:t>6 ft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tabLst>
                <a:tab pos="457200" algn="l"/>
              </a:tabLst>
            </a:pPr>
            <a:endParaRPr lang="en-US" sz="1000" dirty="0">
              <a:solidFill>
                <a:schemeClr val="tx1"/>
              </a:solidFill>
            </a:endParaRPr>
          </a:p>
          <a:p>
            <a:pPr algn="just">
              <a:lnSpc>
                <a:spcPct val="50000"/>
              </a:lnSpc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 algn="just">
              <a:buFont typeface="+mj-lt"/>
              <a:buAutoNum type="alphaLcPeriod"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Use the formula for circumference:</a:t>
            </a:r>
          </a:p>
          <a:p>
            <a:pPr algn="just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algn="just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	The circumference is </a:t>
            </a:r>
            <a:r>
              <a:rPr lang="en-US" i="0" dirty="0">
                <a:solidFill>
                  <a:srgbClr val="FF0008"/>
                </a:solidFill>
              </a:rPr>
              <a:t>37.68</a:t>
            </a:r>
            <a:r>
              <a:rPr lang="en-US" i="0" dirty="0">
                <a:solidFill>
                  <a:srgbClr val="00007E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ft.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094629"/>
              </p:ext>
            </p:extLst>
          </p:nvPr>
        </p:nvGraphicFramePr>
        <p:xfrm>
          <a:off x="1619250" y="3898900"/>
          <a:ext cx="111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291960" progId="Equation.DSMT4">
                  <p:embed/>
                </p:oleObj>
              </mc:Choice>
              <mc:Fallback>
                <p:oleObj name="Equation" r:id="rId2" imgW="111744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898900"/>
                        <a:ext cx="1117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29433"/>
              </p:ext>
            </p:extLst>
          </p:nvPr>
        </p:nvGraphicFramePr>
        <p:xfrm>
          <a:off x="1676400" y="4419600"/>
          <a:ext cx="2159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920" imgH="317160" progId="Equation.DSMT4">
                  <p:embed/>
                </p:oleObj>
              </mc:Choice>
              <mc:Fallback>
                <p:oleObj name="Equation" r:id="rId4" imgW="2158920" imgH="3171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19600"/>
                        <a:ext cx="2159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193735"/>
              </p:ext>
            </p:extLst>
          </p:nvPr>
        </p:nvGraphicFramePr>
        <p:xfrm>
          <a:off x="4006850" y="4419600"/>
          <a:ext cx="1409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09400" imgH="317160" progId="Equation.DSMT4">
                  <p:embed/>
                </p:oleObj>
              </mc:Choice>
              <mc:Fallback>
                <p:oleObj name="Equation" r:id="rId6" imgW="1409400" imgH="3171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4419600"/>
                        <a:ext cx="1409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4650" y="1143000"/>
            <a:ext cx="21907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Calculating the Circumference and Area of a Circle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indent="-533400"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Use the formula for area:</a:t>
            </a:r>
          </a:p>
          <a:p>
            <a:pPr marL="533400" indent="-533400"/>
            <a:endParaRPr lang="en-US" i="0" dirty="0">
              <a:solidFill>
                <a:schemeClr val="tx1"/>
              </a:solidFill>
            </a:endParaRPr>
          </a:p>
          <a:p>
            <a:pPr marL="533400" indent="-533400"/>
            <a:endParaRPr lang="en-US" i="0" dirty="0">
              <a:solidFill>
                <a:schemeClr val="tx1"/>
              </a:solidFill>
            </a:endParaRPr>
          </a:p>
          <a:p>
            <a:pPr marL="533400" indent="-533400"/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The area is </a:t>
            </a:r>
            <a:r>
              <a:rPr lang="en-US" i="0" dirty="0">
                <a:solidFill>
                  <a:srgbClr val="FF0008"/>
                </a:solidFill>
              </a:rPr>
              <a:t>113.04 </a:t>
            </a:r>
            <a:r>
              <a:rPr lang="en-US" i="0" dirty="0">
                <a:solidFill>
                  <a:schemeClr val="tx1"/>
                </a:solidFill>
              </a:rPr>
              <a:t>ft</a:t>
            </a:r>
            <a:r>
              <a:rPr lang="en-US" i="0" baseline="30000" dirty="0">
                <a:solidFill>
                  <a:schemeClr val="tx1"/>
                </a:solidFill>
              </a:rPr>
              <a:t>2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801761"/>
              </p:ext>
            </p:extLst>
          </p:nvPr>
        </p:nvGraphicFramePr>
        <p:xfrm>
          <a:off x="1504950" y="1863725"/>
          <a:ext cx="107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80" imgH="380880" progId="Equation.DSMT4">
                  <p:embed/>
                </p:oleObj>
              </mc:Choice>
              <mc:Fallback>
                <p:oleObj name="Equation" r:id="rId2" imgW="1079280" imgH="3808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1863725"/>
                        <a:ext cx="1079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524000" y="2320255"/>
          <a:ext cx="2209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09680" imgH="533160" progId="Equation.DSMT4">
                  <p:embed/>
                </p:oleObj>
              </mc:Choice>
              <mc:Fallback>
                <p:oleObj name="Equation" r:id="rId4" imgW="2209680" imgH="5331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20255"/>
                        <a:ext cx="2209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824489" y="2898105"/>
          <a:ext cx="187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560" imgH="380880" progId="Equation.DSMT4">
                  <p:embed/>
                </p:oleObj>
              </mc:Choice>
              <mc:Fallback>
                <p:oleObj name="Equation" r:id="rId6" imgW="1879560" imgH="3808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489" y="2898105"/>
                        <a:ext cx="1879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803400" y="3463255"/>
          <a:ext cx="170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1720" imgH="380880" progId="Equation.DSMT4">
                  <p:embed/>
                </p:oleObj>
              </mc:Choice>
              <mc:Fallback>
                <p:oleObj name="Equation" r:id="rId8" imgW="1701720" imgH="3808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463255"/>
                        <a:ext cx="1701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Calculating the Circumference and Area of a Circle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64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" indent="-22225"/>
            <a:r>
              <a:rPr lang="en-US" dirty="0">
                <a:solidFill>
                  <a:schemeClr val="tx1"/>
                </a:solidFill>
              </a:rPr>
              <a:t>Calculate </a:t>
            </a:r>
            <a:r>
              <a:rPr lang="en-US" b="1" dirty="0">
                <a:solidFill>
                  <a:schemeClr val="tx1"/>
                </a:solidFill>
              </a:rPr>
              <a:t>a. </a:t>
            </a:r>
            <a:r>
              <a:rPr lang="en-US" dirty="0">
                <a:solidFill>
                  <a:schemeClr val="tx1"/>
                </a:solidFill>
              </a:rPr>
              <a:t>the circumference and </a:t>
            </a:r>
            <a:r>
              <a:rPr lang="en-US" b="1" dirty="0">
                <a:solidFill>
                  <a:schemeClr val="tx1"/>
                </a:solidFill>
              </a:rPr>
              <a:t>b. </a:t>
            </a:r>
            <a:r>
              <a:rPr lang="en-US" dirty="0">
                <a:solidFill>
                  <a:schemeClr val="tx1"/>
                </a:solidFill>
              </a:rPr>
              <a:t>the area of a circle with a diameter of </a:t>
            </a:r>
            <a:r>
              <a:rPr lang="en-US" dirty="0">
                <a:solidFill>
                  <a:srgbClr val="0000FF"/>
                </a:solidFill>
              </a:rPr>
              <a:t>5.2 in.</a:t>
            </a:r>
            <a:endParaRPr lang="en-US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Use the formula for circumference: </a:t>
            </a:r>
          </a:p>
          <a:p>
            <a:pPr marL="533400" indent="-5334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The circumference is </a:t>
            </a:r>
            <a:r>
              <a:rPr lang="en-US" i="0" dirty="0">
                <a:solidFill>
                  <a:srgbClr val="FF0008"/>
                </a:solidFill>
              </a:rPr>
              <a:t>16.328 </a:t>
            </a:r>
            <a:r>
              <a:rPr lang="en-US" i="0" dirty="0">
                <a:solidFill>
                  <a:schemeClr val="tx1"/>
                </a:solidFill>
              </a:rPr>
              <a:t>in.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677" imgH="793306" progId="Equation.DSMT4">
                  <p:embed/>
                </p:oleObj>
              </mc:Choice>
              <mc:Fallback>
                <p:oleObj name="Equation" r:id="rId2" imgW="457677" imgH="793306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677" imgH="793306" progId="Equation.DSMT4">
                  <p:embed/>
                </p:oleObj>
              </mc:Choice>
              <mc:Fallback>
                <p:oleObj name="Equation" r:id="rId4" imgW="457677" imgH="793306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37749"/>
              </p:ext>
            </p:extLst>
          </p:nvPr>
        </p:nvGraphicFramePr>
        <p:xfrm>
          <a:off x="1511300" y="3352800"/>
          <a:ext cx="100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960" imgH="304560" progId="Equation.DSMT4">
                  <p:embed/>
                </p:oleObj>
              </mc:Choice>
              <mc:Fallback>
                <p:oleObj name="Equation" r:id="rId6" imgW="1002960" imgH="30456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352800"/>
                        <a:ext cx="100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1498600" y="3892550"/>
          <a:ext cx="223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34880" imgH="291960" progId="Equation.DSMT4">
                  <p:embed/>
                </p:oleObj>
              </mc:Choice>
              <mc:Fallback>
                <p:oleObj name="Equation" r:id="rId8" imgW="2234880" imgH="29196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3892550"/>
                        <a:ext cx="223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1773922" y="4343400"/>
          <a:ext cx="171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14320" imgH="291960" progId="Equation.DSMT4">
                  <p:embed/>
                </p:oleObj>
              </mc:Choice>
              <mc:Fallback>
                <p:oleObj name="Equation" r:id="rId10" imgW="1714320" imgH="29196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922" y="4343400"/>
                        <a:ext cx="171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0991" y="1958975"/>
            <a:ext cx="2133600" cy="210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Calculating the Circumference and Area of a Circle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132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Use the formula for area: </a:t>
            </a:r>
          </a:p>
          <a:p>
            <a:pPr marL="533400" indent="-5334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endParaRPr lang="en-US" sz="800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				     </a:t>
            </a:r>
            <a:r>
              <a:rPr lang="en-US" sz="2000" i="0" dirty="0">
                <a:solidFill>
                  <a:srgbClr val="007E7E"/>
                </a:solidFill>
              </a:rPr>
              <a:t>In this case,                                     </a:t>
            </a:r>
          </a:p>
          <a:p>
            <a:pPr marL="533400" indent="-533400">
              <a:lnSpc>
                <a:spcPct val="165000"/>
              </a:lnSpc>
              <a:buFont typeface="Courier New" pitchFamily="49" charset="0"/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533400" indent="-533400">
              <a:lnSpc>
                <a:spcPct val="165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The area is </a:t>
            </a:r>
            <a:r>
              <a:rPr lang="en-US" i="0" dirty="0">
                <a:solidFill>
                  <a:srgbClr val="FF0008"/>
                </a:solidFill>
              </a:rPr>
              <a:t>21.2264 </a:t>
            </a:r>
            <a:r>
              <a:rPr lang="en-US" i="0" dirty="0">
                <a:solidFill>
                  <a:schemeClr val="tx1"/>
                </a:solidFill>
              </a:rPr>
              <a:t>in</a:t>
            </a:r>
            <a:r>
              <a:rPr lang="en-US" i="0" baseline="30000" dirty="0">
                <a:solidFill>
                  <a:schemeClr val="tx1"/>
                </a:solidFill>
              </a:rPr>
              <a:t>2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677" imgH="793306" progId="Equation.DSMT4">
                  <p:embed/>
                </p:oleObj>
              </mc:Choice>
              <mc:Fallback>
                <p:oleObj name="Equation" r:id="rId2" imgW="457677" imgH="793306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200364"/>
              </p:ext>
            </p:extLst>
          </p:nvPr>
        </p:nvGraphicFramePr>
        <p:xfrm>
          <a:off x="1200150" y="1981200"/>
          <a:ext cx="107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380880" progId="Equation.DSMT4">
                  <p:embed/>
                </p:oleObj>
              </mc:Choice>
              <mc:Fallback>
                <p:oleObj name="Equation" r:id="rId4" imgW="1079280" imgH="3808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1981200"/>
                        <a:ext cx="1079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592758"/>
              </p:ext>
            </p:extLst>
          </p:nvPr>
        </p:nvGraphicFramePr>
        <p:xfrm>
          <a:off x="5875789" y="2438400"/>
          <a:ext cx="2070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000" imgH="622080" progId="Equation.DSMT4">
                  <p:embed/>
                </p:oleObj>
              </mc:Choice>
              <mc:Fallback>
                <p:oleObj name="Equation" r:id="rId6" imgW="2070000" imgH="6220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789" y="2438400"/>
                        <a:ext cx="20701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677" imgH="793306" progId="Equation.DSMT4">
                  <p:embed/>
                </p:oleObj>
              </mc:Choice>
              <mc:Fallback>
                <p:oleObj name="Equation" r:id="rId8" imgW="457677" imgH="793306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1219200" y="2438400"/>
          <a:ext cx="2590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90560" imgH="533160" progId="Equation.DSMT4">
                  <p:embed/>
                </p:oleObj>
              </mc:Choice>
              <mc:Fallback>
                <p:oleObj name="Equation" r:id="rId9" imgW="2590560" imgH="53316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38400"/>
                        <a:ext cx="2590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1489978" y="3079750"/>
          <a:ext cx="226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60440" imgH="380880" progId="Equation.DSMT4">
                  <p:embed/>
                </p:oleObj>
              </mc:Choice>
              <mc:Fallback>
                <p:oleObj name="Equation" r:id="rId11" imgW="2260440" imgH="38088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978" y="3079750"/>
                        <a:ext cx="226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1494289" y="3609072"/>
          <a:ext cx="2019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19240" imgH="380880" progId="Equation.DSMT4">
                  <p:embed/>
                </p:oleObj>
              </mc:Choice>
              <mc:Fallback>
                <p:oleObj name="Equation" r:id="rId13" imgW="2019240" imgH="3808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289" y="3609072"/>
                        <a:ext cx="2019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961</Words>
  <Application>Microsoft Office PowerPoint</Application>
  <PresentationFormat>On-screen Show (4:3)</PresentationFormat>
  <Paragraphs>105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Cambria Math</vt:lpstr>
      <vt:lpstr>Calibri</vt:lpstr>
      <vt:lpstr>Courier New</vt:lpstr>
      <vt:lpstr>Office Theme</vt:lpstr>
      <vt:lpstr>Equation</vt:lpstr>
      <vt:lpstr>Section 6.4</vt:lpstr>
      <vt:lpstr>Definition: Circles</vt:lpstr>
      <vt:lpstr>Definition: Circles (cont.)</vt:lpstr>
      <vt:lpstr>Formula: Formulas for Circles</vt:lpstr>
      <vt:lpstr>Note</vt:lpstr>
      <vt:lpstr>Example 1: Calculating the Circumference and Area of a Circle</vt:lpstr>
      <vt:lpstr>Example 1: Calculating the Circumference and Area of a Circle (cont.)</vt:lpstr>
      <vt:lpstr>Example 2: Calculating the Circumference and Area of a Circle</vt:lpstr>
      <vt:lpstr>Example 2: Calculating the Circumference and Area of a Circle (cont.)</vt:lpstr>
      <vt:lpstr>Example 3: Calculating the Perimeter</vt:lpstr>
      <vt:lpstr>Example 3: Calculating the Perimeter (cont.)</vt:lpstr>
      <vt:lpstr>Example 4: Calculating the Area of a Washer</vt:lpstr>
      <vt:lpstr>Example 4: Calculating the Area of a Washer (cont.)</vt:lpstr>
      <vt:lpstr>Example 5: Calculating Perimeter and Area</vt:lpstr>
      <vt:lpstr>Example 5: Calculating Perimeter and Area (cont.)</vt:lpstr>
      <vt:lpstr>Example 5: Calculating Perimeter and Area (cont.)</vt:lpstr>
      <vt:lpstr>Example 5: Calculating Perimeter and Area (cont.)</vt:lpstr>
      <vt:lpstr>Example 6: Calculating Perimeter and Area</vt:lpstr>
      <vt:lpstr>Example 6: Calculating Perimeter and Area (cont.)</vt:lpstr>
      <vt:lpstr>Example 6: Calculating Perimeter and Area (cont.)</vt:lpstr>
      <vt:lpstr>Example 6: Calculating Perimeter and Area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Allison Conger</cp:lastModifiedBy>
  <cp:revision>134</cp:revision>
  <dcterms:created xsi:type="dcterms:W3CDTF">2013-04-26T14:43:13Z</dcterms:created>
  <dcterms:modified xsi:type="dcterms:W3CDTF">2023-06-08T16:31:28Z</dcterms:modified>
</cp:coreProperties>
</file>