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83" r:id="rId5"/>
    <p:sldId id="262" r:id="rId6"/>
    <p:sldId id="263" r:id="rId7"/>
    <p:sldId id="265" r:id="rId8"/>
    <p:sldId id="267" r:id="rId9"/>
    <p:sldId id="269" r:id="rId10"/>
    <p:sldId id="270" r:id="rId11"/>
    <p:sldId id="280" r:id="rId12"/>
    <p:sldId id="281" r:id="rId13"/>
    <p:sldId id="282" r:id="rId14"/>
    <p:sldId id="271" r:id="rId15"/>
    <p:sldId id="272" r:id="rId16"/>
    <p:sldId id="279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55" autoAdjust="0"/>
    <p:restoredTop sz="94660"/>
  </p:normalViewPr>
  <p:slideViewPr>
    <p:cSldViewPr>
      <p:cViewPr varScale="1">
        <p:scale>
          <a:sx n="104" d="100"/>
          <a:sy n="104" d="100"/>
        </p:scale>
        <p:origin x="133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50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AB7A2-3883-4628-A2BA-6DC4E80421D7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1CA2D-01EE-40D5-B2F5-8A9AA422F5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948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wmf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Perimeter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Perimeter of a Polygon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perimeter of any polygon is found by adding the lengths of the sides.  Thus, for this pentagon we have the following.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dirty="0"/>
              <a:t>The perimeter of the polygon is </a:t>
            </a:r>
            <a:r>
              <a:rPr lang="en-US" dirty="0">
                <a:solidFill>
                  <a:srgbClr val="FF0000"/>
                </a:solidFill>
              </a:rPr>
              <a:t>103 cm</a:t>
            </a:r>
            <a:r>
              <a:rPr lang="en-US" dirty="0"/>
              <a:t>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2095267" y="3510602"/>
          <a:ext cx="577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78360" imgH="380880" progId="Equation.DSMT4">
                  <p:embed/>
                </p:oleObj>
              </mc:Choice>
              <mc:Fallback>
                <p:oleObj name="Equation" r:id="rId2" imgW="5778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267" y="3510602"/>
                        <a:ext cx="577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337054"/>
              </p:ext>
            </p:extLst>
          </p:nvPr>
        </p:nvGraphicFramePr>
        <p:xfrm>
          <a:off x="2386013" y="40513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291960" progId="Equation.DSMT4">
                  <p:embed/>
                </p:oleObj>
              </mc:Choice>
              <mc:Fallback>
                <p:oleObj name="Equation" r:id="rId4" imgW="13204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40513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Calculating the Perimeter of a Polygon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Calculate the perimeter of the polygon.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b="1" dirty="0"/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a rectangle has length </a:t>
            </a:r>
            <a:r>
              <a:rPr lang="en-US" i="0" dirty="0">
                <a:solidFill>
                  <a:srgbClr val="0000FF"/>
                </a:solidFill>
              </a:rPr>
              <a:t>15 ft </a:t>
            </a:r>
            <a:r>
              <a:rPr lang="en-US" i="0" dirty="0">
                <a:solidFill>
                  <a:schemeClr val="tx1"/>
                </a:solidFill>
              </a:rPr>
              <a:t>and width </a:t>
            </a:r>
            <a:r>
              <a:rPr lang="en-US" i="0" dirty="0">
                <a:solidFill>
                  <a:srgbClr val="0000FF"/>
                </a:solidFill>
              </a:rPr>
              <a:t>12 ft</a:t>
            </a:r>
            <a:r>
              <a:rPr lang="en-US" i="0" dirty="0">
                <a:solidFill>
                  <a:schemeClr val="tx1"/>
                </a:solidFill>
              </a:rPr>
              <a:t>, then its perimeter is as follows.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855374"/>
              </p:ext>
            </p:extLst>
          </p:nvPr>
        </p:nvGraphicFramePr>
        <p:xfrm>
          <a:off x="2082800" y="4914900"/>
          <a:ext cx="1943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317160" progId="Equation.DSMT4">
                  <p:embed/>
                </p:oleObj>
              </mc:Choice>
              <mc:Fallback>
                <p:oleObj name="Equation" r:id="rId2" imgW="194292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914900"/>
                        <a:ext cx="1943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387600" y="53848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4781" imgH="406224" progId="Equation.DSMT4">
                  <p:embed/>
                </p:oleObj>
              </mc:Choice>
              <mc:Fallback>
                <p:oleObj name="Equation" r:id="rId4" imgW="964781" imgH="406224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53848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181808"/>
              </p:ext>
            </p:extLst>
          </p:nvPr>
        </p:nvGraphicFramePr>
        <p:xfrm>
          <a:off x="1841500" y="4406900"/>
          <a:ext cx="2806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6560" imgH="317160" progId="Equation.DSMT4">
                  <p:embed/>
                </p:oleObj>
              </mc:Choice>
              <mc:Fallback>
                <p:oleObj name="Equation" r:id="rId6" imgW="28065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4406900"/>
                        <a:ext cx="2806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676400"/>
            <a:ext cx="2468880" cy="179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3962400"/>
            <a:ext cx="2560320" cy="1782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Calculating the Perimeter of a Polygon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Now, if a small rectangle is cut from one corner of the original rectangle, then a new shape is formed. An interesting fact is that, regardless of the size of the cut out rectangle, this new shape will have the </a:t>
            </a:r>
            <a:r>
              <a:rPr lang="en-US" b="1" dirty="0"/>
              <a:t>same perimeter </a:t>
            </a:r>
            <a:r>
              <a:rPr lang="en-US" dirty="0"/>
              <a:t>as the original rectangle. This is because the length and width of the segments of the indented corner are the same as those of the cut out.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Calculating the Perimeter of a Polygon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048780"/>
            <a:ext cx="6422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Thus, the perimeter of the polygon is </a:t>
            </a:r>
            <a:r>
              <a:rPr lang="en-US" sz="2800" dirty="0">
                <a:solidFill>
                  <a:srgbClr val="FF0000"/>
                </a:solidFill>
              </a:rPr>
              <a:t>54 ft</a:t>
            </a:r>
            <a:r>
              <a:rPr lang="en-US" sz="2800" dirty="0"/>
              <a:t>.</a:t>
            </a: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32956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1447800"/>
            <a:ext cx="28575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6: Application: Calculating the Perimeter of a Polygon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security, a chain link fence is to be built on the edge of a property surrounding a new warehouse. The  property is L-shaped as shown.</a:t>
            </a:r>
          </a:p>
          <a:p>
            <a:endParaRPr lang="en-US" dirty="0">
              <a:latin typeface="Calibri" pitchFamily="34" charset="0"/>
            </a:endParaRPr>
          </a:p>
          <a:p>
            <a:pPr eaLnBrk="0" hangingPunct="0"/>
            <a:endParaRPr lang="en-US" i="1" dirty="0">
              <a:latin typeface="Calibri" pitchFamily="34" charset="0"/>
            </a:endParaRPr>
          </a:p>
          <a:p>
            <a:endParaRPr lang="en-US" dirty="0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8280" y="2590800"/>
            <a:ext cx="3474720" cy="2671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2743200"/>
            <a:ext cx="4724400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How many yards of fencing will be needed?</a:t>
            </a:r>
          </a:p>
          <a:p>
            <a:pPr marL="520700" indent="-520700">
              <a:lnSpc>
                <a:spcPct val="90000"/>
              </a:lnSpc>
              <a:buFont typeface="+mj-lt"/>
              <a:buAutoNum type="alphaLcPeriod" startAt="2"/>
            </a:pPr>
            <a:r>
              <a:rPr lang="en-US" sz="2800" dirty="0"/>
              <a:t>How much will be spent on fencing if the fencing that was chosen costs </a:t>
            </a:r>
            <a:r>
              <a:rPr lang="en-US" sz="2800" dirty="0">
                <a:solidFill>
                  <a:srgbClr val="0000FF"/>
                </a:solidFill>
              </a:rPr>
              <a:t>$12.50 </a:t>
            </a:r>
            <a:r>
              <a:rPr lang="en-US" sz="2800" dirty="0"/>
              <a:t>per yard?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the Perimeter of a Polygon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20700" indent="-52070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AutoNum type="alphaLcPeriod"/>
            </a:pPr>
            <a:r>
              <a:rPr lang="en-US" dirty="0"/>
              <a:t>As the fence is to be put up along the edge of the property, the amount of fencing needed is equivalent to the perimeter of the property.</a:t>
            </a:r>
          </a:p>
          <a:p>
            <a:pPr marL="514350" indent="-514350"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20700" indent="-520700">
              <a:lnSpc>
                <a:spcPct val="250000"/>
              </a:lnSpc>
            </a:pP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dirty="0"/>
              <a:t> They will need 160 yd of fencing.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19200" y="3247122"/>
          <a:ext cx="6832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32440" imgH="393480" progId="Equation.DSMT4">
                  <p:embed/>
                </p:oleObj>
              </mc:Choice>
              <mc:Fallback>
                <p:oleObj name="Equation" r:id="rId2" imgW="68324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47122"/>
                        <a:ext cx="6832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414258"/>
              </p:ext>
            </p:extLst>
          </p:nvPr>
        </p:nvGraphicFramePr>
        <p:xfrm>
          <a:off x="1524000" y="3725863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368280" progId="Equation.DSMT4">
                  <p:embed/>
                </p:oleObj>
              </mc:Choice>
              <mc:Fallback>
                <p:oleObj name="Equation" r:id="rId4" imgW="124452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25863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the Perimeter of a Polygon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dirty="0"/>
              <a:t>	The cost of the fencing will be </a:t>
            </a:r>
            <a:r>
              <a:rPr lang="en-US" dirty="0">
                <a:solidFill>
                  <a:srgbClr val="FF0000"/>
                </a:solidFill>
              </a:rPr>
              <a:t>$2000</a:t>
            </a:r>
            <a:r>
              <a:rPr lang="en-US" dirty="0"/>
              <a:t>.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066800" y="1371600"/>
          <a:ext cx="2654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300" imgH="368300" progId="Equation.DSMT4">
                  <p:embed/>
                </p:oleObj>
              </mc:Choice>
              <mc:Fallback>
                <p:oleObj name="Equation" r:id="rId2" imgW="2654300" imgH="3683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2654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487455"/>
              </p:ext>
            </p:extLst>
          </p:nvPr>
        </p:nvGraphicFramePr>
        <p:xfrm>
          <a:off x="3778250" y="1371600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68280" progId="Equation.DSMT4">
                  <p:embed/>
                </p:oleObj>
              </mc:Choice>
              <mc:Fallback>
                <p:oleObj name="Equation" r:id="rId4" imgW="11808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600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Polygon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polygon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closed plane figure, with three or more sides, in which each side is a line segment.</a:t>
            </a:r>
          </a:p>
          <a:p>
            <a:pPr marL="15875" indent="-15875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Each point where two sides meet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vertex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15875" indent="-15875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closed figure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begins and ends at the same 	point.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Perimeter 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eaLnBrk="0" hangingPunct="0">
              <a:tabLst>
                <a:tab pos="13716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perimeter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polygon is the sum of the lengths of its sides.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Perimeter of a Polygon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From the Metric System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From the US Customary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millimeter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inch (in.)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centimeter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foot (ft)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meter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kilometer (km)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35876" y="3440668"/>
            <a:ext cx="1069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Table 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Formula: Perimeter Formulas for Five Polygons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5875" indent="-15875" algn="ctr" eaLnBrk="0" hangingPunct="0">
              <a:tabLst>
                <a:tab pos="13716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4864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 that each formula represents the sum of the lengths of the sides.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5840" y="1632441"/>
            <a:ext cx="7132320" cy="2101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3564623"/>
            <a:ext cx="4572000" cy="192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Calculating the Perimeter of a Square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a square with sides of length </a:t>
            </a:r>
            <a:r>
              <a:rPr lang="en-US" i="0" dirty="0">
                <a:solidFill>
                  <a:srgbClr val="0000FF"/>
                </a:solidFill>
              </a:rPr>
              <a:t>16 in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57200" y="3299055"/>
            <a:ext cx="8229600" cy="27207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the formula for the perimeter of a square, we have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perimeter of the square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64 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244422"/>
              </p:ext>
            </p:extLst>
          </p:nvPr>
        </p:nvGraphicFramePr>
        <p:xfrm>
          <a:off x="3668713" y="474726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291973" progId="Equation.DSMT4">
                  <p:embed/>
                </p:oleObj>
              </mc:Choice>
              <mc:Fallback>
                <p:oleObj name="Equation" r:id="rId2" imgW="901309" imgH="291973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474726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557554"/>
              </p:ext>
            </p:extLst>
          </p:nvPr>
        </p:nvGraphicFramePr>
        <p:xfrm>
          <a:off x="2894013" y="51308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291960" progId="Equation.DSMT4">
                  <p:embed/>
                </p:oleObj>
              </mc:Choice>
              <mc:Fallback>
                <p:oleObj name="Equation" r:id="rId4" imgW="1676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51308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473564"/>
              </p:ext>
            </p:extLst>
          </p:nvPr>
        </p:nvGraphicFramePr>
        <p:xfrm>
          <a:off x="4666577" y="515191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900" imgH="292100" progId="Equation.DSMT4">
                  <p:embed/>
                </p:oleObj>
              </mc:Choice>
              <mc:Fallback>
                <p:oleObj name="Equation" r:id="rId6" imgW="11049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6577" y="515191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19488" y="1752601"/>
            <a:ext cx="1645920" cy="1891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Calculating the Perimeter of a Triangle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a triangle with sides of length </a:t>
            </a:r>
            <a:r>
              <a:rPr lang="en-US" i="0" dirty="0">
                <a:solidFill>
                  <a:srgbClr val="0000FF"/>
                </a:solidFill>
              </a:rPr>
              <a:t>40 mm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70 mm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80 mm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/>
              <a:t>First draw a figure and label the lengths</a:t>
            </a:r>
          </a:p>
          <a:p>
            <a:r>
              <a:rPr lang="en-US" dirty="0"/>
              <a:t>of the sides.</a:t>
            </a:r>
          </a:p>
          <a:p>
            <a:pPr>
              <a:spcBef>
                <a:spcPts val="0"/>
              </a:spcBef>
            </a:pPr>
            <a:r>
              <a:rPr lang="en-US" dirty="0"/>
              <a:t>Now, using the formula for the perimeter of a triangle, we have the following.</a:t>
            </a:r>
          </a:p>
          <a:p>
            <a:pPr>
              <a:spcBef>
                <a:spcPts val="0"/>
              </a:spcBef>
            </a:pPr>
            <a:endParaRPr lang="en-US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endParaRPr lang="en-US" b="1" dirty="0">
              <a:latin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/>
              <a:t>The perimeter of the triangle is </a:t>
            </a:r>
            <a:r>
              <a:rPr lang="en-US" dirty="0">
                <a:solidFill>
                  <a:srgbClr val="FF0000"/>
                </a:solidFill>
              </a:rPr>
              <a:t>190 mm</a:t>
            </a:r>
            <a:r>
              <a:rPr lang="en-US" dirty="0"/>
              <a:t>.</a:t>
            </a:r>
            <a:endParaRPr lang="en-US" b="1" dirty="0">
              <a:latin typeface="Calibri" pitchFamily="34" charset="0"/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2971800" y="4591551"/>
          <a:ext cx="1714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500" imgH="304800" progId="Equation.DSMT4">
                  <p:embed/>
                </p:oleObj>
              </mc:Choice>
              <mc:Fallback>
                <p:oleObj name="Equation" r:id="rId2" imgW="1714500" imgH="304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91551"/>
                        <a:ext cx="1714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414189"/>
              </p:ext>
            </p:extLst>
          </p:nvPr>
        </p:nvGraphicFramePr>
        <p:xfrm>
          <a:off x="1169446" y="5040144"/>
          <a:ext cx="416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65560" imgH="291960" progId="Equation.DSMT4">
                  <p:embed/>
                </p:oleObj>
              </mc:Choice>
              <mc:Fallback>
                <p:oleObj name="Equation" r:id="rId4" imgW="4165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446" y="5040144"/>
                        <a:ext cx="416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70912"/>
              </p:ext>
            </p:extLst>
          </p:nvPr>
        </p:nvGraphicFramePr>
        <p:xfrm>
          <a:off x="5491480" y="5050329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292100" progId="Equation.DSMT4">
                  <p:embed/>
                </p:oleObj>
              </mc:Choice>
              <mc:Fallback>
                <p:oleObj name="Equation" r:id="rId6" imgW="14732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480" y="5050329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1752600"/>
            <a:ext cx="2286000" cy="190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Calculate the perimeter of the rectangle.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Using the formula for the perimeter of a rectangle, we have the following.</a:t>
            </a: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549658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perimeter of the rectangle is 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136 ft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895600" y="44323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100" imgH="292100" progId="Equation.DSMT4">
                  <p:embed/>
                </p:oleObj>
              </mc:Choice>
              <mc:Fallback>
                <p:oleObj name="Equation" r:id="rId2" imgW="15621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323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074475"/>
              </p:ext>
            </p:extLst>
          </p:nvPr>
        </p:nvGraphicFramePr>
        <p:xfrm>
          <a:off x="1805492" y="4920727"/>
          <a:ext cx="283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31760" imgH="317160" progId="Equation.DSMT4">
                  <p:embed/>
                </p:oleObj>
              </mc:Choice>
              <mc:Fallback>
                <p:oleObj name="Equation" r:id="rId4" imgW="2831760" imgH="317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492" y="4920727"/>
                        <a:ext cx="283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127212"/>
              </p:ext>
            </p:extLst>
          </p:nvPr>
        </p:nvGraphicFramePr>
        <p:xfrm>
          <a:off x="4741639" y="4920895"/>
          <a:ext cx="195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317160" progId="Equation.DSMT4">
                  <p:embed/>
                </p:oleObj>
              </mc:Choice>
              <mc:Fallback>
                <p:oleObj name="Equation" r:id="rId6" imgW="195552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639" y="4920895"/>
                        <a:ext cx="1955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664261"/>
              </p:ext>
            </p:extLst>
          </p:nvPr>
        </p:nvGraphicFramePr>
        <p:xfrm>
          <a:off x="6879515" y="4885859"/>
          <a:ext cx="114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2504" imgH="317362" progId="Equation.DSMT4">
                  <p:embed/>
                </p:oleObj>
              </mc:Choice>
              <mc:Fallback>
                <p:oleObj name="Equation" r:id="rId8" imgW="1142504" imgH="317362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9515" y="4885859"/>
                        <a:ext cx="114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0808" y="1654641"/>
            <a:ext cx="2926080" cy="1818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the polygon.</a:t>
            </a: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polygon is 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9900" y="2590800"/>
            <a:ext cx="31242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670</Words>
  <Application>Microsoft Office PowerPoint</Application>
  <PresentationFormat>On-screen Show (4:3)</PresentationFormat>
  <Paragraphs>81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6.2</vt:lpstr>
      <vt:lpstr>Definition: Polygon</vt:lpstr>
      <vt:lpstr>Definition: Perimeter </vt:lpstr>
      <vt:lpstr>Finding the Perimeter of a Polygon</vt:lpstr>
      <vt:lpstr>Formula: Perimeter Formulas for Five Polygons</vt:lpstr>
      <vt:lpstr>Example 1: Calculating the Perimeter of a Square</vt:lpstr>
      <vt:lpstr>Example 2: Calculating the Perimeter of a Triangle</vt:lpstr>
      <vt:lpstr>Example 3: Calculating the Perimeter of a Rectangle</vt:lpstr>
      <vt:lpstr>Example 4: Calculating the Perimeter of a Polygon</vt:lpstr>
      <vt:lpstr>Example 4: Calculating the Perimeter of a Polygon (cont.)</vt:lpstr>
      <vt:lpstr>Example 5: Calculating the Perimeter of a Polygon</vt:lpstr>
      <vt:lpstr>Example 5: Calculating the Perimeter of a Polygon (cont.)</vt:lpstr>
      <vt:lpstr>Example 5: Calculating the Perimeter of a Polygon (cont.)</vt:lpstr>
      <vt:lpstr>Example 6: Application: Calculating the Perimeter of a Polygon</vt:lpstr>
      <vt:lpstr>Example 6: Application: Calculating the Perimeter of a Polygon (cont.)</vt:lpstr>
      <vt:lpstr>Example 6: Application: Calculating the Perimeter of a Polygon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75</cp:revision>
  <dcterms:created xsi:type="dcterms:W3CDTF">2013-04-26T14:43:13Z</dcterms:created>
  <dcterms:modified xsi:type="dcterms:W3CDTF">2023-06-08T15:42:58Z</dcterms:modified>
</cp:coreProperties>
</file>