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7" r:id="rId8"/>
    <p:sldId id="276" r:id="rId9"/>
    <p:sldId id="268" r:id="rId10"/>
    <p:sldId id="282" r:id="rId11"/>
    <p:sldId id="283" r:id="rId12"/>
    <p:sldId id="278" r:id="rId13"/>
    <p:sldId id="279" r:id="rId14"/>
    <p:sldId id="280" r:id="rId15"/>
    <p:sldId id="277" r:id="rId16"/>
    <p:sldId id="281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91490" y="106299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Use unit fractions to convert each measurement.</a:t>
            </a:r>
            <a:endParaRPr lang="en-US" i="0" dirty="0"/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				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			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1011977" y="1959401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C03AD3-54BC-C5E4-CAE1-B671887A22DE}"/>
              </a:ext>
            </a:extLst>
          </p:cNvPr>
          <p:cNvSpPr/>
          <p:nvPr/>
        </p:nvSpPr>
        <p:spPr>
          <a:xfrm>
            <a:off x="989117" y="2873855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B3A80EAA-B641-EC88-950A-208CE257F6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368789"/>
              </p:ext>
            </p:extLst>
          </p:nvPr>
        </p:nvGraphicFramePr>
        <p:xfrm>
          <a:off x="1094519" y="3674828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526" imgH="837787" progId="Equation.DSMT4">
                  <p:embed/>
                </p:oleObj>
              </mc:Choice>
              <mc:Fallback>
                <p:oleObj name="Equation" r:id="rId2" imgW="2450526" imgH="837787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519" y="3674828"/>
                        <a:ext cx="2451100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42771BD-B2BB-AC3F-A7C2-E445411C1277}"/>
              </a:ext>
            </a:extLst>
          </p:cNvPr>
          <p:cNvSpPr/>
          <p:nvPr/>
        </p:nvSpPr>
        <p:spPr>
          <a:xfrm>
            <a:off x="1086457" y="475869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4013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endParaRPr lang="en-US" dirty="0"/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Note that the measure label of feet (ft) divides out 	and the result is in yards (yd).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295184"/>
              </p:ext>
            </p:extLst>
          </p:nvPr>
        </p:nvGraphicFramePr>
        <p:xfrm>
          <a:off x="2125980" y="411988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662" imgH="317477" progId="Equation.DSMT4">
                  <p:embed/>
                </p:oleObj>
              </mc:Choice>
              <mc:Fallback>
                <p:oleObj name="Equation" r:id="rId2" imgW="685662" imgH="317477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980" y="411988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882260"/>
              </p:ext>
            </p:extLst>
          </p:nvPr>
        </p:nvGraphicFramePr>
        <p:xfrm>
          <a:off x="2887980" y="385953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928" imgH="838292" progId="Equation.DSMT4">
                  <p:embed/>
                </p:oleObj>
              </mc:Choice>
              <mc:Fallback>
                <p:oleObj name="Equation" r:id="rId4" imgW="1765928" imgH="838292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980" y="385953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991058"/>
              </p:ext>
            </p:extLst>
          </p:nvPr>
        </p:nvGraphicFramePr>
        <p:xfrm>
          <a:off x="4716780" y="385304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524" imgH="837787" progId="Equation.DSMT4">
                  <p:embed/>
                </p:oleObj>
              </mc:Choice>
              <mc:Fallback>
                <p:oleObj name="Equation" r:id="rId6" imgW="1066524" imgH="837787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780" y="385304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323597"/>
              </p:ext>
            </p:extLst>
          </p:nvPr>
        </p:nvGraphicFramePr>
        <p:xfrm>
          <a:off x="5872480" y="411994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368280" progId="Equation.DSMT4">
                  <p:embed/>
                </p:oleObj>
              </mc:Choice>
              <mc:Fallback>
                <p:oleObj name="Equation" r:id="rId8" imgW="901440" imgH="36828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480" y="411994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545619" y="41527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307619" y="44310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F7181F79-B2AF-94F2-34F4-128EA85EE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8307"/>
              </p:ext>
            </p:extLst>
          </p:nvPr>
        </p:nvGraphicFramePr>
        <p:xfrm>
          <a:off x="3446780" y="264612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838080" progId="Equation.DSMT4">
                  <p:embed/>
                </p:oleObj>
              </mc:Choice>
              <mc:Fallback>
                <p:oleObj name="Equation" r:id="rId10" imgW="1206360" imgH="83808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780" y="2646128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445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Choose the unit fraction with minutes in the 	numerator and hours in the denominator.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Note that, as with the multiplication/division 	method, the number became larger because 	minutes are a smaller unit than hours.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286965"/>
              </p:ext>
            </p:extLst>
          </p:nvPr>
        </p:nvGraphicFramePr>
        <p:xfrm>
          <a:off x="1270000" y="372962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401" imgH="304800" progId="Equation.DSMT4">
                  <p:embed/>
                </p:oleObj>
              </mc:Choice>
              <mc:Fallback>
                <p:oleObj name="Equation" r:id="rId2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72962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227027"/>
              </p:ext>
            </p:extLst>
          </p:nvPr>
        </p:nvGraphicFramePr>
        <p:xfrm>
          <a:off x="2108200" y="345567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111" imgH="927077" progId="Equation.DSMT4">
                  <p:embed/>
                </p:oleObj>
              </mc:Choice>
              <mc:Fallback>
                <p:oleObj name="Equation" r:id="rId4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5567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85916"/>
              </p:ext>
            </p:extLst>
          </p:nvPr>
        </p:nvGraphicFramePr>
        <p:xfrm>
          <a:off x="4426858" y="377317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218" imgH="292123" progId="Equation.DSMT4">
                  <p:embed/>
                </p:oleObj>
              </mc:Choice>
              <mc:Fallback>
                <p:oleObj name="Equation" r:id="rId6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77317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025597"/>
              </p:ext>
            </p:extLst>
          </p:nvPr>
        </p:nvGraphicFramePr>
        <p:xfrm>
          <a:off x="6299200" y="378768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291960" progId="Equation.DSMT4">
                  <p:embed/>
                </p:oleObj>
              </mc:Choice>
              <mc:Fallback>
                <p:oleObj name="Equation" r:id="rId8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78768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73507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00780" y="40284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9B171161-DFD6-F625-B9E3-BD8A9F551F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374843"/>
              </p:ext>
            </p:extLst>
          </p:nvPr>
        </p:nvGraphicFramePr>
        <p:xfrm>
          <a:off x="2489200" y="2192338"/>
          <a:ext cx="163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825480" progId="Equation.DSMT4">
                  <p:embed/>
                </p:oleObj>
              </mc:Choice>
              <mc:Fallback>
                <p:oleObj name="Equation" r:id="rId10" imgW="1638000" imgH="82548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F7181F79-B2AF-94F2-34F4-128EA85EE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192338"/>
                        <a:ext cx="163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Choose the unit fraction with pints in the numerator 	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062611"/>
              </p:ext>
            </p:extLst>
          </p:nvPr>
        </p:nvGraphicFramePr>
        <p:xfrm>
          <a:off x="1263288" y="44114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9046" imgH="837787" progId="Equation.DSMT4">
                  <p:embed/>
                </p:oleObj>
              </mc:Choice>
              <mc:Fallback>
                <p:oleObj name="Equation" r:id="rId2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288" y="44114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584557"/>
              </p:ext>
            </p:extLst>
          </p:nvPr>
        </p:nvGraphicFramePr>
        <p:xfrm>
          <a:off x="2192202" y="43941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216" imgH="901723" progId="Equation.DSMT4">
                  <p:embed/>
                </p:oleObj>
              </mc:Choice>
              <mc:Fallback>
                <p:oleObj name="Equation" r:id="rId4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202" y="43941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186731"/>
              </p:ext>
            </p:extLst>
          </p:nvPr>
        </p:nvGraphicFramePr>
        <p:xfrm>
          <a:off x="4173402" y="44259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10206" imgH="838292" progId="Equation.DSMT4">
                  <p:embed/>
                </p:oleObj>
              </mc:Choice>
              <mc:Fallback>
                <p:oleObj name="Equation" r:id="rId6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402" y="44259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787899"/>
              </p:ext>
            </p:extLst>
          </p:nvPr>
        </p:nvGraphicFramePr>
        <p:xfrm>
          <a:off x="5650230" y="47117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355320" progId="Equation.DSMT4">
                  <p:embed/>
                </p:oleObj>
              </mc:Choice>
              <mc:Fallback>
                <p:oleObj name="Equation" r:id="rId8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0230" y="47117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977788" y="47244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739788" y="49530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844688" y="47625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501788" y="5029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D2F3D986-1105-5041-6554-3A8AB564C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09298"/>
              </p:ext>
            </p:extLst>
          </p:nvPr>
        </p:nvGraphicFramePr>
        <p:xfrm>
          <a:off x="2734310" y="2229168"/>
          <a:ext cx="1193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888840" progId="Equation.DSMT4">
                  <p:embed/>
                </p:oleObj>
              </mc:Choice>
              <mc:Fallback>
                <p:oleObj name="Equation" r:id="rId10" imgW="1193760" imgH="88884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9B171161-DFD6-F625-B9E3-BD8A9F551F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310" y="2229168"/>
                        <a:ext cx="1193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 Choose the unit fraction with pounds in the 	numerator and ounces in the denominator.</a:t>
            </a:r>
          </a:p>
          <a:p>
            <a:pPr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endParaRPr lang="en-US" dirty="0"/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146989"/>
              </p:ext>
            </p:extLst>
          </p:nvPr>
        </p:nvGraphicFramePr>
        <p:xfrm>
          <a:off x="979170" y="46788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33" imgH="292123" progId="Equation.DSMT4">
                  <p:embed/>
                </p:oleObj>
              </mc:Choice>
              <mc:Fallback>
                <p:oleObj name="Equation" r:id="rId2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170" y="46788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446773"/>
              </p:ext>
            </p:extLst>
          </p:nvPr>
        </p:nvGraphicFramePr>
        <p:xfrm>
          <a:off x="1864154" y="44069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862" imgH="927077" progId="Equation.DSMT4">
                  <p:embed/>
                </p:oleObj>
              </mc:Choice>
              <mc:Fallback>
                <p:oleObj name="Equation" r:id="rId4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154" y="44069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464494"/>
              </p:ext>
            </p:extLst>
          </p:nvPr>
        </p:nvGraphicFramePr>
        <p:xfrm>
          <a:off x="4995998" y="44157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9046" imgH="837787" progId="Equation.DSMT4">
                  <p:embed/>
                </p:oleObj>
              </mc:Choice>
              <mc:Fallback>
                <p:oleObj name="Equation" r:id="rId6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98" y="44157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623618"/>
              </p:ext>
            </p:extLst>
          </p:nvPr>
        </p:nvGraphicFramePr>
        <p:xfrm>
          <a:off x="5967095" y="44157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095" y="44157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35440" y="46790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0398" y="49491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052891"/>
              </p:ext>
            </p:extLst>
          </p:nvPr>
        </p:nvGraphicFramePr>
        <p:xfrm>
          <a:off x="3884748" y="44062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837787" progId="Equation.DSMT4">
                  <p:embed/>
                </p:oleObj>
              </mc:Choice>
              <mc:Fallback>
                <p:oleObj name="Equation" r:id="rId10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748" y="44062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9BB7C4AD-D753-48F3-AF11-7A501A1EB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76259"/>
              </p:ext>
            </p:extLst>
          </p:nvPr>
        </p:nvGraphicFramePr>
        <p:xfrm>
          <a:off x="3074988" y="231298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838080" progId="Equation.DSMT4">
                  <p:embed/>
                </p:oleObj>
              </mc:Choice>
              <mc:Fallback>
                <p:oleObj name="Equation" r:id="rId12" imgW="1396800" imgH="83808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D2F3D986-1105-5041-6554-3A8AB564C6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231298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370" imgH="292123" progId="Equation.DSMT4">
                  <p:embed/>
                </p:oleObj>
              </mc:Choice>
              <mc:Fallback>
                <p:oleObj name="Equation" r:id="rId2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3757" imgH="927077" progId="Equation.DSMT4">
                  <p:embed/>
                </p:oleObj>
              </mc:Choice>
              <mc:Fallback>
                <p:oleObj name="Equation" r:id="rId4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862" imgH="304800" progId="Equation.DSMT4">
                  <p:embed/>
                </p:oleObj>
              </mc:Choice>
              <mc:Fallback>
                <p:oleObj name="Equation" r:id="rId6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342720" progId="Equation.DSMT4">
                  <p:embed/>
                </p:oleObj>
              </mc:Choice>
              <mc:Fallback>
                <p:oleObj name="Equation" r:id="rId8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r>
              <a:rPr lang="en-US" sz="3000" dirty="0"/>
              <a:t>This number can be found as follows.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endParaRPr lang="en-US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148972"/>
              </p:ext>
            </p:extLst>
          </p:nvPr>
        </p:nvGraphicFramePr>
        <p:xfrm>
          <a:off x="1788954" y="364386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368280" progId="Equation.DSMT4">
                  <p:embed/>
                </p:oleObj>
              </mc:Choice>
              <mc:Fallback>
                <p:oleObj name="Equation" r:id="rId3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8954" y="364386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93883"/>
              </p:ext>
            </p:extLst>
          </p:nvPr>
        </p:nvGraphicFramePr>
        <p:xfrm>
          <a:off x="2780030" y="338328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7840" imgH="927000" progId="Equation.DSMT4">
                  <p:embed/>
                </p:oleObj>
              </mc:Choice>
              <mc:Fallback>
                <p:oleObj name="Equation" r:id="rId5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030" y="338328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311411"/>
              </p:ext>
            </p:extLst>
          </p:nvPr>
        </p:nvGraphicFramePr>
        <p:xfrm>
          <a:off x="2780030" y="437705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73040" imgH="291960" progId="Equation.DSMT4">
                  <p:embed/>
                </p:oleObj>
              </mc:Choice>
              <mc:Fallback>
                <p:oleObj name="Equation" r:id="rId7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030" y="437705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812016"/>
              </p:ext>
            </p:extLst>
          </p:nvPr>
        </p:nvGraphicFramePr>
        <p:xfrm>
          <a:off x="5129530" y="439353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68480" imgH="330120" progId="Equation.DSMT4">
                  <p:embed/>
                </p:oleObj>
              </mc:Choice>
              <mc:Fallback>
                <p:oleObj name="Equation" r:id="rId9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530" y="439353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13938" y="397578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40430" y="370346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64630" y="396624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55100" y="395086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82576" y="345948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56668" y="345948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US System of Measurement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26355"/>
              </p:ext>
            </p:extLst>
          </p:nvPr>
        </p:nvGraphicFramePr>
        <p:xfrm>
          <a:off x="457200" y="1033144"/>
          <a:ext cx="8229600" cy="460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Measurements Used in the US Customary System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3 feet = 1 yard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36 inches = 1 yard (yd)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19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19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1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AD814E8-FD95-D981-497C-C06F59639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0" y="5617211"/>
            <a:ext cx="1371600" cy="41529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3175" algn="just"/>
            <a:r>
              <a:rPr lang="en-US" sz="2300" b="1" dirty="0"/>
              <a:t>Table 1</a:t>
            </a:r>
            <a:endParaRPr lang="en-US" sz="2300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		</a:t>
            </a:r>
            <a:r>
              <a:rPr lang="en-US" dirty="0">
                <a:solidFill>
                  <a:schemeClr val="tx1"/>
                </a:solidFill>
              </a:rPr>
              <a:t>c.   </a:t>
            </a:r>
            <a:r>
              <a:rPr lang="en-US" dirty="0">
                <a:solidFill>
                  <a:srgbClr val="0000FF"/>
                </a:solidFill>
              </a:rPr>
              <a:t>60 min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		</a:t>
            </a:r>
            <a:r>
              <a:rPr lang="en-US" dirty="0">
                <a:solidFill>
                  <a:schemeClr val="tx1"/>
                </a:solidFill>
              </a:rPr>
              <a:t>d.   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4122D5-6BB0-DC26-52C8-AD10BA5B778D}"/>
              </a:ext>
            </a:extLst>
          </p:cNvPr>
          <p:cNvSpPr/>
          <p:nvPr/>
        </p:nvSpPr>
        <p:spPr>
          <a:xfrm>
            <a:off x="4846320" y="462153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0EFE05-A2B9-88CF-84AF-F1C4EE373916}"/>
              </a:ext>
            </a:extLst>
          </p:cNvPr>
          <p:cNvSpPr/>
          <p:nvPr/>
        </p:nvSpPr>
        <p:spPr>
          <a:xfrm>
            <a:off x="4563122" y="518797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Using Multiplication and Division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55441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Use multiplication or division to convert each measurement.</a:t>
            </a:r>
            <a:endParaRPr lang="en-US" i="0" dirty="0"/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</a:t>
            </a:r>
            <a:r>
              <a:rPr lang="en-US" i="0" dirty="0" err="1">
                <a:solidFill>
                  <a:srgbClr val="0000FF"/>
                </a:solidFill>
              </a:rPr>
              <a:t>fl</a:t>
            </a:r>
            <a:r>
              <a:rPr lang="en-US" i="0" dirty="0">
                <a:solidFill>
                  <a:srgbClr val="0000FF"/>
                </a:solidFill>
              </a:rPr>
              <a:t> oz 	</a:t>
            </a:r>
            <a:r>
              <a:rPr lang="en-US" dirty="0"/>
              <a:t>c.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</a:t>
            </a:r>
            <a:r>
              <a:rPr lang="en-US" dirty="0" err="1">
                <a:solidFill>
                  <a:srgbClr val="0000FF"/>
                </a:solidFill>
              </a:rPr>
              <a:t>hr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	</a:t>
            </a:r>
            <a:r>
              <a:rPr lang="en-US" dirty="0"/>
              <a:t>d.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618" imgH="292123" progId="Equation.DSMT4">
                  <p:embed/>
                </p:oleObj>
              </mc:Choice>
              <mc:Fallback>
                <p:oleObj name="Equation" r:id="rId2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616" imgH="837787" progId="Equation.DSMT4">
                  <p:embed/>
                </p:oleObj>
              </mc:Choice>
              <mc:Fallback>
                <p:oleObj name="Equation" r:id="rId4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08" imgH="837787" progId="Equation.DSMT4">
                  <p:embed/>
                </p:oleObj>
              </mc:Choice>
              <mc:Fallback>
                <p:oleObj name="Equation" r:id="rId6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63480" imgH="838080" progId="Equation.DSMT4">
                  <p:embed/>
                </p:oleObj>
              </mc:Choice>
              <mc:Fallback>
                <p:oleObj name="Equation" r:id="rId8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607" imgH="292299" progId="Equation.DSMT4">
                  <p:embed/>
                </p:oleObj>
              </mc:Choice>
              <mc:Fallback>
                <p:oleObj name="Equation" r:id="rId2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7168" imgH="838292" progId="Equation.DSMT4">
                  <p:embed/>
                </p:oleObj>
              </mc:Choice>
              <mc:Fallback>
                <p:oleObj name="Equation" r:id="rId4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838080" progId="Equation.DSMT4">
                  <p:embed/>
                </p:oleObj>
              </mc:Choice>
              <mc:Fallback>
                <p:oleObj name="Equation" r:id="rId6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70" imgH="837787" progId="Equation.DSMT4">
                  <p:embed/>
                </p:oleObj>
              </mc:Choice>
              <mc:Fallback>
                <p:oleObj name="Equation" r:id="rId8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317160" progId="Equation.DSMT4">
                  <p:embed/>
                </p:oleObj>
              </mc:Choice>
              <mc:Fallback>
                <p:oleObj name="Equation" r:id="rId2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54" imgH="837787" progId="Equation.DSMT4">
                  <p:embed/>
                </p:oleObj>
              </mc:Choice>
              <mc:Fallback>
                <p:oleObj name="Equation" r:id="rId4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85" imgH="292123" progId="Equation.DSMT4">
                  <p:embed/>
                </p:oleObj>
              </mc:Choice>
              <mc:Fallback>
                <p:oleObj name="Equation" r:id="rId6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1021</Words>
  <Application>Microsoft Office PowerPoint</Application>
  <PresentationFormat>On-screen Show (4:3)</PresentationFormat>
  <Paragraphs>116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5.1</vt:lpstr>
      <vt:lpstr>The US System of Measurement</vt:lpstr>
      <vt:lpstr>Example 1: Basic Conversions in the US Customary System</vt:lpstr>
      <vt:lpstr>Procedure: 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Procedure: 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135</cp:revision>
  <dcterms:created xsi:type="dcterms:W3CDTF">2013-04-26T14:43:13Z</dcterms:created>
  <dcterms:modified xsi:type="dcterms:W3CDTF">2023-06-07T19:31:50Z</dcterms:modified>
</cp:coreProperties>
</file>