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90" r:id="rId3"/>
    <p:sldId id="291" r:id="rId4"/>
    <p:sldId id="293" r:id="rId5"/>
    <p:sldId id="294" r:id="rId6"/>
    <p:sldId id="295" r:id="rId7"/>
    <p:sldId id="296" r:id="rId8"/>
    <p:sldId id="297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08" r:id="rId33"/>
    <p:sldId id="309" r:id="rId3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7"/>
      <p:bold r:id="rId38"/>
      <p:italic r:id="rId39"/>
      <p:boldItalic r:id="rId4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C89A0EA-17C2-1859-4D11-F6635B89012A}" name="Allison Conger" initials="AC" userId="S::aconger@hawkeslearning.com::ade6c5c3-e633-4050-96d1-34f11caf605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8080"/>
    <a:srgbClr val="000000"/>
    <a:srgbClr val="FFFFCC"/>
    <a:srgbClr val="0000FF"/>
    <a:srgbClr val="000099"/>
    <a:srgbClr val="2D7D9F"/>
    <a:srgbClr val="9900FF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58" autoAdjust="0"/>
    <p:restoredTop sz="94679" autoAdjust="0"/>
  </p:normalViewPr>
  <p:slideViewPr>
    <p:cSldViewPr>
      <p:cViewPr varScale="1">
        <p:scale>
          <a:sx n="104" d="100"/>
          <a:sy n="104" d="100"/>
        </p:scale>
        <p:origin x="13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Relationship Id="rId46" Type="http://schemas.microsoft.com/office/2018/10/relationships/authors" Target="authors.xml"/><Relationship Id="rId20" Type="http://schemas.openxmlformats.org/officeDocument/2006/relationships/slide" Target="slides/slide19.xml"/><Relationship Id="rId41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59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7BF03-87CF-4996-99F9-031701C91CBE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7C67D-10F2-49A4-B97C-1AAC901B65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7.bin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5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7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69.wmf"/><Relationship Id="rId4" Type="http://schemas.openxmlformats.org/officeDocument/2006/relationships/oleObject" Target="../embeddings/oleObject7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79.wmf"/><Relationship Id="rId2" Type="http://schemas.openxmlformats.org/officeDocument/2006/relationships/oleObject" Target="../embeddings/oleObject74.bin"/><Relationship Id="rId16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0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1.wmf"/><Relationship Id="rId4" Type="http://schemas.openxmlformats.org/officeDocument/2006/relationships/oleObject" Target="../embeddings/oleObject8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3.bin"/><Relationship Id="rId26" Type="http://schemas.openxmlformats.org/officeDocument/2006/relationships/image" Target="../media/image2.wmf"/><Relationship Id="rId3" Type="http://schemas.openxmlformats.org/officeDocument/2006/relationships/image" Target="../media/image6.wmf"/><Relationship Id="rId21" Type="http://schemas.openxmlformats.org/officeDocument/2006/relationships/image" Target="../media/image15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3.wmf"/><Relationship Id="rId25" Type="http://schemas.openxmlformats.org/officeDocument/2006/relationships/oleObject" Target="../embeddings/oleObject17.bin"/><Relationship Id="rId2" Type="http://schemas.openxmlformats.org/officeDocument/2006/relationships/oleObject" Target="../embeddings/oleObject5.bin"/><Relationship Id="rId16" Type="http://schemas.openxmlformats.org/officeDocument/2006/relationships/oleObject" Target="../embeddings/oleObject12.bin"/><Relationship Id="rId20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24" Type="http://schemas.openxmlformats.org/officeDocument/2006/relationships/oleObject" Target="../embeddings/oleObject16.bin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23" Type="http://schemas.openxmlformats.org/officeDocument/2006/relationships/image" Target="../media/image16.wmf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1.wmf"/><Relationship Id="rId3" Type="http://schemas.openxmlformats.org/officeDocument/2006/relationships/image" Target="../media/image17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23.bin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0.wmf"/><Relationship Id="rId5" Type="http://schemas.openxmlformats.org/officeDocument/2006/relationships/image" Target="../media/image18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Simple and Compound Interest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41884" y="1080077"/>
            <a:ext cx="8499764" cy="4875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and solving for</a:t>
            </a:r>
            <a:r>
              <a:rPr lang="en-US" sz="2800" i="1" dirty="0">
                <a:solidFill>
                  <a:schemeClr val="tx1"/>
                </a:solidFill>
              </a:rPr>
              <a:t> t </a:t>
            </a:r>
            <a:r>
              <a:rPr lang="en-US" sz="2800" i="0" dirty="0">
                <a:solidFill>
                  <a:schemeClr val="tx1"/>
                </a:solidFill>
              </a:rPr>
              <a:t>gives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lnSpc>
                <a:spcPct val="150000"/>
              </a:lnSpc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Stuart will earn </a:t>
            </a:r>
            <a:r>
              <a:rPr lang="en-US" sz="2800" i="0" dirty="0">
                <a:solidFill>
                  <a:srgbClr val="0000FF"/>
                </a:solidFill>
              </a:rPr>
              <a:t>$15</a:t>
            </a:r>
            <a:r>
              <a:rPr lang="en-US" sz="2800" i="0" dirty="0">
                <a:solidFill>
                  <a:schemeClr val="tx1"/>
                </a:solidFill>
              </a:rPr>
              <a:t> in interest after             (or </a:t>
            </a:r>
            <a:r>
              <a:rPr lang="en-US" sz="2800" i="0" dirty="0">
                <a:solidFill>
                  <a:srgbClr val="FF0000"/>
                </a:solidFill>
              </a:rPr>
              <a:t>3 months</a:t>
            </a:r>
            <a:r>
              <a:rPr lang="en-US" sz="2800" i="0" dirty="0">
                <a:solidFill>
                  <a:schemeClr val="tx1"/>
                </a:solidFill>
              </a:rPr>
              <a:t>).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545816"/>
              </p:ext>
            </p:extLst>
          </p:nvPr>
        </p:nvGraphicFramePr>
        <p:xfrm>
          <a:off x="5693064" y="4722929"/>
          <a:ext cx="977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760" imgH="825480" progId="Equation.DSMT4">
                  <p:embed/>
                </p:oleObj>
              </mc:Choice>
              <mc:Fallback>
                <p:oleObj name="Equation" r:id="rId2" imgW="977760" imgH="825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3064" y="4722929"/>
                        <a:ext cx="977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175250" y="3407834"/>
          <a:ext cx="2413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720" imgH="304560" progId="Equation.DSMT4">
                  <p:embed/>
                </p:oleObj>
              </mc:Choice>
              <mc:Fallback>
                <p:oleObj name="Equation" r:id="rId4" imgW="241272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3407834"/>
                        <a:ext cx="2413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533986"/>
              </p:ext>
            </p:extLst>
          </p:nvPr>
        </p:nvGraphicFramePr>
        <p:xfrm>
          <a:off x="3498850" y="1905000"/>
          <a:ext cx="247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76500" imgH="292100" progId="Equation.DSMT4">
                  <p:embed/>
                </p:oleObj>
              </mc:Choice>
              <mc:Fallback>
                <p:oleObj name="Equation" r:id="rId6" imgW="24765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850" y="1905000"/>
                        <a:ext cx="247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492732"/>
              </p:ext>
            </p:extLst>
          </p:nvPr>
        </p:nvGraphicFramePr>
        <p:xfrm>
          <a:off x="3492500" y="2408767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" imgH="292100" progId="Equation.DSMT4">
                  <p:embed/>
                </p:oleObj>
              </mc:Choice>
              <mc:Fallback>
                <p:oleObj name="Equation" r:id="rId8" imgW="13462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408767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930221"/>
              </p:ext>
            </p:extLst>
          </p:nvPr>
        </p:nvGraphicFramePr>
        <p:xfrm>
          <a:off x="3429000" y="2912534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120" imgH="838080" progId="Equation.DSMT4">
                  <p:embed/>
                </p:oleObj>
              </mc:Choice>
              <mc:Fallback>
                <p:oleObj name="Equation" r:id="rId10" imgW="147312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912534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574407"/>
              </p:ext>
            </p:extLst>
          </p:nvPr>
        </p:nvGraphicFramePr>
        <p:xfrm>
          <a:off x="3605068" y="3810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068" y="38100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4237990" y="2946400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352290" y="3428999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ECEBF96A-1DFA-A7F2-9843-0EABDE2F8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Application: Calculating Time using Simple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6425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Use the formula </a:t>
            </a:r>
            <a:r>
              <a:rPr lang="en-US" sz="2800" i="1" dirty="0">
                <a:solidFill>
                  <a:srgbClr val="000000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 to calculate simple interest.  </a:t>
            </a:r>
          </a:p>
          <a:p>
            <a:pPr marL="457200" indent="-457200">
              <a:lnSpc>
                <a:spcPts val="5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	Let           where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the number of periods per year for compounding.</a:t>
            </a:r>
          </a:p>
          <a:p>
            <a:pPr marL="457200" indent="-457200"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	For example:</a:t>
            </a:r>
          </a:p>
          <a:p>
            <a:pPr marL="457200" indent="-457200">
              <a:spcBef>
                <a:spcPct val="35000"/>
              </a:spcBef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annually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1 and</a:t>
            </a:r>
          </a:p>
          <a:p>
            <a:pPr marL="457200" indent="-457200">
              <a:spcBef>
                <a:spcPct val="35000"/>
              </a:spcBef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1255713" indent="-1255713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</a:t>
            </a:r>
            <a:r>
              <a:rPr lang="en-IN" dirty="0"/>
              <a:t>Calculating Compound Interest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9846599"/>
              </p:ext>
            </p:extLst>
          </p:nvPr>
        </p:nvGraphicFramePr>
        <p:xfrm>
          <a:off x="1524000" y="22098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600" imgH="838200" progId="Equation.DSMT4">
                  <p:embed/>
                </p:oleObj>
              </mc:Choice>
              <mc:Fallback>
                <p:oleObj name="Equation" r:id="rId2" imgW="736600" imgH="838200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2098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82615727"/>
              </p:ext>
            </p:extLst>
          </p:nvPr>
        </p:nvGraphicFramePr>
        <p:xfrm>
          <a:off x="6413500" y="39624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838200" progId="Equation.DSMT4">
                  <p:embed/>
                </p:oleObj>
              </mc:Choice>
              <mc:Fallback>
                <p:oleObj name="Equation" r:id="rId4" imgW="1282700" imgH="838200" progId="Equation.DSMT4">
                  <p:embed/>
                  <p:pic>
                    <p:nvPicPr>
                      <p:cNvPr id="0" name="Picture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0" y="39624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6425" cy="4358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marL="457200" indent="-457200">
              <a:lnSpc>
                <a:spcPct val="90000"/>
              </a:lnSpc>
              <a:spcBef>
                <a:spcPct val="70000"/>
              </a:spcBef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</a:p>
          <a:p>
            <a:pPr marL="457200" indent="-457200">
              <a:lnSpc>
                <a:spcPct val="90000"/>
              </a:lnSpc>
              <a:spcBef>
                <a:spcPct val="70000"/>
              </a:spcBef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     for compounding </a:t>
            </a:r>
            <a:r>
              <a:rPr lang="en-US" sz="2800" b="1" dirty="0">
                <a:solidFill>
                  <a:srgbClr val="C00000"/>
                </a:solidFill>
              </a:rPr>
              <a:t>semiannually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2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quarterly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4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bimonthly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6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monthly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12 and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</a:t>
            </a:r>
            <a:r>
              <a:rPr lang="en-IN" dirty="0"/>
              <a:t>Calculating Compound Interest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50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414997"/>
              </p:ext>
            </p:extLst>
          </p:nvPr>
        </p:nvGraphicFramePr>
        <p:xfrm>
          <a:off x="7162800" y="175449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837836" progId="Equation.DSMT4">
                  <p:embed/>
                </p:oleObj>
              </mc:Choice>
              <mc:Fallback>
                <p:oleObj name="Equation" r:id="rId2" imgW="723586" imgH="837836" progId="Equation.DSMT4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75449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316951086"/>
              </p:ext>
            </p:extLst>
          </p:nvPr>
        </p:nvGraphicFramePr>
        <p:xfrm>
          <a:off x="6502400" y="255905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600" imgH="838200" progId="Equation.DSMT4">
                  <p:embed/>
                </p:oleObj>
              </mc:Choice>
              <mc:Fallback>
                <p:oleObj name="Equation" r:id="rId4" imgW="736600" imgH="83820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400" y="255905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367238"/>
              </p:ext>
            </p:extLst>
          </p:nvPr>
        </p:nvGraphicFramePr>
        <p:xfrm>
          <a:off x="6705600" y="3505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586" imgH="837836" progId="Equation.DSMT4">
                  <p:embed/>
                </p:oleObj>
              </mc:Choice>
              <mc:Fallback>
                <p:oleObj name="Equation" r:id="rId6" imgW="723586" imgH="83783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505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871256"/>
              </p:ext>
            </p:extLst>
          </p:nvPr>
        </p:nvGraphicFramePr>
        <p:xfrm>
          <a:off x="6553200" y="44958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89000" imgH="838200" progId="Equation.DSMT4">
                  <p:embed/>
                </p:oleObj>
              </mc:Choice>
              <mc:Fallback>
                <p:oleObj name="Equation" r:id="rId8" imgW="8890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4958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6425" cy="320703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ct val="750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90000"/>
              </a:lnSpc>
              <a:spcBef>
                <a:spcPct val="75000"/>
              </a:spcBef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daily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365 and </a:t>
            </a:r>
          </a:p>
          <a:p>
            <a:pPr marL="457200" indent="-457200">
              <a:lnSpc>
                <a:spcPct val="9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Add this interest to the principal to create a new value for the principal.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buFont typeface="+mj-lt"/>
              <a:buAutoNum type="arabicPeriod" startAt="3"/>
            </a:pPr>
            <a:r>
              <a:rPr lang="en-US" sz="2800" dirty="0">
                <a:solidFill>
                  <a:srgbClr val="000000"/>
                </a:solidFill>
              </a:rPr>
              <a:t>Repeat steps 1 and 2 however many times the interest is to be compounded.</a:t>
            </a:r>
          </a:p>
        </p:txBody>
      </p:sp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</a:t>
            </a:r>
            <a:r>
              <a:rPr lang="en-IN" dirty="0"/>
              <a:t>Calculating Compound Interest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167710"/>
              </p:ext>
            </p:extLst>
          </p:nvPr>
        </p:nvGraphicFramePr>
        <p:xfrm>
          <a:off x="6248400" y="17526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838080" progId="Equation.DSMT4">
                  <p:embed/>
                </p:oleObj>
              </mc:Choice>
              <mc:Fallback>
                <p:oleObj name="Equation" r:id="rId2" imgW="1066680" imgH="83808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7526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626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If a savings account of </a:t>
            </a:r>
            <a:r>
              <a:rPr lang="en-US" sz="2800" i="0" dirty="0">
                <a:solidFill>
                  <a:srgbClr val="0000FF"/>
                </a:solidFill>
              </a:rPr>
              <a:t>$1200 </a:t>
            </a:r>
            <a:r>
              <a:rPr lang="en-US" sz="2800" i="0" dirty="0">
                <a:solidFill>
                  <a:schemeClr val="tx1"/>
                </a:solidFill>
              </a:rPr>
              <a:t>is compounded annually (once a year) at </a:t>
            </a:r>
            <a:r>
              <a:rPr lang="en-US" sz="2800" i="0" dirty="0">
                <a:solidFill>
                  <a:srgbClr val="0000FF"/>
                </a:solidFill>
              </a:rPr>
              <a:t>5%</a:t>
            </a:r>
            <a:r>
              <a:rPr lang="en-US" sz="2800" i="0" dirty="0">
                <a:solidFill>
                  <a:schemeClr val="tx1"/>
                </a:solidFill>
              </a:rPr>
              <a:t>, how much interest will be earned in three years?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account is compounded annually, so </a:t>
            </a:r>
            <a:r>
              <a:rPr lang="en-US" sz="2800" i="1" dirty="0">
                <a:solidFill>
                  <a:srgbClr val="000099"/>
                </a:solidFill>
              </a:rPr>
              <a:t>n</a:t>
            </a:r>
            <a:r>
              <a:rPr lang="en-US" sz="2800" i="0" dirty="0">
                <a:solidFill>
                  <a:srgbClr val="000099"/>
                </a:solidFill>
              </a:rPr>
              <a:t> = 1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formula for simple interest, 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= </a:t>
            </a:r>
            <a:r>
              <a:rPr lang="en-US" sz="2800" i="1" dirty="0">
                <a:solidFill>
                  <a:srgbClr val="0000FF"/>
                </a:solidFill>
              </a:rPr>
              <a:t>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</a:t>
            </a:r>
            <a:r>
              <a:rPr lang="en-US" sz="2800" i="1" dirty="0">
                <a:solidFill>
                  <a:srgbClr val="0000FF"/>
                </a:solidFill>
              </a:rPr>
              <a:t> r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, with </a:t>
            </a:r>
            <a:r>
              <a:rPr lang="en-US" sz="2800" i="1" dirty="0">
                <a:solidFill>
                  <a:srgbClr val="0000FF"/>
                </a:solidFill>
              </a:rPr>
              <a:t>r </a:t>
            </a:r>
            <a:r>
              <a:rPr lang="en-US" sz="2800" i="0" dirty="0">
                <a:solidFill>
                  <a:srgbClr val="0000FF"/>
                </a:solidFill>
              </a:rPr>
              <a:t>= 5%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0.05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99"/>
                </a:solidFill>
              </a:rPr>
              <a:t>t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1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84200" y="35560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700" imgH="838200" progId="Equation.DSMT4">
                  <p:embed/>
                </p:oleObj>
              </mc:Choice>
              <mc:Fallback>
                <p:oleObj name="Equation" r:id="rId2" imgW="1282700" imgH="83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5560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E795BAB9-ED6A-4622-4A4F-7A850DEFA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Calculating Compound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6997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The principal will change each year.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1.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First year:</a:t>
            </a:r>
            <a:r>
              <a:rPr lang="en-US" sz="2800" i="0" dirty="0">
                <a:solidFill>
                  <a:schemeClr val="tx1"/>
                </a:solidFill>
              </a:rPr>
              <a:t> the principal is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=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C00000"/>
                </a:solidFill>
              </a:rPr>
              <a:t>$1200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                        	                      </a:t>
            </a:r>
            <a:r>
              <a:rPr lang="en-US" sz="2000" i="0" dirty="0">
                <a:solidFill>
                  <a:srgbClr val="008080"/>
                </a:solidFill>
              </a:rPr>
              <a:t>interest for the first year</a:t>
            </a:r>
          </a:p>
          <a:p>
            <a:pPr marL="463550" indent="-46355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2.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Second year: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3550" indent="-46355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1" dirty="0">
                <a:solidFill>
                  <a:srgbClr val="000099"/>
                </a:solidFill>
              </a:rPr>
              <a:t>		P</a:t>
            </a:r>
            <a:r>
              <a:rPr lang="en-US" sz="2800" i="0" dirty="0">
                <a:solidFill>
                  <a:srgbClr val="000099"/>
                </a:solidFill>
              </a:rPr>
              <a:t> = $1200 + $60 = </a:t>
            </a:r>
            <a:r>
              <a:rPr lang="en-US" sz="2800" i="0" dirty="0">
                <a:solidFill>
                  <a:srgbClr val="C00000"/>
                </a:solidFill>
              </a:rPr>
              <a:t>$1260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second year</a:t>
            </a:r>
            <a:endParaRPr lang="en-US" sz="2000" i="0" dirty="0">
              <a:solidFill>
                <a:srgbClr val="008080"/>
              </a:solidFill>
            </a:endParaRPr>
          </a:p>
          <a:p>
            <a:pPr marL="463550" indent="-46355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3.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Third year: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3550" indent="-46355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1" dirty="0">
                <a:solidFill>
                  <a:srgbClr val="000099"/>
                </a:solidFill>
              </a:rPr>
              <a:t>		P</a:t>
            </a:r>
            <a:r>
              <a:rPr lang="en-US" sz="2800" i="0" dirty="0">
                <a:solidFill>
                  <a:srgbClr val="000099"/>
                </a:solidFill>
              </a:rPr>
              <a:t> = $1260 + $63 = </a:t>
            </a:r>
            <a:r>
              <a:rPr lang="en-US" sz="2800" i="0" dirty="0">
                <a:solidFill>
                  <a:srgbClr val="C00000"/>
                </a:solidFill>
              </a:rPr>
              <a:t>$1323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third year</a:t>
            </a:r>
            <a:endParaRPr lang="en-US" sz="2000" i="0" dirty="0">
              <a:solidFill>
                <a:srgbClr val="008080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28700" y="2362200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368280" progId="Equation.DSMT4">
                  <p:embed/>
                </p:oleObj>
              </mc:Choice>
              <mc:Fallback>
                <p:oleObj name="Equation" r:id="rId2" imgW="2438280" imgH="368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362200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028700" y="3889044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368280" progId="Equation.DSMT4">
                  <p:embed/>
                </p:oleObj>
              </mc:Choice>
              <mc:Fallback>
                <p:oleObj name="Equation" r:id="rId4" imgW="2438280" imgH="3682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889044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1028700" y="5410200"/>
          <a:ext cx="2425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25680" imgH="368280" progId="Equation.DSMT4">
                  <p:embed/>
                </p:oleObj>
              </mc:Choice>
              <mc:Fallback>
                <p:oleObj name="Equation" r:id="rId6" imgW="2425680" imgH="3682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410200"/>
                        <a:ext cx="2425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509818" y="2362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368280" progId="Equation.DSMT4">
                  <p:embed/>
                </p:oleObj>
              </mc:Choice>
              <mc:Fallback>
                <p:oleObj name="Equation" r:id="rId8" imgW="1269720" imgH="3682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818" y="2362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495964" y="3886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368280" progId="Equation.DSMT4">
                  <p:embed/>
                </p:oleObj>
              </mc:Choice>
              <mc:Fallback>
                <p:oleObj name="Equation" r:id="rId10" imgW="1269720" imgH="3682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964" y="3886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505200" y="5410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70000" imgH="368300" progId="Equation.DSMT4">
                  <p:embed/>
                </p:oleObj>
              </mc:Choice>
              <mc:Fallback>
                <p:oleObj name="Equation" r:id="rId12" imgW="1270000" imgH="3683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410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3">
            <a:extLst>
              <a:ext uri="{FF2B5EF4-FFF2-40B4-BE49-F238E27FC236}">
                <a16:creationId xmlns:a16="http://schemas.microsoft.com/office/drawing/2014/main" id="{4FE07B86-291E-B585-E25B-0459E3238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Calculating Compound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noFill/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interest earned in three years will be</a:t>
            </a: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Note:</a:t>
            </a:r>
            <a:r>
              <a:rPr lang="en-US" sz="2800" i="0" dirty="0">
                <a:solidFill>
                  <a:schemeClr val="tx1"/>
                </a:solidFill>
              </a:rPr>
              <a:t> Because the principal is larger each year, the interest earned increases </a:t>
            </a:r>
            <a:r>
              <a:rPr lang="en-US" dirty="0">
                <a:solidFill>
                  <a:schemeClr val="tx1"/>
                </a:solidFill>
              </a:rPr>
              <a:t>each</a:t>
            </a:r>
            <a:r>
              <a:rPr lang="en-US" sz="2800" i="0" dirty="0">
                <a:solidFill>
                  <a:schemeClr val="tx1"/>
                </a:solidFill>
              </a:rPr>
              <a:t> year.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91A038-EDF2-F487-D027-7A27BF296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Calculating Compound Interest (cont.)</a:t>
            </a:r>
            <a:endParaRPr lang="en-IN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88A33ED-65DF-87B5-C65D-C82D2FEAA215}"/>
              </a:ext>
            </a:extLst>
          </p:cNvPr>
          <p:cNvSpPr txBox="1">
            <a:spLocks/>
          </p:cNvSpPr>
          <p:nvPr/>
        </p:nvSpPr>
        <p:spPr>
          <a:xfrm>
            <a:off x="3807796" y="1905355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$ 60.00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D9E3A5A-1189-D48D-CE72-F1D5FD8814B8}"/>
              </a:ext>
            </a:extLst>
          </p:cNvPr>
          <p:cNvSpPr txBox="1">
            <a:spLocks/>
          </p:cNvSpPr>
          <p:nvPr/>
        </p:nvSpPr>
        <p:spPr>
          <a:xfrm>
            <a:off x="3814594" y="2344963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$ 63.00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DDB5EFC-04A6-1AD8-DF51-12E574A8DD25}"/>
              </a:ext>
            </a:extLst>
          </p:cNvPr>
          <p:cNvSpPr txBox="1">
            <a:spLocks/>
          </p:cNvSpPr>
          <p:nvPr/>
        </p:nvSpPr>
        <p:spPr>
          <a:xfrm>
            <a:off x="3290009" y="2803197"/>
            <a:ext cx="19050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+      $ 66.15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2A4B89B-7623-EA75-B1B2-E0D41137D2FF}"/>
              </a:ext>
            </a:extLst>
          </p:cNvPr>
          <p:cNvSpPr txBox="1">
            <a:spLocks/>
          </p:cNvSpPr>
          <p:nvPr/>
        </p:nvSpPr>
        <p:spPr>
          <a:xfrm>
            <a:off x="3585994" y="3280681"/>
            <a:ext cx="19050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00"/>
                </a:solidFill>
              </a:rPr>
              <a:t>$189.15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D9FAF55-6BE5-6AE6-9ADD-A2300964B9BD}"/>
              </a:ext>
            </a:extLst>
          </p:cNvPr>
          <p:cNvCxnSpPr/>
          <p:nvPr/>
        </p:nvCxnSpPr>
        <p:spPr>
          <a:xfrm>
            <a:off x="3290009" y="3307080"/>
            <a:ext cx="181539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5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If an account of </a:t>
            </a:r>
            <a:r>
              <a:rPr lang="en-US" sz="2800" i="0" dirty="0">
                <a:solidFill>
                  <a:srgbClr val="0000FF"/>
                </a:solidFill>
              </a:rPr>
              <a:t>$5000 </a:t>
            </a:r>
            <a:r>
              <a:rPr lang="en-US" sz="2800" i="0" dirty="0">
                <a:solidFill>
                  <a:schemeClr val="tx1"/>
                </a:solidFill>
              </a:rPr>
              <a:t>is compounded monthly          (</a:t>
            </a:r>
            <a:r>
              <a:rPr lang="en-US" sz="2800" i="0" dirty="0">
                <a:solidFill>
                  <a:srgbClr val="0000FF"/>
                </a:solidFill>
              </a:rPr>
              <a:t>12 times </a:t>
            </a:r>
            <a:r>
              <a:rPr lang="en-US" sz="2800" i="0" dirty="0">
                <a:solidFill>
                  <a:schemeClr val="tx1"/>
                </a:solidFill>
              </a:rPr>
              <a:t>a year) at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, what will be the balance in the account at the end of four months?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account is compounded monthly, so </a:t>
            </a:r>
            <a:r>
              <a:rPr lang="en-US" sz="2800" i="1" dirty="0">
                <a:solidFill>
                  <a:srgbClr val="0000FF"/>
                </a:solidFill>
              </a:rPr>
              <a:t>n</a:t>
            </a:r>
            <a:r>
              <a:rPr lang="en-US" sz="2800" i="0" dirty="0">
                <a:solidFill>
                  <a:srgbClr val="0000FF"/>
                </a:solidFill>
              </a:rPr>
              <a:t> = 12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formula for simple interest, 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= </a:t>
            </a:r>
            <a:r>
              <a:rPr lang="en-US" sz="2800" i="1" dirty="0">
                <a:solidFill>
                  <a:srgbClr val="0000FF"/>
                </a:solidFill>
              </a:rPr>
              <a:t>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, with  </a:t>
            </a:r>
            <a:r>
              <a:rPr lang="en-US" sz="2800" i="1" dirty="0">
                <a:solidFill>
                  <a:srgbClr val="0000FF"/>
                </a:solidFill>
              </a:rPr>
              <a:t>r </a:t>
            </a:r>
            <a:r>
              <a:rPr lang="en-US" sz="2800" i="0" dirty="0">
                <a:solidFill>
                  <a:srgbClr val="0000FF"/>
                </a:solidFill>
              </a:rPr>
              <a:t>= 6%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0.06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principal will change each month.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431758"/>
              </p:ext>
            </p:extLst>
          </p:nvPr>
        </p:nvGraphicFramePr>
        <p:xfrm>
          <a:off x="8001000" y="2984500"/>
          <a:ext cx="975591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600" imgH="838200" progId="Equation.DSMT4">
                  <p:embed/>
                </p:oleObj>
              </mc:Choice>
              <mc:Fallback>
                <p:oleObj name="Equation" r:id="rId2" imgW="9906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984500"/>
                        <a:ext cx="975591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240185"/>
              </p:ext>
            </p:extLst>
          </p:nvPr>
        </p:nvGraphicFramePr>
        <p:xfrm>
          <a:off x="3910012" y="4289425"/>
          <a:ext cx="96678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600" imgH="838200" progId="Equation.DSMT4">
                  <p:embed/>
                </p:oleObj>
              </mc:Choice>
              <mc:Fallback>
                <p:oleObj name="Equation" r:id="rId4" imgW="9906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0012" y="4289425"/>
                        <a:ext cx="966788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DB1D0B79-5C06-9174-F085-6919E4231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Calculating Compound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318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5138" indent="-465138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1.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First month:</a:t>
            </a:r>
            <a:r>
              <a:rPr lang="en-US" sz="2800" i="0" dirty="0">
                <a:solidFill>
                  <a:schemeClr val="tx1"/>
                </a:solidFill>
              </a:rPr>
              <a:t> the principal is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= </a:t>
            </a:r>
            <a:r>
              <a:rPr lang="en-US" sz="2800" i="0" dirty="0">
                <a:solidFill>
                  <a:srgbClr val="C00000"/>
                </a:solidFill>
              </a:rPr>
              <a:t>$5000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465138" indent="-465138" eaLnBrk="1" hangingPunct="1">
              <a:spcBef>
                <a:spcPct val="6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first month</a:t>
            </a:r>
          </a:p>
          <a:p>
            <a:pPr marL="465138" indent="-465138" eaLnBrk="1" hangingPunct="1">
              <a:spcBef>
                <a:spcPts val="3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2.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Second month: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5138" indent="-465138" eaLnBrk="1" hangingPunct="1"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	</a:t>
            </a:r>
            <a:r>
              <a:rPr lang="en-US" sz="2800" i="1" dirty="0">
                <a:solidFill>
                  <a:srgbClr val="000099"/>
                </a:solidFill>
              </a:rPr>
              <a:t>P</a:t>
            </a:r>
            <a:r>
              <a:rPr lang="en-US" sz="2800" i="0" dirty="0">
                <a:solidFill>
                  <a:srgbClr val="000099"/>
                </a:solidFill>
              </a:rPr>
              <a:t> = $5000 + $25 = </a:t>
            </a:r>
            <a:r>
              <a:rPr lang="en-US" sz="2800" i="0" dirty="0">
                <a:solidFill>
                  <a:srgbClr val="C00000"/>
                </a:solidFill>
              </a:rPr>
              <a:t>$5025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465138" indent="-465138" eaLnBrk="1" hangingPunct="1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		                 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							second month</a:t>
            </a:r>
          </a:p>
          <a:p>
            <a:pPr marL="465138" indent="-465138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047750" y="1828800"/>
          <a:ext cx="269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92080" imgH="838080" progId="Equation.DSMT4">
                  <p:embed/>
                </p:oleObj>
              </mc:Choice>
              <mc:Fallback>
                <p:oleObj name="Equation" r:id="rId2" imgW="26920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1828800"/>
                        <a:ext cx="269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090468" y="3810000"/>
          <a:ext cx="267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79480" imgH="838080" progId="Equation.DSMT4">
                  <p:embed/>
                </p:oleObj>
              </mc:Choice>
              <mc:Fallback>
                <p:oleObj name="Equation" r:id="rId4" imgW="26794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468" y="3810000"/>
                        <a:ext cx="267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3759200" y="2057400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700" imgH="368300" progId="Equation.DSMT4">
                  <p:embed/>
                </p:oleObj>
              </mc:Choice>
              <mc:Fallback>
                <p:oleObj name="Equation" r:id="rId6" imgW="12827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057400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3822700" y="4051300"/>
          <a:ext cx="1435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368280" progId="Equation.DSMT4">
                  <p:embed/>
                </p:oleObj>
              </mc:Choice>
              <mc:Fallback>
                <p:oleObj name="Equation" r:id="rId8" imgW="143496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051300"/>
                        <a:ext cx="1435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7" name="Object 17"/>
          <p:cNvGraphicFramePr>
            <a:graphicFrameLocks noChangeAspect="1"/>
          </p:cNvGraphicFramePr>
          <p:nvPr/>
        </p:nvGraphicFramePr>
        <p:xfrm>
          <a:off x="5323609" y="4038600"/>
          <a:ext cx="1257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57120" imgH="368280" progId="Equation.DSMT4">
                  <p:embed/>
                </p:oleObj>
              </mc:Choice>
              <mc:Fallback>
                <p:oleObj name="Equation" r:id="rId10" imgW="1257120" imgH="368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3609" y="4038600"/>
                        <a:ext cx="1257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A91D0748-8C90-DA3D-FBD5-912347E3B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3.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Third month:</a:t>
            </a:r>
            <a:r>
              <a:rPr lang="en-US" dirty="0">
                <a:solidFill>
                  <a:schemeClr val="tx1"/>
                </a:solidFill>
              </a:rPr>
              <a:t> the new principal is	</a:t>
            </a:r>
            <a:r>
              <a:rPr lang="en-US" i="1" dirty="0">
                <a:solidFill>
                  <a:srgbClr val="000099"/>
                </a:solidFill>
              </a:rPr>
              <a:t>P </a:t>
            </a:r>
            <a:r>
              <a:rPr lang="en-US" dirty="0">
                <a:solidFill>
                  <a:srgbClr val="000099"/>
                </a:solidFill>
              </a:rPr>
              <a:t>= $5025 + $25.13 = </a:t>
            </a:r>
            <a:r>
              <a:rPr lang="en-US" dirty="0">
                <a:solidFill>
                  <a:srgbClr val="C00000"/>
                </a:solidFill>
              </a:rPr>
              <a:t>$5050.13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6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       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third month</a:t>
            </a:r>
          </a:p>
          <a:p>
            <a:pPr>
              <a:spcBef>
                <a:spcPts val="3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4.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Fourth month:</a:t>
            </a:r>
            <a:r>
              <a:rPr lang="en-US" dirty="0">
                <a:solidFill>
                  <a:schemeClr val="tx1"/>
                </a:solidFill>
              </a:rPr>
              <a:t> the new principal is 	</a:t>
            </a:r>
            <a:r>
              <a:rPr lang="en-US" i="1" dirty="0">
                <a:solidFill>
                  <a:srgbClr val="000099"/>
                </a:solidFill>
              </a:rPr>
              <a:t>P </a:t>
            </a:r>
            <a:r>
              <a:rPr lang="en-US" dirty="0">
                <a:solidFill>
                  <a:srgbClr val="000099"/>
                </a:solidFill>
              </a:rPr>
              <a:t>= $5050.13 + $25.25 = </a:t>
            </a:r>
            <a:r>
              <a:rPr lang="en-US" dirty="0">
                <a:solidFill>
                  <a:srgbClr val="C00000"/>
                </a:solidFill>
              </a:rPr>
              <a:t>$5075.38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2400"/>
              </a:spcBef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dirty="0">
                <a:solidFill>
                  <a:schemeClr val="tx1"/>
                </a:solidFill>
              </a:rPr>
              <a:t>	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fourth month</a:t>
            </a:r>
          </a:p>
          <a:p>
            <a:endParaRPr lang="en-US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028700" y="2133600"/>
          <a:ext cx="312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24080" imgH="838080" progId="Equation.DSMT4">
                  <p:embed/>
                </p:oleObj>
              </mc:Choice>
              <mc:Fallback>
                <p:oleObj name="Equation" r:id="rId2" imgW="31240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133600"/>
                        <a:ext cx="312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022350" y="406400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838080" progId="Equation.DSMT4">
                  <p:embed/>
                </p:oleObj>
              </mc:Choice>
              <mc:Fallback>
                <p:oleObj name="Equation" r:id="rId4" imgW="31366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406400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4165600" y="23749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70000" imgH="368300" progId="Equation.DSMT4">
                  <p:embed/>
                </p:oleObj>
              </mc:Choice>
              <mc:Fallback>
                <p:oleObj name="Equation" r:id="rId6" imgW="1270000" imgH="368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23749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4203700" y="43053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70000" imgH="368300" progId="Equation.DSMT4">
                  <p:embed/>
                </p:oleObj>
              </mc:Choice>
              <mc:Fallback>
                <p:oleObj name="Equation" r:id="rId8" imgW="1270000" imgH="3683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43053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08E9581D-895B-8B05-AC88-58BAFA0B5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09958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tabLst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Interest = Principal 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b="1" dirty="0">
                <a:solidFill>
                  <a:srgbClr val="000000"/>
                </a:solidFill>
              </a:rPr>
              <a:t> rate 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b="1" dirty="0">
                <a:solidFill>
                  <a:srgbClr val="000000"/>
                </a:solidFill>
              </a:rPr>
              <a:t> time</a:t>
            </a:r>
          </a:p>
          <a:p>
            <a:pPr>
              <a:spcBef>
                <a:spcPts val="600"/>
              </a:spcBef>
              <a:tabLst>
                <a:tab pos="914400" algn="l"/>
              </a:tabLst>
            </a:pPr>
            <a:r>
              <a:rPr lang="en-US" dirty="0">
                <a:solidFill>
                  <a:srgbClr val="000000"/>
                </a:solidFill>
              </a:rPr>
              <a:t>Writing the formula using letters, we have </a:t>
            </a:r>
            <a:r>
              <a:rPr lang="en-US" b="1" i="1" dirty="0">
                <a:solidFill>
                  <a:srgbClr val="0000FF"/>
                </a:solidFill>
              </a:rPr>
              <a:t>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Symbol" pitchFamily="82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P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∙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r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∙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, where</a:t>
            </a:r>
          </a:p>
          <a:p>
            <a:pPr>
              <a:spcBef>
                <a:spcPts val="0"/>
              </a:spcBef>
              <a:tabLst>
                <a:tab pos="914400" algn="l"/>
              </a:tabLst>
            </a:pPr>
            <a:endParaRPr lang="en-US" sz="3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 =	interest (earned or paid),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 =	principal (the amount invested or 				borrowed),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 =	rate of interest (stated as an annual rate) 		in decimal or fraction form, and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 =	time (years or fraction of a year).</a:t>
            </a: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Formula: Simple Interest Formula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2420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interest earned in four months will be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balance in the account will be </a:t>
            </a:r>
            <a:r>
              <a:rPr lang="en-US" sz="2800" i="0" dirty="0">
                <a:solidFill>
                  <a:srgbClr val="000099"/>
                </a:solidFill>
              </a:rPr>
              <a:t>$5000.00 + $100.76 = </a:t>
            </a:r>
            <a:r>
              <a:rPr lang="en-US" sz="2800" i="0" dirty="0">
                <a:solidFill>
                  <a:srgbClr val="FF0000"/>
                </a:solidFill>
              </a:rPr>
              <a:t>$5100.76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845AE3-106F-FE62-4FFA-BFB39740A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  <a:endParaRPr lang="en-IN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1FC7085-F05C-1B9B-BDFA-4FD387F628F3}"/>
              </a:ext>
            </a:extLst>
          </p:cNvPr>
          <p:cNvSpPr txBox="1">
            <a:spLocks/>
          </p:cNvSpPr>
          <p:nvPr/>
        </p:nvSpPr>
        <p:spPr>
          <a:xfrm>
            <a:off x="3714526" y="1891829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$ 25.00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354D541-2998-1957-AC8A-DBF0F02CB7C3}"/>
              </a:ext>
            </a:extLst>
          </p:cNvPr>
          <p:cNvSpPr txBox="1">
            <a:spLocks/>
          </p:cNvSpPr>
          <p:nvPr/>
        </p:nvSpPr>
        <p:spPr>
          <a:xfrm>
            <a:off x="3706159" y="2317279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$ 25.13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752B8E5-4B7F-0A50-1F98-77DA4C818AEE}"/>
              </a:ext>
            </a:extLst>
          </p:cNvPr>
          <p:cNvSpPr txBox="1">
            <a:spLocks/>
          </p:cNvSpPr>
          <p:nvPr/>
        </p:nvSpPr>
        <p:spPr>
          <a:xfrm>
            <a:off x="3706159" y="2757573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$ 25.25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919C4AE-6C84-80BD-FD18-52617E8B81ED}"/>
              </a:ext>
            </a:extLst>
          </p:cNvPr>
          <p:cNvSpPr txBox="1">
            <a:spLocks/>
          </p:cNvSpPr>
          <p:nvPr/>
        </p:nvSpPr>
        <p:spPr>
          <a:xfrm>
            <a:off x="2895600" y="3219853"/>
            <a:ext cx="2466041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+      $ 25.38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90A8BDC-0483-306E-4CB8-4911B3AA3B82}"/>
              </a:ext>
            </a:extLst>
          </p:cNvPr>
          <p:cNvSpPr txBox="1">
            <a:spLocks/>
          </p:cNvSpPr>
          <p:nvPr/>
        </p:nvSpPr>
        <p:spPr>
          <a:xfrm>
            <a:off x="3679041" y="3756667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00"/>
                </a:solidFill>
              </a:rPr>
              <a:t>$ 100.76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9FB1DE-6C4F-D842-037D-4C1908CF9977}"/>
              </a:ext>
            </a:extLst>
          </p:cNvPr>
          <p:cNvCxnSpPr/>
          <p:nvPr/>
        </p:nvCxnSpPr>
        <p:spPr>
          <a:xfrm>
            <a:off x="3328520" y="3756667"/>
            <a:ext cx="1600200" cy="0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68775" y="1089950"/>
            <a:ext cx="8226425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When interest is compounded, the total </a:t>
            </a:r>
            <a:r>
              <a:rPr lang="en-US" sz="2800" b="1" dirty="0">
                <a:solidFill>
                  <a:srgbClr val="C00000"/>
                </a:solidFill>
              </a:rPr>
              <a:t>amount </a:t>
            </a:r>
            <a:r>
              <a:rPr lang="en-US" sz="2800" b="1" i="1" dirty="0">
                <a:solidFill>
                  <a:srgbClr val="C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accumulated (including principal and interest) is given by the formula</a:t>
            </a: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amount invested or borrowed),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interest rate in decimal or fraction form,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number of compounding periods in 1 year.  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Formula: Compound Interest Formula</a:t>
            </a:r>
          </a:p>
        </p:txBody>
      </p:sp>
      <p:graphicFrame>
        <p:nvGraphicFramePr>
          <p:cNvPr id="3072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948229"/>
              </p:ext>
            </p:extLst>
          </p:nvPr>
        </p:nvGraphicFramePr>
        <p:xfrm>
          <a:off x="3505200" y="2438400"/>
          <a:ext cx="213201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1015920" progId="Equation.DSMT4">
                  <p:embed/>
                </p:oleObj>
              </mc:Choice>
              <mc:Fallback>
                <p:oleObj name="Equation" r:id="rId2" imgW="2273040" imgH="101592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438400"/>
                        <a:ext cx="2132013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Max invested </a:t>
            </a:r>
            <a:r>
              <a:rPr lang="en-US" sz="2800" i="0" dirty="0">
                <a:solidFill>
                  <a:srgbClr val="0000FF"/>
                </a:solidFill>
              </a:rPr>
              <a:t>$4500 </a:t>
            </a:r>
            <a:r>
              <a:rPr lang="en-US" sz="2800" i="0" dirty="0">
                <a:solidFill>
                  <a:schemeClr val="tx1"/>
                </a:solidFill>
              </a:rPr>
              <a:t>at </a:t>
            </a:r>
            <a:r>
              <a:rPr lang="en-US" sz="2800" i="0" dirty="0">
                <a:solidFill>
                  <a:srgbClr val="0000FF"/>
                </a:solidFill>
              </a:rPr>
              <a:t>9%</a:t>
            </a:r>
            <a:r>
              <a:rPr lang="en-US" dirty="0">
                <a:solidFill>
                  <a:schemeClr val="tx1"/>
                </a:solidFill>
              </a:rPr>
              <a:t> to be compounded monthly. What will be the amount in his account in </a:t>
            </a:r>
            <a:r>
              <a:rPr lang="en-US" dirty="0">
                <a:solidFill>
                  <a:srgbClr val="0000FF"/>
                </a:solidFill>
              </a:rPr>
              <a:t>5 years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889000" y="3048000"/>
          <a:ext cx="7124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24400" imgH="419040" progId="Equation.DSMT4">
                  <p:embed/>
                </p:oleObj>
              </mc:Choice>
              <mc:Fallback>
                <p:oleObj name="Equation" r:id="rId2" imgW="71244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048000"/>
                        <a:ext cx="7124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69818" y="3617191"/>
          <a:ext cx="152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355320" progId="Equation.DSMT4">
                  <p:embed/>
                </p:oleObj>
              </mc:Choice>
              <mc:Fallback>
                <p:oleObj name="Equation" r:id="rId4" imgW="15238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818" y="3617191"/>
                        <a:ext cx="1524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89DF8F31-0842-7DDB-D2B4-114567ACF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Application: Using the Compound Interest Formula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72944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into the formula gives the following.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11218" y="4375150"/>
          <a:ext cx="162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368280" progId="Equation.DSMT4">
                  <p:embed/>
                </p:oleObj>
              </mc:Choice>
              <mc:Fallback>
                <p:oleObj name="Equation" r:id="rId2" imgW="162540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218" y="4375150"/>
                        <a:ext cx="16256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029200" y="44196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5000925"/>
            <a:ext cx="84685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amount in Max’s account in </a:t>
            </a:r>
            <a:r>
              <a:rPr lang="en-US" sz="2800" dirty="0">
                <a:solidFill>
                  <a:srgbClr val="0000FF"/>
                </a:solidFill>
              </a:rPr>
              <a:t>5 years</a:t>
            </a:r>
            <a:r>
              <a:rPr lang="en-US" sz="2800" dirty="0"/>
              <a:t> will be </a:t>
            </a:r>
          </a:p>
          <a:p>
            <a:r>
              <a:rPr lang="en-US" sz="2800" dirty="0">
                <a:solidFill>
                  <a:srgbClr val="FF0000"/>
                </a:solidFill>
              </a:rPr>
              <a:t>$7045.56</a:t>
            </a:r>
            <a:endParaRPr lang="en-US" sz="2800" dirty="0"/>
          </a:p>
        </p:txBody>
      </p:sp>
      <p:graphicFrame>
        <p:nvGraphicFramePr>
          <p:cNvPr id="809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767891"/>
              </p:ext>
            </p:extLst>
          </p:nvPr>
        </p:nvGraphicFramePr>
        <p:xfrm>
          <a:off x="1670050" y="2051050"/>
          <a:ext cx="3429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9000" imgH="1015920" progId="Equation.DSMT4">
                  <p:embed/>
                </p:oleObj>
              </mc:Choice>
              <mc:Fallback>
                <p:oleObj name="Equation" r:id="rId4" imgW="342900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2051050"/>
                        <a:ext cx="3429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277122"/>
              </p:ext>
            </p:extLst>
          </p:nvPr>
        </p:nvGraphicFramePr>
        <p:xfrm>
          <a:off x="1955800" y="3152775"/>
          <a:ext cx="300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09600" imgH="444240" progId="Equation.DSMT4">
                  <p:embed/>
                </p:oleObj>
              </mc:Choice>
              <mc:Fallback>
                <p:oleObj name="Equation" r:id="rId6" imgW="30096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152775"/>
                        <a:ext cx="300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464451"/>
              </p:ext>
            </p:extLst>
          </p:nvPr>
        </p:nvGraphicFramePr>
        <p:xfrm>
          <a:off x="1946275" y="3743325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9800" imgH="444240" progId="Equation.DSMT4">
                  <p:embed/>
                </p:oleObj>
              </mc:Choice>
              <mc:Fallback>
                <p:oleObj name="Equation" r:id="rId8" imgW="25398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5" y="3743325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23DDAE31-262C-C4E0-A9CE-238A22D6B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Application: Using the Compound Interest Formula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43000"/>
            <a:ext cx="8226425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To find the total interest earned on an investment that has earned interest by compounding, subtract the initial principal from the accumulated amount.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I</a:t>
            </a:r>
            <a:r>
              <a:rPr lang="en-US" sz="2800" b="1" dirty="0">
                <a:solidFill>
                  <a:srgbClr val="000000"/>
                </a:solidFill>
              </a:rPr>
              <a:t> = </a:t>
            </a:r>
            <a:r>
              <a:rPr lang="en-US" sz="2800" b="1" i="1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000000"/>
                </a:solidFill>
              </a:rPr>
              <a:t>–</a:t>
            </a:r>
            <a:r>
              <a:rPr lang="en-US" sz="2800" b="1" i="1" dirty="0">
                <a:solidFill>
                  <a:srgbClr val="000000"/>
                </a:solidFill>
              </a:rPr>
              <a:t> P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Formula: Total Interest Earned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001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How much interest did Max earn on the investment described in Example 8?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199" y="4495800"/>
            <a:ext cx="54102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Max earned </a:t>
            </a:r>
            <a:r>
              <a:rPr lang="en-US" sz="2800" dirty="0">
                <a:solidFill>
                  <a:srgbClr val="FF0000"/>
                </a:solidFill>
              </a:rPr>
              <a:t>$2545.56 </a:t>
            </a:r>
            <a:r>
              <a:rPr lang="en-US" sz="2800" dirty="0"/>
              <a:t>in interest.</a:t>
            </a:r>
          </a:p>
        </p:txBody>
      </p:sp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2571750" y="281940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3760" imgH="279360" progId="Equation.DSMT4">
                  <p:embed/>
                </p:oleObj>
              </mc:Choice>
              <mc:Fallback>
                <p:oleObj name="Equation" r:id="rId2" imgW="119376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819400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2724150" y="3352800"/>
          <a:ext cx="293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291960" progId="Equation.DSMT4">
                  <p:embed/>
                </p:oleObj>
              </mc:Choice>
              <mc:Fallback>
                <p:oleObj name="Equation" r:id="rId4" imgW="2933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3352800"/>
                        <a:ext cx="293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2724150" y="38862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291960" progId="Equation.DSMT4">
                  <p:embed/>
                </p:oleObj>
              </mc:Choice>
              <mc:Fallback>
                <p:oleObj name="Equation" r:id="rId6" imgW="144756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38862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13C33AB-509A-9183-2BC2-F0F5ACD64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Application: Calculating Total Interest Earned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33509" cy="350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1" hangingPunct="1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Use the compound interest formula to find the value of </a:t>
            </a:r>
            <a:r>
              <a:rPr lang="en-US" sz="2800" i="0" dirty="0">
                <a:solidFill>
                  <a:srgbClr val="0000FF"/>
                </a:solidFill>
              </a:rPr>
              <a:t>$6000</a:t>
            </a:r>
            <a:r>
              <a:rPr lang="en-US" sz="2800" i="0" dirty="0">
                <a:solidFill>
                  <a:schemeClr val="tx1"/>
                </a:solidFill>
              </a:rPr>
              <a:t> invested for </a:t>
            </a:r>
            <a:r>
              <a:rPr lang="en-US" sz="2800" i="0" dirty="0">
                <a:solidFill>
                  <a:srgbClr val="0000FF"/>
                </a:solidFill>
              </a:rPr>
              <a:t>4 years</a:t>
            </a:r>
            <a:r>
              <a:rPr lang="en-US" sz="2800" i="0" dirty="0">
                <a:solidFill>
                  <a:schemeClr val="tx1"/>
                </a:solidFill>
              </a:rPr>
              <a:t> if it is compounded quarterly at </a:t>
            </a:r>
            <a:r>
              <a:rPr lang="en-US" sz="2800" i="0" dirty="0">
                <a:solidFill>
                  <a:srgbClr val="0000FF"/>
                </a:solidFill>
              </a:rPr>
              <a:t>12%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Find the amount of interest earned.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/>
            </a:pPr>
            <a:r>
              <a:rPr lang="en-US" sz="2800" dirty="0">
                <a:solidFill>
                  <a:schemeClr val="tx1"/>
                </a:solidFill>
              </a:rPr>
              <a:t>With a scientific calculator, follow the steps outlined in Example 8 with</a:t>
            </a:r>
          </a:p>
        </p:txBody>
      </p:sp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1460500" y="4838700"/>
          <a:ext cx="5981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81400" imgH="419040" progId="Equation.DSMT4">
                  <p:embed/>
                </p:oleObj>
              </mc:Choice>
              <mc:Fallback>
                <p:oleObj name="Equation" r:id="rId2" imgW="59814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838700"/>
                        <a:ext cx="5981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4B1BFA9B-0031-8058-83E3-5B8C041E3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10: Application: Compound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066800"/>
            <a:ext cx="75022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into the formula gives the following.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519952" y="5038254"/>
            <a:ext cx="8153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value (or amount) will be </a:t>
            </a:r>
            <a:r>
              <a:rPr lang="en-US" sz="2800" dirty="0">
                <a:solidFill>
                  <a:srgbClr val="FF0000"/>
                </a:solidFill>
              </a:rPr>
              <a:t>$  9628.24  </a:t>
            </a:r>
            <a:r>
              <a:rPr lang="en-US" sz="2800" dirty="0"/>
              <a:t>.</a:t>
            </a:r>
          </a:p>
        </p:txBody>
      </p:sp>
      <p:graphicFrame>
        <p:nvGraphicFramePr>
          <p:cNvPr id="849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774006"/>
              </p:ext>
            </p:extLst>
          </p:nvPr>
        </p:nvGraphicFramePr>
        <p:xfrm>
          <a:off x="2452688" y="1708150"/>
          <a:ext cx="4203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03360" imgH="1015920" progId="Equation.DSMT4">
                  <p:embed/>
                </p:oleObj>
              </mc:Choice>
              <mc:Fallback>
                <p:oleObj name="Equation" r:id="rId2" imgW="4203360" imgH="1015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688" y="1708150"/>
                        <a:ext cx="4203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567274" y="191466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136433"/>
              </p:ext>
            </p:extLst>
          </p:nvPr>
        </p:nvGraphicFramePr>
        <p:xfrm>
          <a:off x="4716908" y="1849213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291960" progId="Equation.DSMT4">
                  <p:embed/>
                </p:oleObj>
              </mc:Choice>
              <mc:Fallback>
                <p:oleObj name="Equation" r:id="rId4" imgW="647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908" y="1849213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700155" y="2395803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949537" y="235873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279360" progId="Equation.DSMT4">
                  <p:embed/>
                </p:oleObj>
              </mc:Choice>
              <mc:Fallback>
                <p:oleObj name="Equation" r:id="rId6" imgW="2156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537" y="235873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6103416" y="1684059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112055"/>
              </p:ext>
            </p:extLst>
          </p:nvPr>
        </p:nvGraphicFramePr>
        <p:xfrm>
          <a:off x="2706688" y="2981325"/>
          <a:ext cx="302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22560" imgH="444240" progId="Equation.DSMT4">
                  <p:embed/>
                </p:oleObj>
              </mc:Choice>
              <mc:Fallback>
                <p:oleObj name="Equation" r:id="rId8" imgW="3022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2981325"/>
                        <a:ext cx="302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196196" y="310688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385239"/>
              </p:ext>
            </p:extLst>
          </p:nvPr>
        </p:nvGraphicFramePr>
        <p:xfrm>
          <a:off x="4409642" y="308026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640" imgH="291960" progId="Equation.DSMT4">
                  <p:embed/>
                </p:oleObj>
              </mc:Choice>
              <mc:Fallback>
                <p:oleObj name="Equation" r:id="rId10" imgW="647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642" y="3080266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357085" y="2937531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770143"/>
              </p:ext>
            </p:extLst>
          </p:nvPr>
        </p:nvGraphicFramePr>
        <p:xfrm>
          <a:off x="2727325" y="3638550"/>
          <a:ext cx="2565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65360" imgH="444240" progId="Equation.DSMT4">
                  <p:embed/>
                </p:oleObj>
              </mc:Choice>
              <mc:Fallback>
                <p:oleObj name="Equation" r:id="rId12" imgW="256536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3638550"/>
                        <a:ext cx="2565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3875280" y="376971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038600" y="3742315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680" imgH="291960" progId="Equation.DSMT4">
                  <p:embed/>
                </p:oleObj>
              </mc:Choice>
              <mc:Fallback>
                <p:oleObj name="Equation" r:id="rId14" imgW="63468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42315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897052" y="3602548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2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668140"/>
              </p:ext>
            </p:extLst>
          </p:nvPr>
        </p:nvGraphicFramePr>
        <p:xfrm>
          <a:off x="2713038" y="4276725"/>
          <a:ext cx="198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81080" imgH="368280" progId="Equation.DSMT4">
                  <p:embed/>
                </p:oleObj>
              </mc:Choice>
              <mc:Fallback>
                <p:oleObj name="Equation" r:id="rId16" imgW="198108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038" y="4276725"/>
                        <a:ext cx="198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2980616" y="4443390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_____________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089895" y="4373236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052244" y="5106495"/>
            <a:ext cx="18057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_________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C041D-8CDD-38EC-2D04-22028E890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10: Application: Compound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  <p:bldP spid="16" grpId="0"/>
      <p:bldP spid="18" grpId="0"/>
      <p:bldP spid="20" grpId="0"/>
      <p:bldP spid="22" grpId="0"/>
      <p:bldP spid="26" grpId="0"/>
      <p:bldP spid="28" grpId="0"/>
      <p:bldP spid="3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3350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2"/>
            </a:pPr>
            <a:r>
              <a:rPr lang="en-US" sz="2800" dirty="0">
                <a:solidFill>
                  <a:schemeClr val="tx1"/>
                </a:solidFill>
              </a:rPr>
              <a:t>The interest earned will be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i="1" dirty="0">
                <a:solidFill>
                  <a:srgbClr val="0000FF"/>
                </a:solidFill>
              </a:rPr>
              <a:t>       I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$  9628.24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000099"/>
                </a:solidFill>
                <a:latin typeface="Calibri"/>
              </a:rPr>
              <a:t>– $6000.00 = </a:t>
            </a:r>
            <a:r>
              <a:rPr lang="en-US" dirty="0">
                <a:solidFill>
                  <a:srgbClr val="FF0000"/>
                </a:solidFill>
                <a:latin typeface="Calibri"/>
              </a:rPr>
              <a:t>$  3628.24</a:t>
            </a:r>
            <a:r>
              <a:rPr lang="en-US" dirty="0">
                <a:solidFill>
                  <a:schemeClr val="tx1"/>
                </a:solidFill>
                <a:latin typeface="Calibri"/>
              </a:rPr>
              <a:t>   .</a:t>
            </a:r>
            <a:endParaRPr lang="en-US" sz="2800" i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4952" y="1773496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_________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0" y="1782738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_________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442796-3B5C-C388-A9A6-17E402F5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10: Application: Compound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43000"/>
            <a:ext cx="8226425" cy="298543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The adjusted amount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due to </a:t>
            </a:r>
            <a:r>
              <a:rPr lang="en-US" sz="2800" b="1" dirty="0">
                <a:solidFill>
                  <a:srgbClr val="C00000"/>
                </a:solidFill>
              </a:rPr>
              <a:t>inflation</a:t>
            </a:r>
            <a:r>
              <a:rPr lang="en-US" sz="2800" dirty="0">
                <a:solidFill>
                  <a:srgbClr val="000000"/>
                </a:solidFill>
              </a:rPr>
              <a:t> is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=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(1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+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b="1" dirty="0">
                <a:solidFill>
                  <a:srgbClr val="000000"/>
                </a:solidFill>
              </a:rPr>
              <a:t>)</a:t>
            </a:r>
            <a:r>
              <a:rPr lang="en-US" sz="2800" b="1" i="1" baseline="30000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endParaRPr lang="en-US" sz="1000" dirty="0">
              <a:solidFill>
                <a:srgbClr val="000000"/>
              </a:solidFill>
            </a:endParaRP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original value),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rate of inflation in decimal notation,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Formula: Inflation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01137"/>
            <a:ext cx="8229600" cy="47859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want to borrow </a:t>
            </a:r>
            <a:r>
              <a:rPr lang="en-US" sz="2800" i="0" dirty="0">
                <a:solidFill>
                  <a:srgbClr val="0000FF"/>
                </a:solidFill>
              </a:rPr>
              <a:t>$2000 </a:t>
            </a:r>
            <a:r>
              <a:rPr lang="en-US" sz="2800" i="0" dirty="0">
                <a:solidFill>
                  <a:schemeClr val="tx1"/>
                </a:solidFill>
              </a:rPr>
              <a:t>from your bank for one year.  If the interest rate is </a:t>
            </a:r>
            <a:r>
              <a:rPr lang="en-US" sz="2800" i="0" dirty="0">
                <a:solidFill>
                  <a:srgbClr val="0000FF"/>
                </a:solidFill>
              </a:rPr>
              <a:t>5.5%</a:t>
            </a:r>
            <a:r>
              <a:rPr lang="en-US" sz="2800" i="0" dirty="0">
                <a:solidFill>
                  <a:schemeClr val="tx1"/>
                </a:solidFill>
              </a:rPr>
              <a:t>, how much interest would you pay?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  with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would pay </a:t>
            </a:r>
            <a:r>
              <a:rPr lang="en-US" sz="2800" i="0" dirty="0">
                <a:solidFill>
                  <a:srgbClr val="FF0000"/>
                </a:solidFill>
              </a:rPr>
              <a:t>$110</a:t>
            </a:r>
            <a:r>
              <a:rPr lang="en-US" sz="2800" b="1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in interest.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081411"/>
              </p:ext>
            </p:extLst>
          </p:nvPr>
        </p:nvGraphicFramePr>
        <p:xfrm>
          <a:off x="6625936" y="3352800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330120" progId="Equation.DSMT4">
                  <p:embed/>
                </p:oleObj>
              </mc:Choice>
              <mc:Fallback>
                <p:oleObj name="Equation" r:id="rId2" imgW="132048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5936" y="3352800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219200" y="4273550"/>
          <a:ext cx="6705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05360" imgH="419040" progId="Equation.DSMT4">
                  <p:embed/>
                </p:oleObj>
              </mc:Choice>
              <mc:Fallback>
                <p:oleObj name="Equation" r:id="rId4" imgW="670536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73550"/>
                        <a:ext cx="6705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067050" y="4889500"/>
          <a:ext cx="243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38400" imgH="292100" progId="Equation.DSMT4">
                  <p:embed/>
                </p:oleObj>
              </mc:Choice>
              <mc:Fallback>
                <p:oleObj name="Equation" r:id="rId6" imgW="24384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4889500"/>
                        <a:ext cx="243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562600" y="48895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5500" imgH="292100" progId="Equation.DSMT4">
                  <p:embed/>
                </p:oleObj>
              </mc:Choice>
              <mc:Fallback>
                <p:oleObj name="Equation" r:id="rId8" imgW="8255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8895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0F1559E5-D4DD-7CC5-77CC-B88F37F16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Application: Calculating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Simple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61826"/>
            <a:ext cx="8333509" cy="4536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Suppose that your income is </a:t>
            </a:r>
            <a:r>
              <a:rPr lang="en-US" dirty="0">
                <a:solidFill>
                  <a:srgbClr val="0000FF"/>
                </a:solidFill>
              </a:rPr>
              <a:t>$28,800</a:t>
            </a:r>
            <a:r>
              <a:rPr lang="en-US" dirty="0"/>
              <a:t> per year and that each year you can expect to receive a cost-of-living raise that matches the inflation rate. If inflation is steady at </a:t>
            </a:r>
            <a:r>
              <a:rPr lang="en-US" dirty="0">
                <a:solidFill>
                  <a:srgbClr val="0000FF"/>
                </a:solidFill>
              </a:rPr>
              <a:t>3%</a:t>
            </a:r>
            <a:r>
              <a:rPr lang="en-US" dirty="0"/>
              <a:t> per year, find your yearly income in:</a:t>
            </a:r>
          </a:p>
          <a:p>
            <a:endParaRPr lang="en-US" sz="600" dirty="0"/>
          </a:p>
          <a:p>
            <a:r>
              <a:rPr lang="en-US" sz="2800" i="0" dirty="0">
                <a:solidFill>
                  <a:schemeClr val="tx1"/>
                </a:solidFill>
              </a:rPr>
              <a:t>a.   5 years		b.   10 years		    c.   20 years</a:t>
            </a:r>
          </a:p>
          <a:p>
            <a:endParaRPr lang="en-US" sz="600" b="1" dirty="0">
              <a:solidFill>
                <a:schemeClr val="tx1"/>
              </a:solidFill>
            </a:endParaRP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To calculate your yearly income in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>
                <a:solidFill>
                  <a:schemeClr val="tx1"/>
                </a:solidFill>
              </a:rPr>
              <a:t> years, evaluate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$</a:t>
            </a:r>
            <a:r>
              <a:rPr lang="en-US" dirty="0">
                <a:solidFill>
                  <a:srgbClr val="000099"/>
                </a:solidFill>
              </a:rPr>
              <a:t>28,800(1 + 0.03)</a:t>
            </a:r>
            <a:r>
              <a:rPr lang="en-US" i="1" baseline="30000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, and </a:t>
            </a:r>
          </a:p>
          <a:p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20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3A38B2-407B-1390-3225-67FDD354B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11: Application: Calculating Inflation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43753" y="1054249"/>
            <a:ext cx="8312727" cy="491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dirty="0">
                <a:solidFill>
                  <a:schemeClr val="tx1"/>
                </a:solidFill>
              </a:rPr>
              <a:t>:  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$28,800(1 + 0.03)</a:t>
            </a:r>
            <a:r>
              <a:rPr lang="en-US" baseline="30000" dirty="0">
                <a:solidFill>
                  <a:srgbClr val="000099"/>
                </a:solidFill>
              </a:rPr>
              <a:t>5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$33,387.09</a:t>
            </a:r>
            <a:endParaRPr lang="en-US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10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$28,800(1 + 0.03)</a:t>
            </a:r>
            <a:r>
              <a:rPr lang="en-US" baseline="30000" dirty="0">
                <a:solidFill>
                  <a:srgbClr val="000099"/>
                </a:solidFill>
              </a:rPr>
              <a:t>10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$38,704.79</a:t>
            </a:r>
          </a:p>
          <a:p>
            <a:pPr marL="514350" indent="-514350">
              <a:buFont typeface="+mj-lt"/>
              <a:buAutoNum type="alphaLcPeriod"/>
            </a:pPr>
            <a:endParaRPr lang="en-US" sz="2800" b="1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20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$28,800(1 + 0.03)</a:t>
            </a:r>
            <a:r>
              <a:rPr lang="en-US" baseline="30000" dirty="0">
                <a:solidFill>
                  <a:srgbClr val="000099"/>
                </a:solidFill>
              </a:rPr>
              <a:t>20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$52,016.00</a:t>
            </a:r>
            <a:endParaRPr lang="en-US" sz="2800" b="1" dirty="0">
              <a:solidFill>
                <a:srgbClr val="FF0000"/>
              </a:solidFill>
            </a:endParaRPr>
          </a:p>
          <a:p>
            <a:pPr marL="457200" indent="-457200"/>
            <a:endParaRPr lang="en-US" b="1" dirty="0">
              <a:solidFill>
                <a:schemeClr val="tx1"/>
              </a:solidFill>
            </a:endParaRPr>
          </a:p>
          <a:p>
            <a:r>
              <a:rPr lang="en-US" dirty="0"/>
              <a:t>Thus, if you keep the same job for </a:t>
            </a:r>
            <a:r>
              <a:rPr lang="en-US" dirty="0">
                <a:solidFill>
                  <a:srgbClr val="0000FF"/>
                </a:solidFill>
              </a:rPr>
              <a:t>20 years</a:t>
            </a:r>
            <a:r>
              <a:rPr lang="en-US" dirty="0"/>
              <a:t> with your salary matching inflation, you will be making </a:t>
            </a:r>
            <a:r>
              <a:rPr lang="en-US" dirty="0">
                <a:solidFill>
                  <a:srgbClr val="0000FF"/>
                </a:solidFill>
              </a:rPr>
              <a:t>$33,387.09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5 years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$38,704.79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10 years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$52,016.00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20 years</a:t>
            </a:r>
            <a:r>
              <a:rPr lang="en-US" dirty="0"/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58015" y="25146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5608868" y="35052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5094A3-5052-5A8E-5CD1-5EE270ED80F9}"/>
              </a:ext>
            </a:extLst>
          </p:cNvPr>
          <p:cNvSpPr/>
          <p:nvPr/>
        </p:nvSpPr>
        <p:spPr>
          <a:xfrm>
            <a:off x="5525742" y="15240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81B1533-CF16-F805-4FAC-EC5FE44FB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11: Application: Calculating Inflation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  <p:bldP spid="6" grpId="0"/>
      <p:bldP spid="8" grpId="0"/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55680"/>
            <a:ext cx="8226425" cy="298543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The current value </a:t>
            </a:r>
            <a:r>
              <a:rPr lang="en-US" sz="2800" i="1" dirty="0">
                <a:solidFill>
                  <a:srgbClr val="000000"/>
                </a:solidFill>
              </a:rPr>
              <a:t>V</a:t>
            </a:r>
            <a:r>
              <a:rPr lang="en-US" sz="2800" dirty="0">
                <a:solidFill>
                  <a:srgbClr val="000000"/>
                </a:solidFill>
              </a:rPr>
              <a:t> of an item due to </a:t>
            </a:r>
            <a:r>
              <a:rPr lang="en-US" sz="2800" b="1" dirty="0">
                <a:solidFill>
                  <a:srgbClr val="C00000"/>
                </a:solidFill>
              </a:rPr>
              <a:t>depreciation</a:t>
            </a:r>
            <a:r>
              <a:rPr lang="en-US" sz="2800" dirty="0">
                <a:solidFill>
                  <a:srgbClr val="000000"/>
                </a:solidFill>
              </a:rPr>
              <a:t> is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V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=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b="1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Calibri"/>
              </a:rPr>
              <a:t>–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  <a:r>
              <a:rPr lang="en-US" sz="2800" b="1" i="1" baseline="30000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endParaRPr lang="en-US" sz="1000" dirty="0">
              <a:solidFill>
                <a:srgbClr val="000000"/>
              </a:solidFill>
            </a:endParaRP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original value),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rate of depreciation in decimal notation,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Formula: Depreciation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066800"/>
            <a:ext cx="8229600" cy="4861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/>
              <a:t>Suppose that a certain make of automobile depreciates </a:t>
            </a:r>
            <a:r>
              <a:rPr lang="en-US" sz="2600" dirty="0">
                <a:solidFill>
                  <a:srgbClr val="0000FF"/>
                </a:solidFill>
              </a:rPr>
              <a:t>15%</a:t>
            </a:r>
            <a:r>
              <a:rPr lang="en-US" sz="2600" dirty="0"/>
              <a:t> each year. Find the current market value of one of these automobiles if it is </a:t>
            </a:r>
            <a:r>
              <a:rPr lang="en-US" sz="2600" dirty="0">
                <a:solidFill>
                  <a:srgbClr val="0000FF"/>
                </a:solidFill>
              </a:rPr>
              <a:t>5 years </a:t>
            </a:r>
            <a:r>
              <a:rPr lang="en-US" sz="2600" dirty="0"/>
              <a:t>old and its original value was </a:t>
            </a:r>
            <a:r>
              <a:rPr lang="en-US" sz="2600" dirty="0">
                <a:solidFill>
                  <a:srgbClr val="0000FF"/>
                </a:solidFill>
              </a:rPr>
              <a:t>$40,000</a:t>
            </a:r>
            <a:r>
              <a:rPr lang="en-US" sz="2600" dirty="0"/>
              <a:t>.</a:t>
            </a:r>
            <a:endParaRPr lang="en-US" sz="26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6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endParaRPr lang="en-US" sz="26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600" i="0" dirty="0">
                <a:solidFill>
                  <a:schemeClr val="tx1"/>
                </a:solidFill>
              </a:rPr>
              <a:t>Using the formula for the current value due to depreciation, we have the following.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60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000"/>
              </a:spcBef>
              <a:buFont typeface="Courier New" pitchFamily="49" charset="0"/>
              <a:buNone/>
            </a:pPr>
            <a:endParaRPr lang="en-US" sz="260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600" dirty="0">
                <a:solidFill>
                  <a:schemeClr val="tx1"/>
                </a:solidFill>
              </a:rPr>
              <a:t>The current market value of the automobile is </a:t>
            </a:r>
            <a:r>
              <a:rPr lang="en-US" sz="2600" dirty="0">
                <a:solidFill>
                  <a:srgbClr val="FF0000"/>
                </a:solidFill>
              </a:rPr>
              <a:t>$17,748.21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575888"/>
              </p:ext>
            </p:extLst>
          </p:nvPr>
        </p:nvGraphicFramePr>
        <p:xfrm>
          <a:off x="2133600" y="3093862"/>
          <a:ext cx="5791200" cy="405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81400" imgH="419040" progId="Equation.DSMT4">
                  <p:embed/>
                </p:oleObj>
              </mc:Choice>
              <mc:Fallback>
                <p:oleObj name="Equation" r:id="rId2" imgW="59814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093862"/>
                        <a:ext cx="5791200" cy="4057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178935"/>
              </p:ext>
            </p:extLst>
          </p:nvPr>
        </p:nvGraphicFramePr>
        <p:xfrm>
          <a:off x="1358900" y="4572000"/>
          <a:ext cx="648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89360" imgH="444240" progId="Equation.DSMT4">
                  <p:embed/>
                </p:oleObj>
              </mc:Choice>
              <mc:Fallback>
                <p:oleObj name="Equation" r:id="rId4" imgW="648936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572000"/>
                        <a:ext cx="648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953000" y="50165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57CAFC1-F4B9-9E71-32E1-B575B8ACC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12: Application: Calculating the Current Value Due to Depreciation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091044"/>
            <a:ext cx="8395855" cy="4852556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Sylvia borrowed </a:t>
            </a:r>
            <a:r>
              <a:rPr lang="en-US" sz="2800" i="0" dirty="0">
                <a:solidFill>
                  <a:srgbClr val="0000FF"/>
                </a:solidFill>
              </a:rPr>
              <a:t>$2400 </a:t>
            </a:r>
            <a:r>
              <a:rPr lang="en-US" sz="2800" i="0" dirty="0">
                <a:solidFill>
                  <a:schemeClr val="tx1"/>
                </a:solidFill>
              </a:rPr>
              <a:t>at </a:t>
            </a:r>
            <a:r>
              <a:rPr lang="en-US" sz="2800" i="0" dirty="0">
                <a:solidFill>
                  <a:srgbClr val="0000FF"/>
                </a:solidFill>
              </a:rPr>
              <a:t>5%</a:t>
            </a:r>
            <a:r>
              <a:rPr lang="en-US" sz="2800" i="0" dirty="0">
                <a:solidFill>
                  <a:schemeClr val="tx1"/>
                </a:solidFill>
              </a:rPr>
              <a:t> interest for </a:t>
            </a:r>
            <a:r>
              <a:rPr lang="en-US" sz="2800" i="0" dirty="0">
                <a:solidFill>
                  <a:srgbClr val="0000FF"/>
                </a:solidFill>
              </a:rPr>
              <a:t>3 months</a:t>
            </a:r>
            <a:r>
              <a:rPr lang="en-US" sz="2800" i="0" dirty="0">
                <a:solidFill>
                  <a:schemeClr val="tx1"/>
                </a:solidFill>
              </a:rPr>
              <a:t>.  How much interest did she have to pay?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 with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Sylvia had to pay _______ in interest.</a:t>
            </a:r>
          </a:p>
        </p:txBody>
      </p:sp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541818" y="308696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700" imgH="292100" progId="Equation.DSMT4">
                  <p:embed/>
                </p:oleObj>
              </mc:Choice>
              <mc:Fallback>
                <p:oleObj name="Equation" r:id="rId2" imgW="647700" imgH="2921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818" y="3086966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079692"/>
              </p:ext>
            </p:extLst>
          </p:nvPr>
        </p:nvGraphicFramePr>
        <p:xfrm>
          <a:off x="4890064" y="4334863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400" imgH="838200" progId="Equation.DSMT4">
                  <p:embed/>
                </p:oleObj>
              </mc:Choice>
              <mc:Fallback>
                <p:oleObj name="Equation" r:id="rId4" imgW="2794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064" y="4334863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2833254" y="474518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600" imgH="292100" progId="Equation.DSMT4">
                  <p:embed/>
                </p:oleObj>
              </mc:Choice>
              <mc:Fallback>
                <p:oleObj name="Equation" r:id="rId6" imgW="7366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254" y="474518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3900054" y="4753264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700" imgH="292100" progId="Equation.DSMT4">
                  <p:embed/>
                </p:oleObj>
              </mc:Choice>
              <mc:Fallback>
                <p:oleObj name="Equation" r:id="rId8" imgW="6477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054" y="4753264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5943600" y="473450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291960" progId="Equation.DSMT4">
                  <p:embed/>
                </p:oleObj>
              </mc:Choice>
              <mc:Fallback>
                <p:oleObj name="Equation" r:id="rId10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734502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225068"/>
              </p:ext>
            </p:extLst>
          </p:nvPr>
        </p:nvGraphicFramePr>
        <p:xfrm>
          <a:off x="3200400" y="525780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800" imgH="368300" progId="Equation.DSMT4">
                  <p:embed/>
                </p:oleObj>
              </mc:Choice>
              <mc:Fallback>
                <p:oleObj name="Equation" r:id="rId12" imgW="558800" imgH="3683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257800"/>
                        <a:ext cx="55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279650" y="3048000"/>
          <a:ext cx="4826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5800" imgH="393480" progId="Equation.DSMT4">
                  <p:embed/>
                </p:oleObj>
              </mc:Choice>
              <mc:Fallback>
                <p:oleObj name="Equation" r:id="rId14" imgW="482580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3048000"/>
                        <a:ext cx="4826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321214" y="3622675"/>
          <a:ext cx="4597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97200" imgH="825480" progId="Equation.DSMT4">
                  <p:embed/>
                </p:oleObj>
              </mc:Choice>
              <mc:Fallback>
                <p:oleObj name="Equation" r:id="rId16" imgW="459720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14" y="3622675"/>
                        <a:ext cx="4597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317173" y="4752975"/>
          <a:ext cx="2463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63480" imgH="355320" progId="Equation.DSMT4">
                  <p:embed/>
                </p:oleObj>
              </mc:Choice>
              <mc:Fallback>
                <p:oleObj name="Equation" r:id="rId18" imgW="246348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173" y="4752975"/>
                        <a:ext cx="2463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5713125" y="4470111"/>
          <a:ext cx="5842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88560" progId="Equation.DSMT4">
                  <p:embed/>
                </p:oleObj>
              </mc:Choice>
              <mc:Fallback>
                <p:oleObj name="Equation" r:id="rId20" imgW="583920" imgH="88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125" y="4470111"/>
                        <a:ext cx="584200" cy="8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334000" y="4829175"/>
          <a:ext cx="1206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06360" imgH="266400" progId="Equation.DSMT4">
                  <p:embed/>
                </p:oleObj>
              </mc:Choice>
              <mc:Fallback>
                <p:oleObj name="Equation" r:id="rId22" imgW="120636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9175"/>
                        <a:ext cx="1206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026902"/>
              </p:ext>
            </p:extLst>
          </p:nvPr>
        </p:nvGraphicFramePr>
        <p:xfrm>
          <a:off x="4714009" y="5168900"/>
          <a:ext cx="5842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83920" imgH="88560" progId="Equation.DSMT4">
                  <p:embed/>
                </p:oleObj>
              </mc:Choice>
              <mc:Fallback>
                <p:oleObj name="Equation" r:id="rId24" imgW="583920" imgH="8856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009" y="5168900"/>
                        <a:ext cx="584200" cy="8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46906"/>
              </p:ext>
            </p:extLst>
          </p:nvPr>
        </p:nvGraphicFramePr>
        <p:xfrm>
          <a:off x="6189518" y="2336800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20480" imgH="330120" progId="Equation.DSMT4">
                  <p:embed/>
                </p:oleObj>
              </mc:Choice>
              <mc:Fallback>
                <p:oleObj name="Equation" r:id="rId25" imgW="1320480" imgH="330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518" y="2336800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4A64054E-DF53-2D26-B7CD-4F1C725D6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2: Application: Calculating Simple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243444"/>
            <a:ext cx="8395855" cy="3252356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Carmen loaned </a:t>
            </a:r>
            <a:r>
              <a:rPr lang="en-US" sz="2800" i="0" dirty="0">
                <a:solidFill>
                  <a:srgbClr val="0000FF"/>
                </a:solidFill>
              </a:rPr>
              <a:t>$500 </a:t>
            </a:r>
            <a:r>
              <a:rPr lang="en-US" sz="2800" i="0" dirty="0">
                <a:solidFill>
                  <a:schemeClr val="tx1"/>
                </a:solidFill>
              </a:rPr>
              <a:t>to a friend for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 at an interest rate of </a:t>
            </a:r>
            <a:r>
              <a:rPr lang="en-US" sz="2800" i="0" dirty="0">
                <a:solidFill>
                  <a:srgbClr val="0000FF"/>
                </a:solidFill>
              </a:rPr>
              <a:t>8%</a:t>
            </a:r>
            <a:r>
              <a:rPr lang="en-US" sz="2800" i="0" dirty="0">
                <a:solidFill>
                  <a:schemeClr val="tx1"/>
                </a:solidFill>
              </a:rPr>
              <a:t>. How much will her friend pay her at the end of the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amount paid to Carmen at the end of the six months will be the original amount loaned plus the interest.</a:t>
            </a: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DC7EA6C6-D9B7-9E6B-2A8D-CD9493AB7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Application: Calculating Total Amount Due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091044"/>
            <a:ext cx="8395855" cy="4852555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with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000"/>
              </a:spcAft>
              <a:buFont typeface="Courier New" pitchFamily="49" charset="0"/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Aft>
                <a:spcPts val="400"/>
              </a:spcAft>
            </a:pPr>
            <a:r>
              <a:rPr lang="en-US" dirty="0">
                <a:solidFill>
                  <a:schemeClr val="tx1"/>
                </a:solidFill>
              </a:rPr>
              <a:t>The interest is </a:t>
            </a:r>
            <a:r>
              <a:rPr lang="en-US" dirty="0">
                <a:solidFill>
                  <a:srgbClr val="0000FF"/>
                </a:solidFill>
              </a:rPr>
              <a:t>$20</a:t>
            </a:r>
            <a:r>
              <a:rPr lang="en-US" dirty="0">
                <a:solidFill>
                  <a:schemeClr val="tx1"/>
                </a:solidFill>
              </a:rPr>
              <a:t> and the total amount to be paid at the end of </a:t>
            </a:r>
            <a:r>
              <a:rPr lang="en-US" dirty="0">
                <a:solidFill>
                  <a:srgbClr val="0000FF"/>
                </a:solidFill>
              </a:rPr>
              <a:t>6 months</a:t>
            </a:r>
            <a:r>
              <a:rPr lang="en-US" dirty="0">
                <a:solidFill>
                  <a:schemeClr val="tx1"/>
                </a:solidFill>
              </a:rPr>
              <a:t> is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560782" y="1884363"/>
          <a:ext cx="439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94160" imgH="419040" progId="Equation.DSMT4">
                  <p:embed/>
                </p:oleObj>
              </mc:Choice>
              <mc:Fallback>
                <p:oleObj name="Equation" r:id="rId2" imgW="439416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782" y="1884363"/>
                        <a:ext cx="4394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609850" y="2493962"/>
          <a:ext cx="4584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84600" imgH="825480" progId="Equation.DSMT4">
                  <p:embed/>
                </p:oleObj>
              </mc:Choice>
              <mc:Fallback>
                <p:oleObj name="Equation" r:id="rId4" imgW="4584600" imgH="825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493962"/>
                        <a:ext cx="4584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242280"/>
              </p:ext>
            </p:extLst>
          </p:nvPr>
        </p:nvGraphicFramePr>
        <p:xfrm>
          <a:off x="6629400" y="1183554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330120" progId="Equation.DSMT4">
                  <p:embed/>
                </p:oleObj>
              </mc:Choice>
              <mc:Fallback>
                <p:oleObj name="Equation" r:id="rId6" imgW="1320480" imgH="3301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183554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43" name="Object 9"/>
          <p:cNvGraphicFramePr>
            <a:graphicFrameLocks noChangeAspect="1"/>
          </p:cNvGraphicFramePr>
          <p:nvPr/>
        </p:nvGraphicFramePr>
        <p:xfrm>
          <a:off x="2621973" y="3517900"/>
          <a:ext cx="2146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825480" progId="Equation.DSMT4">
                  <p:embed/>
                </p:oleObj>
              </mc:Choice>
              <mc:Fallback>
                <p:oleObj name="Equation" r:id="rId8" imgW="2145960" imgH="825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1973" y="3517900"/>
                        <a:ext cx="2146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831773" y="3789362"/>
          <a:ext cx="228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0" imgH="291960" progId="Equation.DSMT4">
                  <p:embed/>
                </p:oleObj>
              </mc:Choice>
              <mc:Fallback>
                <p:oleObj name="Equation" r:id="rId10" imgW="22860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1773" y="3789362"/>
                        <a:ext cx="228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3799609" y="3754726"/>
            <a:ext cx="5334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4473286" y="4092431"/>
            <a:ext cx="304800" cy="1766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720850" y="5414819"/>
          <a:ext cx="565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651280" imgH="393480" progId="Equation.DSMT4">
                  <p:embed/>
                </p:oleObj>
              </mc:Choice>
              <mc:Fallback>
                <p:oleObj name="Equation" r:id="rId12" imgW="5651280" imgH="393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5414819"/>
                        <a:ext cx="5651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886200" y="3551382"/>
          <a:ext cx="406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06080" imgH="203040" progId="Equation.DSMT4">
                  <p:embed/>
                </p:oleObj>
              </mc:Choice>
              <mc:Fallback>
                <p:oleObj name="Equation" r:id="rId14" imgW="406080" imgH="2030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551382"/>
                        <a:ext cx="406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49D1FD80-BC80-0013-3B7D-A9B40F8A3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Application: Calculating Total Amount Due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principal would you need to invest at a rate of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 to earn </a:t>
            </a:r>
            <a:r>
              <a:rPr lang="en-US" sz="2800" i="0" dirty="0">
                <a:solidFill>
                  <a:srgbClr val="0000FF"/>
                </a:solidFill>
              </a:rPr>
              <a:t>$450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 the principal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is unknown. We do know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303501"/>
              </p:ext>
            </p:extLst>
          </p:nvPr>
        </p:nvGraphicFramePr>
        <p:xfrm>
          <a:off x="768350" y="3359150"/>
          <a:ext cx="674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43520" imgH="825480" progId="Equation.DSMT4">
                  <p:embed/>
                </p:oleObj>
              </mc:Choice>
              <mc:Fallback>
                <p:oleObj name="Equation" r:id="rId2" imgW="67435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3359150"/>
                        <a:ext cx="674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01D5B2A8-8AAC-DEEE-90A8-4EE4724D0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Calculating Principal using Simple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64682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and solving for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dirty="0">
                <a:solidFill>
                  <a:schemeClr val="tx1"/>
                </a:solidFill>
              </a:rPr>
              <a:t>,</a:t>
            </a:r>
            <a:r>
              <a:rPr lang="en-US" sz="2800" i="0" dirty="0">
                <a:solidFill>
                  <a:schemeClr val="tx1"/>
                </a:solidFill>
              </a:rPr>
              <a:t> we have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would need to invest a principal amount of </a:t>
            </a:r>
            <a:r>
              <a:rPr lang="en-US" sz="2800" i="0" dirty="0">
                <a:solidFill>
                  <a:srgbClr val="FF0000"/>
                </a:solidFill>
              </a:rPr>
              <a:t>$15,000</a:t>
            </a:r>
            <a:r>
              <a:rPr lang="en-US" sz="2800" b="1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to earn </a:t>
            </a:r>
            <a:r>
              <a:rPr lang="en-US" sz="2800" i="0" dirty="0">
                <a:solidFill>
                  <a:srgbClr val="0000FF"/>
                </a:solidFill>
              </a:rPr>
              <a:t>$450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6 months </a:t>
            </a:r>
            <a:r>
              <a:rPr lang="en-US" sz="2800" i="0" dirty="0">
                <a:solidFill>
                  <a:schemeClr val="tx1"/>
                </a:solidFill>
              </a:rPr>
              <a:t>at a rate of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829300" y="3691466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03160" imgH="304560" progId="Equation.DSMT4">
                  <p:embed/>
                </p:oleObj>
              </mc:Choice>
              <mc:Fallback>
                <p:oleObj name="Equation" r:id="rId2" imgW="2603160" imgH="304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691466"/>
                        <a:ext cx="2603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429000" y="1879600"/>
          <a:ext cx="226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0600" imgH="838200" progId="Equation.DSMT4">
                  <p:embed/>
                </p:oleObj>
              </mc:Choice>
              <mc:Fallback>
                <p:oleObj name="Equation" r:id="rId4" imgW="22606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879600"/>
                        <a:ext cx="226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422650" y="2925233"/>
          <a:ext cx="186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66900" imgH="292100" progId="Equation.DSMT4">
                  <p:embed/>
                </p:oleObj>
              </mc:Choice>
              <mc:Fallback>
                <p:oleObj name="Equation" r:id="rId6" imgW="18669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2925233"/>
                        <a:ext cx="186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02000" y="3424766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57400" imgH="838080" progId="Equation.DSMT4">
                  <p:embed/>
                </p:oleObj>
              </mc:Choice>
              <mc:Fallback>
                <p:oleObj name="Equation" r:id="rId8" imgW="2057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3424766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984500" y="4470400"/>
          <a:ext cx="1549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49400" imgH="330200" progId="Equation.DSMT4">
                  <p:embed/>
                </p:oleObj>
              </mc:Choice>
              <mc:Fallback>
                <p:oleObj name="Equation" r:id="rId10" imgW="1549400" imgH="330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4470400"/>
                        <a:ext cx="1549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4648200" y="35052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495801" y="4000499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035435C7-D86B-8398-D05F-AF69C18B2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Calculating Principal using Simple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Stuart is investing </a:t>
            </a:r>
            <a:r>
              <a:rPr lang="en-US" sz="2800" i="0" dirty="0">
                <a:solidFill>
                  <a:srgbClr val="0000FF"/>
                </a:solidFill>
              </a:rPr>
              <a:t>$1500 </a:t>
            </a:r>
            <a:r>
              <a:rPr lang="en-US" sz="2800" i="0" dirty="0">
                <a:solidFill>
                  <a:schemeClr val="tx1"/>
                </a:solidFill>
              </a:rPr>
              <a:t>at an interest rate of </a:t>
            </a:r>
            <a:r>
              <a:rPr lang="en-US" sz="2800" i="0" dirty="0">
                <a:solidFill>
                  <a:srgbClr val="0000FF"/>
                </a:solidFill>
              </a:rPr>
              <a:t>4%</a:t>
            </a:r>
            <a:r>
              <a:rPr lang="en-US" sz="2800" i="0" dirty="0">
                <a:solidFill>
                  <a:schemeClr val="tx1"/>
                </a:solidFill>
              </a:rPr>
              <a:t>. How long will it take for his investment to earn </a:t>
            </a:r>
            <a:r>
              <a:rPr lang="en-US" sz="2800" i="0" dirty="0">
                <a:solidFill>
                  <a:srgbClr val="0000FF"/>
                </a:solidFill>
              </a:rPr>
              <a:t>$15</a:t>
            </a:r>
            <a:r>
              <a:rPr lang="en-US" sz="2800" i="0" dirty="0">
                <a:solidFill>
                  <a:schemeClr val="tx1"/>
                </a:solidFill>
              </a:rPr>
              <a:t> in simple interest?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the unknown is time </a:t>
            </a:r>
            <a:r>
              <a:rPr lang="en-US" sz="2800" i="1" dirty="0">
                <a:solidFill>
                  <a:schemeClr val="tx1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. We do know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485900" y="4114800"/>
          <a:ext cx="5930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30640" imgH="419040" progId="Equation.DSMT4">
                  <p:embed/>
                </p:oleObj>
              </mc:Choice>
              <mc:Fallback>
                <p:oleObj name="Equation" r:id="rId2" imgW="593064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4114800"/>
                        <a:ext cx="59309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91AD4A28-58DF-7C99-C369-9EFE897ED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Application: Calculating Time using Simple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</TotalTime>
  <Words>1838</Words>
  <Application>Microsoft Office PowerPoint</Application>
  <PresentationFormat>On-screen Show (4:3)</PresentationFormat>
  <Paragraphs>237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Symbol</vt:lpstr>
      <vt:lpstr>Courier New</vt:lpstr>
      <vt:lpstr>Office Theme</vt:lpstr>
      <vt:lpstr>Equation</vt:lpstr>
      <vt:lpstr>Section 4.8</vt:lpstr>
      <vt:lpstr>Formula: Simple Interest Formula</vt:lpstr>
      <vt:lpstr>Example 1: Application: Calculating  Simple Interest</vt:lpstr>
      <vt:lpstr>Completion Example 2: Application: Calculating Simple Interest</vt:lpstr>
      <vt:lpstr>Example 3: Application: Calculating Total Amount Due</vt:lpstr>
      <vt:lpstr>Example 3: Application: Calculating Total Amount Due (cont.)</vt:lpstr>
      <vt:lpstr>Example 4: Application: Calculating Principal using Simple Interest</vt:lpstr>
      <vt:lpstr>Example 4: Application: Calculating Principal using Simple Interest (cont.)</vt:lpstr>
      <vt:lpstr>Example 5: Application: Calculating Time using Simple Interest</vt:lpstr>
      <vt:lpstr>Example 5: Application: Calculating Time using Simple Interest (cont.)</vt:lpstr>
      <vt:lpstr>Procedure: Calculating Compound Interest</vt:lpstr>
      <vt:lpstr>Procedure: Calculating Compound Interest (cont.)</vt:lpstr>
      <vt:lpstr>Procedure: Calculating Compound Interest (cont.)</vt:lpstr>
      <vt:lpstr>Example 6: Application: Calculating Compound Interest</vt:lpstr>
      <vt:lpstr>Example 6: Application: Calculating Compound Interest (cont.)</vt:lpstr>
      <vt:lpstr>Example 6: Application: Calculating Compound Interest (cont.)</vt:lpstr>
      <vt:lpstr>Example 7: Application: Calculating Compound Interest</vt:lpstr>
      <vt:lpstr>Example 7: Application: Calculating Compound Interest (cont.)</vt:lpstr>
      <vt:lpstr>Example 7: Application: Calculating Compound Interest (cont.)</vt:lpstr>
      <vt:lpstr>Example 7: Application: Calculating Compound Interest (cont.)</vt:lpstr>
      <vt:lpstr>Formula: Compound Interest Formula</vt:lpstr>
      <vt:lpstr>Example 8: Application: Using the Compound Interest Formula</vt:lpstr>
      <vt:lpstr>Example 8: Application: Using the Compound Interest Formula (cont.)</vt:lpstr>
      <vt:lpstr>Formula: Total Interest Earned</vt:lpstr>
      <vt:lpstr>Example 9: Application: Calculating Total Interest Earned</vt:lpstr>
      <vt:lpstr>Completion Example 10: Application: Compound Interest</vt:lpstr>
      <vt:lpstr>Completion Example 10: Application: Compound Interest (cont.)</vt:lpstr>
      <vt:lpstr>Completion Example 10: Application: Compound Interest (cont.)</vt:lpstr>
      <vt:lpstr>Formula: Inflation</vt:lpstr>
      <vt:lpstr>Example 11: Application: Calculating Inflation</vt:lpstr>
      <vt:lpstr>Example 11: Application: Calculating Inflation (cont.)</vt:lpstr>
      <vt:lpstr>Formula: Depreciation</vt:lpstr>
      <vt:lpstr>Example 12: Application: Calculating the Current Value Due to Depreciation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239</cp:revision>
  <dcterms:created xsi:type="dcterms:W3CDTF">2013-04-26T14:43:13Z</dcterms:created>
  <dcterms:modified xsi:type="dcterms:W3CDTF">2023-06-07T14:02:04Z</dcterms:modified>
</cp:coreProperties>
</file>