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4"/>
      <p:bold r:id="rId15"/>
      <p:italic r:id="rId16"/>
      <p:boldItalic r:id="rId17"/>
    </p:embeddedFont>
    <p:embeddedFont>
      <p:font typeface="Cambria Math" panose="02040503050406030204" pitchFamily="18" charset="0"/>
      <p:regular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7F7C"/>
    <a:srgbClr val="003231"/>
    <a:srgbClr val="006666"/>
    <a:srgbClr val="1F497D"/>
    <a:srgbClr val="00000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79" autoAdjust="0"/>
  </p:normalViewPr>
  <p:slideViewPr>
    <p:cSldViewPr>
      <p:cViewPr varScale="1">
        <p:scale>
          <a:sx n="107" d="100"/>
          <a:sy n="107" d="100"/>
        </p:scale>
        <p:origin x="108" y="12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3744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5A6457-5E15-4FC0-8775-5568A1E099B0}" type="datetimeFigureOut">
              <a:rPr lang="en-US" smtClean="0"/>
              <a:pPr/>
              <a:t>5/30/2023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E8ADEB-44F7-4491-AC1C-C8CAAD40EB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853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338942" y="6005935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6.bin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23.wmf"/><Relationship Id="rId18" Type="http://schemas.openxmlformats.org/officeDocument/2006/relationships/image" Target="../media/image26.png"/><Relationship Id="rId3" Type="http://schemas.openxmlformats.org/officeDocument/2006/relationships/image" Target="../media/image18.wmf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22.bin"/><Relationship Id="rId17" Type="http://schemas.openxmlformats.org/officeDocument/2006/relationships/image" Target="../media/image25.wmf"/><Relationship Id="rId2" Type="http://schemas.openxmlformats.org/officeDocument/2006/relationships/oleObject" Target="../embeddings/oleObject17.bin"/><Relationship Id="rId16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5" Type="http://schemas.openxmlformats.org/officeDocument/2006/relationships/image" Target="../media/image24.wmf"/><Relationship Id="rId10" Type="http://schemas.openxmlformats.org/officeDocument/2006/relationships/oleObject" Target="../embeddings/oleObject21.bin"/><Relationship Id="rId19" Type="http://schemas.openxmlformats.org/officeDocument/2006/relationships/image" Target="../media/image27.png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2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33.png"/><Relationship Id="rId5" Type="http://schemas.openxmlformats.org/officeDocument/2006/relationships/image" Target="../media/image27.wmf"/><Relationship Id="rId10" Type="http://schemas.openxmlformats.org/officeDocument/2006/relationships/image" Target="../media/image32.png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9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34.bin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image" Target="../media/image36.wmf"/><Relationship Id="rId7" Type="http://schemas.openxmlformats.org/officeDocument/2006/relationships/image" Target="../media/image38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7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Decimals </a:t>
            </a:r>
            <a:r>
              <a:rPr lang="en-US" b="1" i="1">
                <a:solidFill>
                  <a:srgbClr val="1F497D"/>
                </a:solidFill>
              </a:rPr>
              <a:t>and Percents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Properties: Relationships Between Decimal Numbers and Percents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310854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33400" indent="-533400" algn="just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A decimal number that is</a:t>
            </a:r>
          </a:p>
          <a:p>
            <a:pPr marL="533400" indent="-533400" algn="just">
              <a:lnSpc>
                <a:spcPct val="20000"/>
              </a:lnSpc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514350" indent="-514350" algn="just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less than 0.01 is less than 1%,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between 0.01 and 0.10 is between 1% and 10%,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between 0.10 and 1.00 is between 10% and 100%,    and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more than 1 is more than 100%.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Changing Fractions with Denominators of 100 to </a:t>
            </a:r>
            <a:r>
              <a:rPr lang="en-US" dirty="0" err="1">
                <a:solidFill>
                  <a:schemeClr val="accent1"/>
                </a:solidFill>
              </a:rPr>
              <a:t>Percents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7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hangingPunct="1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each fraction to a percent. </a:t>
            </a:r>
          </a:p>
          <a:p>
            <a:pPr marL="514350" indent="-514350" algn="just" eaLnBrk="1" hangingPunct="1">
              <a:lnSpc>
                <a:spcPct val="90000"/>
              </a:lnSpc>
              <a:buFont typeface="+mj-lt"/>
              <a:buAutoNum type="alphaLcPeriod"/>
            </a:pPr>
            <a:endParaRPr lang="en-US" b="1" i="0" dirty="0">
              <a:solidFill>
                <a:schemeClr val="tx1"/>
              </a:solidFill>
            </a:endParaRPr>
          </a:p>
          <a:p>
            <a:pPr marL="514350" indent="-514350" algn="just" eaLnBrk="1" hangingPunct="1">
              <a:lnSpc>
                <a:spcPct val="9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chemeClr val="tx1"/>
                </a:solidFill>
              </a:rPr>
              <a:t>		 	</a:t>
            </a:r>
            <a:endParaRPr lang="en-US" sz="2000" b="1" i="0" dirty="0">
              <a:solidFill>
                <a:srgbClr val="007F7C"/>
              </a:solidFill>
            </a:endParaRPr>
          </a:p>
          <a:p>
            <a:pPr marL="457200" indent="-457200" algn="just" eaLnBrk="1" hangingPunct="1">
              <a:lnSpc>
                <a:spcPct val="90000"/>
              </a:lnSpc>
              <a:buFont typeface="+mj-lt"/>
              <a:buAutoNum type="alphaLcPeriod"/>
            </a:pPr>
            <a:endParaRPr lang="en-US" sz="2000" b="1" i="0" dirty="0">
              <a:solidFill>
                <a:srgbClr val="C00C08"/>
              </a:solidFill>
            </a:endParaRPr>
          </a:p>
          <a:p>
            <a:pPr marL="514350" indent="-514350" algn="just" eaLnBrk="1" hangingPunct="1">
              <a:lnSpc>
                <a:spcPct val="30000"/>
              </a:lnSpc>
              <a:buFont typeface="+mj-lt"/>
              <a:buAutoNum type="alphaLcPeriod"/>
            </a:pPr>
            <a:endParaRPr lang="en-US" b="1" i="0" dirty="0">
              <a:solidFill>
                <a:schemeClr val="tx1"/>
              </a:solidFill>
            </a:endParaRPr>
          </a:p>
          <a:p>
            <a:pPr marL="514350" indent="-514350" algn="just" eaLnBrk="1" hangingPunct="1">
              <a:lnSpc>
                <a:spcPct val="30000"/>
              </a:lnSpc>
              <a:buFont typeface="+mj-lt"/>
              <a:buAutoNum type="alphaLcPeriod"/>
            </a:pPr>
            <a:endParaRPr lang="en-US" b="1" i="0" dirty="0">
              <a:solidFill>
                <a:schemeClr val="tx1"/>
              </a:solidFill>
            </a:endParaRPr>
          </a:p>
          <a:p>
            <a:pPr marL="514350" indent="-514350" algn="just" eaLnBrk="1" hangingPunct="1">
              <a:lnSpc>
                <a:spcPct val="9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 eaLnBrk="1" hangingPunct="1">
              <a:lnSpc>
                <a:spcPct val="90000"/>
              </a:lnSpc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algn="just" eaLnBrk="1" hangingPunct="1">
              <a:lnSpc>
                <a:spcPct val="9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chemeClr val="tx1"/>
                </a:solidFill>
              </a:rPr>
              <a:t>		</a:t>
            </a:r>
          </a:p>
          <a:p>
            <a:pPr marL="514350" indent="-514350" algn="just" eaLnBrk="1" hangingPunct="1">
              <a:lnSpc>
                <a:spcPct val="90000"/>
              </a:lnSpc>
              <a:buFont typeface="+mj-lt"/>
              <a:buAutoNum type="alphaLcPeriod"/>
            </a:pPr>
            <a:endParaRPr lang="en-US" b="1" i="0" dirty="0">
              <a:solidFill>
                <a:schemeClr val="tx1"/>
              </a:solidFill>
            </a:endParaRPr>
          </a:p>
          <a:p>
            <a:pPr algn="just" eaLnBrk="1" hangingPunct="1">
              <a:lnSpc>
                <a:spcPct val="3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066800" y="2016155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09600" imgH="838200" progId="Equation.DSMT4">
                  <p:embed/>
                </p:oleObj>
              </mc:Choice>
              <mc:Fallback>
                <p:oleObj name="Equation" r:id="rId2" imgW="609600" imgH="8382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16155"/>
                        <a:ext cx="609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1710" imgH="652471" progId="Equation.DSMT4">
                  <p:embed/>
                </p:oleObj>
              </mc:Choice>
              <mc:Fallback>
                <p:oleObj name="Equation" r:id="rId4" imgW="451710" imgH="652471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6770017"/>
              </p:ext>
            </p:extLst>
          </p:nvPr>
        </p:nvGraphicFramePr>
        <p:xfrm>
          <a:off x="1066800" y="3329165"/>
          <a:ext cx="558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58800" imgH="838200" progId="Equation.DSMT4">
                  <p:embed/>
                </p:oleObj>
              </mc:Choice>
              <mc:Fallback>
                <p:oleObj name="Equation" r:id="rId6" imgW="558800" imgH="8382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329165"/>
                        <a:ext cx="558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066800" y="4419600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71500" imgH="838200" progId="Equation.DSMT4">
                  <p:embed/>
                </p:oleObj>
              </mc:Choice>
              <mc:Fallback>
                <p:oleObj name="Equation" r:id="rId8" imgW="571500" imgH="8382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419600"/>
                        <a:ext cx="571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3909990" y="2220072"/>
            <a:ext cx="480798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Remember that percent means hundredths.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4259817" y="4562614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Note that the decimal point is not moved. The numerator is unchanged. </a:t>
            </a:r>
          </a:p>
        </p:txBody>
      </p: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041073" y="2282825"/>
          <a:ext cx="736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560" imgH="304560" progId="Equation.DSMT4">
                  <p:embed/>
                </p:oleObj>
              </mc:Choice>
              <mc:Fallback>
                <p:oleObj name="Equation" r:id="rId10" imgW="736560" imgH="30456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1073" y="2282825"/>
                        <a:ext cx="736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149600" y="3605645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88840" imgH="291960" progId="Equation.DSMT4">
                  <p:embed/>
                </p:oleObj>
              </mc:Choice>
              <mc:Fallback>
                <p:oleObj name="Equation" r:id="rId12" imgW="888840" imgH="29196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3605645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3263900" y="4686300"/>
          <a:ext cx="1003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02960" imgH="304560" progId="Equation.DSMT4">
                  <p:embed/>
                </p:oleObj>
              </mc:Choice>
              <mc:Fallback>
                <p:oleObj name="Equation" r:id="rId14" imgW="1002960" imgH="30456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4686300"/>
                        <a:ext cx="1003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/>
        </p:nvGraphicFramePr>
        <p:xfrm>
          <a:off x="1707573" y="2022475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31560" imgH="838080" progId="Equation.DSMT4">
                  <p:embed/>
                </p:oleObj>
              </mc:Choice>
              <mc:Fallback>
                <p:oleObj name="Equation" r:id="rId16" imgW="1231560" imgH="83808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7573" y="2022475"/>
                        <a:ext cx="1231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/>
        </p:nvGraphicFramePr>
        <p:xfrm>
          <a:off x="1696027" y="3332018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96800" imgH="838080" progId="Equation.DSMT4">
                  <p:embed/>
                </p:oleObj>
              </mc:Choice>
              <mc:Fallback>
                <p:oleObj name="Equation" r:id="rId18" imgW="139680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6027" y="3332018"/>
                        <a:ext cx="1397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1689100" y="4429991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511280" imgH="838080" progId="Equation.DSMT4">
                  <p:embed/>
                </p:oleObj>
              </mc:Choice>
              <mc:Fallback>
                <p:oleObj name="Equation" r:id="rId20" imgW="1511280" imgH="83808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4429991"/>
                        <a:ext cx="1511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uiExpand="1" build="p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Changing Fractions with Denominators of 100 to Percents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268313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 algn="just" eaLnBrk="1" hangingPunct="1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 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algn="just" eaLnBrk="1" hangingPunct="1">
              <a:buFont typeface="+mj-lt"/>
              <a:buAutoNum type="alphaLcPeriod" startAt="4"/>
            </a:pPr>
            <a:endParaRPr lang="en-US" b="1" i="0" dirty="0">
              <a:solidFill>
                <a:schemeClr val="tx1"/>
              </a:solidFill>
            </a:endParaRPr>
          </a:p>
          <a:p>
            <a:pPr marL="514350" indent="-514350" algn="just" eaLnBrk="1" hangingPunct="1">
              <a:lnSpc>
                <a:spcPct val="25000"/>
              </a:lnSpc>
              <a:buFont typeface="+mj-lt"/>
              <a:buAutoNum type="alphaLcPeriod" startAt="4"/>
            </a:pPr>
            <a:endParaRPr lang="en-US" b="1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 startAt="4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eaLnBrk="1" hangingPunct="1"/>
            <a:r>
              <a:rPr lang="en-US" i="0" dirty="0">
                <a:solidFill>
                  <a:schemeClr val="tx1"/>
                </a:solidFill>
              </a:rPr>
              <a:t>  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endParaRPr lang="en-US" dirty="0">
              <a:solidFill>
                <a:srgbClr val="007F7C"/>
              </a:solidFill>
            </a:endParaRP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066800" y="1184275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71500" imgH="838200" progId="Equation.DSMT4">
                  <p:embed/>
                </p:oleObj>
              </mc:Choice>
              <mc:Fallback>
                <p:oleObj name="Equation" r:id="rId2" imgW="571500" imgH="838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184275"/>
                        <a:ext cx="571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066800" y="2378075"/>
          <a:ext cx="58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83947" imgH="837836" progId="Equation.DSMT4">
                  <p:embed/>
                </p:oleObj>
              </mc:Choice>
              <mc:Fallback>
                <p:oleObj name="Equation" r:id="rId4" imgW="583947" imgH="837836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378075"/>
                        <a:ext cx="584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419600" y="2341418"/>
            <a:ext cx="438576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If the numerator is larger than 100, then the number is larger than 1 and it is more than 100%.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696027" y="1197841"/>
          <a:ext cx="1549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49080" imgH="825480" progId="Equation.DSMT4">
                  <p:embed/>
                </p:oleObj>
              </mc:Choice>
              <mc:Fallback>
                <p:oleObj name="Equation" r:id="rId6" imgW="1549080" imgH="8254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6027" y="1197841"/>
                        <a:ext cx="1549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308927" y="1450975"/>
          <a:ext cx="1079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79280" imgH="304560" progId="Equation.DSMT4">
                  <p:embed/>
                </p:oleObj>
              </mc:Choice>
              <mc:Fallback>
                <p:oleObj name="Equation" r:id="rId8" imgW="1079280" imgH="3045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8927" y="1450975"/>
                        <a:ext cx="1079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298536" y="2644775"/>
          <a:ext cx="1079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79280" imgH="304560" progId="Equation.DSMT4">
                  <p:embed/>
                </p:oleObj>
              </mc:Choice>
              <mc:Fallback>
                <p:oleObj name="Equation" r:id="rId10" imgW="1079280" imgH="3045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8536" y="2644775"/>
                        <a:ext cx="1079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419600" y="1381991"/>
            <a:ext cx="41467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All of something is 100% of that thing.</a:t>
            </a:r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/>
        </p:nvGraphicFramePr>
        <p:xfrm>
          <a:off x="1696027" y="2393373"/>
          <a:ext cx="1549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49080" imgH="825480" progId="Equation.DSMT4">
                  <p:embed/>
                </p:oleObj>
              </mc:Choice>
              <mc:Fallback>
                <p:oleObj name="Equation" r:id="rId12" imgW="1549080" imgH="8254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6027" y="2393373"/>
                        <a:ext cx="1549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109876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Move the decimal point two places to the right. </a:t>
            </a:r>
          </a:p>
          <a:p>
            <a:pPr marL="514350" indent="-514350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the % sign. </a:t>
            </a: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Changing a Decimal Number to a Percent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Changing Decimal Numbers to </a:t>
            </a:r>
            <a:r>
              <a:rPr lang="en-US" sz="3200" dirty="0" err="1">
                <a:solidFill>
                  <a:schemeClr val="accent1"/>
                </a:solidFill>
              </a:rPr>
              <a:t>Percents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65973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Change each decimal number to a percent.</a:t>
            </a: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     </a:t>
            </a:r>
            <a:endParaRPr lang="en-US" dirty="0">
              <a:solidFill>
                <a:schemeClr val="tx1"/>
              </a:solidFill>
            </a:endParaRPr>
          </a:p>
          <a:p>
            <a:pPr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 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   </a:t>
            </a:r>
          </a:p>
          <a:p>
            <a:pPr eaLnBrk="1" hangingPunct="1"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 </a:t>
            </a:r>
            <a:endParaRPr lang="en-US" i="0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3457575" y="3461039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2159289" y="3321916"/>
          <a:ext cx="1155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55600" imgH="304560" progId="Equation.DSMT4">
                  <p:embed/>
                </p:oleObj>
              </mc:Choice>
              <mc:Fallback>
                <p:oleObj name="Equation" r:id="rId2" imgW="1155600" imgH="3045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289" y="3321916"/>
                        <a:ext cx="1155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4438914"/>
              </p:ext>
            </p:extLst>
          </p:nvPr>
        </p:nvGraphicFramePr>
        <p:xfrm>
          <a:off x="1982523" y="4836333"/>
          <a:ext cx="990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90360" imgH="304560" progId="Equation.DSMT4">
                  <p:embed/>
                </p:oleObj>
              </mc:Choice>
              <mc:Fallback>
                <p:oleObj name="Equation" r:id="rId4" imgW="990360" imgH="3045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2523" y="4836333"/>
                        <a:ext cx="990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930275" y="3334039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27000" imgH="291960" progId="Equation.DSMT4">
                  <p:embed/>
                </p:oleObj>
              </mc:Choice>
              <mc:Fallback>
                <p:oleObj name="Equation" r:id="rId6" imgW="92700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75" y="3334039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6450166"/>
              </p:ext>
            </p:extLst>
          </p:nvPr>
        </p:nvGraphicFramePr>
        <p:xfrm>
          <a:off x="942975" y="4854605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14400" imgH="291960" progId="Equation.DSMT4">
                  <p:embed/>
                </p:oleObj>
              </mc:Choice>
              <mc:Fallback>
                <p:oleObj name="Equation" r:id="rId8" imgW="914400" imgH="2919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975" y="4854605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/>
        </p:nvGraphicFramePr>
        <p:xfrm>
          <a:off x="554038" y="2057400"/>
          <a:ext cx="1295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95280" imgH="291960" progId="Equation.DSMT4">
                  <p:embed/>
                </p:oleObj>
              </mc:Choice>
              <mc:Fallback>
                <p:oleObj name="Equation" r:id="rId10" imgW="1295280" imgH="29196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38" y="2057400"/>
                        <a:ext cx="1295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2603500" y="2051050"/>
          <a:ext cx="1282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82680" imgH="304560" progId="Equation.DSMT4">
                  <p:embed/>
                </p:oleObj>
              </mc:Choice>
              <mc:Fallback>
                <p:oleObj name="Equation" r:id="rId12" imgW="1282680" imgH="30456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0" y="2051050"/>
                        <a:ext cx="1282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/>
        </p:nvGraphicFramePr>
        <p:xfrm>
          <a:off x="4679373" y="2060143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14400" imgH="291960" progId="Equation.DSMT4">
                  <p:embed/>
                </p:oleObj>
              </mc:Choice>
              <mc:Fallback>
                <p:oleObj name="Equation" r:id="rId14" imgW="914400" imgH="29196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9373" y="2060143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/>
        </p:nvGraphicFramePr>
        <p:xfrm>
          <a:off x="6324600" y="2041814"/>
          <a:ext cx="927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000" imgH="304560" progId="Equation.DSMT4">
                  <p:embed/>
                </p:oleObj>
              </mc:Choice>
              <mc:Fallback>
                <p:oleObj name="Equation" r:id="rId16" imgW="927000" imgH="30456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041814"/>
                        <a:ext cx="927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176413" y="3248025"/>
            <a:ext cx="19481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% symbol added.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90600" y="4108679"/>
            <a:ext cx="48056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Decimal point moved two places to the right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3124200" y="5014604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733800" y="4821847"/>
            <a:ext cx="50801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% symbol added. Note that this is less than 1%.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01903" y="5486400"/>
            <a:ext cx="48056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Decimal point moved two places to the right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25908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BDA8AE8B-C444-C477-1E9F-425BB84FD9E4}"/>
                  </a:ext>
                </a:extLst>
              </p:cNvPr>
              <p:cNvSpPr/>
              <p:nvPr/>
            </p:nvSpPr>
            <p:spPr>
              <a:xfrm rot="10800000" flipH="1" flipV="1">
                <a:off x="1145004" y="3503273"/>
                <a:ext cx="469184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sym typeface="Euclid Math One"/>
                        </a:rPr>
                        <m:t>⤻</m:t>
                      </m:r>
                    </m:oMath>
                  </m:oMathPara>
                </a14:m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BDA8AE8B-C444-C477-1E9F-425BB84FD9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 flipH="1" flipV="1">
                <a:off x="1145004" y="3503273"/>
                <a:ext cx="469184" cy="584775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D7D77D5E-4379-1E0E-DE43-D7BBB45775D8}"/>
                  </a:ext>
                </a:extLst>
              </p:cNvPr>
              <p:cNvSpPr/>
              <p:nvPr/>
            </p:nvSpPr>
            <p:spPr>
              <a:xfrm rot="10800000" flipH="1" flipV="1">
                <a:off x="1139285" y="5021902"/>
                <a:ext cx="469184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sym typeface="Euclid Math One"/>
                        </a:rPr>
                        <m:t>⤻</m:t>
                      </m:r>
                    </m:oMath>
                  </m:oMathPara>
                </a14:m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D7D77D5E-4379-1E0E-DE43-D7BBB45775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 flipH="1" flipV="1">
                <a:off x="1139285" y="5021902"/>
                <a:ext cx="469184" cy="584775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/>
      <p:bldP spid="17" grpId="0"/>
      <p:bldP spid="19" grpId="0"/>
      <p:bldP spid="21" grpId="0"/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2591479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 eaLnBrk="1" hangingPunct="1">
              <a:buFont typeface="+mj-lt"/>
              <a:buAutoNum type="alphaLcPeriod" startAt="3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 startAt="4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Changing Decimal Numbers to </a:t>
            </a:r>
            <a:r>
              <a:rPr lang="en-US" sz="3200" dirty="0" err="1">
                <a:solidFill>
                  <a:schemeClr val="accent1"/>
                </a:solidFill>
              </a:rPr>
              <a:t>Percents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0243" name="Rectangle 3"/>
          <p:cNvSpPr>
            <a:spLocks/>
          </p:cNvSpPr>
          <p:nvPr/>
        </p:nvSpPr>
        <p:spPr bwMode="auto">
          <a:xfrm>
            <a:off x="470646" y="1185384"/>
            <a:ext cx="8292353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endParaRPr lang="en-US" b="0" i="1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137652"/>
              </p:ext>
            </p:extLst>
          </p:nvPr>
        </p:nvGraphicFramePr>
        <p:xfrm>
          <a:off x="1752600" y="1285069"/>
          <a:ext cx="1066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66680" imgH="304560" progId="Equation.DSMT4">
                  <p:embed/>
                </p:oleObj>
              </mc:Choice>
              <mc:Fallback>
                <p:oleObj name="Equation" r:id="rId2" imgW="1066680" imgH="3045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285069"/>
                        <a:ext cx="1066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982518" y="1297769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23600" imgH="291960" progId="Equation.DSMT4">
                  <p:embed/>
                </p:oleObj>
              </mc:Choice>
              <mc:Fallback>
                <p:oleObj name="Equation" r:id="rId4" imgW="72360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518" y="1297769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1877961" y="3317815"/>
          <a:ext cx="889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88840" imgH="304560" progId="Equation.DSMT4">
                  <p:embed/>
                </p:oleObj>
              </mc:Choice>
              <mc:Fallback>
                <p:oleObj name="Equation" r:id="rId6" imgW="888840" imgH="3045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7961" y="3317815"/>
                        <a:ext cx="889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1016959" y="3330515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36560" imgH="291960" progId="Equation.DSMT4">
                  <p:embed/>
                </p:oleObj>
              </mc:Choice>
              <mc:Fallback>
                <p:oleObj name="Equation" r:id="rId8" imgW="736560" imgH="2919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959" y="3330515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429000" y="1238129"/>
            <a:ext cx="5486401" cy="398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% symbol added. Note that this is more than 100%.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24434" y="2093526"/>
            <a:ext cx="64668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Decimal point moved two places to the right (a 0 is inserted)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36334" y="3209805"/>
            <a:ext cx="19481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% symbol added.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2895600" y="1433204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3026734" y="3418674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990600" y="4143315"/>
            <a:ext cx="647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Decimal point moved two places to the right (a 0 is inserted)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F0BEDB6E-7163-A359-71EE-C1A20A6DA0E8}"/>
                  </a:ext>
                </a:extLst>
              </p:cNvPr>
              <p:cNvSpPr/>
              <p:nvPr/>
            </p:nvSpPr>
            <p:spPr>
              <a:xfrm rot="10800000" flipH="1" flipV="1">
                <a:off x="1150667" y="1397846"/>
                <a:ext cx="469184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sym typeface="Euclid Math One"/>
                        </a:rPr>
                        <m:t>⤻</m:t>
                      </m:r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F0BEDB6E-7163-A359-71EE-C1A20A6DA0E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 flipH="1" flipV="1">
                <a:off x="1150667" y="1397846"/>
                <a:ext cx="469184" cy="64633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6D48F947-6F44-DE1D-2DE1-626A5CFF8342}"/>
                  </a:ext>
                </a:extLst>
              </p:cNvPr>
              <p:cNvSpPr/>
              <p:nvPr/>
            </p:nvSpPr>
            <p:spPr>
              <a:xfrm rot="10800000" flipH="1" flipV="1">
                <a:off x="1189635" y="3436818"/>
                <a:ext cx="469184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sym typeface="Euclid Math One"/>
                        </a:rPr>
                        <m:t>⤻</m:t>
                      </m:r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6D48F947-6F44-DE1D-2DE1-626A5CFF83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 flipH="1" flipV="1">
                <a:off x="1189635" y="3436818"/>
                <a:ext cx="469184" cy="64633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8" grpId="0"/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/>
          </p:cNvSpPr>
          <p:nvPr/>
        </p:nvSpPr>
        <p:spPr>
          <a:xfrm>
            <a:off x="457200" y="1280160"/>
            <a:ext cx="8229600" cy="109876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Move the decimal point two places to the left. </a:t>
            </a:r>
          </a:p>
          <a:p>
            <a:pPr marL="514350" indent="-514350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Delete the % sign. </a:t>
            </a:r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Changing a Percent to a Decimal Number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Changing Percents to Decimal Numbers 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each percent to a decimal number.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2289" name="Object 1"/>
          <p:cNvGraphicFramePr>
            <a:graphicFrameLocks noChangeAspect="1"/>
          </p:cNvGraphicFramePr>
          <p:nvPr/>
        </p:nvGraphicFramePr>
        <p:xfrm>
          <a:off x="1028700" y="1922463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600" imgH="304560" progId="Equation.DSMT4">
                  <p:embed/>
                </p:oleObj>
              </mc:Choice>
              <mc:Fallback>
                <p:oleObj name="Equation" r:id="rId2" imgW="723600" imgH="3045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1922463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Arrow Connector 5"/>
          <p:cNvCxnSpPr/>
          <p:nvPr/>
        </p:nvCxnSpPr>
        <p:spPr>
          <a:xfrm rot="5400000" flipH="1" flipV="1">
            <a:off x="1105318" y="2639218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 flipH="1" flipV="1">
            <a:off x="3095162" y="2639218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>
            <a:off x="4065212" y="2075656"/>
            <a:ext cx="582988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349500" y="1885950"/>
          <a:ext cx="1473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73200" imgH="381000" progId="Equation.DSMT4">
                  <p:embed/>
                </p:oleObj>
              </mc:Choice>
              <mc:Fallback>
                <p:oleObj name="Equation" r:id="rId4" imgW="1473200" imgH="3810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0" y="1885950"/>
                        <a:ext cx="1473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958850" y="3962400"/>
          <a:ext cx="889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88840" imgH="304560" progId="Equation.DSMT4">
                  <p:embed/>
                </p:oleObj>
              </mc:Choice>
              <mc:Fallback>
                <p:oleObj name="Equation" r:id="rId6" imgW="888840" imgH="30456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3962400"/>
                        <a:ext cx="889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4677689"/>
              </p:ext>
            </p:extLst>
          </p:nvPr>
        </p:nvGraphicFramePr>
        <p:xfrm>
          <a:off x="1980453" y="396875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91726" imgH="291973" progId="Equation.DSMT4">
                  <p:embed/>
                </p:oleObj>
              </mc:Choice>
              <mc:Fallback>
                <p:oleObj name="Equation" r:id="rId8" imgW="1091726" imgH="291973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0453" y="3968750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986192" y="1885950"/>
            <a:ext cx="20242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% symbol deleted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44880" y="2934385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Understood decimal point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104455" y="2934385"/>
            <a:ext cx="46679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Decimal point moved two places to the left</a:t>
            </a:r>
          </a:p>
        </p:txBody>
      </p:sp>
      <p:graphicFrame>
        <p:nvGraphicFramePr>
          <p:cNvPr id="12314" name="Object 26"/>
          <p:cNvGraphicFramePr>
            <a:graphicFrameLocks noChangeAspect="1"/>
          </p:cNvGraphicFramePr>
          <p:nvPr/>
        </p:nvGraphicFramePr>
        <p:xfrm>
          <a:off x="984250" y="4991100"/>
          <a:ext cx="635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34680" imgH="304560" progId="Equation.DSMT4">
                  <p:embed/>
                </p:oleObj>
              </mc:Choice>
              <mc:Fallback>
                <p:oleObj name="Equation" r:id="rId10" imgW="634680" imgH="30456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4991100"/>
                        <a:ext cx="635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5" name="Object 27"/>
          <p:cNvGraphicFramePr>
            <a:graphicFrameLocks noChangeAspect="1"/>
          </p:cNvGraphicFramePr>
          <p:nvPr/>
        </p:nvGraphicFramePr>
        <p:xfrm>
          <a:off x="1816100" y="501015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100" imgH="292100" progId="Equation.DSMT4">
                  <p:embed/>
                </p:oleObj>
              </mc:Choice>
              <mc:Fallback>
                <p:oleObj name="Equation" r:id="rId12" imgW="927100" imgH="2921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5010150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/>
          </p:cNvSpPr>
          <p:nvPr>
            <p:ph idx="1"/>
          </p:nvPr>
        </p:nvSpPr>
        <p:spPr>
          <a:xfrm>
            <a:off x="457200" y="1201987"/>
            <a:ext cx="8229600" cy="2591479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 eaLnBrk="1" hangingPunct="1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eaLnBrk="1" hangingPunct="1"/>
            <a:endParaRPr lang="en-US" dirty="0">
              <a:solidFill>
                <a:schemeClr val="tx1"/>
              </a:solidFill>
            </a:endParaRPr>
          </a:p>
          <a:p>
            <a:pPr eaLnBrk="1" hangingPunct="1"/>
            <a:r>
              <a:rPr lang="en-US" dirty="0">
                <a:solidFill>
                  <a:schemeClr val="tx1"/>
                </a:solidFill>
              </a:rPr>
              <a:t>  </a:t>
            </a:r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Changing Percents to Decimal Numbers (cont.)</a:t>
            </a:r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1810201"/>
              </p:ext>
            </p:extLst>
          </p:nvPr>
        </p:nvGraphicFramePr>
        <p:xfrm>
          <a:off x="1028700" y="1314111"/>
          <a:ext cx="80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99920" imgH="304560" progId="Equation.DSMT4">
                  <p:embed/>
                </p:oleObj>
              </mc:Choice>
              <mc:Fallback>
                <p:oleObj name="Equation" r:id="rId2" imgW="799920" imgH="3045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1314111"/>
                        <a:ext cx="800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9128235"/>
              </p:ext>
            </p:extLst>
          </p:nvPr>
        </p:nvGraphicFramePr>
        <p:xfrm>
          <a:off x="1905000" y="1329462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14400" imgH="292100" progId="Equation.DSMT4">
                  <p:embed/>
                </p:oleObj>
              </mc:Choice>
              <mc:Fallback>
                <p:oleObj name="Equation" r:id="rId4" imgW="914400" imgH="2921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29462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3498962"/>
              </p:ext>
            </p:extLst>
          </p:nvPr>
        </p:nvGraphicFramePr>
        <p:xfrm>
          <a:off x="1041400" y="2334519"/>
          <a:ext cx="901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01440" imgH="304560" progId="Equation.DSMT4">
                  <p:embed/>
                </p:oleObj>
              </mc:Choice>
              <mc:Fallback>
                <p:oleObj name="Equation" r:id="rId6" imgW="901440" imgH="30456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2334519"/>
                        <a:ext cx="901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4107705"/>
              </p:ext>
            </p:extLst>
          </p:nvPr>
        </p:nvGraphicFramePr>
        <p:xfrm>
          <a:off x="1961791" y="2347219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9449" imgH="291973" progId="Equation.DSMT4">
                  <p:embed/>
                </p:oleObj>
              </mc:Choice>
              <mc:Fallback>
                <p:oleObj name="Equation" r:id="rId8" imgW="1269449" imgH="291973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1791" y="2347219"/>
                        <a:ext cx="127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3718560" y="2333625"/>
            <a:ext cx="48920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Note that when moving the decimal point two places to the left, two zeros were added as placeholders.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</TotalTime>
  <Words>384</Words>
  <Application>Microsoft Office PowerPoint</Application>
  <PresentationFormat>On-screen Show (4:3)</PresentationFormat>
  <Paragraphs>83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Calibri</vt:lpstr>
      <vt:lpstr>Courier New</vt:lpstr>
      <vt:lpstr>Arial</vt:lpstr>
      <vt:lpstr>Cambria Math</vt:lpstr>
      <vt:lpstr>Office Theme</vt:lpstr>
      <vt:lpstr>Equation</vt:lpstr>
      <vt:lpstr>Section 4.3</vt:lpstr>
      <vt:lpstr>Example 1: Changing Fractions with Denominators of 100 to Percents</vt:lpstr>
      <vt:lpstr>Example 1: Changing Fractions with Denominators of 100 to Percents (cont.)</vt:lpstr>
      <vt:lpstr>Procedure: Changing a Decimal Number to a Percent</vt:lpstr>
      <vt:lpstr>Example 2: Changing Decimal Numbers to Percents</vt:lpstr>
      <vt:lpstr>Example 2: Changing Decimal Numbers to Percents (cont.)</vt:lpstr>
      <vt:lpstr>Procedure: Changing a Percent to a Decimal Number</vt:lpstr>
      <vt:lpstr>Example 3: Changing Percents to Decimal Numbers </vt:lpstr>
      <vt:lpstr>Example 3: Changing Percents to Decimal Numbers (cont.)</vt:lpstr>
      <vt:lpstr>Properties: Relationships Between Decimal Numbers and Percents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Barbara Miller</cp:lastModifiedBy>
  <cp:revision>104</cp:revision>
  <dcterms:created xsi:type="dcterms:W3CDTF">2013-04-26T14:43:13Z</dcterms:created>
  <dcterms:modified xsi:type="dcterms:W3CDTF">2023-05-30T15:40:40Z</dcterms:modified>
</cp:coreProperties>
</file>