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86" r:id="rId13"/>
    <p:sldId id="270" r:id="rId14"/>
    <p:sldId id="272" r:id="rId15"/>
    <p:sldId id="273" r:id="rId16"/>
    <p:sldId id="275" r:id="rId17"/>
    <p:sldId id="276" r:id="rId18"/>
    <p:sldId id="287" r:id="rId19"/>
    <p:sldId id="28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Nicholas Belloit" initials="NB [7]" lastIdx="1" clrIdx="6"/>
  <p:cmAuthor id="1" name="Nicholas Belloit" initials="NB" lastIdx="1" clrIdx="0"/>
  <p:cmAuthor id="8" name="Nicholas Belloit" initials="NB [8]" lastIdx="1" clrIdx="7"/>
  <p:cmAuthor id="2" name="Nicholas Belloit" initials="NB [2]" lastIdx="1" clrIdx="1"/>
  <p:cmAuthor id="9" name="Nicholas Belloit" initials="NB [9]" lastIdx="1" clrIdx="8"/>
  <p:cmAuthor id="3" name="Nicholas Belloit" initials="NB [3]" lastIdx="1" clrIdx="2"/>
  <p:cmAuthor id="10" name="Nicholas Belloit" initials="NB [10]" lastIdx="1" clrIdx="9"/>
  <p:cmAuthor id="4" name="Nicholas Belloit" initials="NB [4]" lastIdx="1" clrIdx="3"/>
  <p:cmAuthor id="11" name="Nicholas Belloit" initials="NB [11]" lastIdx="1" clrIdx="10"/>
  <p:cmAuthor id="5" name="Nicholas Belloit" initials="NB [5]" lastIdx="1" clrIdx="4"/>
  <p:cmAuthor id="12" name="Nicholas Belloit" initials="NB [12]" lastIdx="1" clrIdx="11"/>
  <p:cmAuthor id="6" name="Nicholas Belloit" initials="NB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7E7E"/>
    <a:srgbClr val="000000"/>
    <a:srgbClr val="1F497C"/>
    <a:srgbClr val="3C86A6"/>
    <a:srgbClr val="FF0000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39" autoAdjust="0"/>
    <p:restoredTop sz="94721" autoAdjust="0"/>
  </p:normalViewPr>
  <p:slideViewPr>
    <p:cSldViewPr>
      <p:cViewPr varScale="1">
        <p:scale>
          <a:sx n="98" d="100"/>
          <a:sy n="98" d="100"/>
        </p:scale>
        <p:origin x="141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75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13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77.bin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4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10" Type="http://schemas.openxmlformats.org/officeDocument/2006/relationships/oleObject" Target="../embeddings/oleObject76.bin"/><Relationship Id="rId4" Type="http://schemas.openxmlformats.org/officeDocument/2006/relationships/oleObject" Target="../embeddings/oleObject73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7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13" Type="http://schemas.openxmlformats.org/officeDocument/2006/relationships/image" Target="../media/image62.wmf"/><Relationship Id="rId18" Type="http://schemas.openxmlformats.org/officeDocument/2006/relationships/oleObject" Target="../embeddings/oleObject88.bin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85.bin"/><Relationship Id="rId17" Type="http://schemas.openxmlformats.org/officeDocument/2006/relationships/image" Target="../media/image19.wmf"/><Relationship Id="rId2" Type="http://schemas.openxmlformats.org/officeDocument/2006/relationships/oleObject" Target="../embeddings/oleObject80.bin"/><Relationship Id="rId16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84.bin"/><Relationship Id="rId19" Type="http://schemas.openxmlformats.org/officeDocument/2006/relationships/image" Target="../media/image56.png"/><Relationship Id="rId4" Type="http://schemas.openxmlformats.org/officeDocument/2006/relationships/oleObject" Target="../embeddings/oleObject81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8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69.wmf"/><Relationship Id="rId18" Type="http://schemas.openxmlformats.org/officeDocument/2006/relationships/oleObject" Target="../embeddings/oleObject97.bin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94.bin"/><Relationship Id="rId17" Type="http://schemas.openxmlformats.org/officeDocument/2006/relationships/image" Target="../media/image71.wmf"/><Relationship Id="rId2" Type="http://schemas.openxmlformats.org/officeDocument/2006/relationships/oleObject" Target="../embeddings/oleObject89.bin"/><Relationship Id="rId16" Type="http://schemas.openxmlformats.org/officeDocument/2006/relationships/oleObject" Target="../embeddings/oleObject96.bin"/><Relationship Id="rId20" Type="http://schemas.openxmlformats.org/officeDocument/2006/relationships/oleObject" Target="../embeddings/oleObject9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93.bin"/><Relationship Id="rId19" Type="http://schemas.openxmlformats.org/officeDocument/2006/relationships/image" Target="../media/image19.wmf"/><Relationship Id="rId4" Type="http://schemas.openxmlformats.org/officeDocument/2006/relationships/oleObject" Target="../embeddings/oleObject90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9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oleObject" Target="../embeddings/oleObject105.bin"/><Relationship Id="rId18" Type="http://schemas.openxmlformats.org/officeDocument/2006/relationships/image" Target="../media/image19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107.bin"/><Relationship Id="rId2" Type="http://schemas.openxmlformats.org/officeDocument/2006/relationships/oleObject" Target="../embeddings/oleObject99.bin"/><Relationship Id="rId16" Type="http://schemas.openxmlformats.org/officeDocument/2006/relationships/image" Target="../media/image7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oleObject" Target="../embeddings/oleObject104.bin"/><Relationship Id="rId5" Type="http://schemas.openxmlformats.org/officeDocument/2006/relationships/image" Target="../media/image73.wmf"/><Relationship Id="rId15" Type="http://schemas.openxmlformats.org/officeDocument/2006/relationships/oleObject" Target="../embeddings/oleObject106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108.bin"/><Relationship Id="rId4" Type="http://schemas.openxmlformats.org/officeDocument/2006/relationships/oleObject" Target="../embeddings/oleObject100.bin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7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13" Type="http://schemas.openxmlformats.org/officeDocument/2006/relationships/image" Target="../media/image84.wmf"/><Relationship Id="rId18" Type="http://schemas.openxmlformats.org/officeDocument/2006/relationships/oleObject" Target="../embeddings/oleObject117.bin"/><Relationship Id="rId26" Type="http://schemas.openxmlformats.org/officeDocument/2006/relationships/oleObject" Target="../embeddings/oleObject121.bin"/><Relationship Id="rId3" Type="http://schemas.openxmlformats.org/officeDocument/2006/relationships/image" Target="../media/image79.wmf"/><Relationship Id="rId21" Type="http://schemas.openxmlformats.org/officeDocument/2006/relationships/image" Target="../media/image88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114.bin"/><Relationship Id="rId17" Type="http://schemas.openxmlformats.org/officeDocument/2006/relationships/image" Target="../media/image86.wmf"/><Relationship Id="rId25" Type="http://schemas.openxmlformats.org/officeDocument/2006/relationships/image" Target="../media/image90.wmf"/><Relationship Id="rId2" Type="http://schemas.openxmlformats.org/officeDocument/2006/relationships/oleObject" Target="../embeddings/oleObject109.bin"/><Relationship Id="rId16" Type="http://schemas.openxmlformats.org/officeDocument/2006/relationships/oleObject" Target="../embeddings/oleObject116.bin"/><Relationship Id="rId20" Type="http://schemas.openxmlformats.org/officeDocument/2006/relationships/oleObject" Target="../embeddings/oleObject118.bin"/><Relationship Id="rId29" Type="http://schemas.openxmlformats.org/officeDocument/2006/relationships/image" Target="../media/image9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1.bin"/><Relationship Id="rId11" Type="http://schemas.openxmlformats.org/officeDocument/2006/relationships/image" Target="../media/image83.wmf"/><Relationship Id="rId24" Type="http://schemas.openxmlformats.org/officeDocument/2006/relationships/oleObject" Target="../embeddings/oleObject120.bin"/><Relationship Id="rId5" Type="http://schemas.openxmlformats.org/officeDocument/2006/relationships/image" Target="../media/image80.wmf"/><Relationship Id="rId15" Type="http://schemas.openxmlformats.org/officeDocument/2006/relationships/image" Target="../media/image85.wmf"/><Relationship Id="rId23" Type="http://schemas.openxmlformats.org/officeDocument/2006/relationships/image" Target="../media/image89.wmf"/><Relationship Id="rId28" Type="http://schemas.openxmlformats.org/officeDocument/2006/relationships/oleObject" Target="../embeddings/oleObject122.bin"/><Relationship Id="rId10" Type="http://schemas.openxmlformats.org/officeDocument/2006/relationships/oleObject" Target="../embeddings/oleObject113.bin"/><Relationship Id="rId19" Type="http://schemas.openxmlformats.org/officeDocument/2006/relationships/image" Target="../media/image87.wmf"/><Relationship Id="rId31" Type="http://schemas.openxmlformats.org/officeDocument/2006/relationships/image" Target="../media/image93.wmf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115.bin"/><Relationship Id="rId22" Type="http://schemas.openxmlformats.org/officeDocument/2006/relationships/oleObject" Target="../embeddings/oleObject119.bin"/><Relationship Id="rId27" Type="http://schemas.openxmlformats.org/officeDocument/2006/relationships/image" Target="../media/image91.wmf"/><Relationship Id="rId30" Type="http://schemas.openxmlformats.org/officeDocument/2006/relationships/oleObject" Target="../embeddings/oleObject12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5.wmf"/><Relationship Id="rId4" Type="http://schemas.openxmlformats.org/officeDocument/2006/relationships/oleObject" Target="../embeddings/oleObject12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9.bin"/><Relationship Id="rId13" Type="http://schemas.openxmlformats.org/officeDocument/2006/relationships/image" Target="../media/image19.wmf"/><Relationship Id="rId18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98.wmf"/><Relationship Id="rId12" Type="http://schemas.openxmlformats.org/officeDocument/2006/relationships/oleObject" Target="../embeddings/oleObject131.bin"/><Relationship Id="rId17" Type="http://schemas.openxmlformats.org/officeDocument/2006/relationships/oleObject" Target="../embeddings/oleObject135.bin"/><Relationship Id="rId2" Type="http://schemas.openxmlformats.org/officeDocument/2006/relationships/oleObject" Target="../embeddings/oleObject126.bin"/><Relationship Id="rId16" Type="http://schemas.openxmlformats.org/officeDocument/2006/relationships/oleObject" Target="../embeddings/oleObject1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8.bin"/><Relationship Id="rId11" Type="http://schemas.openxmlformats.org/officeDocument/2006/relationships/image" Target="../media/image100.wmf"/><Relationship Id="rId5" Type="http://schemas.openxmlformats.org/officeDocument/2006/relationships/image" Target="../media/image97.wmf"/><Relationship Id="rId15" Type="http://schemas.openxmlformats.org/officeDocument/2006/relationships/oleObject" Target="../embeddings/oleObject133.bin"/><Relationship Id="rId10" Type="http://schemas.openxmlformats.org/officeDocument/2006/relationships/oleObject" Target="../embeddings/oleObject130.bin"/><Relationship Id="rId4" Type="http://schemas.openxmlformats.org/officeDocument/2006/relationships/oleObject" Target="../embeddings/oleObject127.bin"/><Relationship Id="rId9" Type="http://schemas.openxmlformats.org/officeDocument/2006/relationships/image" Target="../media/image99.wmf"/><Relationship Id="rId14" Type="http://schemas.openxmlformats.org/officeDocument/2006/relationships/oleObject" Target="../embeddings/oleObject132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oleObject" Target="../embeddings/oleObject15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8.bin"/><Relationship Id="rId16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3.bin"/><Relationship Id="rId5" Type="http://schemas.openxmlformats.org/officeDocument/2006/relationships/image" Target="../media/image9.wmf"/><Relationship Id="rId15" Type="http://schemas.openxmlformats.org/officeDocument/2006/relationships/oleObject" Target="../embeddings/oleObject16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wmf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23.bin"/><Relationship Id="rId18" Type="http://schemas.openxmlformats.org/officeDocument/2006/relationships/oleObject" Target="../embeddings/oleObject27.bin"/><Relationship Id="rId3" Type="http://schemas.openxmlformats.org/officeDocument/2006/relationships/image" Target="../media/image10.wmf"/><Relationship Id="rId21" Type="http://schemas.openxmlformats.org/officeDocument/2006/relationships/oleObject" Target="../embeddings/oleObject30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26.bin"/><Relationship Id="rId2" Type="http://schemas.openxmlformats.org/officeDocument/2006/relationships/oleObject" Target="../embeddings/oleObject17.bin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2.bin"/><Relationship Id="rId5" Type="http://schemas.openxmlformats.org/officeDocument/2006/relationships/image" Target="../media/image14.wmf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8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36.bin"/><Relationship Id="rId17" Type="http://schemas.openxmlformats.org/officeDocument/2006/relationships/oleObject" Target="../embeddings/oleObject41.bin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oleObject" Target="../embeddings/oleObject39.bin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3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50.bin"/><Relationship Id="rId26" Type="http://schemas.openxmlformats.org/officeDocument/2006/relationships/image" Target="../media/image36.wmf"/><Relationship Id="rId3" Type="http://schemas.openxmlformats.org/officeDocument/2006/relationships/image" Target="../media/image25.wmf"/><Relationship Id="rId21" Type="http://schemas.openxmlformats.org/officeDocument/2006/relationships/oleObject" Target="../embeddings/oleObject52.bin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32.wmf"/><Relationship Id="rId25" Type="http://schemas.openxmlformats.org/officeDocument/2006/relationships/oleObject" Target="../embeddings/oleObject54.bin"/><Relationship Id="rId2" Type="http://schemas.openxmlformats.org/officeDocument/2006/relationships/oleObject" Target="../embeddings/oleObject42.bin"/><Relationship Id="rId16" Type="http://schemas.openxmlformats.org/officeDocument/2006/relationships/oleObject" Target="../embeddings/oleObject49.bin"/><Relationship Id="rId20" Type="http://schemas.openxmlformats.org/officeDocument/2006/relationships/image" Target="../media/image3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29.wmf"/><Relationship Id="rId24" Type="http://schemas.openxmlformats.org/officeDocument/2006/relationships/image" Target="../media/image35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oleObject" Target="../embeddings/oleObject53.bin"/><Relationship Id="rId10" Type="http://schemas.openxmlformats.org/officeDocument/2006/relationships/oleObject" Target="../embeddings/oleObject46.bin"/><Relationship Id="rId19" Type="http://schemas.openxmlformats.org/officeDocument/2006/relationships/oleObject" Target="../embeddings/oleObject51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48.bin"/><Relationship Id="rId22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60.bin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6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19.wmf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63.bin"/><Relationship Id="rId16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oleObject" Target="../embeddings/oleObject70.bin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6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45770" y="1131570"/>
            <a:ext cx="8229600" cy="50292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Linda is framing a rectangular poster that measures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/>
              <a:t>inches long by        inches wide. What is the area of the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/>
              <a:t>glass needed to cover the poster?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/>
              <a:t>Solution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Find the area of the rectangle by multiplying the length by the width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Thus, the area of the glass is                 (read “square inches”).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Finding the Area of a Rectangle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253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519811"/>
              </p:ext>
            </p:extLst>
          </p:nvPr>
        </p:nvGraphicFramePr>
        <p:xfrm>
          <a:off x="8141970" y="1138984"/>
          <a:ext cx="312420" cy="548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800" imgH="825480" progId="Equation.DSMT4">
                  <p:embed/>
                </p:oleObj>
              </mc:Choice>
              <mc:Fallback>
                <p:oleObj name="Equation" r:id="rId2" imgW="469800" imgH="825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1970" y="1138984"/>
                        <a:ext cx="312420" cy="5488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4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580434"/>
              </p:ext>
            </p:extLst>
          </p:nvPr>
        </p:nvGraphicFramePr>
        <p:xfrm>
          <a:off x="2692400" y="1706881"/>
          <a:ext cx="312420" cy="548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825480" progId="Equation.DSMT4">
                  <p:embed/>
                </p:oleObj>
              </mc:Choice>
              <mc:Fallback>
                <p:oleObj name="Equation" r:id="rId4" imgW="469800" imgH="825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1706881"/>
                        <a:ext cx="312420" cy="5488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5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252261"/>
              </p:ext>
            </p:extLst>
          </p:nvPr>
        </p:nvGraphicFramePr>
        <p:xfrm>
          <a:off x="1283970" y="4140188"/>
          <a:ext cx="1066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680" imgH="825480" progId="Equation.DSMT4">
                  <p:embed/>
                </p:oleObj>
              </mc:Choice>
              <mc:Fallback>
                <p:oleObj name="Equation" r:id="rId6" imgW="1066680" imgH="8254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3970" y="4140188"/>
                        <a:ext cx="1066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6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339095"/>
              </p:ext>
            </p:extLst>
          </p:nvPr>
        </p:nvGraphicFramePr>
        <p:xfrm>
          <a:off x="2439670" y="4140188"/>
          <a:ext cx="1130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825480" progId="Equation.DSMT4">
                  <p:embed/>
                </p:oleObj>
              </mc:Choice>
              <mc:Fallback>
                <p:oleObj name="Equation" r:id="rId8" imgW="1130040" imgH="8254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670" y="4140188"/>
                        <a:ext cx="1130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7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864022"/>
              </p:ext>
            </p:extLst>
          </p:nvPr>
        </p:nvGraphicFramePr>
        <p:xfrm>
          <a:off x="3646170" y="4127488"/>
          <a:ext cx="1536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480" imgH="825480" progId="Equation.DSMT4">
                  <p:embed/>
                </p:oleObj>
              </mc:Choice>
              <mc:Fallback>
                <p:oleObj name="Equation" r:id="rId10" imgW="1536480" imgH="82548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170" y="4127488"/>
                        <a:ext cx="1536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8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4867650"/>
              </p:ext>
            </p:extLst>
          </p:nvPr>
        </p:nvGraphicFramePr>
        <p:xfrm>
          <a:off x="5246370" y="4127488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760" imgH="838080" progId="Equation.DSMT4">
                  <p:embed/>
                </p:oleObj>
              </mc:Choice>
              <mc:Fallback>
                <p:oleObj name="Equation" r:id="rId12" imgW="1904760" imgH="83808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6370" y="4127488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9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127704"/>
              </p:ext>
            </p:extLst>
          </p:nvPr>
        </p:nvGraphicFramePr>
        <p:xfrm>
          <a:off x="4756150" y="4862195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68200" imgH="838080" progId="Equation.DSMT4">
                  <p:embed/>
                </p:oleObj>
              </mc:Choice>
              <mc:Fallback>
                <p:oleObj name="Equation" r:id="rId14" imgW="1168200" imgH="83808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150" y="4862195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Finding the Area of a Triangle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066800"/>
            <a:ext cx="8229600" cy="435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dirty="0"/>
              <a:t>Find the area of the triangle with base </a:t>
            </a:r>
            <a:r>
              <a:rPr lang="en-US" sz="2800" dirty="0">
                <a:solidFill>
                  <a:srgbClr val="0000FF"/>
                </a:solidFill>
              </a:rPr>
              <a:t>6 cm </a:t>
            </a:r>
            <a:r>
              <a:rPr lang="en-US" sz="2800" dirty="0"/>
              <a:t>and height</a:t>
            </a:r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635829"/>
              </p:ext>
            </p:extLst>
          </p:nvPr>
        </p:nvGraphicFramePr>
        <p:xfrm>
          <a:off x="514350" y="1689100"/>
          <a:ext cx="781050" cy="642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825480" progId="Equation.DSMT4">
                  <p:embed/>
                </p:oleObj>
              </mc:Choice>
              <mc:Fallback>
                <p:oleObj name="Equation" r:id="rId2" imgW="100296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689100"/>
                        <a:ext cx="781050" cy="6426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590800"/>
            <a:ext cx="4952999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Finding the Area of a Triangle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2283460"/>
            <a:ext cx="82296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/>
              <a:t>Solution </a:t>
            </a:r>
          </a:p>
          <a:p>
            <a:pPr marL="0" indent="0">
              <a:buNone/>
            </a:pPr>
            <a:r>
              <a:rPr lang="en-US" sz="2800" dirty="0"/>
              <a:t>The area can be found by multiplying     by the product of the base times the height. </a:t>
            </a:r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048760"/>
              </p:ext>
            </p:extLst>
          </p:nvPr>
        </p:nvGraphicFramePr>
        <p:xfrm>
          <a:off x="5943600" y="2616200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00" imgH="825480" progId="Equation.DSMT4">
                  <p:embed/>
                </p:oleObj>
              </mc:Choice>
              <mc:Fallback>
                <p:oleObj name="Equation" r:id="rId2" imgW="253800" imgH="825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616200"/>
                        <a:ext cx="254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297218"/>
              </p:ext>
            </p:extLst>
          </p:nvPr>
        </p:nvGraphicFramePr>
        <p:xfrm>
          <a:off x="876300" y="3943350"/>
          <a:ext cx="1181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825480" progId="Equation.DSMT4">
                  <p:embed/>
                </p:oleObj>
              </mc:Choice>
              <mc:Fallback>
                <p:oleObj name="Equation" r:id="rId4" imgW="118080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943350"/>
                        <a:ext cx="1181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686301"/>
              </p:ext>
            </p:extLst>
          </p:nvPr>
        </p:nvGraphicFramePr>
        <p:xfrm>
          <a:off x="2133600" y="3943350"/>
          <a:ext cx="149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825480" progId="Equation.DSMT4">
                  <p:embed/>
                </p:oleObj>
              </mc:Choice>
              <mc:Fallback>
                <p:oleObj name="Equation" r:id="rId6" imgW="149832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943350"/>
                        <a:ext cx="149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180708"/>
              </p:ext>
            </p:extLst>
          </p:nvPr>
        </p:nvGraphicFramePr>
        <p:xfrm>
          <a:off x="3733800" y="3943350"/>
          <a:ext cx="168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825480" progId="Equation.DSMT4">
                  <p:embed/>
                </p:oleObj>
              </mc:Choice>
              <mc:Fallback>
                <p:oleObj name="Equation" r:id="rId8" imgW="168876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943350"/>
                        <a:ext cx="1689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290904"/>
              </p:ext>
            </p:extLst>
          </p:nvPr>
        </p:nvGraphicFramePr>
        <p:xfrm>
          <a:off x="5530850" y="3898900"/>
          <a:ext cx="167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76160" imgH="825480" progId="Equation.DSMT4">
                  <p:embed/>
                </p:oleObj>
              </mc:Choice>
              <mc:Fallback>
                <p:oleObj name="Equation" r:id="rId10" imgW="167616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0850" y="3898900"/>
                        <a:ext cx="167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 txBox="1">
            <a:spLocks/>
          </p:cNvSpPr>
          <p:nvPr/>
        </p:nvSpPr>
        <p:spPr>
          <a:xfrm>
            <a:off x="457200" y="5086350"/>
            <a:ext cx="845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area of the triangle is        </a:t>
            </a:r>
            <a:r>
              <a:rPr lang="en-US" sz="2800" dirty="0">
                <a:solidFill>
                  <a:srgbClr val="FF0000"/>
                </a:solidFill>
              </a:rPr>
              <a:t>cm.</a:t>
            </a:r>
            <a:r>
              <a:rPr lang="en-US" sz="2800" dirty="0"/>
              <a:t>  (read “square centimeters”).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58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991536"/>
              </p:ext>
            </p:extLst>
          </p:nvPr>
        </p:nvGraphicFramePr>
        <p:xfrm>
          <a:off x="5280660" y="5130801"/>
          <a:ext cx="149013" cy="203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190440" progId="Equation.DSMT4">
                  <p:embed/>
                </p:oleObj>
              </mc:Choice>
              <mc:Fallback>
                <p:oleObj name="Equation" r:id="rId12" imgW="13968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0660" y="5130801"/>
                        <a:ext cx="149013" cy="2031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068192"/>
              </p:ext>
            </p:extLst>
          </p:nvPr>
        </p:nvGraphicFramePr>
        <p:xfrm>
          <a:off x="4352290" y="4969510"/>
          <a:ext cx="482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400" imgH="825480" progId="Equation.DSMT4">
                  <p:embed/>
                </p:oleObj>
              </mc:Choice>
              <mc:Fallback>
                <p:oleObj name="Equation" r:id="rId14" imgW="48240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290" y="4969510"/>
                        <a:ext cx="482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277051"/>
              </p:ext>
            </p:extLst>
          </p:nvPr>
        </p:nvGraphicFramePr>
        <p:xfrm>
          <a:off x="4352278" y="396622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278" y="396622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333998"/>
              </p:ext>
            </p:extLst>
          </p:nvPr>
        </p:nvGraphicFramePr>
        <p:xfrm>
          <a:off x="4267200" y="44323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890" imgH="368140" progId="Equation.DSMT4">
                  <p:embed/>
                </p:oleObj>
              </mc:Choice>
              <mc:Fallback>
                <p:oleObj name="Equation" r:id="rId18" imgW="253890" imgH="3681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4323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200400" y="1180439"/>
            <a:ext cx="2743200" cy="1434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Dividing with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" name="Rectangle 19"/>
          <p:cNvSpPr>
            <a:spLocks noGrp="1"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Change each mixed number to an improper fraction.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Multiply by the reciprocal of the divisor.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Reduce, if possible.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Dividing and Reducing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457200" y="128016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Divide and reduce to lowest terms: </a:t>
            </a:r>
            <a:r>
              <a:rPr lang="en-US" sz="2800" i="1" dirty="0">
                <a:latin typeface="Calibri" pitchFamily="34" charset="0"/>
              </a:rPr>
              <a:t> </a:t>
            </a:r>
          </a:p>
        </p:txBody>
      </p:sp>
      <p:graphicFrame>
        <p:nvGraphicFramePr>
          <p:cNvPr id="13340" name="Object 28"/>
          <p:cNvGraphicFramePr>
            <a:graphicFrameLocks noChangeAspect="1"/>
          </p:cNvGraphicFramePr>
          <p:nvPr/>
        </p:nvGraphicFramePr>
        <p:xfrm>
          <a:off x="5664200" y="11430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838080" progId="Equation.DSMT4">
                  <p:embed/>
                </p:oleObj>
              </mc:Choice>
              <mc:Fallback>
                <p:oleObj name="Equation" r:id="rId2" imgW="126972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11430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4"/>
          <p:cNvSpPr>
            <a:spLocks/>
          </p:cNvSpPr>
          <p:nvPr/>
        </p:nvSpPr>
        <p:spPr bwMode="auto">
          <a:xfrm>
            <a:off x="457200" y="1991380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/>
              <a:t>Solution</a:t>
            </a:r>
            <a:endParaRPr lang="en-US" sz="2800" b="1" i="1" dirty="0">
              <a:latin typeface="Calibri" pitchFamily="34" charset="0"/>
            </a:endParaRPr>
          </a:p>
        </p:txBody>
      </p:sp>
      <p:graphicFrame>
        <p:nvGraphicFramePr>
          <p:cNvPr id="13341" name="Object 29"/>
          <p:cNvGraphicFramePr>
            <a:graphicFrameLocks noChangeAspect="1"/>
          </p:cNvGraphicFramePr>
          <p:nvPr/>
        </p:nvGraphicFramePr>
        <p:xfrm>
          <a:off x="609600" y="25908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9720" imgH="838080" progId="Equation.DSMT4">
                  <p:embed/>
                </p:oleObj>
              </mc:Choice>
              <mc:Fallback>
                <p:oleObj name="Equation" r:id="rId4" imgW="126972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908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2" name="Object 30"/>
          <p:cNvGraphicFramePr>
            <a:graphicFrameLocks noChangeAspect="1"/>
          </p:cNvGraphicFramePr>
          <p:nvPr/>
        </p:nvGraphicFramePr>
        <p:xfrm>
          <a:off x="2120900" y="259080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11280" imgH="838080" progId="Equation.DSMT4">
                  <p:embed/>
                </p:oleObj>
              </mc:Choice>
              <mc:Fallback>
                <p:oleObj name="Equation" r:id="rId6" imgW="151128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590800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3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01297"/>
              </p:ext>
            </p:extLst>
          </p:nvPr>
        </p:nvGraphicFramePr>
        <p:xfrm>
          <a:off x="2108200" y="35052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880" imgH="838080" progId="Equation.DSMT4">
                  <p:embed/>
                </p:oleObj>
              </mc:Choice>
              <mc:Fallback>
                <p:oleObj name="Equation" r:id="rId8" imgW="130788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5052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4" name="Object 32"/>
          <p:cNvGraphicFramePr>
            <a:graphicFrameLocks noChangeAspect="1"/>
          </p:cNvGraphicFramePr>
          <p:nvPr/>
        </p:nvGraphicFramePr>
        <p:xfrm>
          <a:off x="2108200" y="44958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0" imgH="838080" progId="Equation.DSMT4">
                  <p:embed/>
                </p:oleObj>
              </mc:Choice>
              <mc:Fallback>
                <p:oleObj name="Equation" r:id="rId10" imgW="139680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495800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491053"/>
              </p:ext>
            </p:extLst>
          </p:nvPr>
        </p:nvGraphicFramePr>
        <p:xfrm>
          <a:off x="3632200" y="4495800"/>
          <a:ext cx="749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49160" imgH="825480" progId="Equation.DSMT4">
                  <p:embed/>
                </p:oleObj>
              </mc:Choice>
              <mc:Fallback>
                <p:oleObj name="Equation" r:id="rId12" imgW="749160" imgH="825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4495800"/>
                        <a:ext cx="749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4038600" y="3378200"/>
            <a:ext cx="4648200" cy="1270000"/>
            <a:chOff x="4038600" y="3175000"/>
            <a:chExt cx="4648200" cy="1270000"/>
          </a:xfrm>
        </p:grpSpPr>
        <p:sp>
          <p:nvSpPr>
            <p:cNvPr id="22" name="Rectangle 21"/>
            <p:cNvSpPr/>
            <p:nvPr/>
          </p:nvSpPr>
          <p:spPr>
            <a:xfrm>
              <a:off x="4038600" y="3276600"/>
              <a:ext cx="4648200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007E7E"/>
                  </a:solidFill>
                </a:rPr>
                <a:t>Note that the divisor is         and we </a:t>
              </a:r>
            </a:p>
            <a:p>
              <a:endParaRPr lang="en-US" sz="2000" dirty="0">
                <a:solidFill>
                  <a:srgbClr val="007E7E"/>
                </a:solidFill>
              </a:endParaRPr>
            </a:p>
            <a:p>
              <a:r>
                <a:rPr lang="en-US" sz="2000" dirty="0">
                  <a:solidFill>
                    <a:srgbClr val="007E7E"/>
                  </a:solidFill>
                </a:rPr>
                <a:t>multiply by its reciprocal,</a:t>
              </a:r>
              <a:r>
                <a:rPr lang="en-US" dirty="0">
                  <a:solidFill>
                    <a:srgbClr val="007E7E"/>
                  </a:solidFill>
                </a:rPr>
                <a:t> 	</a:t>
              </a:r>
            </a:p>
          </p:txBody>
        </p:sp>
        <p:graphicFrame>
          <p:nvGraphicFramePr>
            <p:cNvPr id="13346" name="Object 34"/>
            <p:cNvGraphicFramePr>
              <a:graphicFrameLocks noChangeAspect="1"/>
            </p:cNvGraphicFramePr>
            <p:nvPr/>
          </p:nvGraphicFramePr>
          <p:xfrm>
            <a:off x="6553200" y="3175000"/>
            <a:ext cx="3302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330120" imgH="634680" progId="Equation.DSMT4">
                    <p:embed/>
                  </p:oleObj>
                </mc:Choice>
                <mc:Fallback>
                  <p:oleObj name="Equation" r:id="rId14" imgW="330120" imgH="634680" progId="Equation.DSMT4">
                    <p:embed/>
                    <p:pic>
                      <p:nvPicPr>
                        <p:cNvPr id="0" name="Picture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53200" y="3175000"/>
                          <a:ext cx="330200" cy="63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47" name="Object 35"/>
            <p:cNvGraphicFramePr>
              <a:graphicFrameLocks noChangeAspect="1"/>
            </p:cNvGraphicFramePr>
            <p:nvPr/>
          </p:nvGraphicFramePr>
          <p:xfrm>
            <a:off x="6781800" y="3810000"/>
            <a:ext cx="3937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393480" imgH="634680" progId="Equation.DSMT4">
                    <p:embed/>
                  </p:oleObj>
                </mc:Choice>
                <mc:Fallback>
                  <p:oleObj name="Equation" r:id="rId16" imgW="393480" imgH="634680" progId="Equation.DSMT4">
                    <p:embed/>
                    <p:pic>
                      <p:nvPicPr>
                        <p:cNvPr id="0" name="Picture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81800" y="3810000"/>
                          <a:ext cx="393700" cy="63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348" name="Object 36"/>
          <p:cNvGraphicFramePr>
            <a:graphicFrameLocks noChangeAspect="1"/>
          </p:cNvGraphicFramePr>
          <p:nvPr/>
        </p:nvGraphicFramePr>
        <p:xfrm>
          <a:off x="2667000" y="44958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890" imgH="368140" progId="Equation.DSMT4">
                  <p:embed/>
                </p:oleObj>
              </mc:Choice>
              <mc:Fallback>
                <p:oleObj name="Equation" r:id="rId18" imgW="253890" imgH="3681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4958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9" name="Object 37"/>
          <p:cNvGraphicFramePr>
            <a:graphicFrameLocks noChangeAspect="1"/>
          </p:cNvGraphicFramePr>
          <p:nvPr/>
        </p:nvGraphicFramePr>
        <p:xfrm>
          <a:off x="2846034" y="5002566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53890" imgH="368140" progId="Equation.DSMT4">
                  <p:embed/>
                </p:oleObj>
              </mc:Choice>
              <mc:Fallback>
                <p:oleObj name="Equation" r:id="rId20" imgW="253890" imgH="36814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5002566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11: </a:t>
            </a:r>
            <a:r>
              <a:rPr lang="en-US" dirty="0"/>
              <a:t>Dividing and Reducing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Divide and reduce to lowest terms:</a:t>
            </a: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14362" name="Object 26"/>
          <p:cNvGraphicFramePr>
            <a:graphicFrameLocks noChangeAspect="1"/>
          </p:cNvGraphicFramePr>
          <p:nvPr/>
        </p:nvGraphicFramePr>
        <p:xfrm>
          <a:off x="5638800" y="1160756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838080" progId="Equation.DSMT4">
                  <p:embed/>
                </p:oleObj>
              </mc:Choice>
              <mc:Fallback>
                <p:oleObj name="Equation" r:id="rId2" imgW="1002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160756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3"/>
          <p:cNvSpPr txBox="1">
            <a:spLocks/>
          </p:cNvSpPr>
          <p:nvPr/>
        </p:nvSpPr>
        <p:spPr>
          <a:xfrm>
            <a:off x="457200" y="1771233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First, change the mixed number        to the improper fraction       and then multiply by its reciprocal.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14363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467878"/>
              </p:ext>
            </p:extLst>
          </p:nvPr>
        </p:nvGraphicFramePr>
        <p:xfrm>
          <a:off x="5168900" y="220980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838080" progId="Equation.DSMT4">
                  <p:embed/>
                </p:oleObj>
              </mc:Choice>
              <mc:Fallback>
                <p:oleObj name="Equation" r:id="rId4" imgW="4698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220980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4" name="Object 28"/>
          <p:cNvGraphicFramePr>
            <a:graphicFrameLocks noChangeAspect="1"/>
          </p:cNvGraphicFramePr>
          <p:nvPr/>
        </p:nvGraphicFramePr>
        <p:xfrm>
          <a:off x="1743722" y="287784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838080" progId="Equation.DSMT4">
                  <p:embed/>
                </p:oleObj>
              </mc:Choice>
              <mc:Fallback>
                <p:oleObj name="Equation" r:id="rId6" imgW="43164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722" y="2877844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5" name="Object 29"/>
          <p:cNvGraphicFramePr>
            <a:graphicFrameLocks noChangeAspect="1"/>
          </p:cNvGraphicFramePr>
          <p:nvPr/>
        </p:nvGraphicFramePr>
        <p:xfrm>
          <a:off x="2286000" y="38100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838080" progId="Equation.DSMT4">
                  <p:embed/>
                </p:oleObj>
              </mc:Choice>
              <mc:Fallback>
                <p:oleObj name="Equation" r:id="rId8" imgW="10029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8100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6" name="Object 30"/>
          <p:cNvGraphicFramePr>
            <a:graphicFrameLocks noChangeAspect="1"/>
          </p:cNvGraphicFramePr>
          <p:nvPr/>
        </p:nvGraphicFramePr>
        <p:xfrm>
          <a:off x="3378200" y="38100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46040" imgH="838080" progId="Equation.DSMT4">
                  <p:embed/>
                </p:oleObj>
              </mc:Choice>
              <mc:Fallback>
                <p:oleObj name="Equation" r:id="rId9" imgW="134604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38100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7" name="Object 31"/>
          <p:cNvGraphicFramePr>
            <a:graphicFrameLocks noChangeAspect="1"/>
          </p:cNvGraphicFramePr>
          <p:nvPr/>
        </p:nvGraphicFramePr>
        <p:xfrm>
          <a:off x="3365500" y="464820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30040" imgH="838080" progId="Equation.DSMT4">
                  <p:embed/>
                </p:oleObj>
              </mc:Choice>
              <mc:Fallback>
                <p:oleObj name="Equation" r:id="rId11" imgW="113004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464820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8" name="Object 32"/>
          <p:cNvGraphicFramePr>
            <a:graphicFrameLocks noChangeAspect="1"/>
          </p:cNvGraphicFramePr>
          <p:nvPr/>
        </p:nvGraphicFramePr>
        <p:xfrm>
          <a:off x="4572000" y="46482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23880" imgH="838080" progId="Equation.DSMT4">
                  <p:embed/>
                </p:oleObj>
              </mc:Choice>
              <mc:Fallback>
                <p:oleObj name="Equation" r:id="rId13" imgW="152388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6482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9" name="Object 33"/>
          <p:cNvGraphicFramePr>
            <a:graphicFrameLocks noChangeAspect="1"/>
          </p:cNvGraphicFramePr>
          <p:nvPr/>
        </p:nvGraphicFramePr>
        <p:xfrm>
          <a:off x="6184900" y="4660900"/>
          <a:ext cx="749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49160" imgH="825480" progId="Equation.DSMT4">
                  <p:embed/>
                </p:oleObj>
              </mc:Choice>
              <mc:Fallback>
                <p:oleObj name="Equation" r:id="rId15" imgW="749160" imgH="825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4660900"/>
                        <a:ext cx="749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70" name="Object 34"/>
          <p:cNvGraphicFramePr>
            <a:graphicFrameLocks noChangeAspect="1"/>
          </p:cNvGraphicFramePr>
          <p:nvPr/>
        </p:nvGraphicFramePr>
        <p:xfrm>
          <a:off x="5181600" y="51181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890" imgH="368140" progId="Equation.DSMT4">
                  <p:embed/>
                </p:oleObj>
              </mc:Choice>
              <mc:Fallback>
                <p:oleObj name="Equation" r:id="rId17" imgW="253890" imgH="3681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1181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71" name="Object 35"/>
          <p:cNvGraphicFramePr>
            <a:graphicFrameLocks noChangeAspect="1"/>
          </p:cNvGraphicFramePr>
          <p:nvPr/>
        </p:nvGraphicFramePr>
        <p:xfrm>
          <a:off x="5334000" y="46482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890" imgH="368140" progId="Equation.DSMT4">
                  <p:embed/>
                </p:oleObj>
              </mc:Choice>
              <mc:Fallback>
                <p:oleObj name="Equation" r:id="rId19" imgW="253890" imgH="3681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6482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12: Dividing and Reducing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Divide and reduce to lowest terms: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5689600" y="11430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838080" progId="Equation.DSMT4">
                  <p:embed/>
                </p:oleObj>
              </mc:Choice>
              <mc:Fallback>
                <p:oleObj name="Equation" r:id="rId2" imgW="13204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11430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57200" y="2057400"/>
            <a:ext cx="15071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00"/>
              </a:spcBef>
              <a:spcAft>
                <a:spcPts val="1000"/>
              </a:spcAft>
            </a:pPr>
            <a:r>
              <a:rPr lang="en-US" sz="2800" b="1" dirty="0"/>
              <a:t>Solution </a:t>
            </a:r>
          </a:p>
        </p:txBody>
      </p:sp>
      <p:graphicFrame>
        <p:nvGraphicFramePr>
          <p:cNvPr id="16403" name="Object 19"/>
          <p:cNvGraphicFramePr>
            <a:graphicFrameLocks noChangeAspect="1"/>
          </p:cNvGraphicFramePr>
          <p:nvPr/>
        </p:nvGraphicFramePr>
        <p:xfrm>
          <a:off x="660400" y="27432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480" imgH="838080" progId="Equation.DSMT4">
                  <p:embed/>
                </p:oleObj>
              </mc:Choice>
              <mc:Fallback>
                <p:oleObj name="Equation" r:id="rId4" imgW="13204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27432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4" name="Object 20"/>
          <p:cNvGraphicFramePr>
            <a:graphicFrameLocks noChangeAspect="1"/>
          </p:cNvGraphicFramePr>
          <p:nvPr/>
        </p:nvGraphicFramePr>
        <p:xfrm>
          <a:off x="2095500" y="27432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838080" progId="Equation.DSMT4">
                  <p:embed/>
                </p:oleObj>
              </mc:Choice>
              <mc:Fallback>
                <p:oleObj name="Equation" r:id="rId6" imgW="95220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7432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5" name="Object 21"/>
          <p:cNvGraphicFramePr>
            <a:graphicFrameLocks noChangeAspect="1"/>
          </p:cNvGraphicFramePr>
          <p:nvPr/>
        </p:nvGraphicFramePr>
        <p:xfrm>
          <a:off x="3086100" y="2736850"/>
          <a:ext cx="635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901440" progId="Equation.DSMT4">
                  <p:embed/>
                </p:oleObj>
              </mc:Choice>
              <mc:Fallback>
                <p:oleObj name="Equation" r:id="rId8" imgW="634680" imgH="9014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2736850"/>
                        <a:ext cx="635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8" name="Object 24"/>
          <p:cNvGraphicFramePr>
            <a:graphicFrameLocks noChangeAspect="1"/>
          </p:cNvGraphicFramePr>
          <p:nvPr/>
        </p:nvGraphicFramePr>
        <p:xfrm>
          <a:off x="2146300" y="3810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838080" progId="Equation.DSMT4">
                  <p:embed/>
                </p:oleObj>
              </mc:Choice>
              <mc:Fallback>
                <p:oleObj name="Equation" r:id="rId10" imgW="82548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810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9" name="Object 25"/>
          <p:cNvGraphicFramePr>
            <a:graphicFrameLocks noChangeAspect="1"/>
          </p:cNvGraphicFramePr>
          <p:nvPr/>
        </p:nvGraphicFramePr>
        <p:xfrm>
          <a:off x="4298950" y="4876800"/>
          <a:ext cx="2171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71520" imgH="901440" progId="Equation.DSMT4">
                  <p:embed/>
                </p:oleObj>
              </mc:Choice>
              <mc:Fallback>
                <p:oleObj name="Equation" r:id="rId12" imgW="2171520" imgH="9014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4876800"/>
                        <a:ext cx="2171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1" name="Object 27"/>
          <p:cNvGraphicFramePr>
            <a:graphicFrameLocks noChangeAspect="1"/>
          </p:cNvGraphicFramePr>
          <p:nvPr/>
        </p:nvGraphicFramePr>
        <p:xfrm>
          <a:off x="2311400" y="4800600"/>
          <a:ext cx="1676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76160" imgH="1054080" progId="Equation.DSMT4">
                  <p:embed/>
                </p:oleObj>
              </mc:Choice>
              <mc:Fallback>
                <p:oleObj name="Equation" r:id="rId14" imgW="1676160" imgH="1054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4800600"/>
                        <a:ext cx="1676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2" name="Object 28"/>
          <p:cNvGraphicFramePr>
            <a:graphicFrameLocks noChangeAspect="1"/>
          </p:cNvGraphicFramePr>
          <p:nvPr/>
        </p:nvGraphicFramePr>
        <p:xfrm>
          <a:off x="2984500" y="3810000"/>
          <a:ext cx="635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901440" progId="Equation.DSMT4">
                  <p:embed/>
                </p:oleObj>
              </mc:Choice>
              <mc:Fallback>
                <p:oleObj name="Equation" r:id="rId16" imgW="634680" imgH="90144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3810000"/>
                        <a:ext cx="635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3" name="Object 29"/>
          <p:cNvGraphicFramePr>
            <a:graphicFrameLocks noChangeAspect="1"/>
          </p:cNvGraphicFramePr>
          <p:nvPr/>
        </p:nvGraphicFramePr>
        <p:xfrm>
          <a:off x="3294356" y="2743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6400" imgH="838080" progId="Equation.DSMT4">
                  <p:embed/>
                </p:oleObj>
              </mc:Choice>
              <mc:Fallback>
                <p:oleObj name="Equation" r:id="rId18" imgW="26640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4356" y="2743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4" name="Object 30"/>
          <p:cNvGraphicFramePr>
            <a:graphicFrameLocks noChangeAspect="1"/>
          </p:cNvGraphicFramePr>
          <p:nvPr/>
        </p:nvGraphicFramePr>
        <p:xfrm>
          <a:off x="3200400" y="3795946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6400" imgH="838080" progId="Equation.DSMT4">
                  <p:embed/>
                </p:oleObj>
              </mc:Choice>
              <mc:Fallback>
                <p:oleObj name="Equation" r:id="rId20" imgW="26640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795946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5" name="Object 31"/>
          <p:cNvGraphicFramePr>
            <a:graphicFrameLocks noChangeAspect="1"/>
          </p:cNvGraphicFramePr>
          <p:nvPr/>
        </p:nvGraphicFramePr>
        <p:xfrm>
          <a:off x="3597922" y="488567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040" imgH="291960" progId="Equation.DSMT4">
                  <p:embed/>
                </p:oleObj>
              </mc:Choice>
              <mc:Fallback>
                <p:oleObj name="Equation" r:id="rId22" imgW="203040" imgH="2919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922" y="488567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6" name="Object 32"/>
          <p:cNvGraphicFramePr>
            <a:graphicFrameLocks noChangeAspect="1"/>
          </p:cNvGraphicFramePr>
          <p:nvPr/>
        </p:nvGraphicFramePr>
        <p:xfrm>
          <a:off x="3328754" y="541907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0440" imgH="279360" progId="Equation.DSMT4">
                  <p:embed/>
                </p:oleObj>
              </mc:Choice>
              <mc:Fallback>
                <p:oleObj name="Equation" r:id="rId24" imgW="190440" imgH="27936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754" y="541907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7" name="Object 33"/>
          <p:cNvGraphicFramePr>
            <a:graphicFrameLocks noChangeAspect="1"/>
          </p:cNvGraphicFramePr>
          <p:nvPr/>
        </p:nvGraphicFramePr>
        <p:xfrm>
          <a:off x="3716044" y="541907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90440" imgH="291960" progId="Equation.DSMT4">
                  <p:embed/>
                </p:oleObj>
              </mc:Choice>
              <mc:Fallback>
                <p:oleObj name="Equation" r:id="rId26" imgW="19044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044" y="5419078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8" name="Object 34"/>
          <p:cNvGraphicFramePr>
            <a:graphicFrameLocks noChangeAspect="1"/>
          </p:cNvGraphicFramePr>
          <p:nvPr/>
        </p:nvGraphicFramePr>
        <p:xfrm>
          <a:off x="4765088" y="48768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19040" imgH="838080" progId="Equation.DSMT4">
                  <p:embed/>
                </p:oleObj>
              </mc:Choice>
              <mc:Fallback>
                <p:oleObj name="Equation" r:id="rId28" imgW="41904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5088" y="48768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9" name="Object 35"/>
          <p:cNvGraphicFramePr>
            <a:graphicFrameLocks noChangeAspect="1"/>
          </p:cNvGraphicFramePr>
          <p:nvPr/>
        </p:nvGraphicFramePr>
        <p:xfrm>
          <a:off x="5867400" y="48768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57200" imgH="838080" progId="Equation.DSMT4">
                  <p:embed/>
                </p:oleObj>
              </mc:Choice>
              <mc:Fallback>
                <p:oleObj name="Equation" r:id="rId30" imgW="45720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8768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 Dividing Mixed Numbers</a:t>
            </a:r>
            <a:r>
              <a:rPr lang="en-US" b="1" dirty="0"/>
              <a:t>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305800" cy="1902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/>
              <a:t>A landscaper has        pounds of fertilizer available to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/>
              <a:t>use for fertilizing trees. If he plans to use     pounds of fertilizer on one tree, how many trees can he fertilize? 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17458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307086"/>
              </p:ext>
            </p:extLst>
          </p:nvPr>
        </p:nvGraphicFramePr>
        <p:xfrm>
          <a:off x="3073484" y="1304290"/>
          <a:ext cx="457249" cy="571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240" imgH="825480" progId="Equation.DSMT4">
                  <p:embed/>
                </p:oleObj>
              </mc:Choice>
              <mc:Fallback>
                <p:oleObj name="Equation" r:id="rId2" imgW="660240" imgH="82548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84" y="1304290"/>
                        <a:ext cx="457249" cy="5715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4"/>
          <p:cNvSpPr>
            <a:spLocks/>
          </p:cNvSpPr>
          <p:nvPr/>
        </p:nvSpPr>
        <p:spPr bwMode="auto">
          <a:xfrm>
            <a:off x="457200" y="3095010"/>
            <a:ext cx="8153400" cy="2409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Step1</a:t>
            </a:r>
            <a:r>
              <a:rPr lang="en-US" sz="2800" dirty="0"/>
              <a:t>: READ: Read the problem carefully. We know the 	 total amount of fertilizer he has and how much 	 he plans to use on one tree. </a:t>
            </a:r>
            <a:endParaRPr lang="en-US" sz="2800" b="1" dirty="0"/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b="1" i="1" dirty="0">
              <a:latin typeface="Calibri" pitchFamily="34" charset="0"/>
            </a:endParaRPr>
          </a:p>
        </p:txBody>
      </p:sp>
      <p:graphicFrame>
        <p:nvGraphicFramePr>
          <p:cNvPr id="7" name="Object 51">
            <a:extLst>
              <a:ext uri="{FF2B5EF4-FFF2-40B4-BE49-F238E27FC236}">
                <a16:creationId xmlns:a16="http://schemas.microsoft.com/office/drawing/2014/main" id="{FB473F78-7F49-4FAF-85BB-2B39165536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330151"/>
              </p:ext>
            </p:extLst>
          </p:nvPr>
        </p:nvGraphicFramePr>
        <p:xfrm>
          <a:off x="6488430" y="1939229"/>
          <a:ext cx="193451" cy="571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825480" progId="Equation.DSMT4">
                  <p:embed/>
                </p:oleObj>
              </mc:Choice>
              <mc:Fallback>
                <p:oleObj name="Equation" r:id="rId4" imgW="279360" imgH="825480" progId="Equation.DSMT4">
                  <p:embed/>
                  <p:pic>
                    <p:nvPicPr>
                      <p:cNvPr id="17459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8430" y="1939229"/>
                        <a:ext cx="193451" cy="5715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 Dividing Mixed Numbers</a:t>
            </a:r>
            <a:r>
              <a:rPr lang="en-US" b="1" dirty="0"/>
              <a:t>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" name="Rectangle 4"/>
          <p:cNvSpPr>
            <a:spLocks/>
          </p:cNvSpPr>
          <p:nvPr/>
        </p:nvSpPr>
        <p:spPr bwMode="auto">
          <a:xfrm>
            <a:off x="457200" y="1280160"/>
            <a:ext cx="8153400" cy="4220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/>
              <a:t>Step 2</a:t>
            </a:r>
            <a:r>
              <a:rPr lang="en-US" sz="2800" dirty="0"/>
              <a:t>: SET UP: To find the number of trees he can fertilize, divide the total amount of fertilizer by the amount to be used on one tree. 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		number of trees.</a:t>
            </a:r>
          </a:p>
          <a:p>
            <a:pPr>
              <a:spcBef>
                <a:spcPts val="1800"/>
              </a:spcBef>
            </a:pPr>
            <a:r>
              <a:rPr lang="en-US" sz="2800" b="1" dirty="0"/>
              <a:t>Step 3</a:t>
            </a:r>
            <a:r>
              <a:rPr lang="en-US" sz="2800" dirty="0"/>
              <a:t>: SOLVE: </a:t>
            </a:r>
          </a:p>
          <a:p>
            <a:endParaRPr lang="en-US" sz="2800" dirty="0"/>
          </a:p>
          <a:p>
            <a:endParaRPr lang="en-US" sz="2800" b="1" dirty="0"/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	 He can fertilize </a:t>
            </a:r>
            <a:r>
              <a:rPr lang="en-US" sz="2800" dirty="0">
                <a:solidFill>
                  <a:srgbClr val="FF0000"/>
                </a:solidFill>
              </a:rPr>
              <a:t>41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trees</a:t>
            </a:r>
            <a:r>
              <a:rPr lang="en-US" sz="2800" dirty="0"/>
              <a:t>.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948001"/>
              </p:ext>
            </p:extLst>
          </p:nvPr>
        </p:nvGraphicFramePr>
        <p:xfrm>
          <a:off x="2791460" y="3302318"/>
          <a:ext cx="124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825480" progId="Equation.DSMT4">
                  <p:embed/>
                </p:oleObj>
              </mc:Choice>
              <mc:Fallback>
                <p:oleObj name="Equation" r:id="rId2" imgW="12445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1460" y="3302318"/>
                        <a:ext cx="124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8888533"/>
              </p:ext>
            </p:extLst>
          </p:nvPr>
        </p:nvGraphicFramePr>
        <p:xfrm>
          <a:off x="4124960" y="3289618"/>
          <a:ext cx="151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825480" progId="Equation.DSMT4">
                  <p:embed/>
                </p:oleObj>
              </mc:Choice>
              <mc:Fallback>
                <p:oleObj name="Equation" r:id="rId4" imgW="151128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960" y="3289618"/>
                        <a:ext cx="1511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965242"/>
              </p:ext>
            </p:extLst>
          </p:nvPr>
        </p:nvGraphicFramePr>
        <p:xfrm>
          <a:off x="5636260" y="3289618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838080" progId="Equation.DSMT4">
                  <p:embed/>
                </p:oleObj>
              </mc:Choice>
              <mc:Fallback>
                <p:oleObj name="Equation" r:id="rId6" imgW="1320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6260" y="3289618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64744"/>
              </p:ext>
            </p:extLst>
          </p:nvPr>
        </p:nvGraphicFramePr>
        <p:xfrm>
          <a:off x="4226560" y="4280218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22360" imgH="838080" progId="Equation.DSMT4">
                  <p:embed/>
                </p:oleObj>
              </mc:Choice>
              <mc:Fallback>
                <p:oleObj name="Equation" r:id="rId8" imgW="1422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6560" y="4280218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449936"/>
              </p:ext>
            </p:extLst>
          </p:nvPr>
        </p:nvGraphicFramePr>
        <p:xfrm>
          <a:off x="5894669" y="4528868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400" imgH="279360" progId="Equation.DSMT4">
                  <p:embed/>
                </p:oleObj>
              </mc:Choice>
              <mc:Fallback>
                <p:oleObj name="Equation" r:id="rId10" imgW="6984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4669" y="4528868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533"/>
              </p:ext>
            </p:extLst>
          </p:nvPr>
        </p:nvGraphicFramePr>
        <p:xfrm>
          <a:off x="4842510" y="4749824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890" imgH="368140" progId="Equation.DSMT4">
                  <p:embed/>
                </p:oleObj>
              </mc:Choice>
              <mc:Fallback>
                <p:oleObj name="Equation" r:id="rId12" imgW="253890" imgH="3681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510" y="4749824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292034"/>
              </p:ext>
            </p:extLst>
          </p:nvPr>
        </p:nvGraphicFramePr>
        <p:xfrm>
          <a:off x="5375910" y="4279924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890" imgH="368140" progId="Equation.DSMT4">
                  <p:embed/>
                </p:oleObj>
              </mc:Choice>
              <mc:Fallback>
                <p:oleObj name="Equation" r:id="rId14" imgW="253890" imgH="3681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910" y="4279924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864887"/>
              </p:ext>
            </p:extLst>
          </p:nvPr>
        </p:nvGraphicFramePr>
        <p:xfrm>
          <a:off x="5139666" y="4763758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9666" y="4763758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445696"/>
              </p:ext>
            </p:extLst>
          </p:nvPr>
        </p:nvGraphicFramePr>
        <p:xfrm>
          <a:off x="4537710" y="4279924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7710" y="4279924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AD44661B-F097-EA89-D16D-93AAF34DDE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7090697"/>
              </p:ext>
            </p:extLst>
          </p:nvPr>
        </p:nvGraphicFramePr>
        <p:xfrm>
          <a:off x="679450" y="2598738"/>
          <a:ext cx="1562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62040" imgH="825480" progId="Equation.DSMT4">
                  <p:embed/>
                </p:oleObj>
              </mc:Choice>
              <mc:Fallback>
                <p:oleObj name="Equation" r:id="rId17" imgW="1562040" imgH="825480" progId="Equation.DSMT4">
                  <p:embed/>
                  <p:pic>
                    <p:nvPicPr>
                      <p:cNvPr id="440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2598738"/>
                        <a:ext cx="1562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 Dividing Mixed Numbers</a:t>
            </a:r>
            <a:r>
              <a:rPr lang="en-US" b="1" dirty="0"/>
              <a:t>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" name="Rectangle 4"/>
          <p:cNvSpPr>
            <a:spLocks/>
          </p:cNvSpPr>
          <p:nvPr/>
        </p:nvSpPr>
        <p:spPr bwMode="auto">
          <a:xfrm>
            <a:off x="533400" y="1219200"/>
            <a:ext cx="8153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/>
              <a:t>Step 4</a:t>
            </a:r>
            <a:r>
              <a:rPr lang="en-US" sz="2800" dirty="0"/>
              <a:t>: CHECK: The landscaper is using less than 1 pound of fertilizer for each tree, which means he can fertilize more than 30 trees. So, 41 is a reasonable answer. </a:t>
            </a:r>
            <a:endParaRPr lang="en-US" sz="2800" b="1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Multiplying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Rectangle 3"/>
          <p:cNvSpPr txBox="1">
            <a:spLocks/>
          </p:cNvSpPr>
          <p:nvPr/>
        </p:nvSpPr>
        <p:spPr>
          <a:xfrm>
            <a:off x="457200" y="1289712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87375" indent="-533400">
              <a:buFont typeface="+mj-lt"/>
              <a:buAutoNum type="arabicPeriod"/>
              <a:tabLst>
                <a:tab pos="9144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Change each mixed number to an improper fraction.</a:t>
            </a:r>
          </a:p>
          <a:p>
            <a:pPr marL="587375" indent="-533400">
              <a:buFont typeface="+mj-lt"/>
              <a:buAutoNum type="arabicPeriod"/>
              <a:tabLst>
                <a:tab pos="9144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Factor the numerator and denominator of each fraction, and then reduce and multiply.</a:t>
            </a:r>
          </a:p>
          <a:p>
            <a:pPr marL="587375" indent="-533400">
              <a:buFont typeface="+mj-lt"/>
              <a:buAutoNum type="arabicPeriod"/>
              <a:tabLst>
                <a:tab pos="9144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Change the answer to a mixed number or leave it in fraction form. (The choice sometimes depends on what use is to be made of the answer.)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Multiply: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1336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419350" y="4013200"/>
          <a:ext cx="1625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939600" progId="Equation.DSMT4">
                  <p:embed/>
                </p:oleObj>
              </mc:Choice>
              <mc:Fallback>
                <p:oleObj name="Equation" r:id="rId2" imgW="1625400" imgH="939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4013200"/>
                        <a:ext cx="1625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7013" y="40386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838080" progId="Equation.DSMT4">
                  <p:embed/>
                </p:oleObj>
              </mc:Choice>
              <mc:Fallback>
                <p:oleObj name="Equation" r:id="rId4" imgW="69840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7013" y="40386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063060" y="433705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51" imgH="241195" progId="Equation.DSMT4">
                  <p:embed/>
                </p:oleObj>
              </mc:Choice>
              <mc:Fallback>
                <p:oleObj name="Equation" r:id="rId6" imgW="342751" imgH="241195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060" y="433705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464300" y="40386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22080" imgH="838080" progId="Equation.DSMT4">
                  <p:embed/>
                </p:oleObj>
              </mc:Choice>
              <mc:Fallback>
                <p:oleObj name="Equation" r:id="rId8" imgW="6220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40386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2743200"/>
            <a:ext cx="781630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Change each mixed number to an improper fraction,</a:t>
            </a:r>
          </a:p>
          <a:p>
            <a:pPr>
              <a:buFont typeface="Courier New" pitchFamily="49" charset="0"/>
              <a:buNone/>
            </a:pPr>
            <a:r>
              <a:rPr lang="en-US" sz="2800" dirty="0"/>
              <a:t>then multiply the fractions.</a:t>
            </a:r>
          </a:p>
        </p:txBody>
      </p:sp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4127500" y="4038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838080" progId="Equation.DSMT4">
                  <p:embed/>
                </p:oleObj>
              </mc:Choice>
              <mc:Fallback>
                <p:oleObj name="Equation" r:id="rId10" imgW="100296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4038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081638"/>
              </p:ext>
            </p:extLst>
          </p:nvPr>
        </p:nvGraphicFramePr>
        <p:xfrm>
          <a:off x="2133600" y="1097280"/>
          <a:ext cx="1600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00200" imgH="927000" progId="Equation.DSMT4">
                  <p:embed/>
                </p:oleObj>
              </mc:Choice>
              <mc:Fallback>
                <p:oleObj name="Equation" r:id="rId12" imgW="1600200" imgH="9270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097280"/>
                        <a:ext cx="1600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762000" y="3980156"/>
          <a:ext cx="1600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00200" imgH="927000" progId="Equation.DSMT4">
                  <p:embed/>
                </p:oleObj>
              </mc:Choice>
              <mc:Fallback>
                <p:oleObj name="Equation" r:id="rId14" imgW="1600200" imgH="927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80156"/>
                        <a:ext cx="1600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and Reducing Mixed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09389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Solution</a:t>
            </a:r>
            <a:r>
              <a:rPr lang="en-US" sz="2800" dirty="0"/>
              <a:t> </a:t>
            </a:r>
          </a:p>
        </p:txBody>
      </p:sp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1917700" y="289560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838080" progId="Equation.DSMT4">
                  <p:embed/>
                </p:oleObj>
              </mc:Choice>
              <mc:Fallback>
                <p:oleObj name="Equation" r:id="rId2" imgW="113004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89560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7" name="Object 35"/>
          <p:cNvGraphicFramePr>
            <a:graphicFrameLocks noChangeAspect="1"/>
          </p:cNvGraphicFramePr>
          <p:nvPr/>
        </p:nvGraphicFramePr>
        <p:xfrm>
          <a:off x="3111500" y="28956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36480" imgH="838080" progId="Equation.DSMT4">
                  <p:embed/>
                </p:oleObj>
              </mc:Choice>
              <mc:Fallback>
                <p:oleObj name="Equation" r:id="rId4" imgW="153648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89560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3492500" y="2819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362" imgH="457002" progId="Equation.DSMT4">
                  <p:embed/>
                </p:oleObj>
              </mc:Choice>
              <mc:Fallback>
                <p:oleObj name="Equation" r:id="rId6" imgW="317362" imgH="457002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819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581018"/>
              </p:ext>
            </p:extLst>
          </p:nvPr>
        </p:nvGraphicFramePr>
        <p:xfrm>
          <a:off x="4711700" y="2895600"/>
          <a:ext cx="1612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2800" imgH="825480" progId="Equation.DSMT4">
                  <p:embed/>
                </p:oleObj>
              </mc:Choice>
              <mc:Fallback>
                <p:oleObj name="Equation" r:id="rId8" imgW="1612800" imgH="825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2895600"/>
                        <a:ext cx="1612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3797300" y="2819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362" imgH="457002" progId="Equation.DSMT4">
                  <p:embed/>
                </p:oleObj>
              </mc:Choice>
              <mc:Fallback>
                <p:oleObj name="Equation" r:id="rId10" imgW="317362" imgH="457002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2819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1" name="Object 39"/>
          <p:cNvGraphicFramePr>
            <a:graphicFrameLocks noChangeAspect="1"/>
          </p:cNvGraphicFramePr>
          <p:nvPr/>
        </p:nvGraphicFramePr>
        <p:xfrm>
          <a:off x="3721100" y="3352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7362" imgH="457002" progId="Equation.DSMT4">
                  <p:embed/>
                </p:oleObj>
              </mc:Choice>
              <mc:Fallback>
                <p:oleObj name="Equation" r:id="rId11" imgW="317362" imgH="457002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352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2" name="Object 40"/>
          <p:cNvGraphicFramePr>
            <a:graphicFrameLocks noChangeAspect="1"/>
          </p:cNvGraphicFramePr>
          <p:nvPr/>
        </p:nvGraphicFramePr>
        <p:xfrm>
          <a:off x="4330700" y="3352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362" imgH="457002" progId="Equation.DSMT4">
                  <p:embed/>
                </p:oleObj>
              </mc:Choice>
              <mc:Fallback>
                <p:oleObj name="Equation" r:id="rId12" imgW="317362" imgH="457002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3352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3" name="Object 41"/>
          <p:cNvGraphicFramePr>
            <a:graphicFrameLocks noChangeAspect="1"/>
          </p:cNvGraphicFramePr>
          <p:nvPr/>
        </p:nvGraphicFramePr>
        <p:xfrm>
          <a:off x="838200" y="2895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28520" imgH="838080" progId="Equation.DSMT4">
                  <p:embed/>
                </p:oleObj>
              </mc:Choice>
              <mc:Fallback>
                <p:oleObj name="Equation" r:id="rId13" imgW="102852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895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4" name="Object 42"/>
          <p:cNvGraphicFramePr>
            <a:graphicFrameLocks noChangeAspect="1"/>
          </p:cNvGraphicFramePr>
          <p:nvPr/>
        </p:nvGraphicFramePr>
        <p:xfrm>
          <a:off x="6019800" y="11430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28520" imgH="838080" progId="Equation.DSMT4">
                  <p:embed/>
                </p:oleObj>
              </mc:Choice>
              <mc:Fallback>
                <p:oleObj name="Equation" r:id="rId15" imgW="102852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1430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and Reducing Mixed Numbers 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981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2500"/>
              </a:spcBef>
            </a:pPr>
            <a:r>
              <a:rPr lang="en-US" sz="2800" b="1" dirty="0"/>
              <a:t>Solution </a:t>
            </a:r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534536"/>
              </p:ext>
            </p:extLst>
          </p:nvPr>
        </p:nvGraphicFramePr>
        <p:xfrm>
          <a:off x="4848860" y="270891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362" imgH="457002" progId="Equation.DSMT4">
                  <p:embed/>
                </p:oleObj>
              </mc:Choice>
              <mc:Fallback>
                <p:oleObj name="Equation" r:id="rId2" imgW="317362" imgH="457002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8860" y="270891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1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728644"/>
              </p:ext>
            </p:extLst>
          </p:nvPr>
        </p:nvGraphicFramePr>
        <p:xfrm>
          <a:off x="941070" y="278511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03240" imgH="838080" progId="Equation.DSMT4">
                  <p:embed/>
                </p:oleObj>
              </mc:Choice>
              <mc:Fallback>
                <p:oleObj name="Equation" r:id="rId4" imgW="1803240" imgH="83808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070" y="2785110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2" name="Object 56"/>
          <p:cNvGraphicFramePr>
            <a:graphicFrameLocks noChangeAspect="1"/>
          </p:cNvGraphicFramePr>
          <p:nvPr/>
        </p:nvGraphicFramePr>
        <p:xfrm>
          <a:off x="5969000" y="114300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03240" imgH="838080" progId="Equation.DSMT4">
                  <p:embed/>
                </p:oleObj>
              </mc:Choice>
              <mc:Fallback>
                <p:oleObj name="Equation" r:id="rId6" imgW="1803240" imgH="83808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1143000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3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887184"/>
              </p:ext>
            </p:extLst>
          </p:nvPr>
        </p:nvGraphicFramePr>
        <p:xfrm>
          <a:off x="2769870" y="278511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63560" imgH="838080" progId="Equation.DSMT4">
                  <p:embed/>
                </p:oleObj>
              </mc:Choice>
              <mc:Fallback>
                <p:oleObj name="Equation" r:id="rId7" imgW="1663560" imgH="8380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9870" y="2785110"/>
                        <a:ext cx="166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4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067498"/>
              </p:ext>
            </p:extLst>
          </p:nvPr>
        </p:nvGraphicFramePr>
        <p:xfrm>
          <a:off x="4547870" y="278511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1840" imgH="838080" progId="Equation.DSMT4">
                  <p:embed/>
                </p:oleObj>
              </mc:Choice>
              <mc:Fallback>
                <p:oleObj name="Equation" r:id="rId9" imgW="2031840" imgH="83808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7870" y="2785110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5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392110"/>
              </p:ext>
            </p:extLst>
          </p:nvPr>
        </p:nvGraphicFramePr>
        <p:xfrm>
          <a:off x="6656070" y="2797810"/>
          <a:ext cx="736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36560" imgH="825480" progId="Equation.DSMT4">
                  <p:embed/>
                </p:oleObj>
              </mc:Choice>
              <mc:Fallback>
                <p:oleObj name="Equation" r:id="rId11" imgW="736560" imgH="82548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6070" y="2797810"/>
                        <a:ext cx="736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6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939872"/>
              </p:ext>
            </p:extLst>
          </p:nvPr>
        </p:nvGraphicFramePr>
        <p:xfrm>
          <a:off x="7494270" y="303911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85800" imgH="279360" progId="Equation.DSMT4">
                  <p:embed/>
                </p:oleObj>
              </mc:Choice>
              <mc:Fallback>
                <p:oleObj name="Equation" r:id="rId13" imgW="685800" imgH="27936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4270" y="303911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7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723180"/>
              </p:ext>
            </p:extLst>
          </p:nvPr>
        </p:nvGraphicFramePr>
        <p:xfrm>
          <a:off x="5132070" y="270891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070" y="270891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8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61617"/>
              </p:ext>
            </p:extLst>
          </p:nvPr>
        </p:nvGraphicFramePr>
        <p:xfrm>
          <a:off x="5513070" y="270891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070" y="270891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9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938951"/>
              </p:ext>
            </p:extLst>
          </p:nvPr>
        </p:nvGraphicFramePr>
        <p:xfrm>
          <a:off x="5817870" y="270891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7362" imgH="457002" progId="Equation.DSMT4">
                  <p:embed/>
                </p:oleObj>
              </mc:Choice>
              <mc:Fallback>
                <p:oleObj name="Equation" r:id="rId17" imgW="317362" imgH="457002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7870" y="270891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0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720014"/>
              </p:ext>
            </p:extLst>
          </p:nvPr>
        </p:nvGraphicFramePr>
        <p:xfrm>
          <a:off x="5728970" y="324231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7362" imgH="457002" progId="Equation.DSMT4">
                  <p:embed/>
                </p:oleObj>
              </mc:Choice>
              <mc:Fallback>
                <p:oleObj name="Equation" r:id="rId18" imgW="317362" imgH="457002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8970" y="324231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1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344190"/>
              </p:ext>
            </p:extLst>
          </p:nvPr>
        </p:nvGraphicFramePr>
        <p:xfrm>
          <a:off x="5078682" y="322455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7362" imgH="457002" progId="Equation.DSMT4">
                  <p:embed/>
                </p:oleObj>
              </mc:Choice>
              <mc:Fallback>
                <p:oleObj name="Equation" r:id="rId19" imgW="317362" imgH="457002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682" y="322455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2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9489513"/>
              </p:ext>
            </p:extLst>
          </p:nvPr>
        </p:nvGraphicFramePr>
        <p:xfrm>
          <a:off x="6046470" y="324231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17362" imgH="457002" progId="Equation.DSMT4">
                  <p:embed/>
                </p:oleObj>
              </mc:Choice>
              <mc:Fallback>
                <p:oleObj name="Equation" r:id="rId20" imgW="317362" imgH="457002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470" y="324231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3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687805"/>
              </p:ext>
            </p:extLst>
          </p:nvPr>
        </p:nvGraphicFramePr>
        <p:xfrm>
          <a:off x="5360670" y="324231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17362" imgH="457002" progId="Equation.DSMT4">
                  <p:embed/>
                </p:oleObj>
              </mc:Choice>
              <mc:Fallback>
                <p:oleObj name="Equation" r:id="rId21" imgW="317362" imgH="457002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0670" y="324231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Multiplying and Reducing </a:t>
            </a:r>
            <a:r>
              <a:rPr lang="en-US" dirty="0"/>
              <a:t>Mixed Numbers</a:t>
            </a:r>
            <a:r>
              <a:rPr lang="en-US" b="1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407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2438400"/>
            <a:ext cx="15071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 </a:t>
            </a:r>
            <a:endParaRPr lang="en-US" sz="2800" dirty="0"/>
          </a:p>
        </p:txBody>
      </p:sp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850166" y="31242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90" imgH="368140" progId="Equation.DSMT4">
                  <p:embed/>
                </p:oleObj>
              </mc:Choice>
              <mc:Fallback>
                <p:oleObj name="Equation" r:id="rId2" imgW="253890" imgH="36814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0166" y="31242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1" name="Object 61"/>
          <p:cNvGraphicFramePr>
            <a:graphicFrameLocks noChangeAspect="1"/>
          </p:cNvGraphicFramePr>
          <p:nvPr/>
        </p:nvGraphicFramePr>
        <p:xfrm>
          <a:off x="5981700" y="1270000"/>
          <a:ext cx="2400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00120" imgH="939600" progId="Equation.DSMT4">
                  <p:embed/>
                </p:oleObj>
              </mc:Choice>
              <mc:Fallback>
                <p:oleObj name="Equation" r:id="rId4" imgW="2400120" imgH="93960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1270000"/>
                        <a:ext cx="2400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3" name="Object 63"/>
          <p:cNvGraphicFramePr>
            <a:graphicFrameLocks noChangeAspect="1"/>
          </p:cNvGraphicFramePr>
          <p:nvPr/>
        </p:nvGraphicFramePr>
        <p:xfrm>
          <a:off x="533400" y="3136900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00200" imgH="838080" progId="Equation.DSMT4">
                  <p:embed/>
                </p:oleObj>
              </mc:Choice>
              <mc:Fallback>
                <p:oleObj name="Equation" r:id="rId6" imgW="160020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36900"/>
                        <a:ext cx="160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4" name="Object 64"/>
          <p:cNvGraphicFramePr>
            <a:graphicFrameLocks noChangeAspect="1"/>
          </p:cNvGraphicFramePr>
          <p:nvPr/>
        </p:nvGraphicFramePr>
        <p:xfrm>
          <a:off x="2266950" y="31369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600" imgH="838080" progId="Equation.DSMT4">
                  <p:embed/>
                </p:oleObj>
              </mc:Choice>
              <mc:Fallback>
                <p:oleObj name="Equation" r:id="rId8" imgW="1866600" imgH="83808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31369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5" name="Object 65"/>
          <p:cNvGraphicFramePr>
            <a:graphicFrameLocks noChangeAspect="1"/>
          </p:cNvGraphicFramePr>
          <p:nvPr/>
        </p:nvGraphicFramePr>
        <p:xfrm>
          <a:off x="4203700" y="3124200"/>
          <a:ext cx="204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44440" imgH="838080" progId="Equation.DSMT4">
                  <p:embed/>
                </p:oleObj>
              </mc:Choice>
              <mc:Fallback>
                <p:oleObj name="Equation" r:id="rId10" imgW="2044440" imgH="83808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124200"/>
                        <a:ext cx="204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6" name="Object 66"/>
          <p:cNvGraphicFramePr>
            <a:graphicFrameLocks noChangeAspect="1"/>
          </p:cNvGraphicFramePr>
          <p:nvPr/>
        </p:nvGraphicFramePr>
        <p:xfrm>
          <a:off x="5654088" y="309621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890" imgH="368140" progId="Equation.DSMT4">
                  <p:embed/>
                </p:oleObj>
              </mc:Choice>
              <mc:Fallback>
                <p:oleObj name="Equation" r:id="rId12" imgW="253890" imgH="3681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4088" y="309621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7" name="Object 67"/>
          <p:cNvGraphicFramePr>
            <a:graphicFrameLocks noChangeAspect="1"/>
          </p:cNvGraphicFramePr>
          <p:nvPr/>
        </p:nvGraphicFramePr>
        <p:xfrm>
          <a:off x="5259034" y="31369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3890" imgH="368140" progId="Equation.DSMT4">
                  <p:embed/>
                </p:oleObj>
              </mc:Choice>
              <mc:Fallback>
                <p:oleObj name="Equation" r:id="rId13" imgW="253890" imgH="36814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9034" y="31369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8" name="Object 68"/>
          <p:cNvGraphicFramePr>
            <a:graphicFrameLocks noChangeAspect="1"/>
          </p:cNvGraphicFramePr>
          <p:nvPr/>
        </p:nvGraphicFramePr>
        <p:xfrm>
          <a:off x="4903434" y="362591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890" imgH="368140" progId="Equation.DSMT4">
                  <p:embed/>
                </p:oleObj>
              </mc:Choice>
              <mc:Fallback>
                <p:oleObj name="Equation" r:id="rId14" imgW="253890" imgH="36814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434" y="362591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9" name="Object 69"/>
          <p:cNvGraphicFramePr>
            <a:graphicFrameLocks noChangeAspect="1"/>
          </p:cNvGraphicFramePr>
          <p:nvPr/>
        </p:nvGraphicFramePr>
        <p:xfrm>
          <a:off x="5334000" y="35941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5941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90" name="Object 70"/>
          <p:cNvGraphicFramePr>
            <a:graphicFrameLocks noChangeAspect="1"/>
          </p:cNvGraphicFramePr>
          <p:nvPr/>
        </p:nvGraphicFramePr>
        <p:xfrm>
          <a:off x="5638800" y="3622088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622088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91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289521"/>
              </p:ext>
            </p:extLst>
          </p:nvPr>
        </p:nvGraphicFramePr>
        <p:xfrm>
          <a:off x="6251575" y="3114675"/>
          <a:ext cx="187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879560" imgH="825480" progId="Equation.DSMT4">
                  <p:embed/>
                </p:oleObj>
              </mc:Choice>
              <mc:Fallback>
                <p:oleObj name="Equation" r:id="rId17" imgW="1879560" imgH="82548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1575" y="3114675"/>
                        <a:ext cx="1879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06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340123"/>
              </p:ext>
            </p:extLst>
          </p:nvPr>
        </p:nvGraphicFramePr>
        <p:xfrm>
          <a:off x="2921000" y="3911600"/>
          <a:ext cx="1473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888840" progId="Equation.DSMT4">
                  <p:embed/>
                </p:oleObj>
              </mc:Choice>
              <mc:Fallback>
                <p:oleObj name="Equation" r:id="rId2" imgW="1473120" imgH="88884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3911600"/>
                        <a:ext cx="1473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Completion Example 5: </a:t>
            </a:r>
            <a:r>
              <a:rPr lang="en-US">
                <a:solidFill>
                  <a:schemeClr val="accent1"/>
                </a:solidFill>
              </a:rPr>
              <a:t>Multiplying and Reducing </a:t>
            </a:r>
            <a:r>
              <a:rPr lang="en-US" dirty="0">
                <a:solidFill>
                  <a:schemeClr val="accent1"/>
                </a:solidFill>
              </a:rPr>
              <a:t>Mixed Numbers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096000" y="1143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838080" progId="Equation.DSMT4">
                  <p:embed/>
                </p:oleObj>
              </mc:Choice>
              <mc:Fallback>
                <p:oleObj name="Equation" r:id="rId4" imgW="1091880" imgH="838080" progId="Equation.DSMT4">
                  <p:embed/>
                  <p:pic>
                    <p:nvPicPr>
                      <p:cNvPr id="0" name="Picture 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143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9050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6202" name="Object 58"/>
          <p:cNvGraphicFramePr>
            <a:graphicFrameLocks noGrp="1" noChangeAspect="1"/>
          </p:cNvGraphicFramePr>
          <p:nvPr/>
        </p:nvGraphicFramePr>
        <p:xfrm>
          <a:off x="1651000" y="27432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838080" progId="Equation.DSMT4">
                  <p:embed/>
                </p:oleObj>
              </mc:Choice>
              <mc:Fallback>
                <p:oleObj name="Equation" r:id="rId6" imgW="1091880" imgH="838080" progId="Equation.DSMT4">
                  <p:embed/>
                  <p:pic>
                    <p:nvPicPr>
                      <p:cNvPr id="0" name="Picture 5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27432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3" name="Object 59"/>
          <p:cNvGraphicFramePr>
            <a:graphicFrameLocks noChangeAspect="1"/>
          </p:cNvGraphicFramePr>
          <p:nvPr/>
        </p:nvGraphicFramePr>
        <p:xfrm>
          <a:off x="2895600" y="27432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12520" imgH="838080" progId="Equation.DSMT4">
                  <p:embed/>
                </p:oleObj>
              </mc:Choice>
              <mc:Fallback>
                <p:oleObj name="Equation" r:id="rId8" imgW="812520" imgH="83808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432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7" name="Object 63"/>
          <p:cNvGraphicFramePr>
            <a:graphicFrameLocks noChangeAspect="1"/>
          </p:cNvGraphicFramePr>
          <p:nvPr/>
        </p:nvGraphicFramePr>
        <p:xfrm>
          <a:off x="4521200" y="3905250"/>
          <a:ext cx="1879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79560" imgH="901440" progId="Equation.DSMT4">
                  <p:embed/>
                </p:oleObj>
              </mc:Choice>
              <mc:Fallback>
                <p:oleObj name="Equation" r:id="rId10" imgW="1879560" imgH="90144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905250"/>
                        <a:ext cx="1879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8" name="Object 64"/>
          <p:cNvGraphicFramePr>
            <a:graphicFrameLocks noChangeAspect="1"/>
          </p:cNvGraphicFramePr>
          <p:nvPr/>
        </p:nvGraphicFramePr>
        <p:xfrm>
          <a:off x="3859566" y="3962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291960" progId="Equation.DSMT4">
                  <p:embed/>
                </p:oleObj>
              </mc:Choice>
              <mc:Fallback>
                <p:oleObj name="Equation" r:id="rId12" imgW="203040" imgH="2919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566" y="3962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9" name="Object 65"/>
          <p:cNvGraphicFramePr>
            <a:graphicFrameLocks noChangeAspect="1"/>
          </p:cNvGraphicFramePr>
          <p:nvPr/>
        </p:nvGraphicFramePr>
        <p:xfrm>
          <a:off x="4159190" y="3953522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279360" progId="Equation.DSMT4">
                  <p:embed/>
                </p:oleObj>
              </mc:Choice>
              <mc:Fallback>
                <p:oleObj name="Equation" r:id="rId14" imgW="203040" imgH="2793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190" y="3953522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0" name="Object 66"/>
          <p:cNvGraphicFramePr>
            <a:graphicFrameLocks noChangeAspect="1"/>
          </p:cNvGraphicFramePr>
          <p:nvPr/>
        </p:nvGraphicFramePr>
        <p:xfrm>
          <a:off x="3689410" y="445141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410" y="445141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1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514895"/>
              </p:ext>
            </p:extLst>
          </p:nvPr>
        </p:nvGraphicFramePr>
        <p:xfrm>
          <a:off x="4029722" y="443735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722" y="4437356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2" name="Object 68"/>
          <p:cNvGraphicFramePr>
            <a:graphicFrameLocks noChangeAspect="1"/>
          </p:cNvGraphicFramePr>
          <p:nvPr/>
        </p:nvGraphicFramePr>
        <p:xfrm>
          <a:off x="4848812" y="3895078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44240" imgH="838080" progId="Equation.DSMT4">
                  <p:embed/>
                </p:oleObj>
              </mc:Choice>
              <mc:Fallback>
                <p:oleObj name="Equation" r:id="rId19" imgW="444240" imgH="83808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8812" y="3895078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3" name="Object 69"/>
          <p:cNvGraphicFramePr>
            <a:graphicFrameLocks noChangeAspect="1"/>
          </p:cNvGraphicFramePr>
          <p:nvPr/>
        </p:nvGraphicFramePr>
        <p:xfrm>
          <a:off x="5833122" y="393059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34680" imgH="838080" progId="Equation.DSMT4">
                  <p:embed/>
                </p:oleObj>
              </mc:Choice>
              <mc:Fallback>
                <p:oleObj name="Equation" r:id="rId21" imgW="634680" imgH="83808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3122" y="393059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4" name="Object 70"/>
          <p:cNvGraphicFramePr>
            <a:graphicFrameLocks noChangeAspect="1"/>
          </p:cNvGraphicFramePr>
          <p:nvPr/>
        </p:nvGraphicFramePr>
        <p:xfrm>
          <a:off x="3850688" y="27432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31640" imgH="838080" progId="Equation.DSMT4">
                  <p:embed/>
                </p:oleObj>
              </mc:Choice>
              <mc:Fallback>
                <p:oleObj name="Equation" r:id="rId23" imgW="431640" imgH="838080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0688" y="27432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5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151602"/>
              </p:ext>
            </p:extLst>
          </p:nvPr>
        </p:nvGraphicFramePr>
        <p:xfrm>
          <a:off x="3771900" y="2729266"/>
          <a:ext cx="571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71320" imgH="901440" progId="Equation.DSMT4">
                  <p:embed/>
                </p:oleObj>
              </mc:Choice>
              <mc:Fallback>
                <p:oleObj name="Equation" r:id="rId25" imgW="571320" imgH="90144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729266"/>
                        <a:ext cx="571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</a:t>
            </a:r>
            <a:r>
              <a:rPr lang="en-US" b="1" dirty="0"/>
              <a:t> </a:t>
            </a:r>
            <a:r>
              <a:rPr lang="en-US" dirty="0"/>
              <a:t>Finding Fractional Parts of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     of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2120205"/>
            <a:ext cx="822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Remember, to find a fraction </a:t>
            </a:r>
            <a:r>
              <a:rPr lang="en-US" sz="2800" b="1" dirty="0"/>
              <a:t>of</a:t>
            </a:r>
            <a:r>
              <a:rPr lang="en-US" sz="2800" dirty="0"/>
              <a:t> a number means to </a:t>
            </a:r>
            <a:r>
              <a:rPr lang="en-US" sz="2800" b="1" dirty="0"/>
              <a:t>multiply</a:t>
            </a:r>
            <a:r>
              <a:rPr lang="en-US" sz="2800" dirty="0"/>
              <a:t> the number by the fraction. </a:t>
            </a:r>
          </a:p>
        </p:txBody>
      </p:sp>
      <p:graphicFrame>
        <p:nvGraphicFramePr>
          <p:cNvPr id="7179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29540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00" imgH="838080" progId="Equation.DSMT4">
                  <p:embed/>
                </p:oleObj>
              </mc:Choice>
              <mc:Fallback>
                <p:oleObj name="Equation" r:id="rId2" imgW="253800" imgH="838080" progId="Equation.DSMT4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0" name="Object 62"/>
          <p:cNvGraphicFramePr>
            <a:graphicFrameLocks noGrp="1" noChangeAspect="1"/>
          </p:cNvGraphicFramePr>
          <p:nvPr/>
        </p:nvGraphicFramePr>
        <p:xfrm>
          <a:off x="2006600" y="141605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291960" progId="Equation.DSMT4">
                  <p:embed/>
                </p:oleObj>
              </mc:Choice>
              <mc:Fallback>
                <p:oleObj name="Equation" r:id="rId4" imgW="469800" imgH="291960" progId="Equation.DSMT4">
                  <p:embed/>
                  <p:pic>
                    <p:nvPicPr>
                      <p:cNvPr id="0" name="Picture 6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41605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1" name="Object 63"/>
          <p:cNvGraphicFramePr>
            <a:graphicFrameLocks noChangeAspect="1"/>
          </p:cNvGraphicFramePr>
          <p:nvPr/>
        </p:nvGraphicFramePr>
        <p:xfrm>
          <a:off x="946150" y="37338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4360" imgH="838080" progId="Equation.DSMT4">
                  <p:embed/>
                </p:oleObj>
              </mc:Choice>
              <mc:Fallback>
                <p:oleObj name="Equation" r:id="rId6" imgW="77436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37338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2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777162"/>
              </p:ext>
            </p:extLst>
          </p:nvPr>
        </p:nvGraphicFramePr>
        <p:xfrm>
          <a:off x="1860550" y="37338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838080" progId="Equation.DSMT4">
                  <p:embed/>
                </p:oleObj>
              </mc:Choice>
              <mc:Fallback>
                <p:oleObj name="Equation" r:id="rId8" imgW="1143000" imgH="83808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0" y="37338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3" name="Object 65"/>
          <p:cNvGraphicFramePr>
            <a:graphicFrameLocks noChangeAspect="1"/>
          </p:cNvGraphicFramePr>
          <p:nvPr/>
        </p:nvGraphicFramePr>
        <p:xfrm>
          <a:off x="3155950" y="37338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560" imgH="838080" progId="Equation.DSMT4">
                  <p:embed/>
                </p:oleObj>
              </mc:Choice>
              <mc:Fallback>
                <p:oleObj name="Equation" r:id="rId10" imgW="1231560" imgH="83808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950" y="37338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4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102346"/>
              </p:ext>
            </p:extLst>
          </p:nvPr>
        </p:nvGraphicFramePr>
        <p:xfrm>
          <a:off x="4483100" y="398780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400" imgH="279360" progId="Equation.DSMT4">
                  <p:embed/>
                </p:oleObj>
              </mc:Choice>
              <mc:Fallback>
                <p:oleObj name="Equation" r:id="rId12" imgW="698400" imgH="2793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98780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5" name="Object 67"/>
          <p:cNvGraphicFramePr>
            <a:graphicFrameLocks noChangeAspect="1"/>
          </p:cNvGraphicFramePr>
          <p:nvPr/>
        </p:nvGraphicFramePr>
        <p:xfrm>
          <a:off x="3816350" y="37465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890" imgH="368140" progId="Equation.DSMT4">
                  <p:embed/>
                </p:oleObj>
              </mc:Choice>
              <mc:Fallback>
                <p:oleObj name="Equation" r:id="rId14" imgW="253890" imgH="36814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37465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6" name="Object 68"/>
          <p:cNvGraphicFramePr>
            <a:graphicFrameLocks noChangeAspect="1"/>
          </p:cNvGraphicFramePr>
          <p:nvPr/>
        </p:nvGraphicFramePr>
        <p:xfrm>
          <a:off x="3655072" y="422651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5072" y="422651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Finding Fractional Parts of Mixed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143780"/>
            <a:ext cx="15071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r>
              <a:rPr lang="en-US" sz="2800" dirty="0"/>
              <a:t> </a:t>
            </a:r>
          </a:p>
        </p:txBody>
      </p:sp>
      <p:sp>
        <p:nvSpPr>
          <p:cNvPr id="26" name="Rectangle 3"/>
          <p:cNvSpPr txBox="1">
            <a:spLocks/>
          </p:cNvSpPr>
          <p:nvPr/>
        </p:nvSpPr>
        <p:spPr>
          <a:xfrm>
            <a:off x="457200" y="128016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     of </a:t>
            </a:r>
          </a:p>
        </p:txBody>
      </p:sp>
      <p:graphicFrame>
        <p:nvGraphicFramePr>
          <p:cNvPr id="27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29540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00" imgH="838080" progId="Equation.DSMT4">
                  <p:embed/>
                </p:oleObj>
              </mc:Choice>
              <mc:Fallback>
                <p:oleObj name="Equation" r:id="rId2" imgW="253800" imgH="838080" progId="Equation.DSMT4">
                  <p:embed/>
                  <p:pic>
                    <p:nvPicPr>
                      <p:cNvPr id="0" name="Picture 5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2"/>
          <p:cNvGraphicFramePr>
            <a:graphicFrameLocks noGrp="1" noChangeAspect="1"/>
          </p:cNvGraphicFramePr>
          <p:nvPr/>
        </p:nvGraphicFramePr>
        <p:xfrm>
          <a:off x="2095500" y="1143000"/>
          <a:ext cx="571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320" imgH="825480" progId="Equation.DSMT4">
                  <p:embed/>
                </p:oleObj>
              </mc:Choice>
              <mc:Fallback>
                <p:oleObj name="Equation" r:id="rId4" imgW="571320" imgH="825480" progId="Equation.DSMT4">
                  <p:embed/>
                  <p:pic>
                    <p:nvPicPr>
                      <p:cNvPr id="0" name="Picture 5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1143000"/>
                        <a:ext cx="571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2" name="Object 60"/>
          <p:cNvGraphicFramePr>
            <a:graphicFrameLocks noChangeAspect="1"/>
          </p:cNvGraphicFramePr>
          <p:nvPr/>
        </p:nvGraphicFramePr>
        <p:xfrm>
          <a:off x="533400" y="30099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680" imgH="838080" progId="Equation.DSMT4">
                  <p:embed/>
                </p:oleObj>
              </mc:Choice>
              <mc:Fallback>
                <p:oleObj name="Equation" r:id="rId6" imgW="850680" imgH="83808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099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3" name="Object 61"/>
          <p:cNvGraphicFramePr>
            <a:graphicFrameLocks noChangeAspect="1"/>
          </p:cNvGraphicFramePr>
          <p:nvPr/>
        </p:nvGraphicFramePr>
        <p:xfrm>
          <a:off x="1524000" y="300990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61960" imgH="838080" progId="Equation.DSMT4">
                  <p:embed/>
                </p:oleObj>
              </mc:Choice>
              <mc:Fallback>
                <p:oleObj name="Equation" r:id="rId8" imgW="2361960" imgH="83808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09900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4" name="Object 62"/>
          <p:cNvGraphicFramePr>
            <a:graphicFrameLocks noChangeAspect="1"/>
          </p:cNvGraphicFramePr>
          <p:nvPr/>
        </p:nvGraphicFramePr>
        <p:xfrm>
          <a:off x="4013200" y="3016250"/>
          <a:ext cx="1422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22360" imgH="825480" progId="Equation.DSMT4">
                  <p:embed/>
                </p:oleObj>
              </mc:Choice>
              <mc:Fallback>
                <p:oleObj name="Equation" r:id="rId10" imgW="1422360" imgH="82548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3016250"/>
                        <a:ext cx="1422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5" name="Object 63"/>
          <p:cNvGraphicFramePr>
            <a:graphicFrameLocks noChangeAspect="1"/>
          </p:cNvGraphicFramePr>
          <p:nvPr/>
        </p:nvGraphicFramePr>
        <p:xfrm>
          <a:off x="3352800" y="29718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890" imgH="368140" progId="Equation.DSMT4">
                  <p:embed/>
                </p:oleObj>
              </mc:Choice>
              <mc:Fallback>
                <p:oleObj name="Equation" r:id="rId12" imgW="253890" imgH="36814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9718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6" name="Object 64"/>
          <p:cNvGraphicFramePr>
            <a:graphicFrameLocks noChangeAspect="1"/>
          </p:cNvGraphicFramePr>
          <p:nvPr/>
        </p:nvGraphicFramePr>
        <p:xfrm>
          <a:off x="2971800" y="35179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890" imgH="368140" progId="Equation.DSMT4">
                  <p:embed/>
                </p:oleObj>
              </mc:Choice>
              <mc:Fallback>
                <p:oleObj name="Equation" r:id="rId14" imgW="253890" imgH="36814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5179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7" name="Object 65"/>
          <p:cNvGraphicFramePr>
            <a:graphicFrameLocks noChangeAspect="1"/>
          </p:cNvGraphicFramePr>
          <p:nvPr/>
        </p:nvGraphicFramePr>
        <p:xfrm>
          <a:off x="3276600" y="35052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052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8" name="Object 66"/>
          <p:cNvGraphicFramePr>
            <a:graphicFrameLocks noChangeAspect="1"/>
          </p:cNvGraphicFramePr>
          <p:nvPr/>
        </p:nvGraphicFramePr>
        <p:xfrm>
          <a:off x="2971800" y="29845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9845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1724</TotalTime>
  <Words>619</Words>
  <Application>Microsoft Office PowerPoint</Application>
  <PresentationFormat>On-screen Show (4:3)</PresentationFormat>
  <Paragraphs>81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Equation</vt:lpstr>
      <vt:lpstr>Section 2.4</vt:lpstr>
      <vt:lpstr>Procedure: Multiplying Mixed Numbers</vt:lpstr>
      <vt:lpstr>Example 1: Multiplying Mixed Numbers</vt:lpstr>
      <vt:lpstr>Example 2: Multiplying and Reducing Mixed Numbers </vt:lpstr>
      <vt:lpstr>Example 3: Multiplying and Reducing Mixed Numbers </vt:lpstr>
      <vt:lpstr>Example 4: Multiplying and Reducing Mixed Numbers  </vt:lpstr>
      <vt:lpstr>Completion Example 5: Multiplying and Reducing Mixed Numbers</vt:lpstr>
      <vt:lpstr>Example 6: Finding Fractional Parts of Mixed Numbers</vt:lpstr>
      <vt:lpstr>Example 7: Finding Fractional Parts of Mixed Numbers </vt:lpstr>
      <vt:lpstr>Example 8: Application: Finding the Area of a Rectangle </vt:lpstr>
      <vt:lpstr>Example 9: Finding the Area of a Triangle </vt:lpstr>
      <vt:lpstr>Example 9: Finding the Area of a Triangle (cont.) </vt:lpstr>
      <vt:lpstr>Procedure: Dividing with Mixed Numbers</vt:lpstr>
      <vt:lpstr>Example 10: Dividing and Reducing Mixed Numbers</vt:lpstr>
      <vt:lpstr>Example 11: Dividing and Reducing Mixed Numbers</vt:lpstr>
      <vt:lpstr>Completion Example 12: Dividing and Reducing Mixed Numbers</vt:lpstr>
      <vt:lpstr>Example 13: Application: Dividing Mixed Numbers </vt:lpstr>
      <vt:lpstr>Example 13: Application: Dividing Mixed Numbers (cont.)</vt:lpstr>
      <vt:lpstr>Example 13: Application: Dividing Mixed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278</cp:revision>
  <dcterms:created xsi:type="dcterms:W3CDTF">2013-04-26T14:43:13Z</dcterms:created>
  <dcterms:modified xsi:type="dcterms:W3CDTF">2023-05-23T19:59:30Z</dcterms:modified>
</cp:coreProperties>
</file>