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56" r:id="rId2"/>
    <p:sldId id="285" r:id="rId3"/>
    <p:sldId id="260" r:id="rId4"/>
    <p:sldId id="261" r:id="rId5"/>
    <p:sldId id="286" r:id="rId6"/>
    <p:sldId id="262" r:id="rId7"/>
    <p:sldId id="287" r:id="rId8"/>
    <p:sldId id="288" r:id="rId9"/>
    <p:sldId id="271" r:id="rId10"/>
    <p:sldId id="289" r:id="rId11"/>
    <p:sldId id="290" r:id="rId12"/>
    <p:sldId id="274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FF0000"/>
    <a:srgbClr val="366092"/>
    <a:srgbClr val="1F497D"/>
    <a:srgbClr val="3C86A6"/>
    <a:srgbClr val="007E7E"/>
    <a:srgbClr val="091523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>
      <p:cViewPr varScale="1">
        <p:scale>
          <a:sx n="104" d="100"/>
          <a:sy n="104" d="100"/>
        </p:scale>
        <p:origin x="1170" y="102"/>
      </p:cViewPr>
      <p:guideLst>
        <p:guide orient="horz" pos="12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60.bin"/><Relationship Id="rId3" Type="http://schemas.openxmlformats.org/officeDocument/2006/relationships/image" Target="../media/image52.wmf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6.wmf"/><Relationship Id="rId24" Type="http://schemas.openxmlformats.org/officeDocument/2006/relationships/oleObject" Target="../embeddings/oleObject63.bin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3.bin"/><Relationship Id="rId3" Type="http://schemas.openxmlformats.org/officeDocument/2006/relationships/image" Target="../media/image65.wmf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70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2" Type="http://schemas.openxmlformats.org/officeDocument/2006/relationships/oleObject" Target="../embeddings/oleObject65.bin"/><Relationship Id="rId16" Type="http://schemas.openxmlformats.org/officeDocument/2006/relationships/oleObject" Target="../embeddings/oleObject72.bin"/><Relationship Id="rId20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6.bin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10" Type="http://schemas.openxmlformats.org/officeDocument/2006/relationships/oleObject" Target="../embeddings/oleObject69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1.bin"/><Relationship Id="rId22" Type="http://schemas.openxmlformats.org/officeDocument/2006/relationships/oleObject" Target="../embeddings/oleObject7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8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3" Type="http://schemas.openxmlformats.org/officeDocument/2006/relationships/image" Target="../media/image84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9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96.bin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5.wmf"/><Relationship Id="rId5" Type="http://schemas.openxmlformats.org/officeDocument/2006/relationships/image" Target="../media/image92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102.wmf"/><Relationship Id="rId3" Type="http://schemas.openxmlformats.org/officeDocument/2006/relationships/image" Target="../media/image97.wmf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102.bin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101.wmf"/><Relationship Id="rId5" Type="http://schemas.openxmlformats.org/officeDocument/2006/relationships/image" Target="../media/image98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10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image" Target="../media/image108.wmf"/><Relationship Id="rId3" Type="http://schemas.openxmlformats.org/officeDocument/2006/relationships/image" Target="../media/image103.wmf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08.bin"/><Relationship Id="rId2" Type="http://schemas.openxmlformats.org/officeDocument/2006/relationships/oleObject" Target="../embeddings/oleObject10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107.wmf"/><Relationship Id="rId5" Type="http://schemas.openxmlformats.org/officeDocument/2006/relationships/image" Target="../media/image104.wmf"/><Relationship Id="rId10" Type="http://schemas.openxmlformats.org/officeDocument/2006/relationships/oleObject" Target="../embeddings/oleObject107.bin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10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1.wmf"/><Relationship Id="rId12" Type="http://schemas.openxmlformats.org/officeDocument/2006/relationships/oleObject" Target="../embeddings/oleObject114.bin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113.wmf"/><Relationship Id="rId5" Type="http://schemas.openxmlformats.org/officeDocument/2006/relationships/image" Target="../media/image110.wmf"/><Relationship Id="rId15" Type="http://schemas.openxmlformats.org/officeDocument/2006/relationships/image" Target="../media/image115.wmf"/><Relationship Id="rId10" Type="http://schemas.openxmlformats.org/officeDocument/2006/relationships/oleObject" Target="../embeddings/oleObject113.bin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12.wmf"/><Relationship Id="rId14" Type="http://schemas.openxmlformats.org/officeDocument/2006/relationships/oleObject" Target="../embeddings/oleObject115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21.wmf"/><Relationship Id="rId18" Type="http://schemas.openxmlformats.org/officeDocument/2006/relationships/oleObject" Target="../embeddings/oleObject124.bin"/><Relationship Id="rId3" Type="http://schemas.openxmlformats.org/officeDocument/2006/relationships/image" Target="../media/image116.wmf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23.wmf"/><Relationship Id="rId2" Type="http://schemas.openxmlformats.org/officeDocument/2006/relationships/oleObject" Target="../embeddings/oleObject116.bin"/><Relationship Id="rId16" Type="http://schemas.openxmlformats.org/officeDocument/2006/relationships/oleObject" Target="../embeddings/oleObject1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5" Type="http://schemas.openxmlformats.org/officeDocument/2006/relationships/image" Target="../media/image122.wmf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24.wmf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9.wmf"/><Relationship Id="rId14" Type="http://schemas.openxmlformats.org/officeDocument/2006/relationships/oleObject" Target="../embeddings/oleObject12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oleObject" Target="../embeddings/oleObject1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6.wmf"/><Relationship Id="rId4" Type="http://schemas.openxmlformats.org/officeDocument/2006/relationships/oleObject" Target="../embeddings/oleObject12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13" Type="http://schemas.openxmlformats.org/officeDocument/2006/relationships/image" Target="../media/image132.wmf"/><Relationship Id="rId3" Type="http://schemas.openxmlformats.org/officeDocument/2006/relationships/image" Target="../media/image127.wmf"/><Relationship Id="rId7" Type="http://schemas.openxmlformats.org/officeDocument/2006/relationships/image" Target="../media/image129.wmf"/><Relationship Id="rId12" Type="http://schemas.openxmlformats.org/officeDocument/2006/relationships/oleObject" Target="../embeddings/oleObject132.bin"/><Relationship Id="rId2" Type="http://schemas.openxmlformats.org/officeDocument/2006/relationships/oleObject" Target="../embeddings/oleObject1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9.bin"/><Relationship Id="rId11" Type="http://schemas.openxmlformats.org/officeDocument/2006/relationships/image" Target="../media/image131.wmf"/><Relationship Id="rId5" Type="http://schemas.openxmlformats.org/officeDocument/2006/relationships/image" Target="../media/image128.wmf"/><Relationship Id="rId15" Type="http://schemas.openxmlformats.org/officeDocument/2006/relationships/image" Target="../media/image133.wmf"/><Relationship Id="rId10" Type="http://schemas.openxmlformats.org/officeDocument/2006/relationships/oleObject" Target="../embeddings/oleObject131.bin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30.wmf"/><Relationship Id="rId14" Type="http://schemas.openxmlformats.org/officeDocument/2006/relationships/oleObject" Target="../embeddings/oleObject133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image" Target="../media/image139.wmf"/><Relationship Id="rId3" Type="http://schemas.openxmlformats.org/officeDocument/2006/relationships/image" Target="../media/image134.wmf"/><Relationship Id="rId7" Type="http://schemas.openxmlformats.org/officeDocument/2006/relationships/image" Target="../media/image136.wmf"/><Relationship Id="rId12" Type="http://schemas.openxmlformats.org/officeDocument/2006/relationships/oleObject" Target="../embeddings/oleObject139.bin"/><Relationship Id="rId2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6.bin"/><Relationship Id="rId11" Type="http://schemas.openxmlformats.org/officeDocument/2006/relationships/image" Target="../media/image138.wmf"/><Relationship Id="rId5" Type="http://schemas.openxmlformats.org/officeDocument/2006/relationships/image" Target="../media/image135.wmf"/><Relationship Id="rId15" Type="http://schemas.openxmlformats.org/officeDocument/2006/relationships/image" Target="../media/image140.wmf"/><Relationship Id="rId10" Type="http://schemas.openxmlformats.org/officeDocument/2006/relationships/oleObject" Target="../embeddings/oleObject138.bin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137.wmf"/><Relationship Id="rId14" Type="http://schemas.openxmlformats.org/officeDocument/2006/relationships/oleObject" Target="../embeddings/oleObject14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image" Target="../media/image146.wmf"/><Relationship Id="rId18" Type="http://schemas.openxmlformats.org/officeDocument/2006/relationships/oleObject" Target="../embeddings/oleObject149.bin"/><Relationship Id="rId3" Type="http://schemas.openxmlformats.org/officeDocument/2006/relationships/image" Target="../media/image141.wmf"/><Relationship Id="rId21" Type="http://schemas.openxmlformats.org/officeDocument/2006/relationships/image" Target="../media/image150.wmf"/><Relationship Id="rId7" Type="http://schemas.openxmlformats.org/officeDocument/2006/relationships/image" Target="../media/image143.wmf"/><Relationship Id="rId12" Type="http://schemas.openxmlformats.org/officeDocument/2006/relationships/oleObject" Target="../embeddings/oleObject146.bin"/><Relationship Id="rId17" Type="http://schemas.openxmlformats.org/officeDocument/2006/relationships/image" Target="../media/image148.wmf"/><Relationship Id="rId2" Type="http://schemas.openxmlformats.org/officeDocument/2006/relationships/oleObject" Target="../embeddings/oleObject141.bin"/><Relationship Id="rId16" Type="http://schemas.openxmlformats.org/officeDocument/2006/relationships/oleObject" Target="../embeddings/oleObject148.bin"/><Relationship Id="rId20" Type="http://schemas.openxmlformats.org/officeDocument/2006/relationships/oleObject" Target="../embeddings/oleObject1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145.wmf"/><Relationship Id="rId5" Type="http://schemas.openxmlformats.org/officeDocument/2006/relationships/image" Target="../media/image142.wmf"/><Relationship Id="rId15" Type="http://schemas.openxmlformats.org/officeDocument/2006/relationships/image" Target="../media/image147.wmf"/><Relationship Id="rId10" Type="http://schemas.openxmlformats.org/officeDocument/2006/relationships/oleObject" Target="../embeddings/oleObject145.bin"/><Relationship Id="rId19" Type="http://schemas.openxmlformats.org/officeDocument/2006/relationships/image" Target="../media/image149.wmf"/><Relationship Id="rId4" Type="http://schemas.openxmlformats.org/officeDocument/2006/relationships/oleObject" Target="../embeddings/oleObject142.bin"/><Relationship Id="rId9" Type="http://schemas.openxmlformats.org/officeDocument/2006/relationships/image" Target="../media/image144.wmf"/><Relationship Id="rId14" Type="http://schemas.openxmlformats.org/officeDocument/2006/relationships/oleObject" Target="../embeddings/oleObject147.bin"/><Relationship Id="rId22" Type="http://schemas.openxmlformats.org/officeDocument/2006/relationships/oleObject" Target="../embeddings/oleObject151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5.bin"/><Relationship Id="rId13" Type="http://schemas.openxmlformats.org/officeDocument/2006/relationships/image" Target="../media/image156.wmf"/><Relationship Id="rId18" Type="http://schemas.openxmlformats.org/officeDocument/2006/relationships/oleObject" Target="../embeddings/oleObject160.bin"/><Relationship Id="rId3" Type="http://schemas.openxmlformats.org/officeDocument/2006/relationships/image" Target="../media/image151.wmf"/><Relationship Id="rId21" Type="http://schemas.openxmlformats.org/officeDocument/2006/relationships/image" Target="../media/image158.wmf"/><Relationship Id="rId7" Type="http://schemas.openxmlformats.org/officeDocument/2006/relationships/image" Target="../media/image153.wmf"/><Relationship Id="rId12" Type="http://schemas.openxmlformats.org/officeDocument/2006/relationships/oleObject" Target="../embeddings/oleObject157.bin"/><Relationship Id="rId17" Type="http://schemas.openxmlformats.org/officeDocument/2006/relationships/image" Target="../media/image149.wmf"/><Relationship Id="rId2" Type="http://schemas.openxmlformats.org/officeDocument/2006/relationships/oleObject" Target="../embeddings/oleObject152.bin"/><Relationship Id="rId16" Type="http://schemas.openxmlformats.org/officeDocument/2006/relationships/oleObject" Target="../embeddings/oleObject159.bin"/><Relationship Id="rId20" Type="http://schemas.openxmlformats.org/officeDocument/2006/relationships/oleObject" Target="../embeddings/oleObject1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4.bin"/><Relationship Id="rId11" Type="http://schemas.openxmlformats.org/officeDocument/2006/relationships/image" Target="../media/image155.wmf"/><Relationship Id="rId24" Type="http://schemas.openxmlformats.org/officeDocument/2006/relationships/oleObject" Target="../embeddings/oleObject163.bin"/><Relationship Id="rId5" Type="http://schemas.openxmlformats.org/officeDocument/2006/relationships/image" Target="../media/image152.wmf"/><Relationship Id="rId15" Type="http://schemas.openxmlformats.org/officeDocument/2006/relationships/image" Target="../media/image157.wmf"/><Relationship Id="rId23" Type="http://schemas.openxmlformats.org/officeDocument/2006/relationships/image" Target="../media/image159.wmf"/><Relationship Id="rId10" Type="http://schemas.openxmlformats.org/officeDocument/2006/relationships/oleObject" Target="../embeddings/oleObject156.bin"/><Relationship Id="rId19" Type="http://schemas.openxmlformats.org/officeDocument/2006/relationships/image" Target="../media/image150.wmf"/><Relationship Id="rId4" Type="http://schemas.openxmlformats.org/officeDocument/2006/relationships/oleObject" Target="../embeddings/oleObject153.bin"/><Relationship Id="rId9" Type="http://schemas.openxmlformats.org/officeDocument/2006/relationships/image" Target="../media/image154.wmf"/><Relationship Id="rId14" Type="http://schemas.openxmlformats.org/officeDocument/2006/relationships/oleObject" Target="../embeddings/oleObject158.bin"/><Relationship Id="rId22" Type="http://schemas.openxmlformats.org/officeDocument/2006/relationships/oleObject" Target="../embeddings/oleObject162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7.bin"/><Relationship Id="rId13" Type="http://schemas.openxmlformats.org/officeDocument/2006/relationships/image" Target="../media/image165.wmf"/><Relationship Id="rId18" Type="http://schemas.openxmlformats.org/officeDocument/2006/relationships/oleObject" Target="../embeddings/oleObject172.bin"/><Relationship Id="rId26" Type="http://schemas.openxmlformats.org/officeDocument/2006/relationships/oleObject" Target="../embeddings/oleObject177.bin"/><Relationship Id="rId3" Type="http://schemas.openxmlformats.org/officeDocument/2006/relationships/image" Target="../media/image160.wmf"/><Relationship Id="rId21" Type="http://schemas.openxmlformats.org/officeDocument/2006/relationships/image" Target="../media/image167.wmf"/><Relationship Id="rId7" Type="http://schemas.openxmlformats.org/officeDocument/2006/relationships/image" Target="../media/image162.wmf"/><Relationship Id="rId12" Type="http://schemas.openxmlformats.org/officeDocument/2006/relationships/oleObject" Target="../embeddings/oleObject169.bin"/><Relationship Id="rId17" Type="http://schemas.openxmlformats.org/officeDocument/2006/relationships/image" Target="../media/image149.wmf"/><Relationship Id="rId25" Type="http://schemas.openxmlformats.org/officeDocument/2006/relationships/oleObject" Target="../embeddings/oleObject176.bin"/><Relationship Id="rId2" Type="http://schemas.openxmlformats.org/officeDocument/2006/relationships/oleObject" Target="../embeddings/oleObject164.bin"/><Relationship Id="rId16" Type="http://schemas.openxmlformats.org/officeDocument/2006/relationships/oleObject" Target="../embeddings/oleObject171.bin"/><Relationship Id="rId20" Type="http://schemas.openxmlformats.org/officeDocument/2006/relationships/oleObject" Target="../embeddings/oleObject173.bin"/><Relationship Id="rId29" Type="http://schemas.openxmlformats.org/officeDocument/2006/relationships/oleObject" Target="../embeddings/oleObject1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6.bin"/><Relationship Id="rId11" Type="http://schemas.openxmlformats.org/officeDocument/2006/relationships/image" Target="../media/image164.wmf"/><Relationship Id="rId24" Type="http://schemas.openxmlformats.org/officeDocument/2006/relationships/oleObject" Target="../embeddings/oleObject175.bin"/><Relationship Id="rId5" Type="http://schemas.openxmlformats.org/officeDocument/2006/relationships/image" Target="../media/image161.wmf"/><Relationship Id="rId15" Type="http://schemas.openxmlformats.org/officeDocument/2006/relationships/image" Target="../media/image157.wmf"/><Relationship Id="rId23" Type="http://schemas.openxmlformats.org/officeDocument/2006/relationships/image" Target="../media/image168.wmf"/><Relationship Id="rId28" Type="http://schemas.openxmlformats.org/officeDocument/2006/relationships/image" Target="../media/image169.wmf"/><Relationship Id="rId10" Type="http://schemas.openxmlformats.org/officeDocument/2006/relationships/oleObject" Target="../embeddings/oleObject168.bin"/><Relationship Id="rId19" Type="http://schemas.openxmlformats.org/officeDocument/2006/relationships/image" Target="../media/image166.wmf"/><Relationship Id="rId4" Type="http://schemas.openxmlformats.org/officeDocument/2006/relationships/oleObject" Target="../embeddings/oleObject165.bin"/><Relationship Id="rId9" Type="http://schemas.openxmlformats.org/officeDocument/2006/relationships/image" Target="../media/image163.wmf"/><Relationship Id="rId14" Type="http://schemas.openxmlformats.org/officeDocument/2006/relationships/oleObject" Target="../embeddings/oleObject170.bin"/><Relationship Id="rId22" Type="http://schemas.openxmlformats.org/officeDocument/2006/relationships/oleObject" Target="../embeddings/oleObject174.bin"/><Relationship Id="rId27" Type="http://schemas.openxmlformats.org/officeDocument/2006/relationships/oleObject" Target="../embeddings/oleObject17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8.wmf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8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wmf"/><Relationship Id="rId18" Type="http://schemas.openxmlformats.org/officeDocument/2006/relationships/image" Target="../media/image43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17" Type="http://schemas.openxmlformats.org/officeDocument/2006/relationships/oleObject" Target="../embeddings/oleObject43.bin"/><Relationship Id="rId2" Type="http://schemas.openxmlformats.org/officeDocument/2006/relationships/oleObject" Target="../embeddings/oleObject35.bin"/><Relationship Id="rId16" Type="http://schemas.openxmlformats.org/officeDocument/2006/relationships/image" Target="../media/image4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oleObject" Target="../embeddings/oleObject42.bin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57636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91523"/>
                </a:solidFill>
              </a:rPr>
              <a:t> of the fractions being multiplied can be changed without changing the product. Symbolically, if </a:t>
            </a:r>
          </a:p>
          <a:p>
            <a:r>
              <a:rPr lang="en-US" dirty="0">
                <a:solidFill>
                  <a:srgbClr val="091523"/>
                </a:solidFill>
              </a:rPr>
              <a:t>    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sz="1500" dirty="0">
              <a:solidFill>
                <a:srgbClr val="091523"/>
              </a:solidFill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500" dirty="0">
              <a:solidFill>
                <a:srgbClr val="091523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Associative Property of Multiplication</a:t>
            </a: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342364"/>
              </p:ext>
            </p:extLst>
          </p:nvPr>
        </p:nvGraphicFramePr>
        <p:xfrm>
          <a:off x="2441278" y="3884183"/>
          <a:ext cx="302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901440" progId="Equation.DSMT4">
                  <p:embed/>
                </p:oleObj>
              </mc:Choice>
              <mc:Fallback>
                <p:oleObj name="Equation" r:id="rId2" imgW="3022560" imgH="901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278" y="3884183"/>
                        <a:ext cx="302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443310"/>
              </p:ext>
            </p:extLst>
          </p:nvPr>
        </p:nvGraphicFramePr>
        <p:xfrm>
          <a:off x="517525" y="2079625"/>
          <a:ext cx="736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825480" progId="Equation.DSMT4">
                  <p:embed/>
                </p:oleObj>
              </mc:Choice>
              <mc:Fallback>
                <p:oleObj name="Equation" r:id="rId4" imgW="7365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079625"/>
                        <a:ext cx="736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970515"/>
              </p:ext>
            </p:extLst>
          </p:nvPr>
        </p:nvGraphicFramePr>
        <p:xfrm>
          <a:off x="1846431" y="2090308"/>
          <a:ext cx="25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901440" progId="Equation.DSMT4">
                  <p:embed/>
                </p:oleObj>
              </mc:Choice>
              <mc:Fallback>
                <p:oleObj name="Equation" r:id="rId6" imgW="2538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431" y="2090308"/>
                        <a:ext cx="25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171364"/>
              </p:ext>
            </p:extLst>
          </p:nvPr>
        </p:nvGraphicFramePr>
        <p:xfrm>
          <a:off x="2290931" y="2893583"/>
          <a:ext cx="4838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38400" imgH="952200" progId="Equation.DSMT4">
                  <p:embed/>
                </p:oleObj>
              </mc:Choice>
              <mc:Fallback>
                <p:oleObj name="Equation" r:id="rId8" imgW="483840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931" y="2893583"/>
                        <a:ext cx="4838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Recognizing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properties of multiplication is illustrated.</a:t>
            </a:r>
          </a:p>
          <a:p>
            <a:endParaRPr lang="en-US" sz="10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>
              <a:tabLst>
                <a:tab pos="461963" algn="l"/>
              </a:tabLst>
            </a:pPr>
            <a:endParaRPr lang="en-US" sz="2000" dirty="0"/>
          </a:p>
          <a:p>
            <a:pPr marL="514350" indent="-514350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dirty="0"/>
              <a:t> </a:t>
            </a:r>
          </a:p>
          <a:p>
            <a:pPr marL="514350" indent="-514350">
              <a:tabLst>
                <a:tab pos="461963" algn="l"/>
              </a:tabLst>
            </a:pPr>
            <a:endParaRPr lang="en-US" sz="8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 marL="514350" indent="-514350">
              <a:tabLst>
                <a:tab pos="461963" algn="l"/>
              </a:tabLst>
            </a:pPr>
            <a:endParaRPr lang="en-US" sz="15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				and	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65200" y="18605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825480" progId="Equation.DSMT4">
                  <p:embed/>
                </p:oleObj>
              </mc:Choice>
              <mc:Fallback>
                <p:oleObj name="Equation" r:id="rId2" imgW="14983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8605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074178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Commutative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436378" y="2605088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825480" progId="Equation.DSMT4">
                  <p:embed/>
                </p:oleObj>
              </mc:Choice>
              <mc:Fallback>
                <p:oleObj name="Equation" r:id="rId4" imgW="5839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378" y="2605088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553200" y="2597150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20" imgH="825480" progId="Equation.DSMT4">
                  <p:embed/>
                </p:oleObj>
              </mc:Choice>
              <mc:Fallback>
                <p:oleObj name="Equation" r:id="rId6" imgW="5839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97150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876300" y="3468688"/>
          <a:ext cx="293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33640" imgH="901440" progId="Equation.DSMT4">
                  <p:embed/>
                </p:oleObj>
              </mc:Choice>
              <mc:Fallback>
                <p:oleObj name="Equation" r:id="rId8" imgW="293364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468688"/>
                        <a:ext cx="293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3765257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Associative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876300" y="4916488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901440" progId="Equation.DSMT4">
                  <p:embed/>
                </p:oleObj>
              </mc:Choice>
              <mc:Fallback>
                <p:oleObj name="Equation" r:id="rId10" imgW="130788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4916488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184400" y="49291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41120" imgH="838080" progId="Equation.DSMT4">
                  <p:embed/>
                </p:oleObj>
              </mc:Choice>
              <mc:Fallback>
                <p:oleObj name="Equation" r:id="rId12" imgW="1041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9291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276600" y="49307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838080" progId="Equation.DSMT4">
                  <p:embed/>
                </p:oleObj>
              </mc:Choice>
              <mc:Fallback>
                <p:oleObj name="Equation" r:id="rId14" imgW="68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307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4972050" y="4926013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07880" imgH="901440" progId="Equation.DSMT4">
                  <p:embed/>
                </p:oleObj>
              </mc:Choice>
              <mc:Fallback>
                <p:oleObj name="Equation" r:id="rId16" imgW="13078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4926013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6305550" y="49339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838080" progId="Equation.DSMT4">
                  <p:embed/>
                </p:oleObj>
              </mc:Choice>
              <mc:Fallback>
                <p:oleObj name="Equation" r:id="rId18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9339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375724"/>
              </p:ext>
            </p:extLst>
          </p:nvPr>
        </p:nvGraphicFramePr>
        <p:xfrm>
          <a:off x="7224713" y="4930775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320" imgH="838080" progId="Equation.DSMT4">
                  <p:embed/>
                </p:oleObj>
              </mc:Choice>
              <mc:Fallback>
                <p:oleObj name="Equation" r:id="rId20" imgW="7873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713" y="4930775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5100623" y="260827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72840" imgH="838080" progId="Equation.DSMT4">
                  <p:embed/>
                </p:oleObj>
              </mc:Choice>
              <mc:Fallback>
                <p:oleObj name="Equation" r:id="rId22" imgW="672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23" y="260827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7192045" y="2599189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0" imgH="838080" progId="Equation.DSMT4">
                  <p:embed/>
                </p:oleObj>
              </mc:Choice>
              <mc:Fallback>
                <p:oleObj name="Equation" r:id="rId24" imgW="7743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045" y="2599189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759282" y="2760677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Reducing a Fraction to Lowest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718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Factor the numerator and denominator into prime factors.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Use the fact that </a:t>
            </a:r>
            <a:r>
              <a:rPr lang="en-US" b="1" i="1" dirty="0">
                <a:solidFill>
                  <a:schemeClr val="accent6">
                    <a:lumMod val="10000"/>
                  </a:schemeClr>
                </a:solidFill>
              </a:rPr>
              <a:t>	</a:t>
            </a:r>
            <a:r>
              <a:rPr lang="en-US" i="1" dirty="0">
                <a:solidFill>
                  <a:schemeClr val="accent6">
                    <a:lumMod val="10000"/>
                  </a:schemeClr>
                </a:solidFill>
              </a:rPr>
              <a:t> 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and “divide out” all common factors.</a:t>
            </a:r>
          </a:p>
          <a:p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Note: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Reduced fractions may be improper fractions.</a:t>
            </a:r>
            <a:endParaRPr lang="en-US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844907"/>
              </p:ext>
            </p:extLst>
          </p:nvPr>
        </p:nvGraphicFramePr>
        <p:xfrm>
          <a:off x="3542945" y="2095070"/>
          <a:ext cx="77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825480" progId="Equation.DSMT4">
                  <p:embed/>
                </p:oleObj>
              </mc:Choice>
              <mc:Fallback>
                <p:oleObj name="Equation" r:id="rId2" imgW="7743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2945" y="2095070"/>
                        <a:ext cx="774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Reduce each fraction to lowest terms.</a:t>
            </a:r>
          </a:p>
          <a:p>
            <a:pPr>
              <a:tabLst>
                <a:tab pos="4119563" algn="l"/>
              </a:tabLst>
            </a:pPr>
            <a:r>
              <a:rPr lang="en-US" dirty="0"/>
              <a:t>a.	b.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>
              <a:tabLst>
                <a:tab pos="4119563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endParaRPr lang="en-US" sz="25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 </a:t>
            </a:r>
          </a:p>
          <a:p>
            <a:pPr>
              <a:tabLst>
                <a:tab pos="4119563" algn="l"/>
              </a:tabLst>
            </a:pPr>
            <a:endParaRPr lang="en-US" sz="1500" dirty="0"/>
          </a:p>
          <a:p>
            <a:pPr>
              <a:tabLst>
                <a:tab pos="4119563" algn="l"/>
              </a:tabLst>
            </a:pPr>
            <a:r>
              <a:rPr lang="en-US" dirty="0"/>
              <a:t>Note that the rules for divisibility quickly indicate that 5 is a factor of 15, 20, and 35, and 3 is a factor of 21.</a:t>
            </a:r>
          </a:p>
          <a:p>
            <a:pPr>
              <a:tabLst>
                <a:tab pos="4119563" algn="l"/>
              </a:tabLst>
            </a:pP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95350" y="17002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38080" progId="Equation.DSMT4">
                  <p:embed/>
                </p:oleObj>
              </mc:Choice>
              <mc:Fallback>
                <p:oleObj name="Equation" r:id="rId2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002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092700" y="1704975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825480" progId="Equation.DSMT4">
                  <p:embed/>
                </p:oleObj>
              </mc:Choice>
              <mc:Fallback>
                <p:oleObj name="Equation" r:id="rId4" imgW="393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704975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01763" y="301148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38080" progId="Equation.DSMT4">
                  <p:embed/>
                </p:oleObj>
              </mc:Choice>
              <mc:Fallback>
                <p:oleObj name="Equation" r:id="rId6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01148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582863" y="30162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838080" progId="Equation.DSMT4">
                  <p:embed/>
                </p:oleObj>
              </mc:Choice>
              <mc:Fallback>
                <p:oleObj name="Equation" r:id="rId8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301625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3833813" y="30226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825480" progId="Equation.DSMT4">
                  <p:embed/>
                </p:oleObj>
              </mc:Choice>
              <mc:Fallback>
                <p:oleObj name="Equation" r:id="rId10" imgW="825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022600"/>
                        <a:ext cx="82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4779963" y="3022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560" imgH="825480" progId="Equation.DSMT4">
                  <p:embed/>
                </p:oleObj>
              </mc:Choice>
              <mc:Fallback>
                <p:oleObj name="Equation" r:id="rId12" imgW="5205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022600"/>
                        <a:ext cx="520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989013" y="3011488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838080" progId="Equation.DSMT4">
                  <p:embed/>
                </p:oleObj>
              </mc:Choice>
              <mc:Fallback>
                <p:oleObj name="Equation" r:id="rId14" imgW="406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3011488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990600" y="402590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825480" progId="Equation.DSMT4">
                  <p:embed/>
                </p:oleObj>
              </mc:Choice>
              <mc:Fallback>
                <p:oleObj name="Equation" r:id="rId16" imgW="39348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590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0335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838080" progId="Equation.DSMT4">
                  <p:embed/>
                </p:oleObj>
              </mc:Choice>
              <mc:Fallback>
                <p:oleObj name="Equation" r:id="rId18" imgW="825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2286000" y="40195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63280" imgH="838080" progId="Equation.DSMT4">
                  <p:embed/>
                </p:oleObj>
              </mc:Choice>
              <mc:Fallback>
                <p:oleObj name="Equation" r:id="rId20" imgW="863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195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323850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25480" imgH="838080" progId="Equation.DSMT4">
                  <p:embed/>
                </p:oleObj>
              </mc:Choice>
              <mc:Fallback>
                <p:oleObj name="Equation" r:id="rId22" imgW="825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4083050" y="401955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5000" imgH="838080" progId="Equation.DSMT4">
                  <p:embed/>
                </p:oleObj>
              </mc:Choice>
              <mc:Fallback>
                <p:oleObj name="Equation" r:id="rId24" imgW="4950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401955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Remember that 1 is a factor of any whole number. So, if all of the factors in the numerator or denominator are divided out, 1 must be used as a factor.</a:t>
            </a:r>
          </a:p>
          <a:p>
            <a:r>
              <a:rPr lang="en-US" dirty="0"/>
              <a:t>Using prime factors, we get the following.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65288" y="114776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25480" progId="Equation.DSMT4">
                  <p:embed/>
                </p:oleObj>
              </mc:Choice>
              <mc:Fallback>
                <p:oleObj name="Equation" r:id="rId2" imgW="406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7763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100388" y="4470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825480" progId="Equation.DSMT4">
                  <p:embed/>
                </p:oleObj>
              </mc:Choice>
              <mc:Fallback>
                <p:oleObj name="Equation" r:id="rId4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470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630860" y="446405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838080" progId="Equation.DSMT4">
                  <p:embed/>
                </p:oleObj>
              </mc:Choice>
              <mc:Fallback>
                <p:oleObj name="Equation" r:id="rId6" imgW="1752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860" y="446405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5486400" y="4468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838080" progId="Equation.DSMT4">
                  <p:embed/>
                </p:oleObj>
              </mc:Choice>
              <mc:Fallback>
                <p:oleObj name="Equation" r:id="rId8" imgW="507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68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4030211" y="4512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343400" y="45132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639811" y="4520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487411" y="5012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65833" y="501172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61033" y="50040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if you see that 8 is a common factor, divide it out. But remember that 1 is a factor.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384550" y="2565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25480" progId="Equation.DSMT4">
                  <p:embed/>
                </p:oleObj>
              </mc:Choice>
              <mc:Fallback>
                <p:oleObj name="Equation" r:id="rId2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65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865577" y="255905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838080" progId="Equation.DSMT4">
                  <p:embed/>
                </p:oleObj>
              </mc:Choice>
              <mc:Fallback>
                <p:oleObj name="Equation" r:id="rId4" imgW="838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77" y="255905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4791556" y="2563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838080" progId="Equation.DSMT4">
                  <p:embed/>
                </p:oleObj>
              </mc:Choice>
              <mc:Fallback>
                <p:oleObj name="Equation" r:id="rId6" imgW="507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556" y="2563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4106411" y="2615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106411" y="30906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Finding a common factor could be difficult here. Prime factoring helps.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665288" y="11414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38080" progId="Equation.DSMT4">
                  <p:embed/>
                </p:oleObj>
              </mc:Choice>
              <mc:Fallback>
                <p:oleObj name="Equation" r:id="rId2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14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365250" y="3452369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838080" progId="Equation.DSMT4">
                  <p:embed/>
                </p:oleObj>
              </mc:Choice>
              <mc:Fallback>
                <p:oleObj name="Equation" r:id="rId4" imgW="406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3452369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898140"/>
              </p:ext>
            </p:extLst>
          </p:nvPr>
        </p:nvGraphicFramePr>
        <p:xfrm>
          <a:off x="1822450" y="3452369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838080" progId="Equation.DSMT4">
                  <p:embed/>
                </p:oleObj>
              </mc:Choice>
              <mc:Fallback>
                <p:oleObj name="Equation" r:id="rId6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3452369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000897"/>
              </p:ext>
            </p:extLst>
          </p:nvPr>
        </p:nvGraphicFramePr>
        <p:xfrm>
          <a:off x="3175000" y="3446252"/>
          <a:ext cx="63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914400" progId="Equation.DSMT4">
                  <p:embed/>
                </p:oleObj>
              </mc:Choice>
              <mc:Fallback>
                <p:oleObj name="Equation" r:id="rId8" imgW="6346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3446252"/>
                        <a:ext cx="635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2616200" y="399233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291960" progId="Equation.DSMT4">
                  <p:embed/>
                </p:oleObj>
              </mc:Choice>
              <mc:Fallback>
                <p:oleObj name="Equation" r:id="rId10" imgW="355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99233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386916"/>
              </p:ext>
            </p:extLst>
          </p:nvPr>
        </p:nvGraphicFramePr>
        <p:xfrm>
          <a:off x="3511190" y="3435481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838080" progId="Equation.DSMT4">
                  <p:embed/>
                </p:oleObj>
              </mc:Choice>
              <mc:Fallback>
                <p:oleObj name="Equation" r:id="rId12" imgW="241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190" y="3435481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2667000" y="39964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074365"/>
              </p:ext>
            </p:extLst>
          </p:nvPr>
        </p:nvGraphicFramePr>
        <p:xfrm>
          <a:off x="2762250" y="350520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291960" progId="Equation.DSMT4">
                  <p:embed/>
                </p:oleObj>
              </mc:Choice>
              <mc:Fallback>
                <p:oleObj name="Equation" r:id="rId14" imgW="355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350520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2776756" y="350497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6431112-95AF-44E0-C41C-B70CCB9B8E7F}"/>
              </a:ext>
            </a:extLst>
          </p:cNvPr>
          <p:cNvCxnSpPr/>
          <p:nvPr/>
        </p:nvCxnSpPr>
        <p:spPr>
          <a:xfrm flipV="1">
            <a:off x="2722968" y="3829966"/>
            <a:ext cx="379194" cy="12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5E4D54-D639-AA87-4A25-35A88DE49F59}"/>
              </a:ext>
            </a:extLst>
          </p:cNvPr>
          <p:cNvCxnSpPr/>
          <p:nvPr/>
        </p:nvCxnSpPr>
        <p:spPr>
          <a:xfrm flipV="1">
            <a:off x="2626149" y="4344489"/>
            <a:ext cx="379194" cy="12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Reducing Fractions to Lowest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had </a:t>
            </a:r>
            <a:r>
              <a:rPr lang="en-US" dirty="0">
                <a:solidFill>
                  <a:srgbClr val="0000FF"/>
                </a:solidFill>
              </a:rPr>
              <a:t>$25 </a:t>
            </a:r>
            <a:r>
              <a:rPr lang="en-US" dirty="0"/>
              <a:t>and you spent </a:t>
            </a:r>
            <a:r>
              <a:rPr lang="en-US" dirty="0">
                <a:solidFill>
                  <a:srgbClr val="0000FF"/>
                </a:solidFill>
              </a:rPr>
              <a:t>$15 </a:t>
            </a:r>
            <a:r>
              <a:rPr lang="en-US" dirty="0"/>
              <a:t>to buy music.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of your money did you spend on music?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do you still have?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fraction you spent is </a:t>
            </a:r>
          </a:p>
          <a:p>
            <a:pPr marL="514350" indent="-514350">
              <a:buFont typeface="+mj-lt"/>
              <a:buAutoNum type="alphaLcPeriod"/>
            </a:pPr>
            <a:endParaRPr lang="en-US" sz="8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Since you still have </a:t>
            </a:r>
            <a:r>
              <a:rPr lang="en-US" dirty="0">
                <a:solidFill>
                  <a:srgbClr val="000099"/>
                </a:solidFill>
              </a:rPr>
              <a:t>$25 − $15 = $10</a:t>
            </a:r>
            <a:r>
              <a:rPr lang="en-US" dirty="0"/>
              <a:t>, the fraction you still have is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648200" y="3625850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838080" progId="Equation.DSMT4">
                  <p:embed/>
                </p:oleObj>
              </mc:Choice>
              <mc:Fallback>
                <p:oleObj name="Equation" r:id="rId2" imgW="393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25850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74942"/>
              </p:ext>
            </p:extLst>
          </p:nvPr>
        </p:nvGraphicFramePr>
        <p:xfrm>
          <a:off x="3374315" y="4856387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838080" progId="Equation.DSMT4">
                  <p:embed/>
                </p:oleObj>
              </mc:Choice>
              <mc:Fallback>
                <p:oleObj name="Equation" r:id="rId4" imgW="393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315" y="4856387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6388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257320"/>
              </p:ext>
            </p:extLst>
          </p:nvPr>
        </p:nvGraphicFramePr>
        <p:xfrm>
          <a:off x="5073650" y="3622675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838080" progId="Equation.DSMT4">
                  <p:embed/>
                </p:oleObj>
              </mc:Choice>
              <mc:Fallback>
                <p:oleObj name="Equation" r:id="rId6" imgW="825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3622675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976224" y="3624263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838080" progId="Equation.DSMT4">
                  <p:embed/>
                </p:oleObj>
              </mc:Choice>
              <mc:Fallback>
                <p:oleObj name="Equation" r:id="rId8" imgW="596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224" y="3624263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5638800" y="3657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615298"/>
              </p:ext>
            </p:extLst>
          </p:nvPr>
        </p:nvGraphicFramePr>
        <p:xfrm>
          <a:off x="3865770" y="4849585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838080" progId="Equation.DSMT4">
                  <p:embed/>
                </p:oleObj>
              </mc:Choice>
              <mc:Fallback>
                <p:oleObj name="Equation" r:id="rId10" imgW="825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770" y="4849585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177092"/>
              </p:ext>
            </p:extLst>
          </p:nvPr>
        </p:nvGraphicFramePr>
        <p:xfrm>
          <a:off x="4847282" y="4849585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838080" progId="Equation.DSMT4">
                  <p:embed/>
                </p:oleObj>
              </mc:Choice>
              <mc:Fallback>
                <p:oleObj name="Equation" r:id="rId12" imgW="596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7282" y="4849585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4415948" y="489222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423638" y="536620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Do not start by multiplying the numerators and denominators. The results would simply be large numbers that would then need to be factored. Using prime factors, we have the following.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we did not find the product in the numerator or denominator before factoring.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911850" y="116681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838080" progId="Equation.DSMT4">
                  <p:embed/>
                </p:oleObj>
              </mc:Choice>
              <mc:Fallback>
                <p:oleObj name="Equation" r:id="rId2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1166813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657350" y="417195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838080" progId="Equation.DSMT4">
                  <p:embed/>
                </p:oleObj>
              </mc:Choice>
              <mc:Fallback>
                <p:oleObj name="Equation" r:id="rId4" imgW="761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417195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444750" y="41719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17195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581400" y="417195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65080" imgH="838080" progId="Equation.DSMT4">
                  <p:embed/>
                </p:oleObj>
              </mc:Choice>
              <mc:Fallback>
                <p:oleObj name="Equation" r:id="rId8" imgW="1765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7195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410200" y="41719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838080" progId="Equation.DSMT4">
                  <p:embed/>
                </p:oleObj>
              </mc:Choice>
              <mc:Fallback>
                <p:oleObj name="Equation" r:id="rId10" imgW="1143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7195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6572250" y="41783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825480" progId="Equation.DSMT4">
                  <p:embed/>
                </p:oleObj>
              </mc:Choice>
              <mc:Fallback>
                <p:oleObj name="Equation" r:id="rId12" imgW="6728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1783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1148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006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70633" y="46733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67044" y="46985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Using prime factors, we have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943600" y="1395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720" imgH="838080" progId="Equation.DSMT4">
                  <p:embed/>
                </p:oleObj>
              </mc:Choice>
              <mc:Fallback>
                <p:oleObj name="Equation" r:id="rId2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395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2514600" y="325755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838080" progId="Equation.DSMT4">
                  <p:embed/>
                </p:oleObj>
              </mc:Choice>
              <mc:Fallback>
                <p:oleObj name="Equation" r:id="rId4" imgW="1688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5755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965433" y="32575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838080" progId="Equation.DSMT4">
                  <p:embed/>
                </p:oleObj>
              </mc:Choice>
              <mc:Fallback>
                <p:oleObj name="Equation" r:id="rId6" imgW="1485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32575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4275589" y="3262313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838080" progId="Equation.DSMT4">
                  <p:embed/>
                </p:oleObj>
              </mc:Choice>
              <mc:Fallback>
                <p:oleObj name="Equation" r:id="rId8" imgW="318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589" y="3262313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4283745" y="4330700"/>
          <a:ext cx="1473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825480" progId="Equation.DSMT4">
                  <p:embed/>
                </p:oleObj>
              </mc:Choice>
              <mc:Fallback>
                <p:oleObj name="Equation" r:id="rId10" imgW="14731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745" y="4330700"/>
                        <a:ext cx="1473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854700" y="4329113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838080" progId="Equation.DSMT4">
                  <p:embed/>
                </p:oleObj>
              </mc:Choice>
              <mc:Fallback>
                <p:oleObj name="Equation" r:id="rId12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329113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825767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444455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96699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409189" y="33101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90189" y="33108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103378" y="3810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731466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417578" y="3784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087611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825767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Multiplying Fractions</a:t>
            </a:r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numerators.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denominators.</a:t>
            </a: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r>
              <a:rPr lang="en-US" dirty="0">
                <a:solidFill>
                  <a:srgbClr val="091523"/>
                </a:solidFill>
              </a:rPr>
              <a:t>For example, </a:t>
            </a:r>
          </a:p>
          <a:p>
            <a:r>
              <a:rPr lang="en-US" dirty="0"/>
              <a:t>	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192344"/>
              </p:ext>
            </p:extLst>
          </p:nvPr>
        </p:nvGraphicFramePr>
        <p:xfrm>
          <a:off x="3078854" y="2320496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838080" progId="Equation.DSMT4">
                  <p:embed/>
                </p:oleObj>
              </mc:Choice>
              <mc:Fallback>
                <p:oleObj name="Equation" r:id="rId2" imgW="31366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854" y="2320496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315894"/>
              </p:ext>
            </p:extLst>
          </p:nvPr>
        </p:nvGraphicFramePr>
        <p:xfrm>
          <a:off x="2511199" y="3212671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825480" progId="Equation.DSMT4">
                  <p:embed/>
                </p:oleObj>
              </mc:Choice>
              <mc:Fallback>
                <p:oleObj name="Equation" r:id="rId4" imgW="2234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199" y="3212671"/>
                        <a:ext cx="2235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9950" y="114141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838080" progId="Equation.DSMT4">
                  <p:embed/>
                </p:oleObj>
              </mc:Choice>
              <mc:Fallback>
                <p:oleObj name="Equation" r:id="rId2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1141413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654050" y="241935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838080" progId="Equation.DSMT4">
                  <p:embed/>
                </p:oleObj>
              </mc:Choice>
              <mc:Fallback>
                <p:oleObj name="Equation" r:id="rId4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241935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019300" y="241935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880" imgH="838080" progId="Equation.DSMT4">
                  <p:embed/>
                </p:oleObj>
              </mc:Choice>
              <mc:Fallback>
                <p:oleObj name="Equation" r:id="rId6" imgW="1523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41935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70333" y="347345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200" imgH="838080" progId="Equation.DSMT4">
                  <p:embed/>
                </p:oleObj>
              </mc:Choice>
              <mc:Fallback>
                <p:oleObj name="Equation" r:id="rId8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333" y="347345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051050" y="4521200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825480" progId="Equation.DSMT4">
                  <p:embed/>
                </p:oleObj>
              </mc:Choice>
              <mc:Fallback>
                <p:oleObj name="Equation" r:id="rId10" imgW="4950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521200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601913" y="478313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279360" progId="Equation.DSMT4">
                  <p:embed/>
                </p:oleObj>
              </mc:Choice>
              <mc:Fallback>
                <p:oleObj name="Equation" r:id="rId12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478313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24400" y="2641833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867167" y="2548156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609480" progId="Equation.DSMT4">
                  <p:embed/>
                </p:oleObj>
              </mc:Choice>
              <mc:Fallback>
                <p:oleObj name="Equation" r:id="rId14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167" y="2548156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24400" y="3590488"/>
            <a:ext cx="388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example, 25 is a common factor that is not a prime number.	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95756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95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89789" y="351358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531066" y="39959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107422" y="40043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26422" y="40134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19556" y="40050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12: Multiplying and Reducing Using Prime Factors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5921812" y="1141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720" imgH="838080" progId="Equation.DSMT4">
                  <p:embed/>
                </p:oleObj>
              </mc:Choice>
              <mc:Fallback>
                <p:oleObj name="Equation" r:id="rId2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812" y="1141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609600" y="24384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838080" progId="Equation.DSMT4">
                  <p:embed/>
                </p:oleObj>
              </mc:Choice>
              <mc:Fallback>
                <p:oleObj name="Equation" r:id="rId4" imgW="1485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2184400" y="24384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838080" progId="Equation.DSMT4">
                  <p:embed/>
                </p:oleObj>
              </mc:Choice>
              <mc:Fallback>
                <p:oleObj name="Equation" r:id="rId6" imgW="1701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4384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2184400" y="3327400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0680" imgH="952200" progId="Equation.DSMT4">
                  <p:embed/>
                </p:oleObj>
              </mc:Choice>
              <mc:Fallback>
                <p:oleObj name="Equation" r:id="rId8" imgW="2920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327400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2201644" y="4495800"/>
          <a:ext cx="66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952200" progId="Equation.DSMT4">
                  <p:embed/>
                </p:oleObj>
              </mc:Choice>
              <mc:Fallback>
                <p:oleObj name="Equation" r:id="rId10" imgW="66024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644" y="4495800"/>
                        <a:ext cx="66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048000" y="4885189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66400" progId="Equation.DSMT4">
                  <p:embed/>
                </p:oleObj>
              </mc:Choice>
              <mc:Fallback>
                <p:oleObj name="Equation" r:id="rId12" imgW="68580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885189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2514600" y="334645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838080" progId="Equation.DSMT4">
                  <p:embed/>
                </p:oleObj>
              </mc:Choice>
              <mc:Fallback>
                <p:oleObj name="Equation" r:id="rId14" imgW="2450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46450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2564934" y="4516889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825480" progId="Equation.DSMT4">
                  <p:embed/>
                </p:oleObj>
              </mc:Choice>
              <mc:Fallback>
                <p:oleObj name="Equation" r:id="rId16" imgW="21564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934" y="4516889"/>
                        <a:ext cx="21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3425155" y="4749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155" y="4749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2471956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78822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72312" y="3403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902978" y="3395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225255" y="3369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631422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71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878822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259822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581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962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376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707622" y="3869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study showed that    of the members of a public </a:t>
            </a:r>
          </a:p>
          <a:p>
            <a:r>
              <a:rPr lang="en-US" dirty="0"/>
              <a:t>service organization were in favor of a new set of bylaws. If the organization had a membership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people, how many were in favor of the changes in the bylaws?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Note we 	need to find a fraction of the membership.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 To find    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, multiply. 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931806"/>
              </p:ext>
            </p:extLst>
          </p:nvPr>
        </p:nvGraphicFramePr>
        <p:xfrm>
          <a:off x="3603302" y="1229062"/>
          <a:ext cx="16625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838080" progId="Equation.DSMT4">
                  <p:embed/>
                </p:oleObj>
              </mc:Choice>
              <mc:Fallback>
                <p:oleObj name="Equation" r:id="rId2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02" y="1229062"/>
                        <a:ext cx="16625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928145" y="489357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838080" progId="Equation.DSMT4">
                  <p:embed/>
                </p:oleObj>
              </mc:Choice>
              <mc:Fallback>
                <p:oleObj name="Equation" r:id="rId4" imgW="228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145" y="489357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00150" algn="l"/>
              </a:tabLst>
            </a:pPr>
            <a:r>
              <a:rPr lang="en-US" b="1" dirty="0"/>
              <a:t>Step 3:	</a:t>
            </a:r>
            <a:endParaRPr lang="en-US" dirty="0"/>
          </a:p>
          <a:p>
            <a:pPr>
              <a:tabLst>
                <a:tab pos="1200150" algn="l"/>
              </a:tabLst>
            </a:pPr>
            <a:r>
              <a:rPr lang="en-US" dirty="0"/>
              <a:t>	</a:t>
            </a:r>
          </a:p>
          <a:p>
            <a:pPr>
              <a:tabLst>
                <a:tab pos="1200150" algn="l"/>
              </a:tabLst>
            </a:pPr>
            <a:r>
              <a:rPr lang="en-US" dirty="0"/>
              <a:t>	Thus, there are 125 members in favor of the 	bylaw changes.</a:t>
            </a:r>
          </a:p>
          <a:p>
            <a:pPr>
              <a:tabLst>
                <a:tab pos="1200150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 is a little more than </a:t>
            </a:r>
          </a:p>
          <a:p>
            <a:pPr>
              <a:tabLst>
                <a:tab pos="1200150" algn="l"/>
              </a:tabLst>
            </a:pPr>
            <a:r>
              <a:rPr lang="en-US" dirty="0"/>
              <a:t>	which gives an approximation of 100 members 	in favor of the law. Therefore, the answer of 	125 	members is reasonable as it is a little more 	than 100.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802622" y="113983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080" progId="Equation.DSMT4">
                  <p:embed/>
                </p:oleObj>
              </mc:Choice>
              <mc:Fallback>
                <p:oleObj name="Equation" r:id="rId2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22" y="1139839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3793222" y="1137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838080" progId="Equation.DSMT4">
                  <p:embed/>
                </p:oleObj>
              </mc:Choice>
              <mc:Fallback>
                <p:oleObj name="Equation" r:id="rId4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11378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141010" y="1141413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838080" progId="Equation.DSMT4">
                  <p:embed/>
                </p:oleObj>
              </mc:Choice>
              <mc:Fallback>
                <p:oleObj name="Equation" r:id="rId6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010" y="1141413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6612622" y="1135077"/>
          <a:ext cx="83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825480" progId="Equation.DSMT4">
                  <p:embed/>
                </p:oleObj>
              </mc:Choice>
              <mc:Fallback>
                <p:oleObj name="Equation" r:id="rId8" imgW="8380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622" y="1135077"/>
                        <a:ext cx="83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7493000" y="141539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291960" progId="Equation.DSMT4">
                  <p:embed/>
                </p:oleObj>
              </mc:Choice>
              <mc:Fallback>
                <p:oleObj name="Equation" r:id="rId10" imgW="812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141539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289972"/>
              </p:ext>
            </p:extLst>
          </p:nvPr>
        </p:nvGraphicFramePr>
        <p:xfrm>
          <a:off x="4753023" y="3191515"/>
          <a:ext cx="159875" cy="586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" imgH="838080" progId="Equation.DSMT4">
                  <p:embed/>
                </p:oleObj>
              </mc:Choice>
              <mc:Fallback>
                <p:oleObj name="Equation" r:id="rId12" imgW="228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023" y="3191515"/>
                        <a:ext cx="159875" cy="5862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086939"/>
              </p:ext>
            </p:extLst>
          </p:nvPr>
        </p:nvGraphicFramePr>
        <p:xfrm>
          <a:off x="7901254" y="3166334"/>
          <a:ext cx="230931" cy="577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0120" imgH="825480" progId="Equation.DSMT4">
                  <p:embed/>
                </p:oleObj>
              </mc:Choice>
              <mc:Fallback>
                <p:oleObj name="Equation" r:id="rId14" imgW="33012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1254" y="3166334"/>
                        <a:ext cx="230931" cy="577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56388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06611" y="1184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1304026"/>
            <a:ext cx="118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SOLVE: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86244" y="1151389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838080" progId="Equation.DSMT4">
                  <p:embed/>
                </p:oleObj>
              </mc:Choice>
              <mc:Fallback>
                <p:oleObj name="Equation" r:id="rId2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244" y="1151389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981200" y="27432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838080" progId="Equation.DSMT4">
                  <p:embed/>
                </p:oleObj>
              </mc:Choice>
              <mc:Fallback>
                <p:oleObj name="Equation" r:id="rId4" imgW="761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057400" y="39624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825480" progId="Equation.DSMT4">
                  <p:embed/>
                </p:oleObj>
              </mc:Choice>
              <mc:Fallback>
                <p:oleObj name="Equation" r:id="rId6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2057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71956" y="2785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38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057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2107734" y="255654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90440" progId="Equation.DSMT4">
                  <p:embed/>
                </p:oleObj>
              </mc:Choice>
              <mc:Fallback>
                <p:oleObj name="Equation" r:id="rId8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34" y="255654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2571750" y="25622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5622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573338" y="365125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90440" progId="Equation.DSMT4">
                  <p:embed/>
                </p:oleObj>
              </mc:Choice>
              <mc:Fallback>
                <p:oleObj name="Equation" r:id="rId12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65125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144713" y="365601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77480" progId="Equation.DSMT4">
                  <p:embed/>
                </p:oleObj>
              </mc:Choice>
              <mc:Fallback>
                <p:oleObj name="Equation" r:id="rId14" imgW="13968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365601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276600" y="27604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15 and 9.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76600" y="32176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28.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838080" progId="Equation.DSMT4">
                  <p:embed/>
                </p:oleObj>
              </mc:Choice>
              <mc:Fallback>
                <p:oleObj name="Equation" r:id="rId2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29000" y="302889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44 and 33.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429000" y="34290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32.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392237" y="2982912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38080" progId="Equation.DSMT4">
                  <p:embed/>
                </p:oleObj>
              </mc:Choice>
              <mc:Fallback>
                <p:oleObj name="Equation" r:id="rId4" imgW="1460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7" y="2982912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1600200" y="43434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838080" progId="Equation.DSMT4">
                  <p:embed/>
                </p:oleObj>
              </mc:Choice>
              <mc:Fallback>
                <p:oleObj name="Equation" r:id="rId6" imgW="6728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450960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76670" y="302485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35237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451659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968281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500982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500187" y="281781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90440" progId="Equation.DSMT4">
                  <p:embed/>
                </p:oleObj>
              </mc:Choice>
              <mc:Fallback>
                <p:oleObj name="Equation" r:id="rId8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7" y="281781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030412" y="28051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90440" progId="Equation.DSMT4">
                  <p:embed/>
                </p:oleObj>
              </mc:Choice>
              <mc:Fallback>
                <p:oleObj name="Equation" r:id="rId10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2" y="28051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048093" y="389276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90440" progId="Equation.DSMT4">
                  <p:embed/>
                </p:oleObj>
              </mc:Choice>
              <mc:Fallback>
                <p:oleObj name="Equation" r:id="rId12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093" y="389276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8957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8957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6"/>
          <p:cNvGraphicFramePr>
            <a:graphicFrameLocks noChangeAspect="1"/>
          </p:cNvGraphicFramePr>
          <p:nvPr/>
        </p:nvGraphicFramePr>
        <p:xfrm>
          <a:off x="2593975" y="389096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90440" progId="Equation.DSMT4">
                  <p:embed/>
                </p:oleObj>
              </mc:Choice>
              <mc:Fallback>
                <p:oleObj name="Equation" r:id="rId16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89096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2586270" y="39057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2610738" y="414879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738" y="414879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824162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" imgH="177480" progId="Equation.DSMT4">
                  <p:embed/>
                </p:oleObj>
              </mc:Choice>
              <mc:Fallback>
                <p:oleObj name="Equation" r:id="rId20" imgW="1396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824162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567657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77480" progId="Equation.DSMT4">
                  <p:embed/>
                </p:oleObj>
              </mc:Choice>
              <mc:Fallback>
                <p:oleObj name="Equation" r:id="rId22" imgW="126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567657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8389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29000" y="266700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25 and 10.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429000" y="3841923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9 and 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19800" y="1150938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838080" progId="Equation.DSMT4">
                  <p:embed/>
                </p:oleObj>
              </mc:Choice>
              <mc:Fallback>
                <p:oleObj name="Equation" r:id="rId2" imgW="128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50938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419600" y="2899633"/>
            <a:ext cx="33544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25 divides both 25 and 50.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419600" y="3299743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468438" y="28536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838080" progId="Equation.DSMT4">
                  <p:embed/>
                </p:oleObj>
              </mc:Choice>
              <mc:Fallback>
                <p:oleObj name="Equation" r:id="rId4" imgW="1307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8536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258688" y="463814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79360" progId="Equation.DSMT4">
                  <p:embed/>
                </p:oleObj>
              </mc:Choice>
              <mc:Fallback>
                <p:oleObj name="Equation" r:id="rId6" imgW="4698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688" y="463814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526461" y="28962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052171" y="2895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01681" y="29130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518771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68949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625600" y="26949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6949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107967" y="26822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967" y="26822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135188" y="376964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76964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766468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766468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541477" y="379958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558255" y="401953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255" y="401953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694905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77480" progId="Equation.DSMT4">
                  <p:embed/>
                </p:oleObj>
              </mc:Choice>
              <mc:Fallback>
                <p:oleObj name="Equation" r:id="rId18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694905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20" imgH="177480" progId="Equation.DSMT4">
                  <p:embed/>
                </p:oleObj>
              </mc:Choice>
              <mc:Fallback>
                <p:oleObj name="Equation" r:id="rId20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419600" y="2537743"/>
            <a:ext cx="32799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17 divides both 17 and 34.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419600" y="3712666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4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676400" y="4360652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95000" imgH="825480" progId="Equation.DSMT4">
                  <p:embed/>
                </p:oleObj>
              </mc:Choice>
              <mc:Fallback>
                <p:oleObj name="Equation" r:id="rId22" imgW="49500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60652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2125211" y="3791198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2150611" y="401140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611" y="401140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838080" progId="Equation.DSMT4">
                  <p:embed/>
                </p:oleObj>
              </mc:Choice>
              <mc:Fallback>
                <p:oleObj name="Equation" r:id="rId2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048000" y="3112734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5 and 35.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048000" y="3882378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054100" y="2856379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38080" progId="Equation.DSMT4">
                  <p:embed/>
                </p:oleObj>
              </mc:Choice>
              <mc:Fallback>
                <p:oleObj name="Equation" r:id="rId4" imgW="14601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856379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751899"/>
              </p:ext>
            </p:extLst>
          </p:nvPr>
        </p:nvGraphicFramePr>
        <p:xfrm>
          <a:off x="1794776" y="46482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279360" progId="Equation.DSMT4">
                  <p:embed/>
                </p:oleObj>
              </mc:Choice>
              <mc:Fallback>
                <p:oleObj name="Equation" r:id="rId6" imgW="4572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776" y="46482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129600" y="2899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630143" y="29234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163543" y="2915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1135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6469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281112" y="26912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90440" progId="Equation.DSMT4">
                  <p:embed/>
                </p:oleObj>
              </mc:Choice>
              <mc:Fallback>
                <p:oleObj name="Equation" r:id="rId8" imgW="139680" imgH="190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2" y="26912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1763712" y="2684929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77480" progId="Equation.DSMT4">
                  <p:embed/>
                </p:oleObj>
              </mc:Choice>
              <mc:Fallback>
                <p:oleObj name="Equation" r:id="rId10" imgW="13968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2" y="2684929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1719262" y="3772366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77480" progId="Equation.DSMT4">
                  <p:embed/>
                </p:oleObj>
              </mc:Choice>
              <mc:Fallback>
                <p:oleObj name="Equation" r:id="rId12" imgW="13968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2" y="3772366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212849" y="3769191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49" y="3769191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203339" y="3802310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220117" y="402225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117" y="402225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222266" y="2697628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77480" progId="Equation.DSMT4">
                  <p:embed/>
                </p:oleObj>
              </mc:Choice>
              <mc:Fallback>
                <p:oleObj name="Equation" r:id="rId18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266" y="2697628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264444" y="244112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20" imgH="177480" progId="Equation.DSMT4">
                  <p:embed/>
                </p:oleObj>
              </mc:Choice>
              <mc:Fallback>
                <p:oleObj name="Equation" r:id="rId20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444" y="244112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230655" y="271236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048000" y="234309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55 and 44.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193115"/>
              </p:ext>
            </p:extLst>
          </p:nvPr>
        </p:nvGraphicFramePr>
        <p:xfrm>
          <a:off x="1172929" y="4352372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400" imgH="825480" progId="Equation.DSMT4">
                  <p:embed/>
                </p:oleObj>
              </mc:Choice>
              <mc:Fallback>
                <p:oleObj name="Equation" r:id="rId22" imgW="482400" imgH="825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929" y="4352372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1710873" y="379392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1736273" y="4014132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273" y="4014132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H="1">
            <a:off x="1761906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279539" y="2692866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406" name="Object 16"/>
          <p:cNvGraphicFramePr>
            <a:graphicFrameLocks noChangeAspect="1"/>
          </p:cNvGraphicFramePr>
          <p:nvPr/>
        </p:nvGraphicFramePr>
        <p:xfrm>
          <a:off x="1287229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229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7" name="Object 16"/>
          <p:cNvGraphicFramePr>
            <a:graphicFrameLocks noChangeAspect="1"/>
          </p:cNvGraphicFramePr>
          <p:nvPr/>
        </p:nvGraphicFramePr>
        <p:xfrm>
          <a:off x="1778218" y="243909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0" imgH="177480" progId="Equation.DSMT4">
                  <p:embed/>
                </p:oleObj>
              </mc:Choice>
              <mc:Fallback>
                <p:oleObj name="Equation" r:id="rId26" imgW="12672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218" y="243909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8" name="Object 13"/>
          <p:cNvGraphicFramePr>
            <a:graphicFrameLocks noChangeAspect="1"/>
          </p:cNvGraphicFramePr>
          <p:nvPr/>
        </p:nvGraphicFramePr>
        <p:xfrm>
          <a:off x="2265362" y="378483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680" imgH="177480" progId="Equation.DSMT4">
                  <p:embed/>
                </p:oleObj>
              </mc:Choice>
              <mc:Fallback>
                <p:oleObj name="Equation" r:id="rId27" imgW="13968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378483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9" name="Object 14"/>
          <p:cNvGraphicFramePr>
            <a:graphicFrameLocks noChangeAspect="1"/>
          </p:cNvGraphicFramePr>
          <p:nvPr/>
        </p:nvGraphicFramePr>
        <p:xfrm>
          <a:off x="2278062" y="401343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77480" progId="Equation.DSMT4">
                  <p:embed/>
                </p:oleObj>
              </mc:Choice>
              <mc:Fallback>
                <p:oleObj name="Equation" r:id="rId29" imgW="12672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2" y="401343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H="1">
            <a:off x="2158985" y="33786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261051" y="3784833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048000" y="2727912"/>
            <a:ext cx="29322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13 divides both 91 and 26.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48000" y="3497556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7.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48000" y="4267200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Fractions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971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       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9540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multiply the number by the fraction.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47" name="Object 23"/>
          <p:cNvGraphicFramePr>
            <a:graphicFrameLocks noGrp="1" noChangeAspect="1"/>
          </p:cNvGraphicFramePr>
          <p:nvPr>
            <p:ph idx="1"/>
          </p:nvPr>
        </p:nvGraphicFramePr>
        <p:xfrm>
          <a:off x="1250950" y="117747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080" progId="Equation.DSMT4">
                  <p:embed/>
                </p:oleObj>
              </mc:Choice>
              <mc:Fallback>
                <p:oleObj name="Equation" r:id="rId2" imgW="914400" imgH="83808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117747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3225800" y="3733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838080" progId="Equation.DSMT4">
                  <p:embed/>
                </p:oleObj>
              </mc:Choice>
              <mc:Fallback>
                <p:oleObj name="Equation" r:id="rId4" imgW="58392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3894589" y="37338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838080" progId="Equation.DSMT4">
                  <p:embed/>
                </p:oleObj>
              </mc:Choice>
              <mc:Fallback>
                <p:oleObj name="Equation" r:id="rId6" imgW="825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589" y="37338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4800600" y="37338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838080" progId="Equation.DSMT4">
                  <p:embed/>
                </p:oleObj>
              </mc:Choice>
              <mc:Fallback>
                <p:oleObj name="Equation" r:id="rId8" imgW="672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338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66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Multiply.</a:t>
            </a:r>
          </a:p>
          <a:p>
            <a:pPr>
              <a:buFont typeface="Courier New" pitchFamily="49" charset="0"/>
              <a:buNone/>
            </a:pPr>
            <a:endParaRPr lang="en-US" sz="1000" dirty="0"/>
          </a:p>
          <a:p>
            <a:pPr>
              <a:buFont typeface="Courier New" pitchFamily="49" charset="0"/>
              <a:buNone/>
              <a:tabLst>
                <a:tab pos="2290763" algn="l"/>
                <a:tab pos="4572000" algn="l"/>
                <a:tab pos="64008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a.		b.	c.	d.</a:t>
            </a:r>
          </a:p>
          <a:p>
            <a:pPr>
              <a:buFont typeface="Courier New" pitchFamily="49" charset="0"/>
              <a:buNone/>
            </a:pPr>
            <a:endParaRPr lang="en-US" sz="1000" b="1" dirty="0"/>
          </a:p>
          <a:p>
            <a:pPr>
              <a:buNone/>
            </a:pPr>
            <a:r>
              <a:rPr lang="en-US" sz="2800" b="1" dirty="0"/>
              <a:t>Solution</a:t>
            </a:r>
          </a:p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15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39800" y="18796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838080" progId="Equation.DSMT4">
                  <p:embed/>
                </p:oleObj>
              </mc:Choice>
              <mc:Fallback>
                <p:oleObj name="Equation" r:id="rId2" imgW="596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8796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238500" y="187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838080" progId="Equation.DSMT4">
                  <p:embed/>
                </p:oleObj>
              </mc:Choice>
              <mc:Fallback>
                <p:oleObj name="Equation" r:id="rId4" imgW="71100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187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5453063" y="187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838080" progId="Equation.DSMT4">
                  <p:embed/>
                </p:oleObj>
              </mc:Choice>
              <mc:Fallback>
                <p:oleObj name="Equation" r:id="rId6" imgW="57132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18796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340600" y="187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838080" progId="Equation.DSMT4">
                  <p:embed/>
                </p:oleObj>
              </mc:Choice>
              <mc:Fallback>
                <p:oleObj name="Equation" r:id="rId8" imgW="9522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87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939800" y="3352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880" imgH="838080" progId="Equation.DSMT4">
                  <p:embed/>
                </p:oleObj>
              </mc:Choice>
              <mc:Fallback>
                <p:oleObj name="Equation" r:id="rId10" imgW="596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1663700" y="33528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838080" progId="Equation.DSMT4">
                  <p:embed/>
                </p:oleObj>
              </mc:Choice>
              <mc:Fallback>
                <p:oleObj name="Equation" r:id="rId12" imgW="83808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528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2609850" y="33528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838080" progId="Equation.DSMT4">
                  <p:embed/>
                </p:oleObj>
              </mc:Choice>
              <mc:Fallback>
                <p:oleObj name="Equation" r:id="rId14" imgW="6858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528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3390900" y="365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20" imgH="241200" progId="Equation.DSMT4">
                  <p:embed/>
                </p:oleObj>
              </mc:Choice>
              <mc:Fallback>
                <p:oleObj name="Equation" r:id="rId16" imgW="342720" imgH="241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65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822700" y="3352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838080" progId="Equation.DSMT4">
                  <p:embed/>
                </p:oleObj>
              </mc:Choice>
              <mc:Fallback>
                <p:oleObj name="Equation" r:id="rId18" imgW="5839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352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927100" y="4648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11000" imgH="838080" progId="Equation.DSMT4">
                  <p:embed/>
                </p:oleObj>
              </mc:Choice>
              <mc:Fallback>
                <p:oleObj name="Equation" r:id="rId20" imgW="7110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648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778000" y="4648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15920" imgH="838080" progId="Equation.DSMT4">
                  <p:embed/>
                </p:oleObj>
              </mc:Choice>
              <mc:Fallback>
                <p:oleObj name="Equation" r:id="rId22" imgW="101592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648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2971800" y="4648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760" imgH="838080" progId="Equation.DSMT4">
                  <p:embed/>
                </p:oleObj>
              </mc:Choice>
              <mc:Fallback>
                <p:oleObj name="Equation" r:id="rId24" imgW="97776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648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/>
        </p:nvGraphicFramePr>
        <p:xfrm>
          <a:off x="4038600" y="46482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72840" imgH="838080" progId="Equation.DSMT4">
                  <p:embed/>
                </p:oleObj>
              </mc:Choice>
              <mc:Fallback>
                <p:oleObj name="Equation" r:id="rId26" imgW="67284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482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1016000" y="14732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838080" progId="Equation.DSMT4">
                  <p:embed/>
                </p:oleObj>
              </mc:Choice>
              <mc:Fallback>
                <p:oleObj name="Equation" r:id="rId2" imgW="5713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732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9906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838080" progId="Equation.DSMT4">
                  <p:embed/>
                </p:oleObj>
              </mc:Choice>
              <mc:Fallback>
                <p:oleObj name="Equation" r:id="rId4" imgW="9522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689100" y="147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838080" progId="Equation.DSMT4">
                  <p:embed/>
                </p:oleObj>
              </mc:Choice>
              <mc:Fallback>
                <p:oleObj name="Equation" r:id="rId6" imgW="8762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47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2597150" y="1473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838080" progId="Equation.DSMT4">
                  <p:embed/>
                </p:oleObj>
              </mc:Choice>
              <mc:Fallback>
                <p:oleObj name="Equation" r:id="rId8" imgW="8506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1473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835721"/>
              </p:ext>
            </p:extLst>
          </p:nvPr>
        </p:nvGraphicFramePr>
        <p:xfrm>
          <a:off x="3600450" y="1475232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7960" imgH="838080" progId="Equation.DSMT4">
                  <p:embed/>
                </p:oleObj>
              </mc:Choice>
              <mc:Fallback>
                <p:oleObj name="Equation" r:id="rId10" imgW="5079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475232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668433"/>
              </p:ext>
            </p:extLst>
          </p:nvPr>
        </p:nvGraphicFramePr>
        <p:xfrm>
          <a:off x="4241800" y="175411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291960" progId="Equation.DSMT4">
                  <p:embed/>
                </p:oleObj>
              </mc:Choice>
              <mc:Fallback>
                <p:oleObj name="Equation" r:id="rId12" imgW="4824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75411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4" name="Object 22"/>
          <p:cNvGraphicFramePr>
            <a:graphicFrameLocks noChangeAspect="1"/>
          </p:cNvGraphicFramePr>
          <p:nvPr/>
        </p:nvGraphicFramePr>
        <p:xfrm>
          <a:off x="2101850" y="278606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68200" imgH="838080" progId="Equation.DSMT4">
                  <p:embed/>
                </p:oleObj>
              </mc:Choice>
              <mc:Fallback>
                <p:oleObj name="Equation" r:id="rId14" imgW="116820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78606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3409950" y="27844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838080" progId="Equation.DSMT4">
                  <p:embed/>
                </p:oleObj>
              </mc:Choice>
              <mc:Fallback>
                <p:oleObj name="Equation" r:id="rId16" imgW="6858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7844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sz="2800" dirty="0"/>
              <a:t>In a certain voting district,    of the eligible voters are </a:t>
            </a:r>
          </a:p>
          <a:p>
            <a:pPr marL="0" indent="1588">
              <a:buNone/>
            </a:pPr>
            <a:r>
              <a:rPr lang="en-US" sz="2800" dirty="0"/>
              <a:t>actually registered to vote. Of those registered voters, are independents (have no party affiliation). What fraction of the eligible voters are registered independents?</a:t>
            </a:r>
          </a:p>
          <a:p>
            <a:pPr marL="0" indent="1588">
              <a:buNone/>
            </a:pPr>
            <a:r>
              <a:rPr lang="en-US" sz="2800" b="1" dirty="0"/>
              <a:t>Solution</a:t>
            </a:r>
          </a:p>
          <a:p>
            <a:pPr>
              <a:buNone/>
              <a:tabLst>
                <a:tab pos="1141413" algn="l"/>
              </a:tabLst>
            </a:pPr>
            <a:r>
              <a:rPr lang="en-US" sz="2800" b="1" dirty="0"/>
              <a:t>Step 1:	</a:t>
            </a:r>
            <a:r>
              <a:rPr lang="en-US" sz="2800" dirty="0"/>
              <a:t>READ: Read the problem carefully. There are 	two types of voters to consider: registered 	voters and independent voters.</a:t>
            </a:r>
          </a:p>
        </p:txBody>
      </p:sp>
      <p:graphicFrame>
        <p:nvGraphicFramePr>
          <p:cNvPr id="310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869287"/>
              </p:ext>
            </p:extLst>
          </p:nvPr>
        </p:nvGraphicFramePr>
        <p:xfrm>
          <a:off x="4377092" y="1294000"/>
          <a:ext cx="184150" cy="58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406080" progId="Equation.DSMT4">
                  <p:embed/>
                </p:oleObj>
              </mc:Choice>
              <mc:Fallback>
                <p:oleObj name="Equation" r:id="rId2" imgW="126720" imgH="406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092" y="1294000"/>
                        <a:ext cx="184150" cy="589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778341"/>
              </p:ext>
            </p:extLst>
          </p:nvPr>
        </p:nvGraphicFramePr>
        <p:xfrm>
          <a:off x="8371215" y="1764572"/>
          <a:ext cx="163185" cy="58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825480" progId="Equation.DSMT4">
                  <p:embed/>
                </p:oleObj>
              </mc:Choice>
              <mc:Fallback>
                <p:oleObj name="Equation" r:id="rId4" imgW="228600" imgH="825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1215" y="1764572"/>
                        <a:ext cx="163185" cy="589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3950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2:	</a:t>
            </a:r>
            <a:r>
              <a:rPr lang="en-US" sz="2800" dirty="0"/>
              <a:t>SET UP: In looking for the fraction of 	registered </a:t>
            </a:r>
          </a:p>
          <a:p>
            <a:pPr>
              <a:lnSpc>
                <a:spcPct val="150000"/>
              </a:lnSpc>
              <a:buNone/>
              <a:tabLst>
                <a:tab pos="1082675" algn="l"/>
              </a:tabLst>
            </a:pPr>
            <a:r>
              <a:rPr lang="en-US" sz="2800" dirty="0"/>
              <a:t>		independent voters, we know that 	of      </a:t>
            </a:r>
            <a:r>
              <a:rPr lang="en-US" sz="2800" dirty="0" err="1"/>
              <a:t>of</a:t>
            </a:r>
            <a:r>
              <a:rPr lang="en-US" sz="2800" dirty="0"/>
              <a:t>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eligible voters are registered independents, so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we will need to multiply </a:t>
            </a:r>
          </a:p>
          <a:p>
            <a:pPr>
              <a:buNone/>
              <a:tabLst>
                <a:tab pos="1082675" algn="l"/>
              </a:tabLst>
            </a:pPr>
            <a:endParaRPr lang="en-US" sz="1500" b="1" dirty="0"/>
          </a:p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SOLVE: </a:t>
            </a:r>
          </a:p>
          <a:p>
            <a:pPr>
              <a:buNone/>
              <a:tabLst>
                <a:tab pos="1082675" algn="l"/>
              </a:tabLst>
            </a:pPr>
            <a:endParaRPr lang="en-US" sz="1500" dirty="0"/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Thus,      of the eligible voters are registered as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independents.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984307"/>
              </p:ext>
            </p:extLst>
          </p:nvPr>
        </p:nvGraphicFramePr>
        <p:xfrm>
          <a:off x="6710886" y="1959082"/>
          <a:ext cx="140768" cy="508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825480" progId="Equation.DSMT4">
                  <p:embed/>
                </p:oleObj>
              </mc:Choice>
              <mc:Fallback>
                <p:oleObj name="Equation" r:id="rId2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886" y="1959082"/>
                        <a:ext cx="140768" cy="508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533004"/>
              </p:ext>
            </p:extLst>
          </p:nvPr>
        </p:nvGraphicFramePr>
        <p:xfrm>
          <a:off x="7417323" y="1952732"/>
          <a:ext cx="140768" cy="51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838080" progId="Equation.DSMT4">
                  <p:embed/>
                </p:oleObj>
              </mc:Choice>
              <mc:Fallback>
                <p:oleObj name="Equation" r:id="rId4" imgW="228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7323" y="1952732"/>
                        <a:ext cx="140768" cy="516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953296"/>
              </p:ext>
            </p:extLst>
          </p:nvPr>
        </p:nvGraphicFramePr>
        <p:xfrm>
          <a:off x="5189706" y="3036247"/>
          <a:ext cx="492125" cy="612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838080" progId="Equation.DSMT4">
                  <p:embed/>
                </p:oleObj>
              </mc:Choice>
              <mc:Fallback>
                <p:oleObj name="Equation" r:id="rId6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706" y="3036247"/>
                        <a:ext cx="492125" cy="612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718967" y="367485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838080" progId="Equation.DSMT4">
                  <p:embed/>
                </p:oleObj>
              </mc:Choice>
              <mc:Fallback>
                <p:oleObj name="Equation" r:id="rId8" imgW="2145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967" y="3674852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46739"/>
              </p:ext>
            </p:extLst>
          </p:nvPr>
        </p:nvGraphicFramePr>
        <p:xfrm>
          <a:off x="2498871" y="4542296"/>
          <a:ext cx="284641" cy="606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838080" progId="Equation.DSMT4">
                  <p:embed/>
                </p:oleObj>
              </mc:Choice>
              <mc:Fallback>
                <p:oleObj name="Equation" r:id="rId10" imgW="393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871" y="4542296"/>
                        <a:ext cx="284641" cy="6060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is a little more than    and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   of     is     which means that approximately   of                                              	eligible voters are registered as independents.  	Since        , the fraction     seems like a 	reasonable answer as it is a little more than </a:t>
            </a:r>
          </a:p>
          <a:p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933344"/>
              </p:ext>
            </p:extLst>
          </p:nvPr>
        </p:nvGraphicFramePr>
        <p:xfrm>
          <a:off x="4627682" y="1323957"/>
          <a:ext cx="133550" cy="479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825480" progId="Equation.DSMT4">
                  <p:embed/>
                </p:oleObj>
              </mc:Choice>
              <mc:Fallback>
                <p:oleObj name="Equation" r:id="rId2" imgW="2286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682" y="1323957"/>
                        <a:ext cx="133550" cy="4791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541494"/>
              </p:ext>
            </p:extLst>
          </p:nvPr>
        </p:nvGraphicFramePr>
        <p:xfrm>
          <a:off x="7756880" y="1309128"/>
          <a:ext cx="124497" cy="476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640" imgH="825480" progId="Equation.DSMT4">
                  <p:embed/>
                </p:oleObj>
              </mc:Choice>
              <mc:Fallback>
                <p:oleObj name="Equation" r:id="rId4" imgW="21564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880" y="1309128"/>
                        <a:ext cx="124497" cy="476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616300"/>
              </p:ext>
            </p:extLst>
          </p:nvPr>
        </p:nvGraphicFramePr>
        <p:xfrm>
          <a:off x="8022592" y="1786650"/>
          <a:ext cx="131821" cy="476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" imgH="825480" progId="Equation.DSMT4">
                  <p:embed/>
                </p:oleObj>
              </mc:Choice>
              <mc:Fallback>
                <p:oleObj name="Equation" r:id="rId6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2592" y="1786650"/>
                        <a:ext cx="131821" cy="4760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459784"/>
              </p:ext>
            </p:extLst>
          </p:nvPr>
        </p:nvGraphicFramePr>
        <p:xfrm>
          <a:off x="2524149" y="2700937"/>
          <a:ext cx="534608" cy="483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49" y="2700937"/>
                        <a:ext cx="534608" cy="483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021788"/>
              </p:ext>
            </p:extLst>
          </p:nvPr>
        </p:nvGraphicFramePr>
        <p:xfrm>
          <a:off x="8042314" y="3056361"/>
          <a:ext cx="285612" cy="483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838080" progId="Equation.DSMT4">
                  <p:embed/>
                </p:oleObj>
              </mc:Choice>
              <mc:Fallback>
                <p:oleObj name="Equation" r:id="rId10" imgW="495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2314" y="3056361"/>
                        <a:ext cx="285612" cy="4833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392646"/>
              </p:ext>
            </p:extLst>
          </p:nvPr>
        </p:nvGraphicFramePr>
        <p:xfrm>
          <a:off x="5012092" y="2657906"/>
          <a:ext cx="227025" cy="483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838080" progId="Equation.DSMT4">
                  <p:embed/>
                </p:oleObj>
              </mc:Choice>
              <mc:Fallback>
                <p:oleObj name="Equation" r:id="rId12" imgW="393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092" y="2657906"/>
                        <a:ext cx="227025" cy="483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EF0D5D6B-A9F5-C7FE-981D-F2A4636FF9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226075"/>
              </p:ext>
            </p:extLst>
          </p:nvPr>
        </p:nvGraphicFramePr>
        <p:xfrm>
          <a:off x="1712876" y="1751984"/>
          <a:ext cx="139698" cy="514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825480" progId="Equation.DSMT4">
                  <p:embed/>
                </p:oleObj>
              </mc:Choice>
              <mc:Fallback>
                <p:oleObj name="Equation" r:id="rId14" imgW="215640" imgH="825480" progId="Equation.DSMT4">
                  <p:embed/>
                  <p:pic>
                    <p:nvPicPr>
                      <p:cNvPr id="35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876" y="1751984"/>
                        <a:ext cx="139698" cy="5144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1C561543-CE96-02A5-A0D9-CB2846D006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288918"/>
              </p:ext>
            </p:extLst>
          </p:nvPr>
        </p:nvGraphicFramePr>
        <p:xfrm>
          <a:off x="2339565" y="1775891"/>
          <a:ext cx="147917" cy="514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600" imgH="825480" progId="Equation.DSMT4">
                  <p:embed/>
                </p:oleObj>
              </mc:Choice>
              <mc:Fallback>
                <p:oleObj name="Equation" r:id="rId15" imgW="228600" imgH="825480" progId="Equation.DSMT4">
                  <p:embed/>
                  <p:pic>
                    <p:nvPicPr>
                      <p:cNvPr id="358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565" y="1775891"/>
                        <a:ext cx="147917" cy="514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38DE5E8C-F851-5899-9830-280ADDEE9A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271015"/>
              </p:ext>
            </p:extLst>
          </p:nvPr>
        </p:nvGraphicFramePr>
        <p:xfrm>
          <a:off x="2941451" y="1797011"/>
          <a:ext cx="221873" cy="514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720" imgH="825480" progId="Equation.DSMT4">
                  <p:embed/>
                </p:oleObj>
              </mc:Choice>
              <mc:Fallback>
                <p:oleObj name="Equation" r:id="rId17" imgW="342720" imgH="82548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EF0D5D6B-A9F5-C7FE-981D-F2A4636FF9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451" y="1797011"/>
                        <a:ext cx="221873" cy="514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20703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91523"/>
                </a:solidFill>
              </a:rPr>
              <a:t> of the fractions being multiplied can be reversed without changing the product. Symbolically, if  </a:t>
            </a:r>
          </a:p>
          <a:p>
            <a:r>
              <a:rPr lang="en-US" dirty="0">
                <a:solidFill>
                  <a:srgbClr val="091523"/>
                </a:solidFill>
              </a:rPr>
              <a:t>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000" dirty="0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Commutative Property of Multiplication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025633"/>
              </p:ext>
            </p:extLst>
          </p:nvPr>
        </p:nvGraphicFramePr>
        <p:xfrm>
          <a:off x="535596" y="2064854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838080" progId="Equation.DSMT4">
                  <p:embed/>
                </p:oleObj>
              </mc:Choice>
              <mc:Fallback>
                <p:oleObj name="Equation" r:id="rId2" imgW="241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96" y="2064854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621798"/>
              </p:ext>
            </p:extLst>
          </p:nvPr>
        </p:nvGraphicFramePr>
        <p:xfrm>
          <a:off x="1450789" y="206485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838080" progId="Equation.DSMT4">
                  <p:embed/>
                </p:oleObj>
              </mc:Choice>
              <mc:Fallback>
                <p:oleObj name="Equation" r:id="rId4" imgW="2538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789" y="206485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365682"/>
              </p:ext>
            </p:extLst>
          </p:nvPr>
        </p:nvGraphicFramePr>
        <p:xfrm>
          <a:off x="3152589" y="2713841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838080" progId="Equation.DSMT4">
                  <p:embed/>
                </p:oleObj>
              </mc:Choice>
              <mc:Fallback>
                <p:oleObj name="Equation" r:id="rId6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589" y="2713841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747892"/>
              </p:ext>
            </p:extLst>
          </p:nvPr>
        </p:nvGraphicFramePr>
        <p:xfrm>
          <a:off x="2469964" y="3640941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838080" progId="Equation.DSMT4">
                  <p:embed/>
                </p:oleObj>
              </mc:Choice>
              <mc:Fallback>
                <p:oleObj name="Equation" r:id="rId8" imgW="1549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9964" y="3640941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</TotalTime>
  <Words>1187</Words>
  <Application>Microsoft Office PowerPoint</Application>
  <PresentationFormat>On-screen Show (4:3)</PresentationFormat>
  <Paragraphs>173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Section 2.2</vt:lpstr>
      <vt:lpstr>Procedure: Multiplying Fractions</vt:lpstr>
      <vt:lpstr>Example 1: Multiplying Fractions</vt:lpstr>
      <vt:lpstr>Example 2: Multiplying Fractions</vt:lpstr>
      <vt:lpstr>Example 2: Multiplying Fractions (cont.)</vt:lpstr>
      <vt:lpstr>Example 3: Application: Multiplying Fractions </vt:lpstr>
      <vt:lpstr>Example 3: Application: Multiplying Fractions (cont.)</vt:lpstr>
      <vt:lpstr>Example 3: Application: Multiplying Fractions (cont.)</vt:lpstr>
      <vt:lpstr>Properties: Commutative Property of Multiplication</vt:lpstr>
      <vt:lpstr>Properties: Associative Property of Multiplication</vt:lpstr>
      <vt:lpstr>Example 4: Recognizing the Properties of Multiplication</vt:lpstr>
      <vt:lpstr>Procedure: Reducing a Fraction to Lowest Terms</vt:lpstr>
      <vt:lpstr>Example 5: Reducing Fractions to Lowest Terms</vt:lpstr>
      <vt:lpstr>Example 6: Reducing Fractions to Lowest Terms</vt:lpstr>
      <vt:lpstr>Example 6: Reducing Fractions to Lowest Terms (cont.)</vt:lpstr>
      <vt:lpstr>Completion Example 7: Reducing Fractions to Lowest Terms</vt:lpstr>
      <vt:lpstr>Example 8: Application: Reducing Fractions to Lowest Terms </vt:lpstr>
      <vt:lpstr>Example 9: Multiplying and Reducing Using Prime Factors</vt:lpstr>
      <vt:lpstr>Example 10: Multiplying and Reducing Using Prime Factors</vt:lpstr>
      <vt:lpstr>Example 11: Multiplying and Reducing Using Prime Factors</vt:lpstr>
      <vt:lpstr>Completion Example 12: Multiplying and Reducing Using Prime Factors </vt:lpstr>
      <vt:lpstr>Example 13: Application: Multiplying and Reducing Fractions</vt:lpstr>
      <vt:lpstr>Example 13: Application: Multiplying and Reducing Fractions (cont.)</vt:lpstr>
      <vt:lpstr>Example 14: Multiplying and Reducing Using the Division Method</vt:lpstr>
      <vt:lpstr>Example 15: Multiplying and Reducing Using the Division Method</vt:lpstr>
      <vt:lpstr>Example 16: Multiplying and Reducing Using the Division Method</vt:lpstr>
      <vt:lpstr>Example 17: Multiplying and Reducing Using the Division Method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278</cp:revision>
  <dcterms:created xsi:type="dcterms:W3CDTF">2013-04-26T14:43:13Z</dcterms:created>
  <dcterms:modified xsi:type="dcterms:W3CDTF">2023-05-23T19:03:44Z</dcterms:modified>
</cp:coreProperties>
</file>