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61" r:id="rId13"/>
    <p:sldId id="264" r:id="rId14"/>
    <p:sldId id="263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FF"/>
    <a:srgbClr val="000000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9" autoAdjust="0"/>
    <p:restoredTop sz="94709" autoAdjust="0"/>
  </p:normalViewPr>
  <p:slideViewPr>
    <p:cSldViewPr>
      <p:cViewPr varScale="1">
        <p:scale>
          <a:sx n="89" d="100"/>
          <a:sy n="89" d="100"/>
        </p:scale>
        <p:origin x="127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31.bin"/><Relationship Id="rId17" Type="http://schemas.openxmlformats.org/officeDocument/2006/relationships/image" Target="../media/image33.wmf"/><Relationship Id="rId2" Type="http://schemas.openxmlformats.org/officeDocument/2006/relationships/oleObject" Target="../embeddings/oleObject26.bin"/><Relationship Id="rId16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3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6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4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60.bin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5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6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image" Target="../media/image66.wmf"/><Relationship Id="rId7" Type="http://schemas.openxmlformats.org/officeDocument/2006/relationships/image" Target="../media/image68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67.wmf"/><Relationship Id="rId4" Type="http://schemas.openxmlformats.org/officeDocument/2006/relationships/oleObject" Target="../embeddings/oleObject66.bin"/><Relationship Id="rId9" Type="http://schemas.openxmlformats.org/officeDocument/2006/relationships/image" Target="../media/image6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13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5.bin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74.bin"/><Relationship Id="rId4" Type="http://schemas.openxmlformats.org/officeDocument/2006/relationships/oleObject" Target="../embeddings/oleObject71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76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12" Type="http://schemas.openxmlformats.org/officeDocument/2006/relationships/image" Target="../media/image15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5.bin"/><Relationship Id="rId5" Type="http://schemas.openxmlformats.org/officeDocument/2006/relationships/image" Target="../media/image12.wmf"/><Relationship Id="rId10" Type="http://schemas.openxmlformats.org/officeDocument/2006/relationships/image" Target="../media/image14.wmf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Square Root Method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Solve the quadratic equation by factoring.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Quadratic Equations Involving the Sum of Two Squares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33400" y="18288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380880" progId="Equation.DSMT4">
                  <p:embed/>
                </p:oleObj>
              </mc:Choice>
              <mc:Fallback>
                <p:oleObj name="Equation" r:id="rId2" imgW="1371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114800" y="27432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Note that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  <a:r>
              <a:rPr lang="en-US" sz="2000" dirty="0">
                <a:solidFill>
                  <a:srgbClr val="007E7E"/>
                </a:solidFill>
              </a:rPr>
              <a:t> + 4 is the sum of two squares and can be factored into the product of conjugates of complex numbers. </a:t>
            </a: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2451100" y="27432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380880" progId="Equation.DSMT4">
                  <p:embed/>
                </p:oleObj>
              </mc:Choice>
              <mc:Fallback>
                <p:oleObj name="Equation" r:id="rId4" imgW="1371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74320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1257300" y="3416300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65360" imgH="469800" progId="Equation.DSMT4">
                  <p:embed/>
                </p:oleObj>
              </mc:Choice>
              <mc:Fallback>
                <p:oleObj name="Equation" r:id="rId6" imgW="25653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3416300"/>
                        <a:ext cx="256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609600" y="4153016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880" imgH="291960" progId="Equation.DSMT4">
                  <p:embed/>
                </p:oleObj>
              </mc:Choice>
              <mc:Fallback>
                <p:oleObj name="Equation" r:id="rId8" imgW="1307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53016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2514600" y="4153016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7880" imgH="291960" progId="Equation.DSMT4">
                  <p:embed/>
                </p:oleObj>
              </mc:Choice>
              <mc:Fallback>
                <p:oleObj name="Equation" r:id="rId10" imgW="1307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153016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2057400" y="418680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20" imgH="241200" progId="Equation.DSMT4">
                  <p:embed/>
                </p:oleObj>
              </mc:Choice>
              <mc:Fallback>
                <p:oleObj name="Equation" r:id="rId12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18680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1218734" y="4732789"/>
          <a:ext cx="104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41120" imgH="279360" progId="Equation.DSMT4">
                  <p:embed/>
                </p:oleObj>
              </mc:Choice>
              <mc:Fallback>
                <p:oleObj name="Equation" r:id="rId14" imgW="10411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8734" y="4732789"/>
                        <a:ext cx="1041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3136900" y="4732789"/>
          <a:ext cx="82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279360" progId="Equation.DSMT4">
                  <p:embed/>
                </p:oleObj>
              </mc:Choice>
              <mc:Fallback>
                <p:oleObj name="Equation" r:id="rId16" imgW="8254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4732789"/>
                        <a:ext cx="82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Quadratic Equations Involving the Sum of Two Squares (cont.)</a:t>
            </a: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219200" y="1905000"/>
          <a:ext cx="1828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672840" progId="Equation.DSMT4">
                  <p:embed/>
                </p:oleObj>
              </mc:Choice>
              <mc:Fallback>
                <p:oleObj name="Equation" r:id="rId2" imgW="182880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05000"/>
                        <a:ext cx="1828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3568700" y="1905000"/>
          <a:ext cx="1612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672840" progId="Equation.DSMT4">
                  <p:embed/>
                </p:oleObj>
              </mc:Choice>
              <mc:Fallback>
                <p:oleObj name="Equation" r:id="rId4" imgW="1612800" imgH="672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1905000"/>
                        <a:ext cx="16129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651000" y="2590800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571320" progId="Equation.DSMT4">
                  <p:embed/>
                </p:oleObj>
              </mc:Choice>
              <mc:Fallback>
                <p:oleObj name="Equation" r:id="rId6" imgW="13968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2590800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3784600" y="2590800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571320" progId="Equation.DSMT4">
                  <p:embed/>
                </p:oleObj>
              </mc:Choice>
              <mc:Fallback>
                <p:oleObj name="Equation" r:id="rId8" imgW="13968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2590800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1689100" y="3276600"/>
          <a:ext cx="135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58640" imgH="571320" progId="Equation.DSMT4">
                  <p:embed/>
                </p:oleObj>
              </mc:Choice>
              <mc:Fallback>
                <p:oleObj name="Equation" r:id="rId10" imgW="135864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3276600"/>
                        <a:ext cx="135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846446" y="3314700"/>
          <a:ext cx="135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58640" imgH="571320" progId="Equation.DSMT4">
                  <p:embed/>
                </p:oleObj>
              </mc:Choice>
              <mc:Fallback>
                <p:oleObj name="Equation" r:id="rId12" imgW="135864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446" y="3314700"/>
                        <a:ext cx="135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2387600" y="41148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291960" progId="Equation.DSMT4">
                  <p:embed/>
                </p:oleObj>
              </mc:Choice>
              <mc:Fallback>
                <p:oleObj name="Equation" r:id="rId14" imgW="7365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41148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496924" y="41148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560" imgH="291960" progId="Equation.DSMT4">
                  <p:embed/>
                </p:oleObj>
              </mc:Choice>
              <mc:Fallback>
                <p:oleObj name="Equation" r:id="rId16" imgW="7365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6924" y="41148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212365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b="1" i="1" dirty="0">
                <a:solidFill>
                  <a:srgbClr val="0000FF"/>
                </a:solidFill>
              </a:rPr>
              <a:t>x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</a:t>
            </a:r>
            <a:r>
              <a:rPr lang="en-US" sz="2800" b="1" i="1" dirty="0">
                <a:solidFill>
                  <a:srgbClr val="0000FF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, then  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If                       then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2800" b="1" dirty="0">
                <a:solidFill>
                  <a:srgbClr val="000000"/>
                </a:solidFill>
              </a:rPr>
              <a:t>Note: </a:t>
            </a: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c </a:t>
            </a:r>
            <a:r>
              <a:rPr lang="en-US" sz="2800" dirty="0">
                <a:solidFill>
                  <a:srgbClr val="000000"/>
                </a:solidFill>
              </a:rPr>
              <a:t>is negative (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 &lt; 0), then the solutions will be </a:t>
            </a:r>
            <a:r>
              <a:rPr lang="en-US" sz="2800" dirty="0" err="1">
                <a:solidFill>
                  <a:srgbClr val="000000"/>
                </a:solidFill>
              </a:rPr>
              <a:t>nonreal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Square Root Property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250527"/>
              </p:ext>
            </p:extLst>
          </p:nvPr>
        </p:nvGraphicFramePr>
        <p:xfrm>
          <a:off x="2487999" y="1290191"/>
          <a:ext cx="128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444240" progId="Equation.DSMT4">
                  <p:embed/>
                </p:oleObj>
              </mc:Choice>
              <mc:Fallback>
                <p:oleObj name="Equation" r:id="rId2" imgW="12826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7999" y="1290191"/>
                        <a:ext cx="1282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82831"/>
              </p:ext>
            </p:extLst>
          </p:nvPr>
        </p:nvGraphicFramePr>
        <p:xfrm>
          <a:off x="891658" y="1836975"/>
          <a:ext cx="1701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545760" progId="Equation.DSMT4">
                  <p:embed/>
                </p:oleObj>
              </mc:Choice>
              <mc:Fallback>
                <p:oleObj name="Equation" r:id="rId4" imgW="170172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658" y="1836975"/>
                        <a:ext cx="1701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124490"/>
              </p:ext>
            </p:extLst>
          </p:nvPr>
        </p:nvGraphicFramePr>
        <p:xfrm>
          <a:off x="3344797" y="1853753"/>
          <a:ext cx="3962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62160" imgH="622080" progId="Equation.DSMT4">
                  <p:embed/>
                </p:oleObj>
              </mc:Choice>
              <mc:Fallback>
                <p:oleObj name="Equation" r:id="rId6" imgW="396216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4797" y="1853753"/>
                        <a:ext cx="3962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the Square Root Property </a:t>
            </a:r>
          </a:p>
        </p:txBody>
      </p:sp>
      <p:sp>
        <p:nvSpPr>
          <p:cNvPr id="10096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Solve using the square root property. 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</a:p>
          <a:p>
            <a:pPr>
              <a:spcBef>
                <a:spcPts val="4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9496" y="1790933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545760" progId="Equation.DSMT4">
                  <p:embed/>
                </p:oleObj>
              </mc:Choice>
              <mc:Fallback>
                <p:oleObj name="Equation" r:id="rId2" imgW="1600200" imgH="5457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96" y="1790933"/>
                        <a:ext cx="16002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123950" y="2755900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545760" progId="Equation.DSMT4">
                  <p:embed/>
                </p:oleObj>
              </mc:Choice>
              <mc:Fallback>
                <p:oleObj name="Equation" r:id="rId4" imgW="16002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2755900"/>
                        <a:ext cx="1600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503363" y="3435350"/>
          <a:ext cx="17033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1720" imgH="482400" progId="Equation.DSMT4">
                  <p:embed/>
                </p:oleObj>
              </mc:Choice>
              <mc:Fallback>
                <p:oleObj name="Equation" r:id="rId6" imgW="170172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363" y="3435350"/>
                        <a:ext cx="17033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030413" y="4032250"/>
          <a:ext cx="18557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4000" imgH="482400" progId="Equation.DSMT4">
                  <p:embed/>
                </p:oleObj>
              </mc:Choice>
              <mc:Fallback>
                <p:oleObj name="Equation" r:id="rId8" imgW="185400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3" y="4032250"/>
                        <a:ext cx="18557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657600" y="2971800"/>
          <a:ext cx="161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241200" progId="Equation.DSMT4">
                  <p:embed/>
                </p:oleObj>
              </mc:Choice>
              <mc:Fallback>
                <p:oleObj name="Equation" r:id="rId10" imgW="161280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971800"/>
                        <a:ext cx="161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the Square Root Property </a:t>
            </a:r>
          </a:p>
        </p:txBody>
      </p:sp>
      <p:sp>
        <p:nvSpPr>
          <p:cNvPr id="9789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Solve using the square root property.</a:t>
            </a:r>
          </a:p>
          <a:p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9496" y="1845578"/>
          <a:ext cx="125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393480" progId="Equation.DSMT4">
                  <p:embed/>
                </p:oleObj>
              </mc:Choice>
              <mc:Fallback>
                <p:oleObj name="Equation" r:id="rId2" imgW="125712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96" y="1845578"/>
                        <a:ext cx="1257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8951" name="Object 7"/>
          <p:cNvGraphicFramePr>
            <a:graphicFrameLocks noChangeAspect="1"/>
          </p:cNvGraphicFramePr>
          <p:nvPr/>
        </p:nvGraphicFramePr>
        <p:xfrm>
          <a:off x="4800600" y="3200400"/>
          <a:ext cx="1892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160" imgH="241200" progId="Equation.DSMT4">
                  <p:embed/>
                </p:oleObj>
              </mc:Choice>
              <mc:Fallback>
                <p:oleObj name="Equation" r:id="rId4" imgW="189216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00400"/>
                        <a:ext cx="18923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752600" y="3048000"/>
          <a:ext cx="125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57120" imgH="380880" progId="Equation.DSMT4">
                  <p:embed/>
                </p:oleObj>
              </mc:Choice>
              <mc:Fallback>
                <p:oleObj name="Equation" r:id="rId6" imgW="125712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048000"/>
                        <a:ext cx="125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905000" y="3581400"/>
          <a:ext cx="160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0200" imgH="444240" progId="Equation.DSMT4">
                  <p:embed/>
                </p:oleObj>
              </mc:Choice>
              <mc:Fallback>
                <p:oleObj name="Equation" r:id="rId8" imgW="16002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81400"/>
                        <a:ext cx="1600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946945" y="4241334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291960" progId="Equation.DSMT4">
                  <p:embed/>
                </p:oleObj>
              </mc:Choice>
              <mc:Fallback>
                <p:oleObj name="Equation" r:id="rId10" imgW="102852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945" y="4241334"/>
                        <a:ext cx="102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6: Using the Square Root Property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using </a:t>
            </a: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i="0" dirty="0">
                <a:solidFill>
                  <a:schemeClr val="tx1"/>
                </a:solidFill>
              </a:rPr>
              <a:t>square root property.</a:t>
            </a:r>
          </a:p>
          <a:p>
            <a:pPr marL="0" indent="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835748"/>
              </p:ext>
            </p:extLst>
          </p:nvPr>
        </p:nvGraphicFramePr>
        <p:xfrm>
          <a:off x="1368425" y="1982788"/>
          <a:ext cx="1993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900" imgH="558800" progId="Equation.DSMT4">
                  <p:embed/>
                </p:oleObj>
              </mc:Choice>
              <mc:Fallback>
                <p:oleObj name="Equation" r:id="rId2" imgW="1993900" imgH="558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8425" y="1982788"/>
                        <a:ext cx="19939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092200" y="3416300"/>
          <a:ext cx="3708400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08400" imgH="2222500" progId="Equation.DSMT4">
                  <p:embed/>
                </p:oleObj>
              </mc:Choice>
              <mc:Fallback>
                <p:oleObj name="Equation" r:id="rId4" imgW="3708400" imgH="222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416300"/>
                        <a:ext cx="3708400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7" name="Object 7"/>
          <p:cNvGraphicFramePr>
            <a:graphicFrameLocks noChangeAspect="1"/>
          </p:cNvGraphicFramePr>
          <p:nvPr/>
        </p:nvGraphicFramePr>
        <p:xfrm>
          <a:off x="3089275" y="4606925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725" imgH="444307" progId="Equation.DSMT4">
                  <p:embed/>
                </p:oleObj>
              </mc:Choice>
              <mc:Fallback>
                <p:oleObj name="Equation" r:id="rId6" imgW="634725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275" y="4606925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8" name="Object 8"/>
          <p:cNvGraphicFramePr>
            <a:graphicFrameLocks noChangeAspect="1"/>
          </p:cNvGraphicFramePr>
          <p:nvPr/>
        </p:nvGraphicFramePr>
        <p:xfrm>
          <a:off x="2981325" y="418782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35" imgH="291973" progId="Equation.DSMT4">
                  <p:embed/>
                </p:oleObj>
              </mc:Choice>
              <mc:Fallback>
                <p:oleObj name="Equation" r:id="rId8" imgW="380835" imgH="291973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4187825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9" name="Object 9"/>
          <p:cNvGraphicFramePr>
            <a:graphicFrameLocks noChangeAspect="1"/>
          </p:cNvGraphicFramePr>
          <p:nvPr/>
        </p:nvGraphicFramePr>
        <p:xfrm>
          <a:off x="4029075" y="5159375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725" imgH="444307" progId="Equation.DSMT4">
                  <p:embed/>
                </p:oleObj>
              </mc:Choice>
              <mc:Fallback>
                <p:oleObj name="Equation" r:id="rId10" imgW="634725" imgH="444307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5159375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70" name="Object 10"/>
          <p:cNvGraphicFramePr>
            <a:graphicFrameLocks noChangeAspect="1"/>
          </p:cNvGraphicFramePr>
          <p:nvPr/>
        </p:nvGraphicFramePr>
        <p:xfrm>
          <a:off x="2819400" y="526415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224" imgH="279279" progId="Equation.DSMT4">
                  <p:embed/>
                </p:oleObj>
              </mc:Choice>
              <mc:Fallback>
                <p:oleObj name="Equation" r:id="rId12" imgW="406224" imgH="279279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64150"/>
                        <a:ext cx="406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In a right triangle, the square of the length of the hypotenuse is equal to the sum of the squares of the lengths of the two legs.</a:t>
            </a:r>
          </a:p>
          <a:p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Theorem: The Pythagorean Theorem 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110317"/>
              </p:ext>
            </p:extLst>
          </p:nvPr>
        </p:nvGraphicFramePr>
        <p:xfrm>
          <a:off x="2819400" y="2683510"/>
          <a:ext cx="163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7589" imgH="393529" progId="Equation.DSMT4">
                  <p:embed/>
                </p:oleObj>
              </mc:Choice>
              <mc:Fallback>
                <p:oleObj name="Equation" r:id="rId2" imgW="1637589" imgH="393529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683510"/>
                        <a:ext cx="163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2971800"/>
            <a:ext cx="3124200" cy="217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The Pythagorean Theorem </a:t>
            </a:r>
          </a:p>
        </p:txBody>
      </p:sp>
      <p:sp>
        <p:nvSpPr>
          <p:cNvPr id="10188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If the hypotenuse of a right triangle is </a:t>
            </a:r>
            <a:r>
              <a:rPr lang="en-US" i="0" dirty="0">
                <a:solidFill>
                  <a:srgbClr val="0000FF"/>
                </a:solidFill>
              </a:rPr>
              <a:t>15 cm</a:t>
            </a:r>
            <a:r>
              <a:rPr lang="en-US" i="0" dirty="0">
                <a:solidFill>
                  <a:schemeClr val="tx1"/>
                </a:solidFill>
              </a:rPr>
              <a:t> long and one leg is </a:t>
            </a:r>
            <a:r>
              <a:rPr lang="en-US" i="0" dirty="0">
                <a:solidFill>
                  <a:srgbClr val="0000FF"/>
                </a:solidFill>
              </a:rPr>
              <a:t>10 cm</a:t>
            </a:r>
            <a:r>
              <a:rPr lang="en-US" i="0" dirty="0">
                <a:solidFill>
                  <a:schemeClr val="tx1"/>
                </a:solidFill>
              </a:rPr>
              <a:t> long, what is the length of the other leg?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Use the </a:t>
            </a:r>
            <a:r>
              <a:rPr lang="en-US" i="0" dirty="0">
                <a:solidFill>
                  <a:srgbClr val="366092"/>
                </a:solidFill>
              </a:rPr>
              <a:t>Pythagorean Theorem.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8436" name="Picture 4" descr="CH_10_Ex10_1_2_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514600"/>
            <a:ext cx="2828925" cy="238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981200" y="39624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05000" imgH="381000" progId="Equation.DSMT4">
                  <p:embed/>
                </p:oleObj>
              </mc:Choice>
              <mc:Fallback>
                <p:oleObj name="Equation" r:id="rId3" imgW="1905000" imgH="381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9624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940256" y="4536744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19300" imgH="381000" progId="Equation.DSMT4">
                  <p:embed/>
                </p:oleObj>
              </mc:Choice>
              <mc:Fallback>
                <p:oleObj name="Equation" r:id="rId5" imgW="2019300" imgH="381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0256" y="4536744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756848" y="5119048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93800" imgH="381000" progId="Equation.DSMT4">
                  <p:embed/>
                </p:oleObj>
              </mc:Choice>
              <mc:Fallback>
                <p:oleObj name="Equation" r:id="rId7" imgW="1193800" imgH="38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6848" y="5119048"/>
                        <a:ext cx="119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The Pythagorean Theorem (cont.)</a:t>
            </a:r>
          </a:p>
        </p:txBody>
      </p:sp>
      <p:sp>
        <p:nvSpPr>
          <p:cNvPr id="1019909" name="Rectangle 5"/>
          <p:cNvSpPr>
            <a:spLocks noChangeArrowheads="1"/>
          </p:cNvSpPr>
          <p:nvPr/>
        </p:nvSpPr>
        <p:spPr bwMode="auto">
          <a:xfrm>
            <a:off x="609600" y="3352800"/>
            <a:ext cx="8077200" cy="2014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175"/>
            <a:r>
              <a:rPr lang="en-US" sz="2800" dirty="0"/>
              <a:t>The other leg is         </a:t>
            </a:r>
            <a:r>
              <a:rPr lang="en-US" sz="2800" dirty="0">
                <a:solidFill>
                  <a:srgbClr val="FF0008"/>
                </a:solidFill>
              </a:rPr>
              <a:t>cm</a:t>
            </a:r>
            <a:r>
              <a:rPr lang="en-US" sz="2800" dirty="0"/>
              <a:t> long (or approximately     </a:t>
            </a:r>
            <a:r>
              <a:rPr lang="en-US" sz="2800" dirty="0">
                <a:solidFill>
                  <a:srgbClr val="FF0008"/>
                </a:solidFill>
              </a:rPr>
              <a:t>11.18 cm</a:t>
            </a:r>
            <a:r>
              <a:rPr lang="en-US" sz="2800" dirty="0"/>
              <a:t> long).</a:t>
            </a:r>
          </a:p>
          <a:p>
            <a:pPr indent="3175">
              <a:spcBef>
                <a:spcPct val="50000"/>
              </a:spcBef>
            </a:pPr>
            <a:r>
              <a:rPr lang="en-US" sz="2800" dirty="0"/>
              <a:t>The negative solution to the quadratic equation is not considered because length is not negative. </a:t>
            </a:r>
          </a:p>
        </p:txBody>
      </p:sp>
      <p:graphicFrame>
        <p:nvGraphicFramePr>
          <p:cNvPr id="19461" name="Object 7"/>
          <p:cNvGraphicFramePr>
            <a:graphicFrameLocks noChangeAspect="1"/>
          </p:cNvGraphicFramePr>
          <p:nvPr/>
        </p:nvGraphicFramePr>
        <p:xfrm>
          <a:off x="2974644" y="3357893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419" imgH="444307" progId="Equation.DSMT4">
                  <p:embed/>
                </p:oleObj>
              </mc:Choice>
              <mc:Fallback>
                <p:oleObj name="Equation" r:id="rId2" imgW="647419" imgH="444307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4644" y="3357893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29888" y="1524000"/>
          <a:ext cx="1320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227" imgH="444307" progId="Equation.DSMT4">
                  <p:embed/>
                </p:oleObj>
              </mc:Choice>
              <mc:Fallback>
                <p:oleObj name="Equation" r:id="rId4" imgW="1320227" imgH="444307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9888" y="1524000"/>
                        <a:ext cx="1320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366448" y="2057400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7950" imgH="444307" progId="Equation.DSMT4">
                  <p:embed/>
                </p:oleObj>
              </mc:Choice>
              <mc:Fallback>
                <p:oleObj name="Equation" r:id="rId6" imgW="1497950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6448" y="2057400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382154"/>
              </p:ext>
            </p:extLst>
          </p:nvPr>
        </p:nvGraphicFramePr>
        <p:xfrm>
          <a:off x="3419475" y="2703513"/>
          <a:ext cx="2273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73040" imgH="533160" progId="Equation.DSMT4">
                  <p:embed/>
                </p:oleObj>
              </mc:Choice>
              <mc:Fallback>
                <p:oleObj name="Equation" r:id="rId8" imgW="227304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2703513"/>
                        <a:ext cx="2273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The Pythagorean Theorem</a:t>
            </a:r>
          </a:p>
        </p:txBody>
      </p:sp>
      <p:sp>
        <p:nvSpPr>
          <p:cNvPr id="1020931" name="Rectangle 3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37117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diagonal of a rectangle is twice the width.  The length of the rectangle is </a:t>
            </a:r>
            <a:r>
              <a:rPr lang="en-US" i="0" dirty="0">
                <a:solidFill>
                  <a:srgbClr val="0000FF"/>
                </a:solidFill>
              </a:rPr>
              <a:t>6 feet</a:t>
            </a:r>
            <a:r>
              <a:rPr lang="en-US" i="0" dirty="0">
                <a:solidFill>
                  <a:schemeClr val="tx1"/>
                </a:solidFill>
              </a:rPr>
              <a:t>.  Find the width of 	the rectangle.</a:t>
            </a: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width of the rectangle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length of the diagonal.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Then, using the Pythagorean Theorem, we have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903560" y="4876800"/>
          <a:ext cx="2019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19300" imgH="546100" progId="Equation.DSMT4">
                  <p:embed/>
                </p:oleObj>
              </mc:Choice>
              <mc:Fallback>
                <p:oleObj name="Equation" r:id="rId2" imgW="2019300" imgH="5461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60" y="4876800"/>
                        <a:ext cx="2019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40680" y="2590800"/>
            <a:ext cx="3017520" cy="1728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the product of two (or more) factors is 0, then at least one of the factors must be 0. That is, 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·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0, then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 </a:t>
            </a:r>
            <a:r>
              <a:rPr lang="en-US" b="1" dirty="0">
                <a:solidFill>
                  <a:srgbClr val="0000FF"/>
                </a:solidFill>
              </a:rPr>
              <a:t>= 0 </a:t>
            </a:r>
            <a:r>
              <a:rPr lang="en-US" b="1" dirty="0">
                <a:solidFill>
                  <a:srgbClr val="000000"/>
                </a:solidFill>
              </a:rPr>
              <a:t>or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 = 0 </a:t>
            </a:r>
            <a:r>
              <a:rPr lang="en-US" b="1" dirty="0">
                <a:solidFill>
                  <a:srgbClr val="000000"/>
                </a:solidFill>
              </a:rPr>
              <a:t>or </a:t>
            </a:r>
            <a:r>
              <a:rPr lang="en-US" b="1" dirty="0">
                <a:solidFill>
                  <a:srgbClr val="0000FF"/>
                </a:solidFill>
              </a:rPr>
              <a:t>both</a:t>
            </a:r>
            <a:r>
              <a:rPr lang="en-US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Zero-Factor Law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sz="3200" dirty="0">
                <a:solidFill>
                  <a:schemeClr val="accent1"/>
                </a:solidFill>
              </a:rPr>
              <a:t>The Pythagorean Theorem (cont.)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994848" y="1370126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900" imgH="381000" progId="Equation.DSMT4">
                  <p:embed/>
                </p:oleObj>
              </mc:Choice>
              <mc:Fallback>
                <p:oleObj name="Equation" r:id="rId2" imgW="1866900" imgH="381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1370126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994848" y="1930822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500" imgH="381000" progId="Equation.DSMT4">
                  <p:embed/>
                </p:oleObj>
              </mc:Choice>
              <mc:Fallback>
                <p:oleObj name="Equation" r:id="rId4" imgW="1206500" imgH="381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1930822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188192" y="2464222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700" imgH="368300" progId="Equation.DSMT4">
                  <p:embed/>
                </p:oleObj>
              </mc:Choice>
              <mc:Fallback>
                <p:oleObj name="Equation" r:id="rId6" imgW="1028700" imgH="368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8192" y="2464222"/>
                        <a:ext cx="1028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326944" y="2956678"/>
          <a:ext cx="1155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199" imgH="444307" progId="Equation.DSMT4">
                  <p:embed/>
                </p:oleObj>
              </mc:Choice>
              <mc:Fallback>
                <p:oleObj name="Equation" r:id="rId8" imgW="1155199" imgH="444307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944" y="2956678"/>
                        <a:ext cx="1155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589360" y="294303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45616" imgH="444307" progId="Equation.DSMT4">
                  <p:embed/>
                </p:oleObj>
              </mc:Choice>
              <mc:Fallback>
                <p:oleObj name="Equation" r:id="rId10" imgW="1345616" imgH="444307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360" y="2943030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5021240" y="2915734"/>
          <a:ext cx="2222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22500" imgH="520700" progId="Equation.DSMT4">
                  <p:embed/>
                </p:oleObj>
              </mc:Choice>
              <mc:Fallback>
                <p:oleObj name="Equation" r:id="rId12" imgW="2222500" imgH="5207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240" y="2915734"/>
                        <a:ext cx="2222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>
            <a:spLocks noGrp="1"/>
          </p:cNvSpPr>
          <p:nvPr>
            <p:ph idx="1"/>
          </p:nvPr>
        </p:nvSpPr>
        <p:spPr>
          <a:xfrm>
            <a:off x="457200" y="3593574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width of the rectangle is          </a:t>
            </a:r>
            <a:r>
              <a:rPr lang="en-US" i="0" dirty="0">
                <a:solidFill>
                  <a:srgbClr val="FF0008"/>
                </a:solidFill>
              </a:rPr>
              <a:t>feet</a:t>
            </a:r>
            <a:r>
              <a:rPr lang="en-US" i="0" dirty="0">
                <a:solidFill>
                  <a:schemeClr val="tx1"/>
                </a:solidFill>
              </a:rPr>
              <a:t> or approximately </a:t>
            </a:r>
            <a:r>
              <a:rPr lang="en-US" i="0" dirty="0">
                <a:solidFill>
                  <a:srgbClr val="FF0008"/>
                </a:solidFill>
              </a:rPr>
              <a:t>3.46 feet</a:t>
            </a:r>
            <a:r>
              <a:rPr lang="en-US" i="0" dirty="0">
                <a:solidFill>
                  <a:schemeClr val="tx1"/>
                </a:solidFill>
              </a:rPr>
              <a:t>. The negative solution to the quadratic equation is not considered because length is not negative.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5370" name="Object 4"/>
          <p:cNvGraphicFramePr>
            <a:graphicFrameLocks noChangeAspect="1"/>
          </p:cNvGraphicFramePr>
          <p:nvPr/>
        </p:nvGraphicFramePr>
        <p:xfrm>
          <a:off x="4738048" y="3593574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34725" imgH="444307" progId="Equation.DSMT4">
                  <p:embed/>
                </p:oleObj>
              </mc:Choice>
              <mc:Fallback>
                <p:oleObj name="Equation" r:id="rId14" imgW="634725" imgH="444307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048" y="3593574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Quadratic equations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are equations that can be written in the form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baseline="30000" dirty="0">
                <a:solidFill>
                  <a:srgbClr val="0000FF"/>
                </a:solidFill>
              </a:rPr>
              <a:t>2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 err="1">
                <a:solidFill>
                  <a:srgbClr val="0000FF"/>
                </a:solidFill>
              </a:rPr>
              <a:t>bx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b="1" i="1" dirty="0">
                <a:solidFill>
                  <a:srgbClr val="000000"/>
                </a:solidFill>
              </a:rPr>
              <a:t>, </a:t>
            </a: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 0.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Quadratic Equations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Add or subtract terms as necessary so that 0 is on one side of the equation and the equation is in the standard form </a:t>
            </a:r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baseline="30000" dirty="0">
                <a:solidFill>
                  <a:srgbClr val="0000FF"/>
                </a:solidFill>
              </a:rPr>
              <a:t>2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bx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 0. </a:t>
            </a:r>
          </a:p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Factor completely. (If there are any fractional coefficients, multiply each term by the least common denominator so that all coefficients will be integers.)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Solving Quadratic Equations by Factoring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Set each nonconstant factor equal to 0 and solve each linear equation for the unknown. </a:t>
            </a:r>
          </a:p>
          <a:p>
            <a:pPr marL="461963" indent="-461963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Check each solution, one at a time, in the original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Solving Quadratic Equations by Factoring (cont.)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quadratic equation by factoring.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Quadratic Equations by Factoring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533400" y="1820411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82600" imgH="380880" progId="Equation.DSMT4">
                  <p:embed/>
                </p:oleObj>
              </mc:Choice>
              <mc:Fallback>
                <p:oleObj name="Equation" r:id="rId2" imgW="2082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0411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574800" y="2878822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82600" imgH="380880" progId="Equation.DSMT4">
                  <p:embed/>
                </p:oleObj>
              </mc:Choice>
              <mc:Fallback>
                <p:oleObj name="Equation" r:id="rId4" imgW="2082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2878822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914400" y="3395444"/>
          <a:ext cx="236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61960" imgH="380880" progId="Equation.DSMT4">
                  <p:embed/>
                </p:oleObj>
              </mc:Choice>
              <mc:Fallback>
                <p:oleObj name="Equation" r:id="rId6" imgW="2361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395444"/>
                        <a:ext cx="236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710076" y="3979178"/>
          <a:ext cx="254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9800" imgH="469800" progId="Equation.DSMT4">
                  <p:embed/>
                </p:oleObj>
              </mc:Choice>
              <mc:Fallback>
                <p:oleObj name="Equation" r:id="rId8" imgW="25398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076" y="3979178"/>
                        <a:ext cx="254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18671" y="3417580"/>
            <a:ext cx="46692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50 to both sides. </a:t>
            </a:r>
            <a:r>
              <a:rPr lang="en-US" sz="2000" b="1" dirty="0">
                <a:solidFill>
                  <a:srgbClr val="007E7E"/>
                </a:solidFill>
              </a:rPr>
              <a:t>One side must be 0.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18671" y="3985235"/>
            <a:ext cx="2840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left hand side.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18671" y="455289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18671" y="5145712"/>
            <a:ext cx="30571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linear equation. </a:t>
            </a:r>
          </a:p>
        </p:txBody>
      </p:sp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685800" y="4639811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18960" imgH="291960" progId="Equation.DSMT4">
                  <p:embed/>
                </p:oleObj>
              </mc:Choice>
              <mc:Fallback>
                <p:oleObj name="Equation" r:id="rId10" imgW="12189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639811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2171700" y="466567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20" imgH="241200" progId="Equation.DSMT4">
                  <p:embed/>
                </p:oleObj>
              </mc:Choice>
              <mc:Fallback>
                <p:oleObj name="Equation" r:id="rId12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466567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1156824" y="517350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291960" progId="Equation.DSMT4">
                  <p:embed/>
                </p:oleObj>
              </mc:Choice>
              <mc:Fallback>
                <p:oleObj name="Equation" r:id="rId14" imgW="7236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824" y="517350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2743200" y="4631422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84200" imgH="291960" progId="Equation.DSMT4">
                  <p:embed/>
                </p:oleObj>
              </mc:Choice>
              <mc:Fallback>
                <p:oleObj name="Equation" r:id="rId16" imgW="13842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631422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3397868" y="5175587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01440" imgH="291960" progId="Equation.DSMT4">
                  <p:embed/>
                </p:oleObj>
              </mc:Choice>
              <mc:Fallback>
                <p:oleObj name="Equation" r:id="rId18" imgW="9014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868" y="5175587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Quadratic Equations by Factoring (cont.)</a:t>
            </a:r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1066800" y="2055361"/>
          <a:ext cx="2628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720" imgH="672840" progId="Equation.DSMT4">
                  <p:embed/>
                </p:oleObj>
              </mc:Choice>
              <mc:Fallback>
                <p:oleObj name="Equation" r:id="rId2" imgW="262872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55361"/>
                        <a:ext cx="26289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828800" y="287655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560" imgH="571320" progId="Equation.DSMT4">
                  <p:embed/>
                </p:oleObj>
              </mc:Choice>
              <mc:Fallback>
                <p:oleObj name="Equation" r:id="rId4" imgW="18795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87655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2226578" y="370205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291960" progId="Equation.DSMT4">
                  <p:embed/>
                </p:oleObj>
              </mc:Choice>
              <mc:Fallback>
                <p:oleObj name="Equation" r:id="rId6" imgW="1498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6578" y="370205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5791200" y="370205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291960" progId="Equation.DSMT4">
                  <p:embed/>
                </p:oleObj>
              </mc:Choice>
              <mc:Fallback>
                <p:oleObj name="Equation" r:id="rId8" imgW="14983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70205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5037589" y="2876550"/>
          <a:ext cx="2235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34880" imgH="571320" progId="Equation.DSMT4">
                  <p:embed/>
                </p:oleObj>
              </mc:Choice>
              <mc:Fallback>
                <p:oleObj name="Equation" r:id="rId9" imgW="223488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589" y="2876550"/>
                        <a:ext cx="2235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4267200" y="2055361"/>
          <a:ext cx="2971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71800" imgH="672840" progId="Equation.DSMT4">
                  <p:embed/>
                </p:oleObj>
              </mc:Choice>
              <mc:Fallback>
                <p:oleObj name="Equation" r:id="rId11" imgW="2971800" imgH="672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055361"/>
                        <a:ext cx="2971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quadratic equation by factoring.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Factoring </a:t>
            </a: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533400" y="1752600"/>
          <a:ext cx="227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73040" imgH="380880" progId="Equation.DSMT4">
                  <p:embed/>
                </p:oleObj>
              </mc:Choice>
              <mc:Fallback>
                <p:oleObj name="Equation" r:id="rId2" imgW="22730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227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773689" y="2667000"/>
          <a:ext cx="227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73040" imgH="380880" progId="Equation.DSMT4">
                  <p:embed/>
                </p:oleObj>
              </mc:Choice>
              <mc:Fallback>
                <p:oleObj name="Equation" r:id="rId4" imgW="22730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689" y="2667000"/>
                        <a:ext cx="227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130300" y="3200400"/>
          <a:ext cx="255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2400" imgH="380880" progId="Equation.DSMT4">
                  <p:embed/>
                </p:oleObj>
              </mc:Choice>
              <mc:Fallback>
                <p:oleObj name="Equation" r:id="rId6" imgW="25524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3200400"/>
                        <a:ext cx="255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1066800" y="3755122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16120" imgH="571320" progId="Equation.DSMT4">
                  <p:embed/>
                </p:oleObj>
              </mc:Choice>
              <mc:Fallback>
                <p:oleObj name="Equation" r:id="rId8" imgW="261612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55122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1879600" y="4402822"/>
          <a:ext cx="180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03240" imgH="533160" progId="Equation.DSMT4">
                  <p:embed/>
                </p:oleObj>
              </mc:Choice>
              <mc:Fallback>
                <p:oleObj name="Equation" r:id="rId10" imgW="180324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4402822"/>
                        <a:ext cx="180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2451100" y="50292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31560" imgH="291960" progId="Equation.DSMT4">
                  <p:embed/>
                </p:oleObj>
              </mc:Choice>
              <mc:Fallback>
                <p:oleObj name="Equation" r:id="rId12" imgW="12315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50292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2933700" y="556260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49160" imgH="279360" progId="Equation.DSMT4">
                  <p:embed/>
                </p:oleObj>
              </mc:Choice>
              <mc:Fallback>
                <p:oleObj name="Equation" r:id="rId14" imgW="7491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556260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962400" y="3243044"/>
            <a:ext cx="46644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48 to both sides. </a:t>
            </a:r>
            <a:r>
              <a:rPr lang="en-US" sz="2000" b="1" dirty="0">
                <a:solidFill>
                  <a:srgbClr val="007E7E"/>
                </a:solidFill>
              </a:rPr>
              <a:t>One side must be 0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b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62400" y="3818389"/>
            <a:ext cx="25382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the GCF, 3.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62400" y="4468301"/>
            <a:ext cx="36758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trinomial is a perfect square.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62400" y="4975835"/>
            <a:ext cx="29230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Two factors are the same.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962400" y="5492457"/>
            <a:ext cx="3312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 is a </a:t>
            </a:r>
            <a:r>
              <a:rPr lang="en-US" sz="2000" b="1" dirty="0">
                <a:solidFill>
                  <a:srgbClr val="007E7E"/>
                </a:solidFill>
              </a:rPr>
              <a:t>double root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b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Factoring (cont.)</a:t>
            </a: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371600" y="1981200"/>
          <a:ext cx="29972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97000" imgH="672840" progId="Equation.DSMT4">
                  <p:embed/>
                </p:oleObj>
              </mc:Choice>
              <mc:Fallback>
                <p:oleObj name="Equation" r:id="rId2" imgW="299700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81200"/>
                        <a:ext cx="29972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2463800" y="2781300"/>
          <a:ext cx="190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571320" progId="Equation.DSMT4">
                  <p:embed/>
                </p:oleObj>
              </mc:Choice>
              <mc:Fallback>
                <p:oleObj name="Equation" r:id="rId4" imgW="19047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2781300"/>
                        <a:ext cx="1905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2879416" y="3606567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291960" progId="Equation.DSMT4">
                  <p:embed/>
                </p:oleObj>
              </mc:Choice>
              <mc:Fallback>
                <p:oleObj name="Equation" r:id="rId6" imgW="1498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416" y="3606567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696</Words>
  <Application>Microsoft Office PowerPoint</Application>
  <PresentationFormat>On-screen Show (4:3)</PresentationFormat>
  <Paragraphs>82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16.1</vt:lpstr>
      <vt:lpstr>Properties: Zero-Factor Law</vt:lpstr>
      <vt:lpstr>Definition: Quadratic Equations</vt:lpstr>
      <vt:lpstr>Procedure: Solving Quadratic Equations by Factoring</vt:lpstr>
      <vt:lpstr>Procedure: Solving Quadratic Equations by Factoring (cont.)</vt:lpstr>
      <vt:lpstr>Example 1: Solving Quadratic Equations by Factoring</vt:lpstr>
      <vt:lpstr>Example 1: Solving Quadratic Equations by Factoring (cont.)</vt:lpstr>
      <vt:lpstr>Example 2: Solving Quadratic Equations by Factoring </vt:lpstr>
      <vt:lpstr>Example 2: Solving Quadratic Equations by Factoring (cont.)</vt:lpstr>
      <vt:lpstr>Example 3: Quadratic Equations Involving the Sum of Two Squares</vt:lpstr>
      <vt:lpstr>Example 3: Quadratic Equations Involving the Sum of Two Squares (cont.)</vt:lpstr>
      <vt:lpstr>Properties: Square Root Property</vt:lpstr>
      <vt:lpstr>Example 4: Using the Square Root Property </vt:lpstr>
      <vt:lpstr>Example 5: Using the Square Root Property </vt:lpstr>
      <vt:lpstr>Completion Example 6: Using the Square Root Property </vt:lpstr>
      <vt:lpstr>Theorem: The Pythagorean Theorem </vt:lpstr>
      <vt:lpstr>Example 7: The Pythagorean Theorem </vt:lpstr>
      <vt:lpstr>Example 7: The Pythagorean Theorem (cont.)</vt:lpstr>
      <vt:lpstr>Example 8: The Pythagorean Theorem</vt:lpstr>
      <vt:lpstr>Example 8: The Pythagorean Theorem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sujana</cp:lastModifiedBy>
  <cp:revision>90</cp:revision>
  <dcterms:created xsi:type="dcterms:W3CDTF">2013-04-26T14:43:13Z</dcterms:created>
  <dcterms:modified xsi:type="dcterms:W3CDTF">2023-06-14T11:22:07Z</dcterms:modified>
</cp:coreProperties>
</file>