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256" r:id="rId2"/>
    <p:sldId id="259" r:id="rId3"/>
    <p:sldId id="294" r:id="rId4"/>
    <p:sldId id="295" r:id="rId5"/>
    <p:sldId id="296" r:id="rId6"/>
    <p:sldId id="297" r:id="rId7"/>
    <p:sldId id="298" r:id="rId8"/>
    <p:sldId id="299" r:id="rId9"/>
    <p:sldId id="300" r:id="rId10"/>
    <p:sldId id="301" r:id="rId11"/>
    <p:sldId id="302" r:id="rId12"/>
    <p:sldId id="303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elloit, Nicholas G" initials="BNG" lastIdx="1" clrIdx="0"/>
  <p:cmAuthor id="2" name="Belloit, Nicholas G" initials="BNG [2]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000000"/>
    <a:srgbClr val="1F497D"/>
    <a:srgbClr val="FF00FF"/>
    <a:srgbClr val="008080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119" autoAdjust="0"/>
    <p:restoredTop sz="94709" autoAdjust="0"/>
  </p:normalViewPr>
  <p:slideViewPr>
    <p:cSldViewPr>
      <p:cViewPr varScale="1">
        <p:scale>
          <a:sx n="108" d="100"/>
          <a:sy n="108" d="100"/>
        </p:scale>
        <p:origin x="102" y="123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6/21/2023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843909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D143751-3E81-4327-AFFF-D02BF10D035B}" type="datetimeFigureOut">
              <a:rPr lang="en-US" smtClean="0"/>
              <a:pPr/>
              <a:t>6/21/2023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E911B12-0E67-42ED-9D33-D97C720837E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0838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5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6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7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18" name="Picture 1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1722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6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7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18" name="Straight Connector 17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0" name="Straight Connector 19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1" name="Picture 2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1722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3.bin"/><Relationship Id="rId13" Type="http://schemas.openxmlformats.org/officeDocument/2006/relationships/image" Target="../media/image36.wmf"/><Relationship Id="rId3" Type="http://schemas.openxmlformats.org/officeDocument/2006/relationships/image" Target="../media/image31.wmf"/><Relationship Id="rId7" Type="http://schemas.openxmlformats.org/officeDocument/2006/relationships/image" Target="../media/image33.wmf"/><Relationship Id="rId12" Type="http://schemas.openxmlformats.org/officeDocument/2006/relationships/oleObject" Target="../embeddings/oleObject35.bin"/><Relationship Id="rId2" Type="http://schemas.openxmlformats.org/officeDocument/2006/relationships/oleObject" Target="../embeddings/oleObject30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2.bin"/><Relationship Id="rId11" Type="http://schemas.openxmlformats.org/officeDocument/2006/relationships/image" Target="../media/image35.wmf"/><Relationship Id="rId5" Type="http://schemas.openxmlformats.org/officeDocument/2006/relationships/image" Target="../media/image32.wmf"/><Relationship Id="rId10" Type="http://schemas.openxmlformats.org/officeDocument/2006/relationships/oleObject" Target="../embeddings/oleObject34.bin"/><Relationship Id="rId4" Type="http://schemas.openxmlformats.org/officeDocument/2006/relationships/oleObject" Target="../embeddings/oleObject31.bin"/><Relationship Id="rId9" Type="http://schemas.openxmlformats.org/officeDocument/2006/relationships/image" Target="../media/image34.w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7.wmf"/><Relationship Id="rId2" Type="http://schemas.openxmlformats.org/officeDocument/2006/relationships/oleObject" Target="../embeddings/oleObject36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8.wmf"/><Relationship Id="rId4" Type="http://schemas.openxmlformats.org/officeDocument/2006/relationships/oleObject" Target="../embeddings/oleObject37.bin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9.wmf"/><Relationship Id="rId7" Type="http://schemas.openxmlformats.org/officeDocument/2006/relationships/image" Target="../media/image41.wmf"/><Relationship Id="rId2" Type="http://schemas.openxmlformats.org/officeDocument/2006/relationships/oleObject" Target="../embeddings/oleObject38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40.bin"/><Relationship Id="rId5" Type="http://schemas.openxmlformats.org/officeDocument/2006/relationships/image" Target="../media/image40.wmf"/><Relationship Id="rId4" Type="http://schemas.openxmlformats.org/officeDocument/2006/relationships/oleObject" Target="../embeddings/oleObject39.bin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.bin"/><Relationship Id="rId3" Type="http://schemas.openxmlformats.org/officeDocument/2006/relationships/image" Target="../media/image2.wmf"/><Relationship Id="rId7" Type="http://schemas.openxmlformats.org/officeDocument/2006/relationships/image" Target="../media/image4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.bin"/><Relationship Id="rId5" Type="http://schemas.openxmlformats.org/officeDocument/2006/relationships/image" Target="../media/image3.wmf"/><Relationship Id="rId4" Type="http://schemas.openxmlformats.org/officeDocument/2006/relationships/oleObject" Target="../embeddings/oleObject2.bin"/><Relationship Id="rId9" Type="http://schemas.openxmlformats.org/officeDocument/2006/relationships/image" Target="../media/image5.w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8.bin"/><Relationship Id="rId13" Type="http://schemas.openxmlformats.org/officeDocument/2006/relationships/image" Target="../media/image11.wmf"/><Relationship Id="rId3" Type="http://schemas.openxmlformats.org/officeDocument/2006/relationships/image" Target="../media/image6.wmf"/><Relationship Id="rId7" Type="http://schemas.openxmlformats.org/officeDocument/2006/relationships/image" Target="../media/image8.wmf"/><Relationship Id="rId12" Type="http://schemas.openxmlformats.org/officeDocument/2006/relationships/oleObject" Target="../embeddings/oleObject10.bin"/><Relationship Id="rId2" Type="http://schemas.openxmlformats.org/officeDocument/2006/relationships/oleObject" Target="../embeddings/oleObject5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7.bin"/><Relationship Id="rId11" Type="http://schemas.openxmlformats.org/officeDocument/2006/relationships/image" Target="../media/image10.wmf"/><Relationship Id="rId5" Type="http://schemas.openxmlformats.org/officeDocument/2006/relationships/image" Target="../media/image7.wmf"/><Relationship Id="rId10" Type="http://schemas.openxmlformats.org/officeDocument/2006/relationships/oleObject" Target="../embeddings/oleObject9.bin"/><Relationship Id="rId4" Type="http://schemas.openxmlformats.org/officeDocument/2006/relationships/oleObject" Target="../embeddings/oleObject6.bin"/><Relationship Id="rId9" Type="http://schemas.openxmlformats.org/officeDocument/2006/relationships/image" Target="../media/image9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4.bin"/><Relationship Id="rId13" Type="http://schemas.openxmlformats.org/officeDocument/2006/relationships/image" Target="../media/image17.wmf"/><Relationship Id="rId3" Type="http://schemas.openxmlformats.org/officeDocument/2006/relationships/image" Target="../media/image12.wmf"/><Relationship Id="rId7" Type="http://schemas.openxmlformats.org/officeDocument/2006/relationships/image" Target="../media/image14.wmf"/><Relationship Id="rId12" Type="http://schemas.openxmlformats.org/officeDocument/2006/relationships/oleObject" Target="../embeddings/oleObject16.bin"/><Relationship Id="rId2" Type="http://schemas.openxmlformats.org/officeDocument/2006/relationships/oleObject" Target="../embeddings/oleObject11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3.bin"/><Relationship Id="rId11" Type="http://schemas.openxmlformats.org/officeDocument/2006/relationships/image" Target="../media/image16.wmf"/><Relationship Id="rId5" Type="http://schemas.openxmlformats.org/officeDocument/2006/relationships/image" Target="../media/image13.wmf"/><Relationship Id="rId15" Type="http://schemas.openxmlformats.org/officeDocument/2006/relationships/image" Target="../media/image18.wmf"/><Relationship Id="rId10" Type="http://schemas.openxmlformats.org/officeDocument/2006/relationships/oleObject" Target="../embeddings/oleObject15.bin"/><Relationship Id="rId4" Type="http://schemas.openxmlformats.org/officeDocument/2006/relationships/oleObject" Target="../embeddings/oleObject12.bin"/><Relationship Id="rId9" Type="http://schemas.openxmlformats.org/officeDocument/2006/relationships/image" Target="../media/image15.wmf"/><Relationship Id="rId14" Type="http://schemas.openxmlformats.org/officeDocument/2006/relationships/oleObject" Target="../embeddings/oleObject17.bin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1.bin"/><Relationship Id="rId3" Type="http://schemas.openxmlformats.org/officeDocument/2006/relationships/image" Target="../media/image19.wmf"/><Relationship Id="rId7" Type="http://schemas.openxmlformats.org/officeDocument/2006/relationships/image" Target="../media/image21.wmf"/><Relationship Id="rId2" Type="http://schemas.openxmlformats.org/officeDocument/2006/relationships/oleObject" Target="../embeddings/oleObject18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0.bin"/><Relationship Id="rId5" Type="http://schemas.openxmlformats.org/officeDocument/2006/relationships/image" Target="../media/image20.wmf"/><Relationship Id="rId4" Type="http://schemas.openxmlformats.org/officeDocument/2006/relationships/oleObject" Target="../embeddings/oleObject19.bin"/><Relationship Id="rId9" Type="http://schemas.openxmlformats.org/officeDocument/2006/relationships/image" Target="../media/image22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5.bin"/><Relationship Id="rId3" Type="http://schemas.openxmlformats.org/officeDocument/2006/relationships/image" Target="../media/image23.wmf"/><Relationship Id="rId7" Type="http://schemas.openxmlformats.org/officeDocument/2006/relationships/image" Target="../media/image25.wmf"/><Relationship Id="rId2" Type="http://schemas.openxmlformats.org/officeDocument/2006/relationships/oleObject" Target="../embeddings/oleObject22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4.bin"/><Relationship Id="rId11" Type="http://schemas.openxmlformats.org/officeDocument/2006/relationships/image" Target="../media/image27.wmf"/><Relationship Id="rId5" Type="http://schemas.openxmlformats.org/officeDocument/2006/relationships/image" Target="../media/image24.wmf"/><Relationship Id="rId10" Type="http://schemas.openxmlformats.org/officeDocument/2006/relationships/oleObject" Target="../embeddings/oleObject26.bin"/><Relationship Id="rId4" Type="http://schemas.openxmlformats.org/officeDocument/2006/relationships/oleObject" Target="../embeddings/oleObject23.bin"/><Relationship Id="rId9" Type="http://schemas.openxmlformats.org/officeDocument/2006/relationships/image" Target="../media/image26.w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wmf"/><Relationship Id="rId7" Type="http://schemas.openxmlformats.org/officeDocument/2006/relationships/image" Target="../media/image30.wmf"/><Relationship Id="rId2" Type="http://schemas.openxmlformats.org/officeDocument/2006/relationships/oleObject" Target="../embeddings/oleObject27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9.bin"/><Relationship Id="rId5" Type="http://schemas.openxmlformats.org/officeDocument/2006/relationships/image" Target="../media/image29.wmf"/><Relationship Id="rId4" Type="http://schemas.openxmlformats.org/officeDocument/2006/relationships/oleObject" Target="../embeddings/oleObject28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14.3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Least Common Multiple of Polynomials 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6: Writing Equivalent Rational Expressions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Now we see that we need to multiply by          to get the </a:t>
            </a:r>
          </a:p>
          <a:p>
            <a:r>
              <a:rPr lang="en-US" dirty="0"/>
              <a:t> equivalent expression with the desired denominator. </a:t>
            </a:r>
          </a:p>
        </p:txBody>
      </p:sp>
      <p:graphicFrame>
        <p:nvGraphicFramePr>
          <p:cNvPr id="58370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57680488"/>
              </p:ext>
            </p:extLst>
          </p:nvPr>
        </p:nvGraphicFramePr>
        <p:xfrm>
          <a:off x="6409189" y="1067033"/>
          <a:ext cx="6985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698400" imgH="787320" progId="Equation.DSMT4">
                  <p:embed/>
                </p:oleObj>
              </mc:Choice>
              <mc:Fallback>
                <p:oleObj name="Equation" r:id="rId2" imgW="698400" imgH="78732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09189" y="1067033"/>
                        <a:ext cx="6985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8373" name="Object 5"/>
          <p:cNvGraphicFramePr>
            <a:graphicFrameLocks noChangeAspect="1"/>
          </p:cNvGraphicFramePr>
          <p:nvPr/>
        </p:nvGraphicFramePr>
        <p:xfrm>
          <a:off x="1143000" y="2667000"/>
          <a:ext cx="698500" cy="774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698400" imgH="774360" progId="Equation.DSMT4">
                  <p:embed/>
                </p:oleObj>
              </mc:Choice>
              <mc:Fallback>
                <p:oleObj name="Equation" r:id="rId4" imgW="698400" imgH="7743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2667000"/>
                        <a:ext cx="698500" cy="774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8374" name="Object 6"/>
          <p:cNvGraphicFramePr>
            <a:graphicFrameLocks noChangeAspect="1"/>
          </p:cNvGraphicFramePr>
          <p:nvPr/>
        </p:nvGraphicFramePr>
        <p:xfrm>
          <a:off x="1947644" y="2667000"/>
          <a:ext cx="1231900" cy="774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231560" imgH="774360" progId="Equation.DSMT4">
                  <p:embed/>
                </p:oleObj>
              </mc:Choice>
              <mc:Fallback>
                <p:oleObj name="Equation" r:id="rId6" imgW="1231560" imgH="7743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47644" y="2667000"/>
                        <a:ext cx="1231900" cy="774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8375" name="Object 7"/>
          <p:cNvGraphicFramePr>
            <a:graphicFrameLocks noChangeAspect="1"/>
          </p:cNvGraphicFramePr>
          <p:nvPr/>
        </p:nvGraphicFramePr>
        <p:xfrm>
          <a:off x="3323322" y="2667000"/>
          <a:ext cx="1295400" cy="78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295280" imgH="787320" progId="Equation.DSMT4">
                  <p:embed/>
                </p:oleObj>
              </mc:Choice>
              <mc:Fallback>
                <p:oleObj name="Equation" r:id="rId8" imgW="1295280" imgH="78732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23322" y="2667000"/>
                        <a:ext cx="1295400" cy="787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8376" name="Object 8"/>
          <p:cNvGraphicFramePr>
            <a:graphicFrameLocks noChangeAspect="1"/>
          </p:cNvGraphicFramePr>
          <p:nvPr/>
        </p:nvGraphicFramePr>
        <p:xfrm>
          <a:off x="3323322" y="3733800"/>
          <a:ext cx="14605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460160" imgH="876240" progId="Equation.DSMT4">
                  <p:embed/>
                </p:oleObj>
              </mc:Choice>
              <mc:Fallback>
                <p:oleObj name="Equation" r:id="rId10" imgW="1460160" imgH="87624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23322" y="3733800"/>
                        <a:ext cx="1460500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8377" name="Object 9"/>
          <p:cNvGraphicFramePr>
            <a:graphicFrameLocks noChangeAspect="1"/>
          </p:cNvGraphicFramePr>
          <p:nvPr/>
        </p:nvGraphicFramePr>
        <p:xfrm>
          <a:off x="4953000" y="3733800"/>
          <a:ext cx="1270000" cy="78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269720" imgH="787320" progId="Equation.DSMT4">
                  <p:embed/>
                </p:oleObj>
              </mc:Choice>
              <mc:Fallback>
                <p:oleObj name="Equation" r:id="rId12" imgW="1269720" imgH="78732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53000" y="3733800"/>
                        <a:ext cx="1270000" cy="787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7: Writing Equivalent Rational Expressions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/>
              <a:t>Find the missing numerator that will make the rational expressions equivalent. </a:t>
            </a:r>
          </a:p>
          <a:p>
            <a:endParaRPr lang="en-US" dirty="0"/>
          </a:p>
          <a:p>
            <a:endParaRPr lang="en-US" b="1" dirty="0"/>
          </a:p>
          <a:p>
            <a:r>
              <a:rPr lang="en-US" b="1" dirty="0"/>
              <a:t>Solution </a:t>
            </a:r>
          </a:p>
          <a:p>
            <a:pPr>
              <a:lnSpc>
                <a:spcPct val="150000"/>
              </a:lnSpc>
            </a:pPr>
            <a:r>
              <a:rPr lang="en-US" dirty="0"/>
              <a:t>The denominator on the right is already factored and </a:t>
            </a:r>
          </a:p>
          <a:p>
            <a:pPr>
              <a:lnSpc>
                <a:spcPct val="150000"/>
              </a:lnSpc>
            </a:pPr>
            <a:r>
              <a:rPr lang="en-US" dirty="0"/>
              <a:t>we see that we need to multiply by                        to get </a:t>
            </a:r>
          </a:p>
          <a:p>
            <a:pPr>
              <a:lnSpc>
                <a:spcPct val="150000"/>
              </a:lnSpc>
            </a:pPr>
            <a:r>
              <a:rPr lang="en-US" dirty="0"/>
              <a:t>the equivalent expression with the desired denominator. </a:t>
            </a:r>
          </a:p>
        </p:txBody>
      </p:sp>
      <p:graphicFrame>
        <p:nvGraphicFramePr>
          <p:cNvPr id="59394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14371239"/>
              </p:ext>
            </p:extLst>
          </p:nvPr>
        </p:nvGraphicFramePr>
        <p:xfrm>
          <a:off x="2609850" y="2256790"/>
          <a:ext cx="39243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924000" imgH="876240" progId="Equation.DSMT4">
                  <p:embed/>
                </p:oleObj>
              </mc:Choice>
              <mc:Fallback>
                <p:oleObj name="Equation" r:id="rId2" imgW="3924000" imgH="87624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09850" y="2256790"/>
                        <a:ext cx="3924300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9395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92285165"/>
              </p:ext>
            </p:extLst>
          </p:nvPr>
        </p:nvGraphicFramePr>
        <p:xfrm>
          <a:off x="5366273" y="4193092"/>
          <a:ext cx="15621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562040" imgH="927000" progId="Equation.DSMT4">
                  <p:embed/>
                </p:oleObj>
              </mc:Choice>
              <mc:Fallback>
                <p:oleObj name="Equation" r:id="rId4" imgW="1562040" imgH="9270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66273" y="4193092"/>
                        <a:ext cx="15621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7: Writing Equivalent Rational Expressions (cont.)</a:t>
            </a:r>
          </a:p>
        </p:txBody>
      </p:sp>
      <p:graphicFrame>
        <p:nvGraphicFramePr>
          <p:cNvPr id="60419" name="Object 3"/>
          <p:cNvGraphicFramePr>
            <a:graphicFrameLocks noChangeAspect="1"/>
          </p:cNvGraphicFramePr>
          <p:nvPr/>
        </p:nvGraphicFramePr>
        <p:xfrm>
          <a:off x="1219200" y="1494522"/>
          <a:ext cx="838200" cy="78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838080" imgH="787320" progId="Equation.DSMT4">
                  <p:embed/>
                </p:oleObj>
              </mc:Choice>
              <mc:Fallback>
                <p:oleObj name="Equation" r:id="rId2" imgW="838080" imgH="78732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0" y="1494522"/>
                        <a:ext cx="838200" cy="787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0420" name="Object 4"/>
          <p:cNvGraphicFramePr>
            <a:graphicFrameLocks noChangeAspect="1"/>
          </p:cNvGraphicFramePr>
          <p:nvPr/>
        </p:nvGraphicFramePr>
        <p:xfrm>
          <a:off x="2209800" y="1435100"/>
          <a:ext cx="32258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225600" imgH="927000" progId="Equation.DSMT4">
                  <p:embed/>
                </p:oleObj>
              </mc:Choice>
              <mc:Fallback>
                <p:oleObj name="Equation" r:id="rId4" imgW="3225600" imgH="9270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0" y="1435100"/>
                        <a:ext cx="32258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0421" name="Object 5"/>
          <p:cNvGraphicFramePr>
            <a:graphicFrameLocks noChangeAspect="1"/>
          </p:cNvGraphicFramePr>
          <p:nvPr/>
        </p:nvGraphicFramePr>
        <p:xfrm>
          <a:off x="2209800" y="2514600"/>
          <a:ext cx="3060700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060360" imgH="939600" progId="Equation.DSMT4">
                  <p:embed/>
                </p:oleObj>
              </mc:Choice>
              <mc:Fallback>
                <p:oleObj name="Equation" r:id="rId6" imgW="3060360" imgH="9396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0" y="2514600"/>
                        <a:ext cx="3060700" cy="939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 txBox="1">
            <a:spLocks/>
          </p:cNvSpPr>
          <p:nvPr/>
        </p:nvSpPr>
        <p:spPr>
          <a:xfrm>
            <a:off x="457200" y="1280160"/>
            <a:ext cx="8229600" cy="2677656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2800" dirty="0">
                <a:solidFill>
                  <a:srgbClr val="000000"/>
                </a:solidFill>
              </a:rPr>
              <a:t>Find the prime factorization of each number. 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>
                <a:solidFill>
                  <a:srgbClr val="000000"/>
                </a:solidFill>
              </a:rPr>
              <a:t>List the prime factors that appear in any one of the prime factorizations. 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>
                <a:solidFill>
                  <a:srgbClr val="000000"/>
                </a:solidFill>
              </a:rPr>
              <a:t>Find the product of these primes using each prime the most number of times it appears in any one of the prime factorizations. </a:t>
            </a:r>
          </a:p>
        </p:txBody>
      </p:sp>
      <p:sp>
        <p:nvSpPr>
          <p:cNvPr id="6146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dirty="0"/>
              <a:t>Procedure: Finding the LCM of a Set of Counting Numbers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1: Finding the LCM of a Set of Counting Numbers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dirty="0"/>
              <a:t>Find the LCM of 15, 18, and 45. </a:t>
            </a:r>
          </a:p>
          <a:p>
            <a:r>
              <a:rPr lang="en-US" b="1" dirty="0"/>
              <a:t>Solution </a:t>
            </a:r>
          </a:p>
          <a:p>
            <a:r>
              <a:rPr lang="en-US" b="1" dirty="0"/>
              <a:t>Step 1:</a:t>
            </a:r>
            <a:r>
              <a:rPr lang="en-US" dirty="0"/>
              <a:t> Prime factorizations: 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b="1" dirty="0"/>
              <a:t>Step 2:  </a:t>
            </a:r>
            <a:r>
              <a:rPr lang="en-US" dirty="0"/>
              <a:t>2, 3, and 5 are the only prime factors. </a:t>
            </a:r>
          </a:p>
          <a:p>
            <a:r>
              <a:rPr lang="en-US" b="1" dirty="0"/>
              <a:t>Step 3:  </a:t>
            </a:r>
            <a:r>
              <a:rPr lang="en-US" dirty="0"/>
              <a:t>Using the most of each factor in any one prime factorization we have LCM = </a:t>
            </a:r>
            <a:endParaRPr lang="en-US" b="1" dirty="0"/>
          </a:p>
          <a:p>
            <a:endParaRPr lang="en-US" dirty="0"/>
          </a:p>
          <a:p>
            <a:endParaRPr lang="en-US" dirty="0"/>
          </a:p>
        </p:txBody>
      </p:sp>
      <p:graphicFrame>
        <p:nvGraphicFramePr>
          <p:cNvPr id="52226" name="Object 2"/>
          <p:cNvGraphicFramePr>
            <a:graphicFrameLocks noChangeAspect="1"/>
          </p:cNvGraphicFramePr>
          <p:nvPr/>
        </p:nvGraphicFramePr>
        <p:xfrm>
          <a:off x="1464578" y="2879288"/>
          <a:ext cx="36703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670200" imgH="330120" progId="Equation.DSMT4">
                  <p:embed/>
                </p:oleObj>
              </mc:Choice>
              <mc:Fallback>
                <p:oleObj name="Equation" r:id="rId2" imgW="3670200" imgH="33012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64578" y="2879288"/>
                        <a:ext cx="3670300" cy="330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27" name="Object 3"/>
          <p:cNvGraphicFramePr>
            <a:graphicFrameLocks noChangeAspect="1"/>
          </p:cNvGraphicFramePr>
          <p:nvPr/>
        </p:nvGraphicFramePr>
        <p:xfrm>
          <a:off x="1447800" y="3361655"/>
          <a:ext cx="38354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835080" imgH="330120" progId="Equation.DSMT4">
                  <p:embed/>
                </p:oleObj>
              </mc:Choice>
              <mc:Fallback>
                <p:oleObj name="Equation" r:id="rId4" imgW="3835080" imgH="33012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7800" y="3361655"/>
                        <a:ext cx="3835400" cy="330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2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81098112"/>
              </p:ext>
            </p:extLst>
          </p:nvPr>
        </p:nvGraphicFramePr>
        <p:xfrm>
          <a:off x="1422400" y="3844022"/>
          <a:ext cx="38354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835080" imgH="330120" progId="Equation.DSMT4">
                  <p:embed/>
                </p:oleObj>
              </mc:Choice>
              <mc:Fallback>
                <p:oleObj name="Equation" r:id="rId6" imgW="3835080" imgH="33012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22400" y="3844022"/>
                        <a:ext cx="3835400" cy="330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29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38539463"/>
              </p:ext>
            </p:extLst>
          </p:nvPr>
        </p:nvGraphicFramePr>
        <p:xfrm>
          <a:off x="4686244" y="5410200"/>
          <a:ext cx="1917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917360" imgH="291960" progId="Equation.DSMT4">
                  <p:embed/>
                </p:oleObj>
              </mc:Choice>
              <mc:Fallback>
                <p:oleObj name="Equation" r:id="rId8" imgW="1917360" imgH="2919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86244" y="5410200"/>
                        <a:ext cx="19177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2: Adding Fractions with the Same Denominator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Add:</a:t>
            </a:r>
          </a:p>
          <a:p>
            <a:pPr>
              <a:spcBef>
                <a:spcPts val="2400"/>
              </a:spcBef>
            </a:pPr>
            <a:r>
              <a:rPr lang="en-US" b="1" dirty="0"/>
              <a:t>Solution</a:t>
            </a:r>
            <a:endParaRPr lang="en-US" dirty="0"/>
          </a:p>
        </p:txBody>
      </p:sp>
      <p:graphicFrame>
        <p:nvGraphicFramePr>
          <p:cNvPr id="53250" name="Object 2"/>
          <p:cNvGraphicFramePr>
            <a:graphicFrameLocks noChangeAspect="1"/>
          </p:cNvGraphicFramePr>
          <p:nvPr/>
        </p:nvGraphicFramePr>
        <p:xfrm>
          <a:off x="1303789" y="1143000"/>
          <a:ext cx="1816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815840" imgH="838080" progId="Equation.DSMT4">
                  <p:embed/>
                </p:oleObj>
              </mc:Choice>
              <mc:Fallback>
                <p:oleObj name="Equation" r:id="rId2" imgW="1815840" imgH="8380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03789" y="1143000"/>
                        <a:ext cx="1816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3252" name="Object 4"/>
          <p:cNvGraphicFramePr>
            <a:graphicFrameLocks noChangeAspect="1"/>
          </p:cNvGraphicFramePr>
          <p:nvPr/>
        </p:nvGraphicFramePr>
        <p:xfrm>
          <a:off x="1219200" y="2726422"/>
          <a:ext cx="1816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815840" imgH="838080" progId="Equation.DSMT4">
                  <p:embed/>
                </p:oleObj>
              </mc:Choice>
              <mc:Fallback>
                <p:oleObj name="Equation" r:id="rId4" imgW="1815840" imgH="838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0" y="2726422"/>
                        <a:ext cx="1816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3253" name="Object 5"/>
          <p:cNvGraphicFramePr>
            <a:graphicFrameLocks noChangeAspect="1"/>
          </p:cNvGraphicFramePr>
          <p:nvPr/>
        </p:nvGraphicFramePr>
        <p:xfrm>
          <a:off x="3048000" y="2718033"/>
          <a:ext cx="1473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473120" imgH="838080" progId="Equation.DSMT4">
                  <p:embed/>
                </p:oleObj>
              </mc:Choice>
              <mc:Fallback>
                <p:oleObj name="Equation" r:id="rId6" imgW="147312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0" y="2718033"/>
                        <a:ext cx="1473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3255" name="Object 7"/>
          <p:cNvGraphicFramePr>
            <a:graphicFrameLocks noChangeAspect="1"/>
          </p:cNvGraphicFramePr>
          <p:nvPr/>
        </p:nvGraphicFramePr>
        <p:xfrm>
          <a:off x="3048000" y="3733800"/>
          <a:ext cx="698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698400" imgH="838080" progId="Equation.DSMT4">
                  <p:embed/>
                </p:oleObj>
              </mc:Choice>
              <mc:Fallback>
                <p:oleObj name="Equation" r:id="rId8" imgW="698400" imgH="8380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0" y="3733800"/>
                        <a:ext cx="698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3256" name="Object 8"/>
          <p:cNvGraphicFramePr>
            <a:graphicFrameLocks noChangeAspect="1"/>
          </p:cNvGraphicFramePr>
          <p:nvPr/>
        </p:nvGraphicFramePr>
        <p:xfrm>
          <a:off x="3784600" y="3733800"/>
          <a:ext cx="863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863280" imgH="838080" progId="Equation.DSMT4">
                  <p:embed/>
                </p:oleObj>
              </mc:Choice>
              <mc:Fallback>
                <p:oleObj name="Equation" r:id="rId10" imgW="863280" imgH="8380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84600" y="3733800"/>
                        <a:ext cx="8636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3257" name="Object 9"/>
          <p:cNvGraphicFramePr>
            <a:graphicFrameLocks noChangeAspect="1"/>
          </p:cNvGraphicFramePr>
          <p:nvPr/>
        </p:nvGraphicFramePr>
        <p:xfrm>
          <a:off x="4733488" y="3733800"/>
          <a:ext cx="546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545760" imgH="838080" progId="Equation.DSMT4">
                  <p:embed/>
                </p:oleObj>
              </mc:Choice>
              <mc:Fallback>
                <p:oleObj name="Equation" r:id="rId12" imgW="545760" imgH="8380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33488" y="3733800"/>
                        <a:ext cx="546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2" name="Straight Connector 11"/>
          <p:cNvCxnSpPr/>
          <p:nvPr/>
        </p:nvCxnSpPr>
        <p:spPr>
          <a:xfrm flipH="1">
            <a:off x="4089633" y="3750578"/>
            <a:ext cx="2286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flipH="1">
            <a:off x="4088934" y="4250422"/>
            <a:ext cx="2286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3: Adding Fractions with Different Denominators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Add:</a:t>
            </a:r>
          </a:p>
          <a:p>
            <a:pPr>
              <a:spcBef>
                <a:spcPts val="1800"/>
              </a:spcBef>
            </a:pPr>
            <a:r>
              <a:rPr lang="en-US" b="1" dirty="0"/>
              <a:t>Solution</a:t>
            </a:r>
          </a:p>
          <a:p>
            <a:pPr>
              <a:spcBef>
                <a:spcPts val="600"/>
              </a:spcBef>
            </a:pPr>
            <a:r>
              <a:rPr lang="en-US" dirty="0"/>
              <a:t>Find the LCD.</a:t>
            </a:r>
          </a:p>
          <a:p>
            <a:pPr>
              <a:spcBef>
                <a:spcPts val="600"/>
              </a:spcBef>
            </a:pPr>
            <a:endParaRPr lang="en-US" dirty="0"/>
          </a:p>
          <a:p>
            <a:pPr>
              <a:spcBef>
                <a:spcPts val="600"/>
              </a:spcBef>
            </a:pPr>
            <a:endParaRPr lang="en-US" dirty="0"/>
          </a:p>
          <a:p>
            <a:pPr>
              <a:spcBef>
                <a:spcPts val="600"/>
              </a:spcBef>
            </a:pPr>
            <a:endParaRPr lang="en-US" dirty="0"/>
          </a:p>
          <a:p>
            <a:pPr>
              <a:spcBef>
                <a:spcPts val="600"/>
              </a:spcBef>
            </a:pPr>
            <a:r>
              <a:rPr lang="en-US" dirty="0"/>
              <a:t>Add by using the LCD.</a:t>
            </a:r>
          </a:p>
        </p:txBody>
      </p:sp>
      <p:graphicFrame>
        <p:nvGraphicFramePr>
          <p:cNvPr id="53250" name="Object 2"/>
          <p:cNvGraphicFramePr>
            <a:graphicFrameLocks noChangeAspect="1"/>
          </p:cNvGraphicFramePr>
          <p:nvPr/>
        </p:nvGraphicFramePr>
        <p:xfrm>
          <a:off x="1303789" y="1143000"/>
          <a:ext cx="1511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511280" imgH="838080" progId="Equation.DSMT4">
                  <p:embed/>
                </p:oleObj>
              </mc:Choice>
              <mc:Fallback>
                <p:oleObj name="Equation" r:id="rId2" imgW="1511280" imgH="83808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03789" y="1143000"/>
                        <a:ext cx="15113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4280" name="Object 8"/>
          <p:cNvGraphicFramePr>
            <a:graphicFrameLocks noChangeAspect="1"/>
          </p:cNvGraphicFramePr>
          <p:nvPr/>
        </p:nvGraphicFramePr>
        <p:xfrm>
          <a:off x="914400" y="3031222"/>
          <a:ext cx="1333500" cy="1358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333440" imgH="1358640" progId="Equation.DSMT4">
                  <p:embed/>
                </p:oleObj>
              </mc:Choice>
              <mc:Fallback>
                <p:oleObj name="Equation" r:id="rId4" imgW="1333440" imgH="135864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3031222"/>
                        <a:ext cx="1333500" cy="1358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4281" name="Object 9"/>
          <p:cNvGraphicFramePr>
            <a:graphicFrameLocks noChangeAspect="1"/>
          </p:cNvGraphicFramePr>
          <p:nvPr/>
        </p:nvGraphicFramePr>
        <p:xfrm>
          <a:off x="2700789" y="3534678"/>
          <a:ext cx="2717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717640" imgH="291960" progId="Equation.DSMT4">
                  <p:embed/>
                </p:oleObj>
              </mc:Choice>
              <mc:Fallback>
                <p:oleObj name="Equation" r:id="rId6" imgW="2717640" imgH="2919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00789" y="3534678"/>
                        <a:ext cx="27178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Right Brace 13"/>
          <p:cNvSpPr/>
          <p:nvPr/>
        </p:nvSpPr>
        <p:spPr>
          <a:xfrm>
            <a:off x="2362200" y="3031222"/>
            <a:ext cx="228600" cy="1295400"/>
          </a:xfrm>
          <a:prstGeom prst="rightBrace">
            <a:avLst/>
          </a:prstGeom>
          <a:ln w="127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4283" name="Object 11"/>
          <p:cNvGraphicFramePr>
            <a:graphicFrameLocks noChangeAspect="1"/>
          </p:cNvGraphicFramePr>
          <p:nvPr/>
        </p:nvGraphicFramePr>
        <p:xfrm>
          <a:off x="727745" y="5029200"/>
          <a:ext cx="2819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819160" imgH="838080" progId="Equation.DSMT4">
                  <p:embed/>
                </p:oleObj>
              </mc:Choice>
              <mc:Fallback>
                <p:oleObj name="Equation" r:id="rId8" imgW="2819160" imgH="83808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7745" y="5029200"/>
                        <a:ext cx="2819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4284" name="Object 12"/>
          <p:cNvGraphicFramePr>
            <a:graphicFrameLocks noChangeAspect="1"/>
          </p:cNvGraphicFramePr>
          <p:nvPr/>
        </p:nvGraphicFramePr>
        <p:xfrm>
          <a:off x="3598178" y="5029200"/>
          <a:ext cx="2159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2158920" imgH="838080" progId="Equation.DSMT4">
                  <p:embed/>
                </p:oleObj>
              </mc:Choice>
              <mc:Fallback>
                <p:oleObj name="Equation" r:id="rId10" imgW="2158920" imgH="83808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98178" y="5029200"/>
                        <a:ext cx="2159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4285" name="Object 13"/>
          <p:cNvGraphicFramePr>
            <a:graphicFrameLocks noChangeAspect="1"/>
          </p:cNvGraphicFramePr>
          <p:nvPr/>
        </p:nvGraphicFramePr>
        <p:xfrm>
          <a:off x="5791200" y="5029200"/>
          <a:ext cx="1854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854000" imgH="838080" progId="Equation.DSMT4">
                  <p:embed/>
                </p:oleObj>
              </mc:Choice>
              <mc:Fallback>
                <p:oleObj name="Equation" r:id="rId12" imgW="1854000" imgH="83808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91200" y="5029200"/>
                        <a:ext cx="1854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4286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56692720"/>
              </p:ext>
            </p:extLst>
          </p:nvPr>
        </p:nvGraphicFramePr>
        <p:xfrm>
          <a:off x="7734300" y="5029200"/>
          <a:ext cx="723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723600" imgH="838080" progId="Equation.DSMT4">
                  <p:embed/>
                </p:oleObj>
              </mc:Choice>
              <mc:Fallback>
                <p:oleObj name="Equation" r:id="rId14" imgW="723600" imgH="83808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34300" y="5029200"/>
                        <a:ext cx="723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Procedure: Finding the LCM of a Set of Polynomials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332946"/>
          </a:xfr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rgbClr val="000000"/>
                </a:solidFill>
              </a:rPr>
              <a:t>Completely factor each polynomial (including prime factors for numerical factors).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rgbClr val="000000"/>
                </a:solidFill>
              </a:rPr>
              <a:t>Form the product of all factors that appear, using each factor the most number of times it appears in any one polynomial. </a:t>
            </a:r>
            <a:endParaRPr lang="en-US" b="1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4: Finding the LCM of Polynomials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Find the LCM of the polynomials </a:t>
            </a:r>
            <a:r>
              <a:rPr lang="en-US" dirty="0">
                <a:solidFill>
                  <a:srgbClr val="0000FF"/>
                </a:solidFill>
              </a:rPr>
              <a:t>2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dirty="0">
                <a:solidFill>
                  <a:srgbClr val="0000FF"/>
                </a:solidFill>
              </a:rPr>
              <a:t> + 8 </a:t>
            </a:r>
            <a:r>
              <a:rPr lang="en-US" dirty="0"/>
              <a:t>and 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baseline="30000" dirty="0">
                <a:solidFill>
                  <a:srgbClr val="0000FF"/>
                </a:solidFill>
              </a:rPr>
              <a:t>2</a:t>
            </a:r>
            <a:r>
              <a:rPr lang="en-US" dirty="0">
                <a:solidFill>
                  <a:srgbClr val="0000FF"/>
                </a:solidFill>
              </a:rPr>
              <a:t> − 16</a:t>
            </a:r>
            <a:r>
              <a:rPr lang="en-US" dirty="0"/>
              <a:t>.</a:t>
            </a:r>
          </a:p>
          <a:p>
            <a:r>
              <a:rPr lang="en-US" b="1" dirty="0"/>
              <a:t>Solution</a:t>
            </a:r>
            <a:endParaRPr lang="en-US" dirty="0"/>
          </a:p>
        </p:txBody>
      </p:sp>
      <p:graphicFrame>
        <p:nvGraphicFramePr>
          <p:cNvPr id="55299" name="Object 3"/>
          <p:cNvGraphicFramePr>
            <a:graphicFrameLocks noChangeAspect="1"/>
          </p:cNvGraphicFramePr>
          <p:nvPr/>
        </p:nvGraphicFramePr>
        <p:xfrm>
          <a:off x="838200" y="2514600"/>
          <a:ext cx="21463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145960" imgH="444240" progId="Equation.DSMT4">
                  <p:embed/>
                </p:oleObj>
              </mc:Choice>
              <mc:Fallback>
                <p:oleObj name="Equation" r:id="rId2" imgW="2145960" imgH="44424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" y="2514600"/>
                        <a:ext cx="21463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5300" name="Object 4"/>
          <p:cNvGraphicFramePr>
            <a:graphicFrameLocks noChangeAspect="1"/>
          </p:cNvGraphicFramePr>
          <p:nvPr/>
        </p:nvGraphicFramePr>
        <p:xfrm>
          <a:off x="838200" y="3124200"/>
          <a:ext cx="29718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971800" imgH="469800" progId="Equation.DSMT4">
                  <p:embed/>
                </p:oleObj>
              </mc:Choice>
              <mc:Fallback>
                <p:oleObj name="Equation" r:id="rId4" imgW="2971800" imgH="4698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" y="3124200"/>
                        <a:ext cx="29718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ight Brace 6"/>
          <p:cNvSpPr/>
          <p:nvPr/>
        </p:nvSpPr>
        <p:spPr>
          <a:xfrm>
            <a:off x="3886898" y="2564934"/>
            <a:ext cx="227901" cy="990600"/>
          </a:xfrm>
          <a:prstGeom prst="rightBrace">
            <a:avLst/>
          </a:prstGeom>
          <a:ln w="127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5302" name="Object 6"/>
          <p:cNvGraphicFramePr>
            <a:graphicFrameLocks noChangeAspect="1"/>
          </p:cNvGraphicFramePr>
          <p:nvPr/>
        </p:nvGraphicFramePr>
        <p:xfrm>
          <a:off x="4207778" y="2836178"/>
          <a:ext cx="30226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022560" imgH="469800" progId="Equation.DSMT4">
                  <p:embed/>
                </p:oleObj>
              </mc:Choice>
              <mc:Fallback>
                <p:oleObj name="Equation" r:id="rId6" imgW="3022560" imgH="4698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07778" y="2836178"/>
                        <a:ext cx="30226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5303" name="Object 7"/>
          <p:cNvGraphicFramePr>
            <a:graphicFrameLocks noChangeAspect="1"/>
          </p:cNvGraphicFramePr>
          <p:nvPr/>
        </p:nvGraphicFramePr>
        <p:xfrm>
          <a:off x="4919444" y="3352800"/>
          <a:ext cx="17145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714320" imgH="571320" progId="Equation.DSMT4">
                  <p:embed/>
                </p:oleObj>
              </mc:Choice>
              <mc:Fallback>
                <p:oleObj name="Equation" r:id="rId8" imgW="1714320" imgH="57132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19444" y="3352800"/>
                        <a:ext cx="17145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5: Finding the LCM of Polynomials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Find the LCM of the polynomials </a:t>
            </a:r>
            <a:r>
              <a:rPr lang="es-ES" i="1" dirty="0">
                <a:solidFill>
                  <a:srgbClr val="0000FF"/>
                </a:solidFill>
              </a:rPr>
              <a:t>y</a:t>
            </a:r>
            <a:r>
              <a:rPr lang="es-ES" baseline="30000" dirty="0">
                <a:solidFill>
                  <a:srgbClr val="0000FF"/>
                </a:solidFill>
              </a:rPr>
              <a:t>2</a:t>
            </a:r>
            <a:r>
              <a:rPr lang="es-ES" dirty="0">
                <a:solidFill>
                  <a:srgbClr val="0000FF"/>
                </a:solidFill>
              </a:rPr>
              <a:t> + 10</a:t>
            </a:r>
            <a:r>
              <a:rPr lang="es-ES" i="1" dirty="0">
                <a:solidFill>
                  <a:srgbClr val="0000FF"/>
                </a:solidFill>
              </a:rPr>
              <a:t>y</a:t>
            </a:r>
            <a:r>
              <a:rPr lang="es-ES" dirty="0">
                <a:solidFill>
                  <a:srgbClr val="0000FF"/>
                </a:solidFill>
              </a:rPr>
              <a:t> + 25</a:t>
            </a:r>
            <a:r>
              <a:rPr lang="es-ES" dirty="0"/>
              <a:t>, </a:t>
            </a:r>
            <a:br>
              <a:rPr lang="es-ES" dirty="0"/>
            </a:br>
            <a:r>
              <a:rPr lang="es-ES" dirty="0">
                <a:solidFill>
                  <a:srgbClr val="0000FF"/>
                </a:solidFill>
              </a:rPr>
              <a:t>3</a:t>
            </a:r>
            <a:r>
              <a:rPr lang="es-ES" i="1" dirty="0">
                <a:solidFill>
                  <a:srgbClr val="0000FF"/>
                </a:solidFill>
              </a:rPr>
              <a:t>y</a:t>
            </a:r>
            <a:r>
              <a:rPr lang="es-ES" baseline="30000" dirty="0">
                <a:solidFill>
                  <a:srgbClr val="0000FF"/>
                </a:solidFill>
              </a:rPr>
              <a:t>2</a:t>
            </a:r>
            <a:r>
              <a:rPr lang="es-ES" dirty="0">
                <a:solidFill>
                  <a:srgbClr val="0000FF"/>
                </a:solidFill>
              </a:rPr>
              <a:t> + 15</a:t>
            </a:r>
            <a:r>
              <a:rPr lang="es-ES" i="1" dirty="0">
                <a:solidFill>
                  <a:srgbClr val="0000FF"/>
                </a:solidFill>
              </a:rPr>
              <a:t>y</a:t>
            </a:r>
            <a:r>
              <a:rPr lang="es-ES" dirty="0"/>
              <a:t>, and </a:t>
            </a:r>
            <a:r>
              <a:rPr lang="es-ES" dirty="0">
                <a:solidFill>
                  <a:srgbClr val="0000FF"/>
                </a:solidFill>
              </a:rPr>
              <a:t>5</a:t>
            </a:r>
            <a:r>
              <a:rPr lang="es-ES" i="1" dirty="0">
                <a:solidFill>
                  <a:srgbClr val="0000FF"/>
                </a:solidFill>
              </a:rPr>
              <a:t>y</a:t>
            </a:r>
            <a:r>
              <a:rPr lang="es-ES" dirty="0">
                <a:solidFill>
                  <a:srgbClr val="0000FF"/>
                </a:solidFill>
              </a:rPr>
              <a:t> − 25</a:t>
            </a:r>
            <a:r>
              <a:rPr lang="es-ES" dirty="0"/>
              <a:t>.</a:t>
            </a:r>
            <a:endParaRPr lang="en-US" dirty="0"/>
          </a:p>
          <a:p>
            <a:r>
              <a:rPr lang="en-US" b="1" dirty="0"/>
              <a:t>Solution</a:t>
            </a:r>
            <a:endParaRPr lang="en-US" dirty="0"/>
          </a:p>
        </p:txBody>
      </p:sp>
      <p:graphicFrame>
        <p:nvGraphicFramePr>
          <p:cNvPr id="55299" name="Object 3"/>
          <p:cNvGraphicFramePr>
            <a:graphicFrameLocks noChangeAspect="1"/>
          </p:cNvGraphicFramePr>
          <p:nvPr/>
        </p:nvGraphicFramePr>
        <p:xfrm>
          <a:off x="744756" y="2819400"/>
          <a:ext cx="2946400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946240" imgH="520560" progId="Equation.DSMT4">
                  <p:embed/>
                </p:oleObj>
              </mc:Choice>
              <mc:Fallback>
                <p:oleObj name="Equation" r:id="rId2" imgW="2946240" imgH="52056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4756" y="2819400"/>
                        <a:ext cx="2946400" cy="520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5300" name="Object 4"/>
          <p:cNvGraphicFramePr>
            <a:graphicFrameLocks noChangeAspect="1"/>
          </p:cNvGraphicFramePr>
          <p:nvPr/>
        </p:nvGraphicFramePr>
        <p:xfrm>
          <a:off x="744756" y="3454400"/>
          <a:ext cx="27432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743200" imgH="469800" progId="Equation.DSMT4">
                  <p:embed/>
                </p:oleObj>
              </mc:Choice>
              <mc:Fallback>
                <p:oleObj name="Equation" r:id="rId4" imgW="2743200" imgH="4698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4756" y="3454400"/>
                        <a:ext cx="27432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ight Brace 6"/>
          <p:cNvSpPr/>
          <p:nvPr/>
        </p:nvSpPr>
        <p:spPr>
          <a:xfrm>
            <a:off x="3742888" y="2819400"/>
            <a:ext cx="227901" cy="1600200"/>
          </a:xfrm>
          <a:prstGeom prst="rightBrace">
            <a:avLst/>
          </a:prstGeom>
          <a:ln w="127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5302" name="Object 6"/>
          <p:cNvGraphicFramePr>
            <a:graphicFrameLocks noChangeAspect="1"/>
          </p:cNvGraphicFramePr>
          <p:nvPr/>
        </p:nvGraphicFramePr>
        <p:xfrm>
          <a:off x="4152900" y="3342591"/>
          <a:ext cx="36195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619440" imgH="533160" progId="Equation.DSMT4">
                  <p:embed/>
                </p:oleObj>
              </mc:Choice>
              <mc:Fallback>
                <p:oleObj name="Equation" r:id="rId6" imgW="3619440" imgH="53316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52900" y="3342591"/>
                        <a:ext cx="36195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5303" name="Object 7"/>
          <p:cNvGraphicFramePr>
            <a:graphicFrameLocks noChangeAspect="1"/>
          </p:cNvGraphicFramePr>
          <p:nvPr/>
        </p:nvGraphicFramePr>
        <p:xfrm>
          <a:off x="4842778" y="3902978"/>
          <a:ext cx="27940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793960" imgH="533160" progId="Equation.DSMT4">
                  <p:embed/>
                </p:oleObj>
              </mc:Choice>
              <mc:Fallback>
                <p:oleObj name="Equation" r:id="rId8" imgW="2793960" imgH="53316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42778" y="3902978"/>
                        <a:ext cx="27940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6326" name="Object 4"/>
          <p:cNvGraphicFramePr>
            <a:graphicFrameLocks noChangeAspect="1"/>
          </p:cNvGraphicFramePr>
          <p:nvPr/>
        </p:nvGraphicFramePr>
        <p:xfrm>
          <a:off x="744756" y="4038600"/>
          <a:ext cx="22860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2286000" imgH="444240" progId="Equation.DSMT4">
                  <p:embed/>
                </p:oleObj>
              </mc:Choice>
              <mc:Fallback>
                <p:oleObj name="Equation" r:id="rId10" imgW="2286000" imgH="44424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4756" y="4038600"/>
                        <a:ext cx="22860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6: Writing Equivalent Rational Expressions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Find the missing numerator that will make the rational expressions equivalent. </a:t>
            </a:r>
          </a:p>
          <a:p>
            <a:endParaRPr lang="en-US" dirty="0"/>
          </a:p>
          <a:p>
            <a:r>
              <a:rPr lang="en-US" b="1" dirty="0"/>
              <a:t>Solution </a:t>
            </a:r>
          </a:p>
          <a:p>
            <a:r>
              <a:rPr lang="en-US" dirty="0"/>
              <a:t>Factor the denominator on the right-hand side: </a:t>
            </a:r>
          </a:p>
          <a:p>
            <a:endParaRPr lang="en-US" dirty="0"/>
          </a:p>
          <a:p>
            <a:pPr>
              <a:spcBef>
                <a:spcPts val="1200"/>
              </a:spcBef>
            </a:pPr>
            <a:r>
              <a:rPr lang="en-US" dirty="0"/>
              <a:t>So, </a:t>
            </a:r>
          </a:p>
        </p:txBody>
      </p:sp>
      <p:graphicFrame>
        <p:nvGraphicFramePr>
          <p:cNvPr id="57346" name="Object 2"/>
          <p:cNvGraphicFramePr>
            <a:graphicFrameLocks noChangeAspect="1"/>
          </p:cNvGraphicFramePr>
          <p:nvPr/>
        </p:nvGraphicFramePr>
        <p:xfrm>
          <a:off x="3575050" y="2218189"/>
          <a:ext cx="1993900" cy="78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993680" imgH="787320" progId="Equation.DSMT4">
                  <p:embed/>
                </p:oleObj>
              </mc:Choice>
              <mc:Fallback>
                <p:oleObj name="Equation" r:id="rId2" imgW="1993680" imgH="78732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75050" y="2218189"/>
                        <a:ext cx="1993900" cy="787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7347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43998518"/>
              </p:ext>
            </p:extLst>
          </p:nvPr>
        </p:nvGraphicFramePr>
        <p:xfrm>
          <a:off x="579438" y="3741738"/>
          <a:ext cx="23114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311200" imgH="469800" progId="Equation.DSMT4">
                  <p:embed/>
                </p:oleObj>
              </mc:Choice>
              <mc:Fallback>
                <p:oleObj name="Equation" r:id="rId4" imgW="2311200" imgH="4698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9438" y="3741738"/>
                        <a:ext cx="23114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734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23285126"/>
              </p:ext>
            </p:extLst>
          </p:nvPr>
        </p:nvGraphicFramePr>
        <p:xfrm>
          <a:off x="1008063" y="4254500"/>
          <a:ext cx="21844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184120" imgH="901440" progId="Equation.DSMT4">
                  <p:embed/>
                </p:oleObj>
              </mc:Choice>
              <mc:Fallback>
                <p:oleObj name="Equation" r:id="rId6" imgW="2184120" imgH="90144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08063" y="4254500"/>
                        <a:ext cx="21844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solidFill>
          <a:schemeClr val="accent3"/>
        </a:solidFill>
        <a:ln w="28575">
          <a:solidFill>
            <a:srgbClr val="000000"/>
          </a:solidFill>
        </a:ln>
      </a:spPr>
      <a:bodyPr wrap="square">
        <a:normAutofit/>
      </a:bodyPr>
      <a:lstStyle>
        <a:defPPr algn="ctr">
          <a:spcBef>
            <a:spcPct val="0"/>
          </a:spcBef>
          <a:buFont typeface="Courier New" pitchFamily="49" charset="0"/>
          <a:buNone/>
          <a:defRPr sz="2800" b="1" dirty="0" smtClean="0">
            <a:solidFill>
              <a:srgbClr val="000000"/>
            </a:solidFill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1068</TotalTime>
  <Words>377</Words>
  <Application>Microsoft Office PowerPoint</Application>
  <PresentationFormat>On-screen Show (4:3)</PresentationFormat>
  <Paragraphs>54</Paragraphs>
  <Slides>12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Arial</vt:lpstr>
      <vt:lpstr>Calibri</vt:lpstr>
      <vt:lpstr>Office Theme</vt:lpstr>
      <vt:lpstr>Equation</vt:lpstr>
      <vt:lpstr>Section 14.3</vt:lpstr>
      <vt:lpstr>Procedure: Finding the LCM of a Set of Counting Numbers</vt:lpstr>
      <vt:lpstr>Example 1: Finding the LCM of a Set of Counting Numbers </vt:lpstr>
      <vt:lpstr>Example 2: Adding Fractions with the Same Denominator</vt:lpstr>
      <vt:lpstr>Example 3: Adding Fractions with Different Denominators </vt:lpstr>
      <vt:lpstr>Procedure: Finding the LCM of a Set of Polynomials</vt:lpstr>
      <vt:lpstr>Example 4: Finding the LCM of Polynomials</vt:lpstr>
      <vt:lpstr>Example 5: Finding the LCM of Polynomials</vt:lpstr>
      <vt:lpstr>Example 6: Writing Equivalent Rational Expressions </vt:lpstr>
      <vt:lpstr>Example 6: Writing Equivalent Rational Expressions (cont.)</vt:lpstr>
      <vt:lpstr>Example 7: Writing Equivalent Rational Expressions </vt:lpstr>
      <vt:lpstr>Example 7: Writing Equivalent Rational Expressions (cont.)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Developmental Mathematics, 3rd Edition</dc:title>
  <dc:creator>Hawkes Learning</dc:creator>
  <cp:lastModifiedBy>Barbara Miller</cp:lastModifiedBy>
  <cp:revision>159</cp:revision>
  <dcterms:created xsi:type="dcterms:W3CDTF">2013-04-26T14:43:13Z</dcterms:created>
  <dcterms:modified xsi:type="dcterms:W3CDTF">2023-06-21T19:30:30Z</dcterms:modified>
</cp:coreProperties>
</file>