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  <p:sldId id="269" r:id="rId12"/>
    <p:sldId id="270" r:id="rId13"/>
    <p:sldId id="27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>
      <p:cViewPr varScale="1">
        <p:scale>
          <a:sx n="106" d="100"/>
          <a:sy n="106" d="100"/>
        </p:scale>
        <p:origin x="126" y="12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6.emf"/><Relationship Id="rId3" Type="http://schemas.openxmlformats.org/officeDocument/2006/relationships/image" Target="../media/image41.wmf"/><Relationship Id="rId7" Type="http://schemas.openxmlformats.org/officeDocument/2006/relationships/image" Target="../media/image43.e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4.emf"/><Relationship Id="rId14" Type="http://schemas.openxmlformats.org/officeDocument/2006/relationships/oleObject" Target="../embeddings/oleObject5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3.e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48.emf"/><Relationship Id="rId21" Type="http://schemas.openxmlformats.org/officeDocument/2006/relationships/image" Target="../media/image57.w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2.e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49.wmf"/><Relationship Id="rId15" Type="http://schemas.openxmlformats.org/officeDocument/2006/relationships/image" Target="../media/image54.emf"/><Relationship Id="rId23" Type="http://schemas.openxmlformats.org/officeDocument/2006/relationships/image" Target="../media/image58.e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56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1.e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66.e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61.wmf"/><Relationship Id="rId21" Type="http://schemas.openxmlformats.org/officeDocument/2006/relationships/image" Target="../media/image70.emf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68.e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4.emf"/><Relationship Id="rId14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e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12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2.emf"/><Relationship Id="rId18" Type="http://schemas.openxmlformats.org/officeDocument/2006/relationships/image" Target="../media/image24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6.bin"/><Relationship Id="rId2" Type="http://schemas.openxmlformats.org/officeDocument/2006/relationships/oleObject" Target="../embeddings/oleObject18.bin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oleObject" Target="../embeddings/oleObject25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25.emf"/><Relationship Id="rId21" Type="http://schemas.openxmlformats.org/officeDocument/2006/relationships/oleObject" Target="../embeddings/oleObject38.bin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" Type="http://schemas.openxmlformats.org/officeDocument/2006/relationships/oleObject" Target="../embeddings/oleObject27.bin"/><Relationship Id="rId16" Type="http://schemas.openxmlformats.org/officeDocument/2006/relationships/image" Target="../media/image31.emf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33.bin"/><Relationship Id="rId22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9.wmf"/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12.8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2004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Division with Polynomials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we can write</a:t>
            </a:r>
          </a:p>
          <a:p>
            <a:pPr marL="0" indent="0">
              <a:spcBef>
                <a:spcPct val="7500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Check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Show 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263422" y="1151466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825500" progId="Equation.DSMT4">
                  <p:embed/>
                </p:oleObj>
              </mc:Choice>
              <mc:Fallback>
                <p:oleObj name="Equation" r:id="rId2" imgW="838200" imgH="82550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422" y="1151466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20215"/>
              </p:ext>
            </p:extLst>
          </p:nvPr>
        </p:nvGraphicFramePr>
        <p:xfrm>
          <a:off x="1746250" y="206375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5360" imgH="914040" progId="Equation.DSMT4">
                  <p:embed/>
                </p:oleObj>
              </mc:Choice>
              <mc:Fallback>
                <p:oleObj name="Equation" r:id="rId4" imgW="1755360" imgH="91404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06375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585437"/>
              </p:ext>
            </p:extLst>
          </p:nvPr>
        </p:nvGraphicFramePr>
        <p:xfrm>
          <a:off x="1508125" y="3937000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4360" imgH="301680" progId="Equation.DSMT4">
                  <p:embed/>
                </p:oleObj>
              </mc:Choice>
              <mc:Fallback>
                <p:oleObj name="Equation" r:id="rId6" imgW="1764360" imgH="3016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937000"/>
                        <a:ext cx="1778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784"/>
              </p:ext>
            </p:extLst>
          </p:nvPr>
        </p:nvGraphicFramePr>
        <p:xfrm>
          <a:off x="1752600" y="4654550"/>
          <a:ext cx="269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78760" imgH="594000" progId="Equation.DSMT4">
                  <p:embed/>
                </p:oleObj>
              </mc:Choice>
              <mc:Fallback>
                <p:oleObj name="Equation" r:id="rId8" imgW="2678760" imgH="5940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54550"/>
                        <a:ext cx="269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86035"/>
              </p:ext>
            </p:extLst>
          </p:nvPr>
        </p:nvGraphicFramePr>
        <p:xfrm>
          <a:off x="3600450" y="2101850"/>
          <a:ext cx="2476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8520" imgH="886680" progId="Equation.DSMT4">
                  <p:embed/>
                </p:oleObj>
              </mc:Choice>
              <mc:Fallback>
                <p:oleObj name="Equation" r:id="rId10" imgW="2468520" imgH="88668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101850"/>
                        <a:ext cx="2476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6093"/>
              </p:ext>
            </p:extLst>
          </p:nvPr>
        </p:nvGraphicFramePr>
        <p:xfrm>
          <a:off x="4527550" y="4648200"/>
          <a:ext cx="323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27400" imgH="447840" progId="Equation.DSMT4">
                  <p:embed/>
                </p:oleObj>
              </mc:Choice>
              <mc:Fallback>
                <p:oleObj name="Equation" r:id="rId12" imgW="3227400" imgH="447840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648200"/>
                        <a:ext cx="3238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61207"/>
              </p:ext>
            </p:extLst>
          </p:nvPr>
        </p:nvGraphicFramePr>
        <p:xfrm>
          <a:off x="4546600" y="5321300"/>
          <a:ext cx="201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11320" imgH="411120" progId="Equation.DSMT4">
                  <p:embed/>
                </p:oleObj>
              </mc:Choice>
              <mc:Fallback>
                <p:oleObj name="Equation" r:id="rId14" imgW="2011320" imgH="41112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21300"/>
                        <a:ext cx="201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Using Long Division (Remainder 0)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84632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                                                      by using the division algorithm.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69816"/>
              </p:ext>
            </p:extLst>
          </p:nvPr>
        </p:nvGraphicFramePr>
        <p:xfrm>
          <a:off x="1483685" y="1041564"/>
          <a:ext cx="4368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61040" imgH="649080" progId="Equation.DSMT4">
                  <p:embed/>
                </p:oleObj>
              </mc:Choice>
              <mc:Fallback>
                <p:oleObj name="Equation" r:id="rId2" imgW="4361040" imgH="6490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685" y="1041564"/>
                        <a:ext cx="4368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8977"/>
              </p:ext>
            </p:extLst>
          </p:nvPr>
        </p:nvGraphicFramePr>
        <p:xfrm>
          <a:off x="4159189" y="195504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393529" progId="Equation.DSMT4">
                  <p:embed/>
                </p:oleObj>
              </mc:Choice>
              <mc:Fallback>
                <p:oleObj name="Equation" r:id="rId4" imgW="507780" imgH="393529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189" y="1955043"/>
                        <a:ext cx="508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92946"/>
              </p:ext>
            </p:extLst>
          </p:nvPr>
        </p:nvGraphicFramePr>
        <p:xfrm>
          <a:off x="7316904" y="5440248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8640" imgH="447840" progId="Equation.DSMT4">
                  <p:embed/>
                </p:oleObj>
              </mc:Choice>
              <mc:Fallback>
                <p:oleObj name="Equation" r:id="rId6" imgW="1718640" imgH="44784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904" y="5440248"/>
                        <a:ext cx="172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73107"/>
              </p:ext>
            </p:extLst>
          </p:nvPr>
        </p:nvGraphicFramePr>
        <p:xfrm>
          <a:off x="2152157" y="2335213"/>
          <a:ext cx="374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29960" imgH="749520" progId="Equation.DSMT4">
                  <p:embed/>
                </p:oleObj>
              </mc:Choice>
              <mc:Fallback>
                <p:oleObj name="Equation" r:id="rId8" imgW="37299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157" y="2335213"/>
                        <a:ext cx="3746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5423"/>
              </p:ext>
            </p:extLst>
          </p:nvPr>
        </p:nvGraphicFramePr>
        <p:xfrm>
          <a:off x="2833194" y="2909888"/>
          <a:ext cx="203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20320" imgH="557640" progId="Equation.DSMT4">
                  <p:embed/>
                </p:oleObj>
              </mc:Choice>
              <mc:Fallback>
                <p:oleObj name="Equation" r:id="rId10" imgW="2020320" imgH="55764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194" y="2909888"/>
                        <a:ext cx="2032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49079"/>
              </p:ext>
            </p:extLst>
          </p:nvPr>
        </p:nvGraphicFramePr>
        <p:xfrm>
          <a:off x="3823794" y="3398838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63920" imgH="447840" progId="Equation.DSMT4">
                  <p:embed/>
                </p:oleObj>
              </mc:Choice>
              <mc:Fallback>
                <p:oleObj name="Equation" r:id="rId12" imgW="1663920" imgH="447840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794" y="3398838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14188"/>
              </p:ext>
            </p:extLst>
          </p:nvPr>
        </p:nvGraphicFramePr>
        <p:xfrm>
          <a:off x="3506294" y="3830638"/>
          <a:ext cx="214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0120" imgH="530280" progId="Equation.DSMT4">
                  <p:embed/>
                </p:oleObj>
              </mc:Choice>
              <mc:Fallback>
                <p:oleObj name="Equation" r:id="rId14" imgW="2130120" imgH="53028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294" y="3830638"/>
                        <a:ext cx="2146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34961"/>
              </p:ext>
            </p:extLst>
          </p:nvPr>
        </p:nvGraphicFramePr>
        <p:xfrm>
          <a:off x="5112844" y="4402312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25" imgH="291973" progId="Equation.DSMT4">
                  <p:embed/>
                </p:oleObj>
              </mc:Choice>
              <mc:Fallback>
                <p:oleObj name="Equation" r:id="rId16" imgW="863225" imgH="291973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844" y="4402312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832041"/>
              </p:ext>
            </p:extLst>
          </p:nvPr>
        </p:nvGraphicFramePr>
        <p:xfrm>
          <a:off x="4724400" y="4711700"/>
          <a:ext cx="1371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62240" imgH="530280" progId="Equation.DSMT4">
                  <p:embed/>
                </p:oleObj>
              </mc:Choice>
              <mc:Fallback>
                <p:oleObj name="Equation" r:id="rId18" imgW="1362240" imgH="53028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11700"/>
                        <a:ext cx="1371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41155"/>
              </p:ext>
            </p:extLst>
          </p:nvPr>
        </p:nvGraphicFramePr>
        <p:xfrm>
          <a:off x="5802148" y="527500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5713" imgH="291847" progId="Equation.DSMT4">
                  <p:embed/>
                </p:oleObj>
              </mc:Choice>
              <mc:Fallback>
                <p:oleObj name="Equation" r:id="rId20" imgW="215713" imgH="291847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148" y="527500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98389" y="5473317"/>
            <a:ext cx="72454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There is no remainder, thus the quotient is simply  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930775"/>
              </p:ext>
            </p:extLst>
          </p:nvPr>
        </p:nvGraphicFramePr>
        <p:xfrm>
          <a:off x="4705317" y="2068676"/>
          <a:ext cx="58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6000" imgH="264960" progId="Equation.DSMT4">
                  <p:embed/>
                </p:oleObj>
              </mc:Choice>
              <mc:Fallback>
                <p:oleObj name="Equation" r:id="rId22" imgW="576000" imgH="264960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17" y="2068676"/>
                        <a:ext cx="584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83754"/>
              </p:ext>
            </p:extLst>
          </p:nvPr>
        </p:nvGraphicFramePr>
        <p:xfrm>
          <a:off x="5381592" y="2069343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800" imgH="279400" progId="Equation.DSMT4">
                  <p:embed/>
                </p:oleObj>
              </mc:Choice>
              <mc:Fallback>
                <p:oleObj name="Equation" r:id="rId24" imgW="558800" imgH="27940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592" y="2069343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C2076C9-21C8-DF6F-8706-6164097448BD}"/>
              </a:ext>
            </a:extLst>
          </p:cNvPr>
          <p:cNvSpPr/>
          <p:nvPr/>
        </p:nvSpPr>
        <p:spPr>
          <a:xfrm>
            <a:off x="475757" y="2092903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Solution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Using Long </a:t>
            </a:r>
            <a:r>
              <a:rPr lang="en-US" sz="3200" dirty="0">
                <a:solidFill>
                  <a:schemeClr val="accent1"/>
                </a:solidFill>
              </a:rPr>
              <a:t>Division (Terms Missing)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Simplify                                 using </a:t>
            </a:r>
            <a:r>
              <a:rPr lang="en-IN" dirty="0"/>
              <a:t>the division algorithm.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0 is written as a placeholder for any missing powers of the variable. In this way, like terms are easily aligned vertically.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29029"/>
              </p:ext>
            </p:extLst>
          </p:nvPr>
        </p:nvGraphicFramePr>
        <p:xfrm>
          <a:off x="1841500" y="1168400"/>
          <a:ext cx="2463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160" imgH="969120" progId="Equation.DSMT4">
                  <p:embed/>
                </p:oleObj>
              </mc:Choice>
              <mc:Fallback>
                <p:oleObj name="Equation" r:id="rId2" imgW="2450160" imgH="96912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168400"/>
                        <a:ext cx="2463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(Terms Missing)(c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47358"/>
              </p:ext>
            </p:extLst>
          </p:nvPr>
        </p:nvGraphicFramePr>
        <p:xfrm>
          <a:off x="3624835" y="1299908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057" imgH="380835" progId="Equation.DSMT4">
                  <p:embed/>
                </p:oleObj>
              </mc:Choice>
              <mc:Fallback>
                <p:oleObj name="Equation" r:id="rId2" imgW="330057" imgH="380835" progId="Equation.DSMT4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835" y="1299908"/>
                        <a:ext cx="330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638800" y="4926181"/>
            <a:ext cx="299183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the remainder is of smaller degree than the divisor.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824281"/>
              </p:ext>
            </p:extLst>
          </p:nvPr>
        </p:nvGraphicFramePr>
        <p:xfrm>
          <a:off x="498587" y="1674813"/>
          <a:ext cx="478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72520" imgH="749520" progId="Equation.DSMT4">
                  <p:embed/>
                </p:oleObj>
              </mc:Choice>
              <mc:Fallback>
                <p:oleObj name="Equation" r:id="rId4" imgW="4772520" imgH="7495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87" y="1674813"/>
                        <a:ext cx="4787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15186"/>
              </p:ext>
            </p:extLst>
          </p:nvPr>
        </p:nvGraphicFramePr>
        <p:xfrm>
          <a:off x="1662225" y="2344738"/>
          <a:ext cx="246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0160" imgH="712800" progId="Equation.DSMT4">
                  <p:embed/>
                </p:oleObj>
              </mc:Choice>
              <mc:Fallback>
                <p:oleObj name="Equation" r:id="rId6" imgW="2450160" imgH="7128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225" y="2344738"/>
                        <a:ext cx="246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25454"/>
              </p:ext>
            </p:extLst>
          </p:nvPr>
        </p:nvGraphicFramePr>
        <p:xfrm>
          <a:off x="2756012" y="3089275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4800" imgH="447840" progId="Equation.DSMT4">
                  <p:embed/>
                </p:oleObj>
              </mc:Choice>
              <mc:Fallback>
                <p:oleObj name="Equation" r:id="rId8" imgW="1864800" imgH="447840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012" y="3089275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51854"/>
              </p:ext>
            </p:extLst>
          </p:nvPr>
        </p:nvGraphicFramePr>
        <p:xfrm>
          <a:off x="2360725" y="3598863"/>
          <a:ext cx="238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77080" imgH="712800" progId="Equation.DSMT4">
                  <p:embed/>
                </p:oleObj>
              </mc:Choice>
              <mc:Fallback>
                <p:oleObj name="Equation" r:id="rId10" imgW="2377080" imgH="71280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725" y="3598863"/>
                        <a:ext cx="2387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70208"/>
              </p:ext>
            </p:extLst>
          </p:nvPr>
        </p:nvGraphicFramePr>
        <p:xfrm>
          <a:off x="3435462" y="4217988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0280" imgH="447840" progId="Equation.DSMT4">
                  <p:embed/>
                </p:oleObj>
              </mc:Choice>
              <mc:Fallback>
                <p:oleObj name="Equation" r:id="rId12" imgW="1700280" imgH="447840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462" y="4217988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659292"/>
              </p:ext>
            </p:extLst>
          </p:nvPr>
        </p:nvGraphicFramePr>
        <p:xfrm>
          <a:off x="3057637" y="47101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86080" imgH="712800" progId="Equation.DSMT4">
                  <p:embed/>
                </p:oleObj>
              </mc:Choice>
              <mc:Fallback>
                <p:oleObj name="Equation" r:id="rId14" imgW="2386080" imgH="71280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37" y="4710113"/>
                        <a:ext cx="2400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22544"/>
              </p:ext>
            </p:extLst>
          </p:nvPr>
        </p:nvGraphicFramePr>
        <p:xfrm>
          <a:off x="4289537" y="5500688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32840" imgH="264960" progId="Equation.DSMT4">
                  <p:embed/>
                </p:oleObj>
              </mc:Choice>
              <mc:Fallback>
                <p:oleObj name="Equation" r:id="rId16" imgW="1032840" imgH="264960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537" y="5500688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83780"/>
              </p:ext>
            </p:extLst>
          </p:nvPr>
        </p:nvGraphicFramePr>
        <p:xfrm>
          <a:off x="4052539" y="143960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47" imgH="241195" progId="Equation.DSMT4">
                  <p:embed/>
                </p:oleObj>
              </mc:Choice>
              <mc:Fallback>
                <p:oleObj name="Equation" r:id="rId18" imgW="583947" imgH="241195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539" y="143960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58025"/>
              </p:ext>
            </p:extLst>
          </p:nvPr>
        </p:nvGraphicFramePr>
        <p:xfrm>
          <a:off x="4753087" y="1395413"/>
          <a:ext cx="52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11920" imgH="264960" progId="Equation.DSMT4">
                  <p:embed/>
                </p:oleObj>
              </mc:Choice>
              <mc:Fallback>
                <p:oleObj name="Equation" r:id="rId20" imgW="511920" imgH="264960" progId="Equation.DSMT4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087" y="1395413"/>
                        <a:ext cx="520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(Terms Missing)(cont.)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Thus, the quotient is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baseline="30000" dirty="0">
                <a:solidFill>
                  <a:srgbClr val="FF0008"/>
                </a:solidFill>
              </a:rPr>
              <a:t>2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8</a:t>
            </a:r>
            <a:r>
              <a:rPr lang="en-US" i="0" dirty="0">
                <a:solidFill>
                  <a:schemeClr val="tx1"/>
                </a:solidFill>
              </a:rPr>
              <a:t> and the remainder is     </a:t>
            </a:r>
            <a:r>
              <a:rPr lang="en-US" i="0" dirty="0">
                <a:solidFill>
                  <a:srgbClr val="FF0008"/>
                </a:solidFill>
              </a:rPr>
              <a:t>3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 11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4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, we can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286000" y="2187222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825500" progId="Equation.DSMT4">
                  <p:embed/>
                </p:oleObj>
              </mc:Choice>
              <mc:Fallback>
                <p:oleObj name="Equation" r:id="rId2" imgW="838200" imgH="8255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87222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04795"/>
              </p:ext>
            </p:extLst>
          </p:nvPr>
        </p:nvGraphicFramePr>
        <p:xfrm>
          <a:off x="2476500" y="3149600"/>
          <a:ext cx="3225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18040" imgH="941400" progId="Equation.DSMT4">
                  <p:embed/>
                </p:oleObj>
              </mc:Choice>
              <mc:Fallback>
                <p:oleObj name="Equation" r:id="rId4" imgW="3218040" imgH="9414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149600"/>
                        <a:ext cx="3225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</a:t>
            </a: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812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each polynomial by the monomial denominator by writing each fraction as the sum (or difference) of fractions. Simplify each fraction, if possible.</a:t>
            </a:r>
          </a:p>
          <a:p>
            <a:pPr marL="514350" indent="-514350">
              <a:spcBef>
                <a:spcPct val="65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1000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10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7198"/>
              </p:ext>
            </p:extLst>
          </p:nvPr>
        </p:nvGraphicFramePr>
        <p:xfrm>
          <a:off x="995363" y="2724150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28880" imgH="914040" progId="Equation.DSMT4">
                  <p:embed/>
                </p:oleObj>
              </mc:Choice>
              <mc:Fallback>
                <p:oleObj name="Equation" r:id="rId2" imgW="1928880" imgH="914040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724150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01664"/>
              </p:ext>
            </p:extLst>
          </p:nvPr>
        </p:nvGraphicFramePr>
        <p:xfrm>
          <a:off x="1109663" y="4365835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28880" imgH="914040" progId="Equation.DSMT4">
                  <p:embed/>
                </p:oleObj>
              </mc:Choice>
              <mc:Fallback>
                <p:oleObj name="Equation" r:id="rId4" imgW="1928880" imgH="91404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365835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1131"/>
              </p:ext>
            </p:extLst>
          </p:nvPr>
        </p:nvGraphicFramePr>
        <p:xfrm>
          <a:off x="3103563" y="4384885"/>
          <a:ext cx="2400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6080" imgH="914040" progId="Equation.DSMT4">
                  <p:embed/>
                </p:oleObj>
              </mc:Choice>
              <mc:Fallback>
                <p:oleObj name="Equation" r:id="rId5" imgW="2386080" imgH="914040" progId="Equation.DSMT4">
                  <p:embed/>
                  <p:pic>
                    <p:nvPicPr>
                      <p:cNvPr id="0" name="Picture 8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384885"/>
                        <a:ext cx="2400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98044"/>
              </p:ext>
            </p:extLst>
          </p:nvPr>
        </p:nvGraphicFramePr>
        <p:xfrm>
          <a:off x="5575300" y="4389648"/>
          <a:ext cx="196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56240" imgH="914040" progId="Equation.DSMT4">
                  <p:embed/>
                </p:oleObj>
              </mc:Choice>
              <mc:Fallback>
                <p:oleObj name="Equation" r:id="rId7" imgW="1956240" imgH="914040" progId="Equation.DSMT4">
                  <p:embed/>
                  <p:pic>
                    <p:nvPicPr>
                      <p:cNvPr id="0" name="Picture 8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389648"/>
                        <a:ext cx="1968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29404"/>
              </p:ext>
            </p:extLst>
          </p:nvPr>
        </p:nvGraphicFramePr>
        <p:xfrm>
          <a:off x="4876800" y="2743200"/>
          <a:ext cx="2578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68960" imgH="987120" progId="Equation.DSMT4">
                  <p:embed/>
                </p:oleObj>
              </mc:Choice>
              <mc:Fallback>
                <p:oleObj name="Equation" r:id="rId9" imgW="2568960" imgH="987120" progId="Equation.DSMT4">
                  <p:embed/>
                  <p:pic>
                    <p:nvPicPr>
                      <p:cNvPr id="0" name="Picture 8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25781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91000" y="2831158"/>
            <a:ext cx="47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 (cont.)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38694"/>
              </p:ext>
            </p:extLst>
          </p:nvPr>
        </p:nvGraphicFramePr>
        <p:xfrm>
          <a:off x="1106488" y="1147763"/>
          <a:ext cx="26257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939600" progId="Equation.DSMT4">
                  <p:embed/>
                </p:oleObj>
              </mc:Choice>
              <mc:Fallback>
                <p:oleObj name="Equation" r:id="rId2" imgW="2616120" imgH="939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147763"/>
                        <a:ext cx="26257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7564"/>
              </p:ext>
            </p:extLst>
          </p:nvPr>
        </p:nvGraphicFramePr>
        <p:xfrm>
          <a:off x="3784600" y="1114789"/>
          <a:ext cx="299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9440" imgH="987120" progId="Equation.DSMT4">
                  <p:embed/>
                </p:oleObj>
              </mc:Choice>
              <mc:Fallback>
                <p:oleObj name="Equation" r:id="rId4" imgW="2989440" imgH="98712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114789"/>
                        <a:ext cx="2997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16088"/>
              </p:ext>
            </p:extLst>
          </p:nvPr>
        </p:nvGraphicFramePr>
        <p:xfrm>
          <a:off x="3798241" y="2318114"/>
          <a:ext cx="201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1320" imgH="466200" progId="Equation.DSMT4">
                  <p:embed/>
                </p:oleObj>
              </mc:Choice>
              <mc:Fallback>
                <p:oleObj name="Equation" r:id="rId6" imgW="2011320" imgH="4662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41" y="2318114"/>
                        <a:ext cx="201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Theorem: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For polynomials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, the division algorithm gives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 are polynomials and the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0" dirty="0">
                <a:solidFill>
                  <a:srgbClr val="C00000"/>
                </a:solidFill>
              </a:rPr>
              <a:t> &lt; </a:t>
            </a: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785133"/>
              </p:ext>
            </p:extLst>
          </p:nvPr>
        </p:nvGraphicFramePr>
        <p:xfrm>
          <a:off x="3168650" y="1841500"/>
          <a:ext cx="280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7560" imgH="886680" progId="Equation.DSMT4">
                  <p:embed/>
                </p:oleObj>
              </mc:Choice>
              <mc:Fallback>
                <p:oleObj name="Equation" r:id="rId2" imgW="2797560" imgH="886680" progId="Equation.DSMT4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841500"/>
                        <a:ext cx="2806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Simplify                        by using long </a:t>
            </a:r>
            <a:r>
              <a:rPr lang="en-US" sz="2800" dirty="0"/>
              <a:t>algorithm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Using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12970"/>
              </p:ext>
            </p:extLst>
          </p:nvPr>
        </p:nvGraphicFramePr>
        <p:xfrm>
          <a:off x="1803400" y="107950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5360" imgH="914040" progId="Equation.DSMT4">
                  <p:embed/>
                </p:oleObj>
              </mc:Choice>
              <mc:Fallback>
                <p:oleObj name="Equation" r:id="rId2" imgW="1755360" imgH="91404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07950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5940"/>
              </p:ext>
            </p:extLst>
          </p:nvPr>
        </p:nvGraphicFramePr>
        <p:xfrm>
          <a:off x="1860550" y="3259138"/>
          <a:ext cx="2730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5120" imgH="749520" progId="Equation.DSMT4">
                  <p:embed/>
                </p:oleObj>
              </mc:Choice>
              <mc:Fallback>
                <p:oleObj name="Equation" r:id="rId4" imgW="2715120" imgH="749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3259138"/>
                        <a:ext cx="2730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86000" y="2643322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264332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3329122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0260" y="3329122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Write both polynomials in order of descending powers. </a:t>
            </a:r>
            <a:r>
              <a:rPr lang="en-US" sz="2000" b="1" dirty="0">
                <a:solidFill>
                  <a:srgbClr val="008080"/>
                </a:solidFill>
                <a:latin typeface="Calibri" pitchFamily="34" charset="0"/>
              </a:rPr>
              <a:t>If any powers are missing, fill in with 0s.</a:t>
            </a:r>
            <a:endParaRPr lang="en-US" sz="2000" b="1" i="1" dirty="0">
              <a:solidFill>
                <a:srgbClr val="0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3877112"/>
            <a:ext cx="36576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3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dividend. Use a negative sign to indicate that the product is to be subtracted.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96240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3: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68216"/>
              </p:ext>
            </p:extLst>
          </p:nvPr>
        </p:nvGraphicFramePr>
        <p:xfrm>
          <a:off x="2549525" y="4521200"/>
          <a:ext cx="179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712800" progId="Equation.DSMT4">
                  <p:embed/>
                </p:oleObj>
              </mc:Choice>
              <mc:Fallback>
                <p:oleObj name="Equation" r:id="rId2" imgW="1782720" imgH="7128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521200"/>
                        <a:ext cx="1790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65276"/>
              </p:ext>
            </p:extLst>
          </p:nvPr>
        </p:nvGraphicFramePr>
        <p:xfrm>
          <a:off x="1770063" y="390048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5360" imgH="749520" progId="Equation.DSMT4">
                  <p:embed/>
                </p:oleObj>
              </mc:Choice>
              <mc:Fallback>
                <p:oleObj name="Equation" r:id="rId4" imgW="2925360" imgH="7495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90048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82400"/>
              </p:ext>
            </p:extLst>
          </p:nvPr>
        </p:nvGraphicFramePr>
        <p:xfrm>
          <a:off x="3803070" y="3594997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35" imgH="291973" progId="Equation.DSMT4">
                  <p:embed/>
                </p:oleObj>
              </mc:Choice>
              <mc:Fallback>
                <p:oleObj name="Equation" r:id="rId6" imgW="380835" imgH="291973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594997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87432"/>
              </p:ext>
            </p:extLst>
          </p:nvPr>
        </p:nvGraphicFramePr>
        <p:xfrm>
          <a:off x="5027613" y="1797050"/>
          <a:ext cx="28114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960" imgH="1384200" progId="Equation.DSMT4">
                  <p:embed/>
                </p:oleObj>
              </mc:Choice>
              <mc:Fallback>
                <p:oleObj name="Equation" r:id="rId8" imgW="2793960" imgH="13842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797050"/>
                        <a:ext cx="2811462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361416"/>
              </p:ext>
            </p:extLst>
          </p:nvPr>
        </p:nvGraphicFramePr>
        <p:xfrm>
          <a:off x="1697038" y="2043113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749520" progId="Equation.DSMT4">
                  <p:embed/>
                </p:oleObj>
              </mc:Choice>
              <mc:Fallback>
                <p:oleObj name="Equation" r:id="rId10" imgW="2925360" imgH="74952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043113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55128"/>
              </p:ext>
            </p:extLst>
          </p:nvPr>
        </p:nvGraphicFramePr>
        <p:xfrm>
          <a:off x="3721100" y="172965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729653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57200" y="212794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2: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114300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0260" y="114300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8"/>
          <p:cNvSpPr>
            <a:spLocks noChangeShapeType="1"/>
          </p:cNvSpPr>
          <p:nvPr/>
        </p:nvSpPr>
        <p:spPr bwMode="auto">
          <a:xfrm flipH="1">
            <a:off x="4724400" y="4845336"/>
            <a:ext cx="14748" cy="7172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36882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5: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835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4: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212618"/>
            <a:ext cx="3301225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signs and adding.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495800"/>
            <a:ext cx="2171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8080"/>
                </a:solidFill>
              </a:rPr>
              <a:t>Bring down the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43877"/>
              </p:ext>
            </p:extLst>
          </p:nvPr>
        </p:nvGraphicFramePr>
        <p:xfrm>
          <a:off x="2590800" y="26892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3120" imgH="557640" progId="Equation.DSMT4">
                  <p:embed/>
                </p:oleObj>
              </mc:Choice>
              <mc:Fallback>
                <p:oleObj name="Equation" r:id="rId2" imgW="1563120" imgH="557640" progId="Equation.DSMT4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6892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35286"/>
              </p:ext>
            </p:extLst>
          </p:nvPr>
        </p:nvGraphicFramePr>
        <p:xfrm>
          <a:off x="3505200" y="3276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1360" imgH="264960" progId="Equation.DSMT4">
                  <p:embed/>
                </p:oleObj>
              </mc:Choice>
              <mc:Fallback>
                <p:oleObj name="Equation" r:id="rId4" imgW="621360" imgH="264960" progId="Equation.DSMT4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76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03826"/>
              </p:ext>
            </p:extLst>
          </p:nvPr>
        </p:nvGraphicFramePr>
        <p:xfrm>
          <a:off x="1714500" y="205263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25360" imgH="749520" progId="Equation.DSMT4">
                  <p:embed/>
                </p:oleObj>
              </mc:Choice>
              <mc:Fallback>
                <p:oleObj name="Equation" r:id="rId6" imgW="2925360" imgH="74952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05263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42741"/>
              </p:ext>
            </p:extLst>
          </p:nvPr>
        </p:nvGraphicFramePr>
        <p:xfrm>
          <a:off x="3763962" y="1754188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2" y="1754188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25149"/>
              </p:ext>
            </p:extLst>
          </p:nvPr>
        </p:nvGraphicFramePr>
        <p:xfrm>
          <a:off x="2590800" y="49355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3120" imgH="557640" progId="Equation.DSMT4">
                  <p:embed/>
                </p:oleObj>
              </mc:Choice>
              <mc:Fallback>
                <p:oleObj name="Equation" r:id="rId10" imgW="1563120" imgH="55764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355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06387"/>
              </p:ext>
            </p:extLst>
          </p:nvPr>
        </p:nvGraphicFramePr>
        <p:xfrm>
          <a:off x="3581400" y="5562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1360" imgH="264960" progId="Equation.DSMT4">
                  <p:embed/>
                </p:oleObj>
              </mc:Choice>
              <mc:Fallback>
                <p:oleObj name="Equation" r:id="rId12" imgW="621360" imgH="264960" progId="Equation.DSMT4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562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50374"/>
              </p:ext>
            </p:extLst>
          </p:nvPr>
        </p:nvGraphicFramePr>
        <p:xfrm>
          <a:off x="1712912" y="428307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25360" imgH="749520" progId="Equation.DSMT4">
                  <p:embed/>
                </p:oleObj>
              </mc:Choice>
              <mc:Fallback>
                <p:oleObj name="Equation" r:id="rId14" imgW="2925360" imgH="749520" progId="Equation.DSMT4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2" y="428307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93312"/>
              </p:ext>
            </p:extLst>
          </p:nvPr>
        </p:nvGraphicFramePr>
        <p:xfrm>
          <a:off x="3778392" y="3954026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35" imgH="291973" progId="Equation.DSMT4">
                  <p:embed/>
                </p:oleObj>
              </mc:Choice>
              <mc:Fallback>
                <p:oleObj name="Equation" r:id="rId15" imgW="380835" imgH="291973" progId="Equation.DSMT4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392" y="3954026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900820"/>
              </p:ext>
            </p:extLst>
          </p:nvPr>
        </p:nvGraphicFramePr>
        <p:xfrm>
          <a:off x="4267200" y="55626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3760" imgH="264960" progId="Equation.DSMT4">
                  <p:embed/>
                </p:oleObj>
              </mc:Choice>
              <mc:Fallback>
                <p:oleObj name="Equation" r:id="rId17" imgW="383760" imgH="26496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56260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18508"/>
              </p:ext>
            </p:extLst>
          </p:nvPr>
        </p:nvGraphicFramePr>
        <p:xfrm>
          <a:off x="5276850" y="1905000"/>
          <a:ext cx="2717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6120" imgH="1343880" progId="Equation.DSMT4">
                  <p:embed/>
                </p:oleObj>
              </mc:Choice>
              <mc:Fallback>
                <p:oleObj name="Equation" r:id="rId2" imgW="2706120" imgH="13438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905000"/>
                        <a:ext cx="27178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91518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6: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66415"/>
              </p:ext>
            </p:extLst>
          </p:nvPr>
        </p:nvGraphicFramePr>
        <p:xfrm>
          <a:off x="2646363" y="23590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3120" imgH="557640" progId="Equation.DSMT4">
                  <p:embed/>
                </p:oleObj>
              </mc:Choice>
              <mc:Fallback>
                <p:oleObj name="Equation" r:id="rId4" imgW="1563120" imgH="55764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3590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88977"/>
              </p:ext>
            </p:extLst>
          </p:nvPr>
        </p:nvGraphicFramePr>
        <p:xfrm>
          <a:off x="3505200" y="2987675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640" imgH="356400" progId="Equation.DSMT4">
                  <p:embed/>
                </p:oleObj>
              </mc:Choice>
              <mc:Fallback>
                <p:oleObj name="Equation" r:id="rId6" imgW="1142640" imgH="3564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87675"/>
                        <a:ext cx="1155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89012"/>
              </p:ext>
            </p:extLst>
          </p:nvPr>
        </p:nvGraphicFramePr>
        <p:xfrm>
          <a:off x="1754188" y="182880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25360" imgH="749520" progId="Equation.DSMT4">
                  <p:embed/>
                </p:oleObj>
              </mc:Choice>
              <mc:Fallback>
                <p:oleObj name="Equation" r:id="rId8" imgW="29253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82880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26097"/>
              </p:ext>
            </p:extLst>
          </p:nvPr>
        </p:nvGraphicFramePr>
        <p:xfrm>
          <a:off x="4254500" y="153035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760" imgH="264960" progId="Equation.DSMT4">
                  <p:embed/>
                </p:oleObj>
              </mc:Choice>
              <mc:Fallback>
                <p:oleObj name="Equation" r:id="rId10" imgW="38376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53035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78520"/>
              </p:ext>
            </p:extLst>
          </p:nvPr>
        </p:nvGraphicFramePr>
        <p:xfrm>
          <a:off x="3821545" y="1524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91973" progId="Equation.DSMT4">
                  <p:embed/>
                </p:oleObj>
              </mc:Choice>
              <mc:Fallback>
                <p:oleObj name="Equation" r:id="rId12" imgW="380835" imgH="291973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545" y="1524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81600" y="3928408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2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expression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2.  Use a negative sign to indicate that the product is to be subtracted.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66294"/>
              </p:ext>
            </p:extLst>
          </p:nvPr>
        </p:nvGraphicFramePr>
        <p:xfrm>
          <a:off x="2638425" y="43894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3120" imgH="557640" progId="Equation.DSMT4">
                  <p:embed/>
                </p:oleObj>
              </mc:Choice>
              <mc:Fallback>
                <p:oleObj name="Equation" r:id="rId14" imgW="1563120" imgH="55764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3894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24254"/>
              </p:ext>
            </p:extLst>
          </p:nvPr>
        </p:nvGraphicFramePr>
        <p:xfrm>
          <a:off x="3451225" y="504825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06720" imgH="356400" progId="Equation.DSMT4">
                  <p:embed/>
                </p:oleObj>
              </mc:Choice>
              <mc:Fallback>
                <p:oleObj name="Equation" r:id="rId15" imgW="1206720" imgH="356400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04825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45993"/>
              </p:ext>
            </p:extLst>
          </p:nvPr>
        </p:nvGraphicFramePr>
        <p:xfrm>
          <a:off x="1746250" y="376555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25360" imgH="749520" progId="Equation.DSMT4">
                  <p:embed/>
                </p:oleObj>
              </mc:Choice>
              <mc:Fallback>
                <p:oleObj name="Equation" r:id="rId17" imgW="2925360" imgH="74952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76555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89417"/>
              </p:ext>
            </p:extLst>
          </p:nvPr>
        </p:nvGraphicFramePr>
        <p:xfrm>
          <a:off x="4262438" y="3490913"/>
          <a:ext cx="4032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480" imgH="279360" progId="Equation.DSMT4">
                  <p:embed/>
                </p:oleObj>
              </mc:Choice>
              <mc:Fallback>
                <p:oleObj name="Equation" r:id="rId18" imgW="393480" imgH="279360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490913"/>
                        <a:ext cx="4032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4290"/>
              </p:ext>
            </p:extLst>
          </p:nvPr>
        </p:nvGraphicFramePr>
        <p:xfrm>
          <a:off x="3803070" y="349075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35" imgH="291973" progId="Equation.DSMT4">
                  <p:embed/>
                </p:oleObj>
              </mc:Choice>
              <mc:Fallback>
                <p:oleObj name="Equation" r:id="rId20" imgW="380835" imgH="291973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49075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37199"/>
              </p:ext>
            </p:extLst>
          </p:nvPr>
        </p:nvGraphicFramePr>
        <p:xfrm>
          <a:off x="2984500" y="5434013"/>
          <a:ext cx="18653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54000" imgH="545760" progId="Equation.DSMT4">
                  <p:embed/>
                </p:oleObj>
              </mc:Choice>
              <mc:Fallback>
                <p:oleObj name="Equation" r:id="rId21" imgW="1854000" imgH="54576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434013"/>
                        <a:ext cx="186531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57200" y="3827208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7: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10007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10007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842"/>
              </p:ext>
            </p:extLst>
          </p:nvPr>
        </p:nvGraphicFramePr>
        <p:xfrm>
          <a:off x="2559050" y="274478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3120" imgH="557640" progId="Equation.DSMT4">
                  <p:embed/>
                </p:oleObj>
              </mc:Choice>
              <mc:Fallback>
                <p:oleObj name="Equation" r:id="rId2" imgW="1563120" imgH="55764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74478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45170"/>
              </p:ext>
            </p:extLst>
          </p:nvPr>
        </p:nvGraphicFramePr>
        <p:xfrm>
          <a:off x="3371850" y="340360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720" imgH="356400" progId="Equation.DSMT4">
                  <p:embed/>
                </p:oleObj>
              </mc:Choice>
              <mc:Fallback>
                <p:oleObj name="Equation" r:id="rId4" imgW="1206720" imgH="35640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40360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0161"/>
              </p:ext>
            </p:extLst>
          </p:nvPr>
        </p:nvGraphicFramePr>
        <p:xfrm>
          <a:off x="3336573" y="3784600"/>
          <a:ext cx="130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8160" imgH="530280" progId="Equation.DSMT4">
                  <p:embed/>
                </p:oleObj>
              </mc:Choice>
              <mc:Fallback>
                <p:oleObj name="Equation" r:id="rId6" imgW="1298160" imgH="5302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573" y="3784600"/>
                        <a:ext cx="130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384"/>
              </p:ext>
            </p:extLst>
          </p:nvPr>
        </p:nvGraphicFramePr>
        <p:xfrm>
          <a:off x="4180182" y="4379913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9480" imgH="356400" progId="Equation.DSMT4">
                  <p:embed/>
                </p:oleObj>
              </mc:Choice>
              <mc:Fallback>
                <p:oleObj name="Equation" r:id="rId8" imgW="429480" imgH="3564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182" y="4379913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4027"/>
              </p:ext>
            </p:extLst>
          </p:nvPr>
        </p:nvGraphicFramePr>
        <p:xfrm>
          <a:off x="1652588" y="209232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749520" progId="Equation.DSMT4">
                  <p:embed/>
                </p:oleObj>
              </mc:Choice>
              <mc:Fallback>
                <p:oleObj name="Equation" r:id="rId10" imgW="2925360" imgH="74952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09232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77581"/>
              </p:ext>
            </p:extLst>
          </p:nvPr>
        </p:nvGraphicFramePr>
        <p:xfrm>
          <a:off x="3699165" y="178788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91973" progId="Equation.DSMT4">
                  <p:embed/>
                </p:oleObj>
              </mc:Choice>
              <mc:Fallback>
                <p:oleObj name="Equation" r:id="rId12" imgW="380835" imgH="291973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65" y="178788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36026"/>
              </p:ext>
            </p:extLst>
          </p:nvPr>
        </p:nvGraphicFramePr>
        <p:xfrm>
          <a:off x="4095170" y="1793875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6840" imgH="264960" progId="Equation.DSMT4">
                  <p:embed/>
                </p:oleObj>
              </mc:Choice>
              <mc:Fallback>
                <p:oleObj name="Equation" r:id="rId14" imgW="456840" imgH="26496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70" y="1793875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2175384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8: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0038" y="2198018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signs and adding.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989493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Thus, the quotient is </a:t>
            </a:r>
            <a:r>
              <a:rPr lang="en-US" sz="2800" dirty="0">
                <a:solidFill>
                  <a:srgbClr val="FF0008"/>
                </a:solidFill>
              </a:rPr>
              <a:t>3</a:t>
            </a:r>
            <a:r>
              <a:rPr lang="en-US" sz="2800" i="1" dirty="0">
                <a:solidFill>
                  <a:srgbClr val="FF0008"/>
                </a:solidFill>
              </a:rPr>
              <a:t>x</a:t>
            </a:r>
            <a:r>
              <a:rPr lang="en-US" sz="2800" dirty="0">
                <a:solidFill>
                  <a:srgbClr val="FF0008"/>
                </a:solidFill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 2</a:t>
            </a:r>
            <a:r>
              <a:rPr lang="en-US" sz="2800" dirty="0"/>
              <a:t> and the remainder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4</a:t>
            </a:r>
            <a:r>
              <a:rPr lang="en-US" sz="28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482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Office Theme</vt:lpstr>
      <vt:lpstr>Equation</vt:lpstr>
      <vt:lpstr>Section 12.8</vt:lpstr>
      <vt:lpstr>Example 1: Dividing by a Monomial</vt:lpstr>
      <vt:lpstr>Example 1: Dividing by a Monomial (cont.)</vt:lpstr>
      <vt:lpstr>Theorem: The Division Algorithm</vt:lpstr>
      <vt:lpstr>Example 2: Using The Division Algorithm</vt:lpstr>
      <vt:lpstr>Example 2: Using The Division Algorithm (cont.)</vt:lpstr>
      <vt:lpstr>Example 2: Using The Division Algorithm (cont.)</vt:lpstr>
      <vt:lpstr>Example 2: Using The Division Algorithm (cont.)</vt:lpstr>
      <vt:lpstr>Example 2: Using The Division Algorithm (cont.)</vt:lpstr>
      <vt:lpstr>Example 2: Using The Division Algorithm (cont.)</vt:lpstr>
      <vt:lpstr>Example 3: Using Long Division (Remainder 0)</vt:lpstr>
      <vt:lpstr>Example 4: Using Long Division (Terms Missing)</vt:lpstr>
      <vt:lpstr>Example 4: Using Long Division  (Terms Missing)(cont.)</vt:lpstr>
      <vt:lpstr>Example 4: Using Long Division  (Terms Missing)(cont.)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Barbara Miller</cp:lastModifiedBy>
  <cp:revision>218</cp:revision>
  <dcterms:created xsi:type="dcterms:W3CDTF">2013-04-26T14:43:13Z</dcterms:created>
  <dcterms:modified xsi:type="dcterms:W3CDTF">2023-06-21T15:20:16Z</dcterms:modified>
</cp:coreProperties>
</file>