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79" r:id="rId3"/>
    <p:sldId id="299" r:id="rId4"/>
    <p:sldId id="260" r:id="rId5"/>
    <p:sldId id="261" r:id="rId6"/>
    <p:sldId id="264" r:id="rId7"/>
    <p:sldId id="298" r:id="rId8"/>
    <p:sldId id="300" r:id="rId9"/>
    <p:sldId id="265" r:id="rId10"/>
    <p:sldId id="297" r:id="rId11"/>
    <p:sldId id="267" r:id="rId12"/>
    <p:sldId id="268" r:id="rId13"/>
    <p:sldId id="301" r:id="rId14"/>
    <p:sldId id="30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5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87"/>
    <a:srgbClr val="366092"/>
    <a:srgbClr val="FF0000"/>
    <a:srgbClr val="C00000"/>
    <a:srgbClr val="2D7D9F"/>
    <a:srgbClr val="0000FF"/>
    <a:srgbClr val="000099"/>
    <a:srgbClr val="FF00FF"/>
    <a:srgbClr val="9900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63" autoAdjust="0"/>
    <p:restoredTop sz="94660"/>
  </p:normalViewPr>
  <p:slideViewPr>
    <p:cSldViewPr>
      <p:cViewPr varScale="1">
        <p:scale>
          <a:sx n="111" d="100"/>
          <a:sy n="111" d="100"/>
        </p:scale>
        <p:origin x="153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525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552338-FA8A-4723-928F-B79686D868D3}" type="datetimeFigureOut">
              <a:rPr lang="en-US" smtClean="0"/>
              <a:pPr/>
              <a:t>6/20/2023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61F61-A467-42FE-99CA-0B52EDC3DEC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27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emf"/><Relationship Id="rId4" Type="http://schemas.openxmlformats.org/officeDocument/2006/relationships/oleObject" Target="../embeddings/oleObject9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11.8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/>
              <a:t>Systems of Linear Inequalities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3: </a:t>
            </a:r>
            <a:r>
              <a:rPr lang="en-US" dirty="0"/>
              <a:t>Solving Systems of Linear Inequalities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1258888" algn="l"/>
              </a:tabLst>
            </a:pPr>
            <a:r>
              <a:rPr lang="en-US" b="1" dirty="0"/>
              <a:t>Step 3:</a:t>
            </a:r>
            <a:r>
              <a:rPr lang="en-US" dirty="0"/>
              <a:t>	We test point (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1, 0). </a:t>
            </a:r>
            <a:br>
              <a:rPr lang="en-US" dirty="0"/>
            </a:br>
            <a:r>
              <a:rPr lang="en-US" dirty="0"/>
              <a:t>	The solution set consists </a:t>
            </a:r>
            <a:br>
              <a:rPr lang="en-US" dirty="0"/>
            </a:br>
            <a:r>
              <a:rPr lang="en-US" dirty="0"/>
              <a:t>	of the boundary lines </a:t>
            </a:r>
            <a:br>
              <a:rPr lang="en-US" dirty="0"/>
            </a:br>
            <a:r>
              <a:rPr lang="en-US" dirty="0"/>
              <a:t>	and the region between </a:t>
            </a:r>
            <a:br>
              <a:rPr lang="en-US" dirty="0"/>
            </a:br>
            <a:r>
              <a:rPr lang="en-US" dirty="0"/>
              <a:t>	them.</a:t>
            </a:r>
          </a:p>
        </p:txBody>
      </p:sp>
      <p:pic>
        <p:nvPicPr>
          <p:cNvPr id="7884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1295400"/>
            <a:ext cx="3048000" cy="306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96464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dirty="0"/>
              <a:t>Properties: Possible Solutions to Parallel Systems of</a:t>
            </a:r>
            <a:br>
              <a:rPr lang="en-US" dirty="0"/>
            </a:br>
            <a:r>
              <a:rPr lang="en-US" dirty="0"/>
              <a:t>Linear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" name="Content Placeholder 3"/>
          <p:cNvSpPr>
            <a:spLocks noGrp="1"/>
          </p:cNvSpPr>
          <p:nvPr>
            <p:ph idx="1"/>
          </p:nvPr>
        </p:nvSpPr>
        <p:spPr>
          <a:xfrm>
            <a:off x="457200" y="1208447"/>
            <a:ext cx="8229600" cy="411138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When the boundary lines are parallel, there are three possibilities: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spcBef>
                <a:spcPts val="500"/>
              </a:spcBef>
              <a:buFont typeface="+mj-lt"/>
              <a:buAutoNum type="arabicPeriod"/>
              <a:tabLst>
                <a:tab pos="447675" algn="l"/>
              </a:tabLst>
            </a:pPr>
            <a:r>
              <a:rPr lang="en-US" dirty="0">
                <a:solidFill>
                  <a:srgbClr val="000000"/>
                </a:solidFill>
              </a:rPr>
              <a:t>The common region will be in the form of a strip between two lines (as in Example 3).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>
              <a:spcBef>
                <a:spcPts val="300"/>
              </a:spcBef>
              <a:buFont typeface="+mj-lt"/>
              <a:buAutoNum type="arabicPeriod" startAt="2"/>
              <a:tabLst>
                <a:tab pos="447675" algn="l"/>
              </a:tabLst>
            </a:pPr>
            <a:r>
              <a:rPr lang="en-US" dirty="0">
                <a:solidFill>
                  <a:srgbClr val="000000"/>
                </a:solidFill>
              </a:rPr>
              <a:t>The common region will be a half-plane, as the solution to one inequality will be entirely contained within the solution of the other inequality.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spcBef>
                <a:spcPts val="300"/>
              </a:spcBef>
              <a:buFont typeface="+mj-lt"/>
              <a:buAutoNum type="arabicPeriod" startAt="3"/>
              <a:tabLst>
                <a:tab pos="447675" algn="l"/>
              </a:tabLst>
            </a:pPr>
            <a:r>
              <a:rPr lang="en-US" dirty="0">
                <a:solidFill>
                  <a:srgbClr val="000000"/>
                </a:solidFill>
              </a:rPr>
              <a:t>There will be no common region, which means there is no solution.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Use a graphing calculator to graph the system of linear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dirty="0"/>
              <a:t>inequalities:</a:t>
            </a:r>
          </a:p>
          <a:p>
            <a:pPr>
              <a:spcBef>
                <a:spcPts val="3000"/>
              </a:spcBef>
            </a:pPr>
            <a:r>
              <a:rPr lang="en-US" b="1" dirty="0"/>
              <a:t>Solution</a:t>
            </a:r>
          </a:p>
          <a:p>
            <a:pPr>
              <a:spcBef>
                <a:spcPts val="2600"/>
              </a:spcBef>
              <a:tabLst>
                <a:tab pos="1258888" algn="l"/>
              </a:tabLst>
            </a:pPr>
            <a:r>
              <a:rPr lang="en-US" b="1" dirty="0"/>
              <a:t>Step 1:</a:t>
            </a:r>
            <a:r>
              <a:rPr lang="en-US" dirty="0"/>
              <a:t>	First, solve each inequality for </a:t>
            </a:r>
            <a:r>
              <a:rPr lang="en-US" i="1" dirty="0"/>
              <a:t>y</a:t>
            </a:r>
            <a:r>
              <a:rPr lang="en-US" dirty="0"/>
              <a:t>:</a:t>
            </a:r>
          </a:p>
          <a:p>
            <a:pPr>
              <a:tabLst>
                <a:tab pos="1258888" algn="l"/>
              </a:tabLst>
            </a:pPr>
            <a:endParaRPr lang="en-US" dirty="0"/>
          </a:p>
          <a:p>
            <a:pPr>
              <a:tabLst>
                <a:tab pos="1258888" algn="l"/>
              </a:tabLst>
            </a:pPr>
            <a:r>
              <a:rPr lang="en-US" b="1" dirty="0"/>
              <a:t>Note:</a:t>
            </a:r>
            <a:r>
              <a:rPr lang="en-US" dirty="0"/>
              <a:t> Solving 2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≤</a:t>
            </a:r>
            <a:r>
              <a:rPr lang="en-US" dirty="0"/>
              <a:t> 0 for </a:t>
            </a:r>
            <a:r>
              <a:rPr lang="en-US" i="1" dirty="0"/>
              <a:t>y</a:t>
            </a:r>
            <a:r>
              <a:rPr lang="en-US" dirty="0"/>
              <a:t> can be written as 2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≤</a:t>
            </a:r>
            <a:r>
              <a:rPr lang="en-US" dirty="0"/>
              <a:t> </a:t>
            </a:r>
            <a:r>
              <a:rPr lang="en-US" i="1" dirty="0"/>
              <a:t>y</a:t>
            </a:r>
            <a:r>
              <a:rPr lang="en-US" dirty="0"/>
              <a:t> and then as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≥</a:t>
            </a:r>
            <a:r>
              <a:rPr lang="en-US" dirty="0"/>
              <a:t> 2</a:t>
            </a:r>
            <a:r>
              <a:rPr lang="en-US" i="1" dirty="0"/>
              <a:t>x</a:t>
            </a:r>
            <a:r>
              <a:rPr lang="en-US" dirty="0"/>
              <a:t> .</a:t>
            </a: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Graphing Systems of Linear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8505695"/>
              </p:ext>
            </p:extLst>
          </p:nvPr>
        </p:nvGraphicFramePr>
        <p:xfrm>
          <a:off x="2362200" y="1828800"/>
          <a:ext cx="15494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35760" imgH="1069560" progId="Equation.DSMT4">
                  <p:embed/>
                </p:oleObj>
              </mc:Choice>
              <mc:Fallback>
                <p:oleObj name="Equation" r:id="rId2" imgW="1535760" imgH="106956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828800"/>
                        <a:ext cx="15494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9191882"/>
              </p:ext>
            </p:extLst>
          </p:nvPr>
        </p:nvGraphicFramePr>
        <p:xfrm>
          <a:off x="6477000" y="3429000"/>
          <a:ext cx="1774825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65080" imgH="1015920" progId="Equation.DSMT4">
                  <p:embed/>
                </p:oleObj>
              </mc:Choice>
              <mc:Fallback>
                <p:oleObj name="Equation" r:id="rId4" imgW="1765080" imgH="101592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3429000"/>
                        <a:ext cx="1774825" cy="1025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92040"/>
          </a:xfrm>
        </p:spPr>
        <p:txBody>
          <a:bodyPr>
            <a:normAutofit/>
          </a:bodyPr>
          <a:lstStyle/>
          <a:p>
            <a:pPr>
              <a:tabLst>
                <a:tab pos="1258888" algn="l"/>
              </a:tabLst>
            </a:pPr>
            <a:r>
              <a:rPr lang="en-US" b="1" dirty="0"/>
              <a:t>Step 2:</a:t>
            </a:r>
            <a:r>
              <a:rPr lang="en-US" dirty="0"/>
              <a:t>	Press the      key and enter </a:t>
            </a:r>
            <a:br>
              <a:rPr lang="en-US" dirty="0"/>
            </a:br>
            <a:r>
              <a:rPr lang="en-US" dirty="0"/>
              <a:t>	both functions and the </a:t>
            </a:r>
            <a:br>
              <a:rPr lang="en-US" dirty="0"/>
            </a:br>
            <a:r>
              <a:rPr lang="en-US" dirty="0"/>
              <a:t>	corresponding symbols </a:t>
            </a:r>
            <a:br>
              <a:rPr lang="en-US" dirty="0"/>
            </a:br>
            <a:r>
              <a:rPr lang="en-US" dirty="0"/>
              <a:t>	as they appear here. </a:t>
            </a:r>
            <a:br>
              <a:rPr lang="en-US" dirty="0"/>
            </a:br>
            <a:r>
              <a:rPr lang="en-US" dirty="0"/>
              <a:t>	Remember, to shade your </a:t>
            </a:r>
            <a:br>
              <a:rPr lang="en-US" dirty="0"/>
            </a:br>
            <a:r>
              <a:rPr lang="en-US" dirty="0"/>
              <a:t>	graphs, position the cursor </a:t>
            </a:r>
            <a:br>
              <a:rPr lang="en-US" dirty="0"/>
            </a:br>
            <a:r>
              <a:rPr lang="en-US" dirty="0"/>
              <a:t>	over the slash next to Y1 </a:t>
            </a:r>
            <a:br>
              <a:rPr lang="en-US" dirty="0"/>
            </a:br>
            <a:r>
              <a:rPr lang="en-US" dirty="0"/>
              <a:t>	(or Y2) and press</a:t>
            </a:r>
            <a:br>
              <a:rPr lang="en-US" dirty="0"/>
            </a:br>
            <a:r>
              <a:rPr lang="en-US" dirty="0"/>
              <a:t>	repeatedly until the </a:t>
            </a:r>
            <a:br>
              <a:rPr lang="en-US" dirty="0"/>
            </a:br>
            <a:r>
              <a:rPr lang="en-US" dirty="0"/>
              <a:t>	desired graphing symbol is </a:t>
            </a:r>
            <a:br>
              <a:rPr lang="en-US" dirty="0"/>
            </a:br>
            <a:r>
              <a:rPr lang="en-US" dirty="0"/>
              <a:t>	displayed.</a:t>
            </a: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Graphing Systems of Linear Inequalities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80898" name="Picture 2"/>
          <p:cNvPicPr>
            <a:picLocks noChangeAspect="1" noChangeArrowheads="1"/>
          </p:cNvPicPr>
          <p:nvPr/>
        </p:nvPicPr>
        <p:blipFill rotWithShape="1">
          <a:blip r:embed="rId2" cstate="print"/>
          <a:srcRect b="50838"/>
          <a:stretch/>
        </p:blipFill>
        <p:spPr bwMode="auto">
          <a:xfrm>
            <a:off x="5943600" y="2590800"/>
            <a:ext cx="241935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0E13F07-E986-B214-A5B8-181DEBA65D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240" y="4359406"/>
            <a:ext cx="754644" cy="32701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8C5587A-32C8-2C8A-6729-F77EAE3AB8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6750" y="1278365"/>
            <a:ext cx="444650" cy="429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4394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1258888" algn="l"/>
              </a:tabLst>
            </a:pPr>
            <a:r>
              <a:rPr lang="en-US" b="1" dirty="0"/>
              <a:t>Step 3:</a:t>
            </a:r>
            <a:r>
              <a:rPr lang="en-US" dirty="0"/>
              <a:t>	Press          . The graph should appear as shown. The solution is the cross-hatched region and the points on the line 2</a:t>
            </a:r>
            <a:r>
              <a:rPr lang="en-US" i="1" dirty="0"/>
              <a:t>x </a:t>
            </a:r>
            <a:r>
              <a:rPr lang="en-US" i="1" dirty="0">
                <a:latin typeface="Symbol" pitchFamily="98" charset="2"/>
              </a:rPr>
              <a:t>-</a:t>
            </a:r>
            <a:r>
              <a:rPr lang="en-US" dirty="0"/>
              <a:t>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0, where </a:t>
            </a:r>
            <a:r>
              <a:rPr lang="en-US" i="1" dirty="0"/>
              <a:t>x</a:t>
            </a:r>
            <a:r>
              <a:rPr lang="en-US" dirty="0"/>
              <a:t> &lt; 1.</a:t>
            </a: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Graphing Systems of Linear Inequalities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03B3D93-47B9-200F-31D2-0F01A29A6C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0670" y="1416575"/>
            <a:ext cx="794504" cy="292097"/>
          </a:xfrm>
          <a:prstGeom prst="rect">
            <a:avLst/>
          </a:prstGeom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F8C3AB4F-52F1-C0FD-CAA9-5B8E6BBC24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/>
          <a:srcRect t="51571" b="-2409"/>
          <a:stretch/>
        </p:blipFill>
        <p:spPr bwMode="auto">
          <a:xfrm>
            <a:off x="3362325" y="2913641"/>
            <a:ext cx="241935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18021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</a:rPr>
              <a:t>Procedure: Solving a System of Two Linear Inequalities</a:t>
            </a:r>
            <a:endParaRPr lang="en-US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8089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For each inequality, graph the boundary line and shade the appropriate half-plane.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buFont typeface="+mj-lt"/>
              <a:buAutoNum type="arabicPeriod" startAt="2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Determine the region of the graph that is common to both half-planes (the region where the shading overlaps). (This region is called the </a:t>
            </a:r>
            <a:r>
              <a:rPr lang="en-US" b="1" dirty="0">
                <a:solidFill>
                  <a:srgbClr val="C00000"/>
                </a:solidFill>
              </a:rPr>
              <a:t>intersection</a:t>
            </a:r>
            <a:r>
              <a:rPr lang="en-US" dirty="0">
                <a:solidFill>
                  <a:srgbClr val="000000"/>
                </a:solidFill>
              </a:rPr>
              <a:t> of the two half-planes and is the </a:t>
            </a:r>
            <a:r>
              <a:rPr lang="en-US" b="1" dirty="0">
                <a:solidFill>
                  <a:srgbClr val="C00000"/>
                </a:solidFill>
              </a:rPr>
              <a:t>solution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set</a:t>
            </a:r>
            <a:r>
              <a:rPr lang="en-US" dirty="0">
                <a:solidFill>
                  <a:srgbClr val="000000"/>
                </a:solidFill>
              </a:rPr>
              <a:t> of the system.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864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Procedure: Solving a System of Two Linear Inequalities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 eaLnBrk="0" hangingPunct="0">
              <a:buFont typeface="+mj-lt"/>
              <a:buAutoNum type="arabicPeriod" startAt="3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To check the solution, pick one test-point in the intersection and verify that it satisfies both inequalities.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Note:</a:t>
            </a:r>
            <a:r>
              <a:rPr lang="en-US" dirty="0">
                <a:solidFill>
                  <a:srgbClr val="000000"/>
                </a:solidFill>
              </a:rPr>
              <a:t> If there is no intersection, then the system has no solution.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105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92040"/>
          </a:xfrm>
        </p:spPr>
        <p:txBody>
          <a:bodyPr>
            <a:normAutofit/>
          </a:bodyPr>
          <a:lstStyle/>
          <a:p>
            <a:r>
              <a:rPr lang="en-US" dirty="0"/>
              <a:t>Solve the system of linear inequalities graphically:</a:t>
            </a:r>
          </a:p>
          <a:p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  <a:p>
            <a:r>
              <a:rPr lang="en-US" b="1" dirty="0"/>
              <a:t>Solution</a:t>
            </a:r>
          </a:p>
          <a:p>
            <a:pPr>
              <a:tabLst>
                <a:tab pos="1258888" algn="l"/>
              </a:tabLst>
            </a:pPr>
            <a:r>
              <a:rPr lang="en-US" b="1" dirty="0"/>
              <a:t>Step 1:</a:t>
            </a:r>
            <a:r>
              <a:rPr lang="en-US" dirty="0"/>
              <a:t>	For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≤</a:t>
            </a:r>
            <a:r>
              <a:rPr lang="en-US" dirty="0"/>
              <a:t> 2, the points are to the left of and on 	the line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2. For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≥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 </a:t>
            </a:r>
            <a:r>
              <a:rPr lang="en-US" dirty="0"/>
              <a:t>1, the points are 	above and on the line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Symbol" charset="2"/>
              </a:rPr>
              <a:t>-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1.</a:t>
            </a:r>
          </a:p>
          <a:p>
            <a:pPr>
              <a:tabLst>
                <a:tab pos="1258888" algn="l"/>
              </a:tabLst>
            </a:pPr>
            <a:r>
              <a:rPr lang="en-US" b="1" dirty="0"/>
              <a:t>Step 2:</a:t>
            </a:r>
            <a:r>
              <a:rPr lang="en-US" dirty="0"/>
              <a:t>	Determine the region that is common to both 	half-planes.</a:t>
            </a:r>
            <a:endParaRPr lang="en-US" b="1" dirty="0"/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</a:t>
            </a:r>
            <a:r>
              <a:rPr lang="en-US" dirty="0"/>
              <a:t>Solving Systems of Linear Inequalities</a:t>
            </a:r>
            <a:endParaRPr 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2675618"/>
              </p:ext>
            </p:extLst>
          </p:nvPr>
        </p:nvGraphicFramePr>
        <p:xfrm>
          <a:off x="533400" y="1905000"/>
          <a:ext cx="15621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54120" imgH="1069560" progId="Equation.DSMT4">
                  <p:embed/>
                </p:oleObj>
              </mc:Choice>
              <mc:Fallback>
                <p:oleObj name="Equation" r:id="rId2" imgW="1554120" imgH="1069560" progId="Equation.DSMT4">
                  <p:embed/>
                  <p:pic>
                    <p:nvPicPr>
                      <p:cNvPr id="0" name="Picture 8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05000"/>
                        <a:ext cx="15621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1: </a:t>
            </a:r>
            <a:r>
              <a:rPr lang="en-US" dirty="0"/>
              <a:t>Solving Systems of Linear Inequalities </a:t>
            </a:r>
            <a:r>
              <a:rPr lang="en-US" sz="3200" dirty="0">
                <a:solidFill>
                  <a:schemeClr val="tx1"/>
                </a:solidFill>
              </a:rPr>
              <a:t>(cont.)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258888" algn="l"/>
              </a:tabLst>
            </a:pPr>
            <a:r>
              <a:rPr lang="en-US" b="1" dirty="0"/>
              <a:t>Step 3:</a:t>
            </a:r>
            <a:r>
              <a:rPr lang="en-US" dirty="0"/>
              <a:t>	In this case, we test the point (0, 3). In the 	following graph, the solution is the region 	where the shading overlaps, along with the 	boundary lines of that region.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057400" y="3486090"/>
            <a:ext cx="1962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 true statement</a:t>
            </a:r>
          </a:p>
        </p:txBody>
      </p:sp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068380"/>
              </p:ext>
            </p:extLst>
          </p:nvPr>
        </p:nvGraphicFramePr>
        <p:xfrm>
          <a:off x="522727" y="3519602"/>
          <a:ext cx="68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6440" imgH="283320" progId="Equation.DSMT4">
                  <p:embed/>
                </p:oleObj>
              </mc:Choice>
              <mc:Fallback>
                <p:oleObj name="Equation" r:id="rId2" imgW="676440" imgH="283320" progId="Equation.DSMT4">
                  <p:embed/>
                  <p:pic>
                    <p:nvPicPr>
                      <p:cNvPr id="0" name="Picture 5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27" y="3519602"/>
                        <a:ext cx="68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2057400" y="5010090"/>
            <a:ext cx="1962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 true statement</a:t>
            </a:r>
          </a:p>
        </p:txBody>
      </p:sp>
      <p:graphicFrame>
        <p:nvGraphicFramePr>
          <p:cNvPr id="2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1799157"/>
              </p:ext>
            </p:extLst>
          </p:nvPr>
        </p:nvGraphicFramePr>
        <p:xfrm>
          <a:off x="522727" y="5045075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07160" imgH="283320" progId="Equation.DSMT4">
                  <p:embed/>
                </p:oleObj>
              </mc:Choice>
              <mc:Fallback>
                <p:oleObj name="Equation" r:id="rId4" imgW="1307160" imgH="283320" progId="Equation.DSMT4">
                  <p:embed/>
                  <p:pic>
                    <p:nvPicPr>
                      <p:cNvPr id="0" name="Picture 5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27" y="5045075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378A0AEA-C636-E928-A2EB-50995BEB5AD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44758" y="3008388"/>
            <a:ext cx="2819400" cy="29603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92040"/>
          </a:xfrm>
        </p:spPr>
        <p:txBody>
          <a:bodyPr>
            <a:normAutofit/>
          </a:bodyPr>
          <a:lstStyle/>
          <a:p>
            <a:r>
              <a:rPr lang="en-US" dirty="0"/>
              <a:t>Solve the system of linear inequalities graphically:</a:t>
            </a:r>
          </a:p>
          <a:p>
            <a:endParaRPr lang="en-US" dirty="0"/>
          </a:p>
          <a:p>
            <a:endParaRPr lang="en-US" dirty="0"/>
          </a:p>
          <a:p>
            <a:pPr>
              <a:lnSpc>
                <a:spcPct val="130000"/>
              </a:lnSpc>
            </a:pPr>
            <a:r>
              <a:rPr lang="en-US" b="1" dirty="0"/>
              <a:t>Solution</a:t>
            </a:r>
          </a:p>
          <a:p>
            <a:r>
              <a:rPr lang="en-US" dirty="0"/>
              <a:t>First, solve each inequality for </a:t>
            </a:r>
            <a:r>
              <a:rPr lang="en-US" i="1" dirty="0"/>
              <a:t>y:</a:t>
            </a:r>
            <a:endParaRPr lang="en-US" dirty="0"/>
          </a:p>
          <a:p>
            <a:endParaRPr lang="en-US" dirty="0"/>
          </a:p>
          <a:p>
            <a:pPr>
              <a:tabLst>
                <a:tab pos="1258888" algn="l"/>
              </a:tabLst>
            </a:pPr>
            <a:r>
              <a:rPr lang="en-US" b="1" dirty="0"/>
              <a:t>Step 1:</a:t>
            </a:r>
            <a:r>
              <a:rPr lang="en-US" dirty="0"/>
              <a:t>	For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≤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2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6, the points are below and on 	the line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2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6. For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&lt;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4, the points 	are below but not on the line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4.</a:t>
            </a:r>
          </a:p>
        </p:txBody>
      </p:sp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2: </a:t>
            </a:r>
            <a:r>
              <a:rPr lang="en-US" dirty="0"/>
              <a:t>Solving Systems of Linear Inequalities</a:t>
            </a:r>
            <a:endParaRPr 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9416104"/>
              </p:ext>
            </p:extLst>
          </p:nvPr>
        </p:nvGraphicFramePr>
        <p:xfrm>
          <a:off x="544162" y="1828800"/>
          <a:ext cx="15494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35760" imgH="1069560" progId="Equation.DSMT4">
                  <p:embed/>
                </p:oleObj>
              </mc:Choice>
              <mc:Fallback>
                <p:oleObj name="Equation" r:id="rId2" imgW="1535760" imgH="1069560" progId="Equation.DSMT4">
                  <p:embed/>
                  <p:pic>
                    <p:nvPicPr>
                      <p:cNvPr id="0" name="Picture 6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162" y="1828800"/>
                        <a:ext cx="15494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360845"/>
              </p:ext>
            </p:extLst>
          </p:nvPr>
        </p:nvGraphicFramePr>
        <p:xfrm>
          <a:off x="5270500" y="3190875"/>
          <a:ext cx="17399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8000" imgH="1069560" progId="Equation.DSMT4">
                  <p:embed/>
                </p:oleObj>
              </mc:Choice>
              <mc:Fallback>
                <p:oleObj name="Equation" r:id="rId4" imgW="1728000" imgH="1069560" progId="Equation.DSMT4">
                  <p:embed/>
                  <p:pic>
                    <p:nvPicPr>
                      <p:cNvPr id="0" name="Picture 6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0" y="3190875"/>
                        <a:ext cx="17399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2: </a:t>
            </a:r>
            <a:r>
              <a:rPr lang="en-US" dirty="0"/>
              <a:t>Solving Systems of Linear Inequalities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92040"/>
          </a:xfrm>
        </p:spPr>
        <p:txBody>
          <a:bodyPr>
            <a:normAutofit/>
          </a:bodyPr>
          <a:lstStyle/>
          <a:p>
            <a:pPr>
              <a:tabLst>
                <a:tab pos="1258888" algn="l"/>
              </a:tabLst>
            </a:pPr>
            <a:r>
              <a:rPr lang="en-US" b="1" dirty="0"/>
              <a:t>Step 2:</a:t>
            </a:r>
            <a:r>
              <a:rPr lang="en-US" dirty="0"/>
              <a:t>	Determine the region that is common to both 	half-planes. Note that the line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4 is 	dashed to indicate that the points on the line 	are not included.</a:t>
            </a:r>
          </a:p>
          <a:p>
            <a:pPr>
              <a:tabLst>
                <a:tab pos="1258888" algn="l"/>
              </a:tabLst>
            </a:pPr>
            <a:r>
              <a:rPr lang="en-US" b="1" dirty="0"/>
              <a:t>Step 3:</a:t>
            </a:r>
            <a:r>
              <a:rPr lang="en-US" dirty="0"/>
              <a:t>	In this case, we test the point (0, 0). In the 	following graph, the solution is the region 	where the shading overlaps and the portion of 	the solid boundary line,                    where</a:t>
            </a:r>
          </a:p>
        </p:txBody>
      </p:sp>
      <p:graphicFrame>
        <p:nvGraphicFramePr>
          <p:cNvPr id="2" name="Object 10">
            <a:extLst>
              <a:ext uri="{FF2B5EF4-FFF2-40B4-BE49-F238E27FC236}">
                <a16:creationId xmlns:a16="http://schemas.microsoft.com/office/drawing/2014/main" id="{19AED1EC-4872-B885-9C56-E994FBB155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0215356"/>
              </p:ext>
            </p:extLst>
          </p:nvPr>
        </p:nvGraphicFramePr>
        <p:xfrm>
          <a:off x="5305071" y="4488610"/>
          <a:ext cx="147478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60160" imgH="355320" progId="Equation.DSMT4">
                  <p:embed/>
                </p:oleObj>
              </mc:Choice>
              <mc:Fallback>
                <p:oleObj name="Equation" r:id="rId2" imgW="1460160" imgH="355320" progId="Equation.DSMT4">
                  <p:embed/>
                  <p:pic>
                    <p:nvPicPr>
                      <p:cNvPr id="9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5071" y="4488610"/>
                        <a:ext cx="1474787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">
            <a:extLst>
              <a:ext uri="{FF2B5EF4-FFF2-40B4-BE49-F238E27FC236}">
                <a16:creationId xmlns:a16="http://schemas.microsoft.com/office/drawing/2014/main" id="{1532FC53-612B-EDEA-D800-82503B85A7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4456888"/>
              </p:ext>
            </p:extLst>
          </p:nvPr>
        </p:nvGraphicFramePr>
        <p:xfrm>
          <a:off x="7795671" y="4482932"/>
          <a:ext cx="795338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87320" imgH="279360" progId="Equation.DSMT4">
                  <p:embed/>
                </p:oleObj>
              </mc:Choice>
              <mc:Fallback>
                <p:oleObj name="Equation" r:id="rId4" imgW="787320" imgH="279360" progId="Equation.DSMT4">
                  <p:embed/>
                  <p:pic>
                    <p:nvPicPr>
                      <p:cNvPr id="2" name="Object 10">
                        <a:extLst>
                          <a:ext uri="{FF2B5EF4-FFF2-40B4-BE49-F238E27FC236}">
                            <a16:creationId xmlns:a16="http://schemas.microsoft.com/office/drawing/2014/main" id="{19AED1EC-4872-B885-9C56-E994FBB155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5671" y="4482932"/>
                        <a:ext cx="795338" cy="28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182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2: </a:t>
            </a:r>
            <a:r>
              <a:rPr lang="en-US" dirty="0"/>
              <a:t>Solving Systems of Linear Inequalities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59828" y="1950436"/>
            <a:ext cx="1962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 true statement</a:t>
            </a:r>
          </a:p>
        </p:txBody>
      </p:sp>
      <p:graphicFrame>
        <p:nvGraphicFramePr>
          <p:cNvPr id="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3017168"/>
              </p:ext>
            </p:extLst>
          </p:nvPr>
        </p:nvGraphicFramePr>
        <p:xfrm>
          <a:off x="953280" y="2016220"/>
          <a:ext cx="146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44320" imgH="283320" progId="Equation.DSMT4">
                  <p:embed/>
                </p:oleObj>
              </mc:Choice>
              <mc:Fallback>
                <p:oleObj name="Equation" r:id="rId2" imgW="1444320" imgH="283320" progId="Equation.DSMT4">
                  <p:embed/>
                  <p:pic>
                    <p:nvPicPr>
                      <p:cNvPr id="0" name="Picture 1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3280" y="2016220"/>
                        <a:ext cx="146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2681344" y="3082679"/>
            <a:ext cx="1962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 true statement</a:t>
            </a:r>
          </a:p>
        </p:txBody>
      </p:sp>
      <p:graphicFrame>
        <p:nvGraphicFramePr>
          <p:cNvPr id="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5151364"/>
              </p:ext>
            </p:extLst>
          </p:nvPr>
        </p:nvGraphicFramePr>
        <p:xfrm>
          <a:off x="995073" y="3167044"/>
          <a:ext cx="1168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52000" imgH="264960" progId="Equation.DSMT4">
                  <p:embed/>
                </p:oleObj>
              </mc:Choice>
              <mc:Fallback>
                <p:oleObj name="Equation" r:id="rId4" imgW="1152000" imgH="264960" progId="Equation.DSMT4">
                  <p:embed/>
                  <p:pic>
                    <p:nvPicPr>
                      <p:cNvPr id="0" name="Picture 1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073" y="3167044"/>
                        <a:ext cx="1168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39DDCB00-147C-BF5F-21B5-34EEC00E768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05400" y="1371600"/>
            <a:ext cx="2971800" cy="2991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256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3: </a:t>
            </a:r>
            <a:r>
              <a:rPr lang="en-US" dirty="0"/>
              <a:t>Solving Systems of Linear Inequalities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39640"/>
          </a:xfrm>
        </p:spPr>
        <p:txBody>
          <a:bodyPr>
            <a:normAutofit/>
          </a:bodyPr>
          <a:lstStyle/>
          <a:p>
            <a:r>
              <a:rPr lang="en-US" dirty="0"/>
              <a:t>Solve the system of linear inequalities graphically:</a:t>
            </a:r>
          </a:p>
          <a:p>
            <a:endParaRPr lang="en-US" dirty="0"/>
          </a:p>
          <a:p>
            <a:endParaRPr lang="en-US" dirty="0"/>
          </a:p>
          <a:p>
            <a:pPr>
              <a:lnSpc>
                <a:spcPct val="140000"/>
              </a:lnSpc>
            </a:pPr>
            <a:r>
              <a:rPr lang="en-US" b="1" dirty="0"/>
              <a:t>Solution</a:t>
            </a:r>
          </a:p>
          <a:p>
            <a:pPr>
              <a:tabLst>
                <a:tab pos="1258888" algn="l"/>
              </a:tabLst>
            </a:pPr>
            <a:r>
              <a:rPr lang="en-US" b="1" dirty="0"/>
              <a:t>Step 1:</a:t>
            </a:r>
            <a:r>
              <a:rPr lang="en-US" dirty="0"/>
              <a:t>	For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≥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, the points are above and on the line 	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. For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≤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2, the points are below and 	on the line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2.</a:t>
            </a:r>
          </a:p>
          <a:p>
            <a:pPr>
              <a:tabLst>
                <a:tab pos="1258888" algn="l"/>
              </a:tabLst>
            </a:pPr>
            <a:r>
              <a:rPr lang="en-US" b="1" dirty="0"/>
              <a:t>Step 2:</a:t>
            </a:r>
            <a:r>
              <a:rPr lang="en-US" dirty="0"/>
              <a:t>	Determine the region that is common to both 	half-planes.</a:t>
            </a:r>
          </a:p>
        </p:txBody>
      </p:sp>
      <p:graphicFrame>
        <p:nvGraphicFramePr>
          <p:cNvPr id="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9000075"/>
              </p:ext>
            </p:extLst>
          </p:nvPr>
        </p:nvGraphicFramePr>
        <p:xfrm>
          <a:off x="622300" y="1844675"/>
          <a:ext cx="1385888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71600" imgH="1015920" progId="Equation.DSMT4">
                  <p:embed/>
                </p:oleObj>
              </mc:Choice>
              <mc:Fallback>
                <p:oleObj name="Equation" r:id="rId2" imgW="1371600" imgH="1015920" progId="Equation.DSMT4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1844675"/>
                        <a:ext cx="1385888" cy="1025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1096</TotalTime>
  <Words>838</Words>
  <Application>Microsoft Office PowerPoint</Application>
  <PresentationFormat>On-screen Show (4:3)</PresentationFormat>
  <Paragraphs>58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Symbol</vt:lpstr>
      <vt:lpstr>Times New Roman</vt:lpstr>
      <vt:lpstr>Office Theme</vt:lpstr>
      <vt:lpstr>Equation</vt:lpstr>
      <vt:lpstr>Section 11.8</vt:lpstr>
      <vt:lpstr>Procedure: Solving a System of Two Linear Inequalities</vt:lpstr>
      <vt:lpstr>Procedure: Solving a System of Two Linear Inequalities (cont.)</vt:lpstr>
      <vt:lpstr>Example 1: Solving Systems of Linear Inequalities</vt:lpstr>
      <vt:lpstr>Example 1: Solving Systems of Linear Inequalities (cont.)</vt:lpstr>
      <vt:lpstr>Example 2: Solving Systems of Linear Inequalities</vt:lpstr>
      <vt:lpstr>Example 2: Solving Systems of Linear Inequalities (cont.)</vt:lpstr>
      <vt:lpstr>Example 2: Solving Systems of Linear Inequalities (cont.)</vt:lpstr>
      <vt:lpstr>Example 3: Solving Systems of Linear Inequalities</vt:lpstr>
      <vt:lpstr>Example 3: Solving Systems of Linear Inequalities (cont.)</vt:lpstr>
      <vt:lpstr>Properties: Possible Solutions to Parallel Systems of Linear Inequalities</vt:lpstr>
      <vt:lpstr>Example 4: Graphing Systems of Linear Inequalities</vt:lpstr>
      <vt:lpstr>Example 4: Graphing Systems of Linear Inequalities (cont.)</vt:lpstr>
      <vt:lpstr>Example 4: Graphing Systems of Linear Inequalities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Jolie Even</cp:lastModifiedBy>
  <cp:revision>509</cp:revision>
  <dcterms:created xsi:type="dcterms:W3CDTF">2013-04-26T14:43:13Z</dcterms:created>
  <dcterms:modified xsi:type="dcterms:W3CDTF">2023-06-20T14:04:11Z</dcterms:modified>
</cp:coreProperties>
</file>