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4" r:id="rId15"/>
    <p:sldId id="275" r:id="rId16"/>
    <p:sldId id="277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FF00FF"/>
    <a:srgbClr val="9900FF"/>
    <a:srgbClr val="000000"/>
    <a:srgbClr val="008080"/>
    <a:srgbClr val="1F497D"/>
    <a:srgbClr val="FFFFCC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5" autoAdjust="0"/>
    <p:restoredTop sz="94660"/>
  </p:normalViewPr>
  <p:slideViewPr>
    <p:cSldViewPr>
      <p:cViewPr varScale="1">
        <p:scale>
          <a:sx n="111" d="100"/>
          <a:sy n="111" d="100"/>
        </p:scale>
        <p:origin x="15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6/19/2023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0.wmf"/><Relationship Id="rId7" Type="http://schemas.openxmlformats.org/officeDocument/2006/relationships/image" Target="../media/image22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1.e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e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Interest and Mixture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0848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ounces each of a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salt solution and a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salt solution must be used to produce 50 ounces of a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 salt solution?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10% solution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15%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53178" name="Group 18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987506"/>
              </p:ext>
            </p:extLst>
          </p:nvPr>
        </p:nvGraphicFramePr>
        <p:xfrm>
          <a:off x="1143000" y="1279525"/>
          <a:ext cx="6858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2347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Amount        ×	  Percent      =	Amount		                of Solution      	   of Salt 	                  of Salt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15%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12%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0.12(50)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/>
          </p:cNvSpPr>
          <p:nvPr/>
        </p:nvSpPr>
        <p:spPr>
          <a:xfrm>
            <a:off x="457200" y="3397885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the system of linear equations is as follows.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5950" y="4194175"/>
          <a:ext cx="3733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800" imgH="1054100" progId="Equation.DSMT4">
                  <p:embed/>
                </p:oleObj>
              </mc:Choice>
              <mc:Fallback>
                <p:oleObj name="Equation" r:id="rId2" imgW="3733800" imgH="10541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194175"/>
                        <a:ext cx="37338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01534" y="5302478"/>
            <a:ext cx="633266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50 ounces.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97176" y="4217734"/>
            <a:ext cx="396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salt from the two solutions equals the total amount of salt in the final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Now, </a:t>
            </a: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7030A0"/>
                </a:solidFill>
              </a:rPr>
              <a:t>−10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286731"/>
              </p:ext>
            </p:extLst>
          </p:nvPr>
        </p:nvGraphicFramePr>
        <p:xfrm>
          <a:off x="501650" y="2508250"/>
          <a:ext cx="4481513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70120" imgH="1117440" progId="Equation.DSMT4">
                  <p:embed/>
                </p:oleObj>
              </mc:Choice>
              <mc:Fallback>
                <p:oleObj name="Equation" r:id="rId2" imgW="4470120" imgH="111744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2508250"/>
                        <a:ext cx="4481513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166852" y="3359150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4359132" y="2832100"/>
            <a:ext cx="118872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662152" y="366784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355600" progId="Equation.DSMT4">
                  <p:embed/>
                </p:oleObj>
              </mc:Choice>
              <mc:Fallback>
                <p:oleObj name="Equation" r:id="rId4" imgW="2451100" imgH="3556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152" y="366784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199508"/>
              </p:ext>
            </p:extLst>
          </p:nvPr>
        </p:nvGraphicFramePr>
        <p:xfrm>
          <a:off x="7097713" y="4179888"/>
          <a:ext cx="83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2600" imgH="329040" progId="Equation.DSMT4">
                  <p:embed/>
                </p:oleObj>
              </mc:Choice>
              <mc:Fallback>
                <p:oleObj name="Equation" r:id="rId6" imgW="822600" imgH="3290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4179888"/>
                        <a:ext cx="838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010400" y="45720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15%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715000" y="2654300"/>
          <a:ext cx="262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900" imgH="355600" progId="Equation.DSMT4">
                  <p:embed/>
                </p:oleObj>
              </mc:Choice>
              <mc:Fallback>
                <p:oleObj name="Equation" r:id="rId8" imgW="26289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54300"/>
                        <a:ext cx="262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30900" y="31242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100" imgH="469900" progId="Equation.DSMT4">
                  <p:embed/>
                </p:oleObj>
              </mc:Choice>
              <mc:Fallback>
                <p:oleObj name="Equation" r:id="rId10" imgW="21971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1242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</a:t>
            </a:r>
            <a:r>
              <a:rPr lang="en-US" i="0" dirty="0">
                <a:solidFill>
                  <a:srgbClr val="FF0008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solution and </a:t>
            </a:r>
            <a:r>
              <a:rPr lang="en-US" i="0" dirty="0">
                <a:solidFill>
                  <a:srgbClr val="FF0008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847066" y="2662234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10%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286685"/>
              </p:ext>
            </p:extLst>
          </p:nvPr>
        </p:nvGraphicFramePr>
        <p:xfrm>
          <a:off x="2934952" y="2052634"/>
          <a:ext cx="1765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5360" imgH="585000" progId="Equation.DSMT4">
                  <p:embed/>
                </p:oleObj>
              </mc:Choice>
              <mc:Fallback>
                <p:oleObj name="Equation" r:id="rId2" imgW="175536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4952" y="2052634"/>
                        <a:ext cx="1765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757053"/>
              </p:ext>
            </p:extLst>
          </p:nvPr>
        </p:nvGraphicFramePr>
        <p:xfrm>
          <a:off x="3803702" y="2738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702" y="2738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gallons of a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acid solution should be mixed with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acid solution to produce </a:t>
            </a:r>
            <a:r>
              <a:rPr lang="en-US" i="0" dirty="0">
                <a:solidFill>
                  <a:srgbClr val="0000FF"/>
                </a:solidFill>
              </a:rPr>
              <a:t>100 gallons </a:t>
            </a:r>
            <a:r>
              <a:rPr lang="en-US" i="0" dirty="0">
                <a:solidFill>
                  <a:schemeClr val="tx1"/>
                </a:solidFill>
              </a:rPr>
              <a:t>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solution?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20% 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30% solution.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8F19F2-B482-696D-D7A6-011AFB11C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286000"/>
            <a:ext cx="3982006" cy="17242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60167" name="Group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931589"/>
              </p:ext>
            </p:extLst>
          </p:nvPr>
        </p:nvGraphicFramePr>
        <p:xfrm>
          <a:off x="914400" y="1279525"/>
          <a:ext cx="73152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8426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Amount	       Percent 	     Amount		   of Solution                 </a:t>
                      </a: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of 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of Acid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23%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0.23(100)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/>
          </p:cNvSpPr>
          <p:nvPr/>
        </p:nvSpPr>
        <p:spPr>
          <a:xfrm>
            <a:off x="457200" y="33375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Then the system of linear equations is </a:t>
            </a:r>
            <a:r>
              <a:rPr lang="en-US" sz="2800" dirty="0"/>
              <a:t>as follows.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85800" y="4191000"/>
          <a:ext cx="3911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11600" imgH="1092200" progId="Equation.DSMT4">
                  <p:embed/>
                </p:oleObj>
              </mc:Choice>
              <mc:Fallback>
                <p:oleObj name="Equation" r:id="rId2" imgW="3911600" imgH="10922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39116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648200" y="4200525"/>
            <a:ext cx="4038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100 gallons.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5311914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acid from the two solutions equals the total amount of acid in the final solution.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7B13EA-EC87-D7B1-9B7E-372274A06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430" y="1453611"/>
            <a:ext cx="247685" cy="2286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E10149-E276-A160-ABB7-3C1C3AA58C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5536" y="1508468"/>
            <a:ext cx="190527" cy="161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9900FF"/>
                </a:solidFill>
              </a:rPr>
              <a:t>−20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392488"/>
              </p:ext>
            </p:extLst>
          </p:nvPr>
        </p:nvGraphicFramePr>
        <p:xfrm>
          <a:off x="438150" y="2389188"/>
          <a:ext cx="469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0080" imgH="1243080" progId="Equation.DSMT4">
                  <p:embed/>
                </p:oleObj>
              </mc:Choice>
              <mc:Fallback>
                <p:oleObj name="Equation" r:id="rId2" imgW="4690080" imgH="124308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389188"/>
                        <a:ext cx="46990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5181600" y="328295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5181600" y="276860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794500" y="3608388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3699" imgH="355446" progId="Equation.DSMT4">
                  <p:embed/>
                </p:oleObj>
              </mc:Choice>
              <mc:Fallback>
                <p:oleObj name="Equation" r:id="rId4" imgW="1383699" imgH="355446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3608388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7152148" y="4066048"/>
          <a:ext cx="86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355446" progId="Equation.DSMT4">
                  <p:embed/>
                </p:oleObj>
              </mc:Choice>
              <mc:Fallback>
                <p:oleObj name="Equation" r:id="rId6" imgW="863225" imgH="355446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2148" y="4066048"/>
                        <a:ext cx="86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162800" y="44196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30%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702300" y="2603500"/>
          <a:ext cx="283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2100" imgH="355600" progId="Equation.DSMT4">
                  <p:embed/>
                </p:oleObj>
              </mc:Choice>
              <mc:Fallback>
                <p:oleObj name="Equation" r:id="rId8" imgW="28321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603500"/>
                        <a:ext cx="283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956300" y="30607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87600" imgH="469900" progId="Equation.DSMT4">
                  <p:embed/>
                </p:oleObj>
              </mc:Choice>
              <mc:Fallback>
                <p:oleObj name="Equation" r:id="rId10" imgW="23876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0607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Back 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30 </a:t>
            </a:r>
            <a:r>
              <a:rPr lang="en-US" i="0" dirty="0">
                <a:solidFill>
                  <a:schemeClr val="tx1"/>
                </a:solidFill>
              </a:rPr>
              <a:t>into one of the original equations.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70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solution should be added to </a:t>
            </a:r>
            <a:r>
              <a:rPr lang="en-US" i="0" dirty="0">
                <a:solidFill>
                  <a:srgbClr val="FF0008"/>
                </a:solidFill>
              </a:rPr>
              <a:t>30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30% </a:t>
            </a:r>
            <a:r>
              <a:rPr lang="en-US" i="0" dirty="0">
                <a:solidFill>
                  <a:schemeClr val="tx1"/>
                </a:solidFill>
              </a:rPr>
              <a:t>solution. This will produce </a:t>
            </a:r>
            <a:r>
              <a:rPr lang="en-US" i="0" dirty="0">
                <a:solidFill>
                  <a:srgbClr val="FF0008"/>
                </a:solidFill>
              </a:rPr>
              <a:t>100 gallons</a:t>
            </a:r>
            <a:r>
              <a:rPr lang="en-US" i="0" dirty="0">
                <a:solidFill>
                  <a:schemeClr val="tx1"/>
                </a:solidFill>
              </a:rPr>
              <a:t> 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04678" y="2868422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20%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351490"/>
              </p:ext>
            </p:extLst>
          </p:nvPr>
        </p:nvGraphicFramePr>
        <p:xfrm>
          <a:off x="2850478" y="2258822"/>
          <a:ext cx="1943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28880" imgH="585000" progId="Equation.DSMT4">
                  <p:embed/>
                </p:oleObj>
              </mc:Choice>
              <mc:Fallback>
                <p:oleObj name="Equation" r:id="rId2" imgW="192888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0478" y="2258822"/>
                        <a:ext cx="1943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496990"/>
              </p:ext>
            </p:extLst>
          </p:nvPr>
        </p:nvGraphicFramePr>
        <p:xfrm>
          <a:off x="3726778" y="2944622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778" y="2944622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James has two investment accounts, one pays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interest and the other pays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interest. He has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more in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than he has in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account. In one year, the interest from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is </a:t>
            </a:r>
            <a:r>
              <a:rPr lang="en-US" i="0" dirty="0">
                <a:solidFill>
                  <a:srgbClr val="0000FF"/>
                </a:solidFill>
              </a:rPr>
              <a:t>$260 </a:t>
            </a:r>
            <a:r>
              <a:rPr lang="en-US" i="0" dirty="0">
                <a:solidFill>
                  <a:schemeClr val="tx1"/>
                </a:solidFill>
              </a:rPr>
              <a:t>more than the interest from the </a:t>
            </a:r>
            <a:r>
              <a:rPr lang="en-US" i="0" dirty="0">
                <a:solidFill>
                  <a:srgbClr val="0000FF"/>
                </a:solidFill>
              </a:rPr>
              <a:t>6% </a:t>
            </a:r>
            <a:r>
              <a:rPr lang="en-US" i="0" dirty="0">
                <a:solidFill>
                  <a:schemeClr val="tx1"/>
                </a:solidFill>
              </a:rPr>
              <a:t>account. How much does he have in each account?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Careful reading indicates two types of information: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He has two accounts.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He earns two amounts of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6%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10%.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</a:p>
          <a:p>
            <a:pPr>
              <a:spcBef>
                <a:spcPts val="600"/>
              </a:spcBef>
            </a:pPr>
            <a:r>
              <a:rPr lang="en-US" i="0" dirty="0">
                <a:solidFill>
                  <a:schemeClr val="tx1"/>
                </a:solidFill>
              </a:rPr>
              <a:t>	0.06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account, </a:t>
            </a:r>
            <a:r>
              <a:rPr lang="en-US" dirty="0"/>
              <a:t>and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0.10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</a:p>
        </p:txBody>
      </p:sp>
      <p:graphicFrame>
        <p:nvGraphicFramePr>
          <p:cNvPr id="245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815587"/>
              </p:ext>
            </p:extLst>
          </p:nvPr>
        </p:nvGraphicFramePr>
        <p:xfrm>
          <a:off x="1371600" y="4368800"/>
          <a:ext cx="3898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98900" imgH="1016000" progId="Equation.DSMT4">
                  <p:embed/>
                </p:oleObj>
              </mc:Choice>
              <mc:Fallback>
                <p:oleObj name="Equation" r:id="rId2" imgW="3898900" imgH="10160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68800"/>
                        <a:ext cx="3898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180834"/>
              </p:ext>
            </p:extLst>
          </p:nvPr>
        </p:nvGraphicFramePr>
        <p:xfrm>
          <a:off x="5327500" y="4314471"/>
          <a:ext cx="3621088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480" imgH="533160" progId="Equation.DSMT4">
                  <p:embed/>
                </p:oleObj>
              </mc:Choice>
              <mc:Fallback>
                <p:oleObj name="Equation" r:id="rId4" imgW="3606480" imgH="53316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314471"/>
                        <a:ext cx="3621088" cy="550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012723"/>
              </p:ext>
            </p:extLst>
          </p:nvPr>
        </p:nvGraphicFramePr>
        <p:xfrm>
          <a:off x="5327500" y="4908550"/>
          <a:ext cx="309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41400" progId="Equation.DSMT4">
                  <p:embed/>
                </p:oleObj>
              </mc:Choice>
              <mc:Fallback>
                <p:oleObj name="Equation" r:id="rId6" imgW="3090240" imgH="9414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908550"/>
                        <a:ext cx="309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we use the substitution method and substitute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1871" y="3416776"/>
            <a:ext cx="274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100 </a:t>
            </a:r>
            <a:r>
              <a:rPr lang="en-US" sz="2000" dirty="0">
                <a:solidFill>
                  <a:srgbClr val="008080"/>
                </a:solidFill>
              </a:rPr>
              <a:t>to get integer coefficients and constants.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012629" y="5486116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6%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736180"/>
              </p:ext>
            </p:extLst>
          </p:nvPr>
        </p:nvGraphicFramePr>
        <p:xfrm>
          <a:off x="1137770" y="2728722"/>
          <a:ext cx="4038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22640" imgH="585000" progId="Equation.DSMT4">
                  <p:embed/>
                </p:oleObj>
              </mc:Choice>
              <mc:Fallback>
                <p:oleObj name="Equation" r:id="rId2" imgW="4022640" imgH="58500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770" y="2728722"/>
                        <a:ext cx="4038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669628"/>
              </p:ext>
            </p:extLst>
          </p:nvPr>
        </p:nvGraphicFramePr>
        <p:xfrm>
          <a:off x="1823570" y="3401822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60800" imgH="469900" progId="Equation.DSMT4">
                  <p:embed/>
                </p:oleObj>
              </mc:Choice>
              <mc:Fallback>
                <p:oleObj name="Equation" r:id="rId4" imgW="3860800" imgH="4699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3570" y="3401822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215449"/>
              </p:ext>
            </p:extLst>
          </p:nvPr>
        </p:nvGraphicFramePr>
        <p:xfrm>
          <a:off x="1796229" y="4495516"/>
          <a:ext cx="389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900" imgH="330200" progId="Equation.DSMT4">
                  <p:embed/>
                </p:oleObj>
              </mc:Choice>
              <mc:Fallback>
                <p:oleObj name="Equation" r:id="rId6" imgW="3898900" imgH="33020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229" y="4495516"/>
                        <a:ext cx="3898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310921"/>
              </p:ext>
            </p:extLst>
          </p:nvPr>
        </p:nvGraphicFramePr>
        <p:xfrm>
          <a:off x="3955229" y="5060666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39900" imgH="330200" progId="Equation.DSMT4">
                  <p:embed/>
                </p:oleObj>
              </mc:Choice>
              <mc:Fallback>
                <p:oleObj name="Equation" r:id="rId8" imgW="1739900" imgH="3302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229" y="5060666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697167"/>
              </p:ext>
            </p:extLst>
          </p:nvPr>
        </p:nvGraphicFramePr>
        <p:xfrm>
          <a:off x="4158429" y="5562316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449" imgH="291973" progId="Equation.DSMT4">
                  <p:embed/>
                </p:oleObj>
              </mc:Choice>
              <mc:Fallback>
                <p:oleObj name="Equation" r:id="rId10" imgW="1269449" imgH="291973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429" y="5562316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substitute </a:t>
            </a:r>
            <a:r>
              <a:rPr lang="en-US" i="1" dirty="0">
                <a:solidFill>
                  <a:srgbClr val="002060"/>
                </a:solidFill>
              </a:rPr>
              <a:t>x</a:t>
            </a:r>
            <a:r>
              <a:rPr lang="en-US" i="0" dirty="0">
                <a:solidFill>
                  <a:srgbClr val="002060"/>
                </a:solidFill>
              </a:rPr>
              <a:t> =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4000 </a:t>
            </a:r>
            <a:r>
              <a:rPr lang="en-US" i="0" dirty="0">
                <a:solidFill>
                  <a:schemeClr val="tx1"/>
                </a:solidFill>
              </a:rPr>
              <a:t>into one of the original equations to find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902290"/>
              </p:ext>
            </p:extLst>
          </p:nvPr>
        </p:nvGraphicFramePr>
        <p:xfrm>
          <a:off x="1143000" y="2397125"/>
          <a:ext cx="4991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82760" imgH="585000" progId="Equation.DSMT4">
                  <p:embed/>
                </p:oleObj>
              </mc:Choice>
              <mc:Fallback>
                <p:oleObj name="Equation" r:id="rId2" imgW="4982760" imgH="5850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97125"/>
                        <a:ext cx="4991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187005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James has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6%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$5000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10%</a:t>
            </a:r>
            <a:r>
              <a:rPr lang="en-US" sz="28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32756" y="2495490"/>
            <a:ext cx="1796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81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Lila has </a:t>
            </a:r>
            <a:r>
              <a:rPr lang="en-US" i="0" dirty="0">
                <a:solidFill>
                  <a:srgbClr val="0000FF"/>
                </a:solidFill>
              </a:rPr>
              <a:t>$7000 </a:t>
            </a:r>
            <a:r>
              <a:rPr lang="en-US" i="0" dirty="0">
                <a:solidFill>
                  <a:schemeClr val="tx1"/>
                </a:solidFill>
              </a:rPr>
              <a:t>to invest. She decides to separate her funds into two accounts. One yields interest at the rate of </a:t>
            </a:r>
            <a:r>
              <a:rPr lang="en-US" i="0" dirty="0">
                <a:solidFill>
                  <a:srgbClr val="0000FF"/>
                </a:solidFill>
              </a:rPr>
              <a:t>2% </a:t>
            </a:r>
            <a:r>
              <a:rPr lang="en-US" i="0" dirty="0">
                <a:solidFill>
                  <a:schemeClr val="tx1"/>
                </a:solidFill>
              </a:rPr>
              <a:t>and the other at </a:t>
            </a:r>
            <a:r>
              <a:rPr lang="en-US" i="0" dirty="0">
                <a:solidFill>
                  <a:srgbClr val="0000FF"/>
                </a:solidFill>
              </a:rPr>
              <a:t>5%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/>
              <a:t>(The higher interest account is considered more risky. Otherwise, she would put the entire $7000 into that account.) </a:t>
            </a:r>
            <a:r>
              <a:rPr lang="en-US" i="0" dirty="0">
                <a:solidFill>
                  <a:schemeClr val="tx1"/>
                </a:solidFill>
              </a:rPr>
              <a:t>If she wants a total annual income from both accounts to be </a:t>
            </a:r>
            <a:r>
              <a:rPr lang="en-US" i="0" dirty="0">
                <a:solidFill>
                  <a:srgbClr val="0000FF"/>
                </a:solidFill>
              </a:rPr>
              <a:t>$260</a:t>
            </a:r>
            <a:r>
              <a:rPr lang="en-US" i="0" dirty="0">
                <a:solidFill>
                  <a:schemeClr val="tx1"/>
                </a:solidFill>
              </a:rPr>
              <a:t>, how should she split the money?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Again, careful reading indicates two types of information: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087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 She has two accounts.</a:t>
            </a:r>
          </a:p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2.</a:t>
            </a:r>
            <a:r>
              <a:rPr lang="en-US" dirty="0">
                <a:solidFill>
                  <a:schemeClr val="tx1"/>
                </a:solidFill>
              </a:rPr>
              <a:t>  She earns two amounts of interest.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2%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5%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 </a:t>
            </a:r>
          </a:p>
          <a:p>
            <a:pPr marL="0" indent="0">
              <a:lnSpc>
                <a:spcPts val="2500"/>
              </a:lnSpc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0.05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149137"/>
              </p:ext>
            </p:extLst>
          </p:nvPr>
        </p:nvGraphicFramePr>
        <p:xfrm>
          <a:off x="742950" y="4927600"/>
          <a:ext cx="3213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99680" imgH="1069560" progId="Equation.DSMT4">
                  <p:embed/>
                </p:oleObj>
              </mc:Choice>
              <mc:Fallback>
                <p:oleObj name="Equation" r:id="rId2" imgW="3199680" imgH="10695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4927600"/>
                        <a:ext cx="3213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38600" y="4972462"/>
            <a:ext cx="3912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amount invested is $7000.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8600" y="5532898"/>
            <a:ext cx="50802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interest from both accounts is $260.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Both equations are in standard form. Solve by addition.  Multiply the first equation by </a:t>
            </a:r>
            <a:r>
              <a:rPr lang="en-US" dirty="0">
                <a:solidFill>
                  <a:srgbClr val="9900FF"/>
                </a:solidFill>
              </a:rPr>
              <a:t>−2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and the second by </a:t>
            </a:r>
            <a:r>
              <a:rPr lang="en-US" dirty="0">
                <a:solidFill>
                  <a:srgbClr val="00B050"/>
                </a:solidFill>
              </a:rPr>
              <a:t>100</a:t>
            </a:r>
            <a:r>
              <a:rPr lang="en-US" dirty="0"/>
              <a:t> to get opposite coefficients for </a:t>
            </a:r>
            <a:r>
              <a:rPr lang="en-US" i="1" dirty="0"/>
              <a:t>x</a:t>
            </a:r>
            <a:r>
              <a:rPr lang="en-US" dirty="0"/>
              <a:t> as follows.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050710"/>
              </p:ext>
            </p:extLst>
          </p:nvPr>
        </p:nvGraphicFramePr>
        <p:xfrm>
          <a:off x="554038" y="2949575"/>
          <a:ext cx="3843337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35080" imgH="1117440" progId="Equation.DSMT4">
                  <p:embed/>
                </p:oleObj>
              </mc:Choice>
              <mc:Fallback>
                <p:oleObj name="Equation" r:id="rId2" imgW="3835080" imgH="11174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949575"/>
                        <a:ext cx="3843337" cy="1131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572000" y="32491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4572000" y="37952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401233"/>
              </p:ext>
            </p:extLst>
          </p:nvPr>
        </p:nvGraphicFramePr>
        <p:xfrm>
          <a:off x="5051238" y="4135438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8960" imgH="329040" progId="Equation.DSMT4">
                  <p:embed/>
                </p:oleObj>
              </mc:Choice>
              <mc:Fallback>
                <p:oleObj name="Equation" r:id="rId4" imgW="2568960" imgH="32904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238" y="4135438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505427"/>
              </p:ext>
            </p:extLst>
          </p:nvPr>
        </p:nvGraphicFramePr>
        <p:xfrm>
          <a:off x="5060048" y="457200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24100" imgH="381000" progId="Equation.DSMT4">
                  <p:embed/>
                </p:oleObj>
              </mc:Choice>
              <mc:Fallback>
                <p:oleObj name="Equation" r:id="rId6" imgW="2324100" imgH="3810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048" y="4572000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7405040" y="4487503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5%</a:t>
            </a: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26003"/>
              </p:ext>
            </p:extLst>
          </p:nvPr>
        </p:nvGraphicFramePr>
        <p:xfrm>
          <a:off x="5111750" y="3103563"/>
          <a:ext cx="267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9400" imgH="329040" progId="Equation.DSMT4">
                  <p:embed/>
                </p:oleObj>
              </mc:Choice>
              <mc:Fallback>
                <p:oleObj name="Equation" r:id="rId8" imgW="2669400" imgH="32904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3103563"/>
                        <a:ext cx="267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785980"/>
              </p:ext>
            </p:extLst>
          </p:nvPr>
        </p:nvGraphicFramePr>
        <p:xfrm>
          <a:off x="5355142" y="3592513"/>
          <a:ext cx="2273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58280" imgH="511920" progId="Equation.DSMT4">
                  <p:embed/>
                </p:oleObj>
              </mc:Choice>
              <mc:Fallback>
                <p:oleObj name="Equation" r:id="rId10" imgW="2258280" imgH="51192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142" y="3592513"/>
                        <a:ext cx="2273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Substitute </a:t>
            </a:r>
            <a:r>
              <a:rPr lang="en-US" i="1" dirty="0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4000 </a:t>
            </a:r>
            <a:r>
              <a:rPr lang="en-US" dirty="0"/>
              <a:t>into one of the original equations.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3362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She should invest </a:t>
            </a:r>
            <a:r>
              <a:rPr lang="en-US" sz="2800" dirty="0">
                <a:solidFill>
                  <a:srgbClr val="FF0008"/>
                </a:solidFill>
              </a:rPr>
              <a:t>$3000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2%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5%</a:t>
            </a:r>
            <a:r>
              <a:rPr lang="en-US" sz="2800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89842" y="266044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2%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919141"/>
              </p:ext>
            </p:extLst>
          </p:nvPr>
        </p:nvGraphicFramePr>
        <p:xfrm>
          <a:off x="2167292" y="2004136"/>
          <a:ext cx="250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6520" imgH="585000" progId="Equation.DSMT4">
                  <p:embed/>
                </p:oleObj>
              </mc:Choice>
              <mc:Fallback>
                <p:oleObj name="Equation" r:id="rId2" imgW="2486520" imgH="5850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292" y="2004136"/>
                        <a:ext cx="250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772718"/>
              </p:ext>
            </p:extLst>
          </p:nvPr>
        </p:nvGraphicFramePr>
        <p:xfrm>
          <a:off x="3412209" y="2689936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292100" progId="Equation.DSMT4">
                  <p:embed/>
                </p:oleObj>
              </mc:Choice>
              <mc:Fallback>
                <p:oleObj name="Equation" r:id="rId4" imgW="1257300" imgH="2921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209" y="2689936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1024</Words>
  <Application>Microsoft Office PowerPoint</Application>
  <PresentationFormat>On-screen Show (4:3)</PresentationFormat>
  <Paragraphs>113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Office Theme</vt:lpstr>
      <vt:lpstr>Equation</vt:lpstr>
      <vt:lpstr>MathType 6.0 Equation</vt:lpstr>
      <vt:lpstr>Section 11.5</vt:lpstr>
      <vt:lpstr>Example 1: Application: Calculating Interest and Balances</vt:lpstr>
      <vt:lpstr>Example 1: Application: Calculating Interest and Balances (cont.)</vt:lpstr>
      <vt:lpstr>Example 1: Application: Calculating Interest and Balances (cont.)</vt:lpstr>
      <vt:lpstr>Example 1: Application: Calculating Interest and Balances (cont.)</vt:lpstr>
      <vt:lpstr>Example 2: Application: Calculating Interest and Investments</vt:lpstr>
      <vt:lpstr>Example 2: Application: Calculating Interest and Investments (cont.)</vt:lpstr>
      <vt:lpstr>Example 2: Application: Calculating Interest and Investments (cont.)</vt:lpstr>
      <vt:lpstr>Example 2: Application: Calculating Interest and Investments (cont.)</vt:lpstr>
      <vt:lpstr>Example 3: Application: Solving a Mixture Problem</vt:lpstr>
      <vt:lpstr>Example 3: Application: Solving a Mixture Problem (cont.)</vt:lpstr>
      <vt:lpstr>Example 3: Application: Solving a Mixture Problem (cont.)</vt:lpstr>
      <vt:lpstr>Example 3: Application: Solving a Mixture Problem (cont.)</vt:lpstr>
      <vt:lpstr>Example 4: Application: Solving a Mixture Problem</vt:lpstr>
      <vt:lpstr>Example 4: Application: Solving a Mixture Problem (cont.)</vt:lpstr>
      <vt:lpstr>Example 4: Application: Solving a Mixture Problem (cont.)</vt:lpstr>
      <vt:lpstr>Example 4: Application: Solving a Mixture Problem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106</cp:revision>
  <dcterms:created xsi:type="dcterms:W3CDTF">2013-04-26T14:43:13Z</dcterms:created>
  <dcterms:modified xsi:type="dcterms:W3CDTF">2023-06-19T20:11:33Z</dcterms:modified>
</cp:coreProperties>
</file>