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99" r:id="rId3"/>
    <p:sldId id="261" r:id="rId4"/>
    <p:sldId id="262" r:id="rId5"/>
    <p:sldId id="263" r:id="rId6"/>
    <p:sldId id="264" r:id="rId7"/>
    <p:sldId id="265" r:id="rId8"/>
    <p:sldId id="268" r:id="rId9"/>
    <p:sldId id="269" r:id="rId10"/>
    <p:sldId id="302" r:id="rId11"/>
    <p:sldId id="271" r:id="rId12"/>
    <p:sldId id="273" r:id="rId13"/>
    <p:sldId id="298" r:id="rId14"/>
    <p:sldId id="297" r:id="rId15"/>
    <p:sldId id="277" r:id="rId16"/>
    <p:sldId id="278" r:id="rId17"/>
    <p:sldId id="279" r:id="rId18"/>
    <p:sldId id="280" r:id="rId19"/>
    <p:sldId id="281" r:id="rId20"/>
    <p:sldId id="282" r:id="rId21"/>
    <p:sldId id="283" r:id="rId22"/>
    <p:sldId id="285" r:id="rId23"/>
    <p:sldId id="300" r:id="rId24"/>
    <p:sldId id="304" r:id="rId25"/>
    <p:sldId id="287" r:id="rId26"/>
    <p:sldId id="288" r:id="rId27"/>
    <p:sldId id="290" r:id="rId28"/>
    <p:sldId id="291" r:id="rId29"/>
    <p:sldId id="292" r:id="rId30"/>
    <p:sldId id="293" r:id="rId31"/>
    <p:sldId id="30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2D7D9F"/>
    <a:srgbClr val="9900FF"/>
    <a:srgbClr val="000000"/>
    <a:srgbClr val="000099"/>
    <a:srgbClr val="FFFFCC"/>
    <a:srgbClr val="008080"/>
    <a:srgbClr val="CC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109" d="100"/>
          <a:sy n="109" d="100"/>
        </p:scale>
        <p:origin x="108" y="12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6/19/2023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7.bin"/><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e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wmf"/><Relationship Id="rId4" Type="http://schemas.openxmlformats.org/officeDocument/2006/relationships/oleObject" Target="../embeddings/oleObject11.bin"/></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23.emf"/><Relationship Id="rId4" Type="http://schemas.openxmlformats.org/officeDocument/2006/relationships/oleObject" Target="../embeddings/oleObject14.bin"/><Relationship Id="rId9" Type="http://schemas.openxmlformats.org/officeDocument/2006/relationships/image" Target="../media/image25.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2" cstate="print"/>
          <a:srcRect/>
          <a:stretch>
            <a:fillRect/>
          </a:stretch>
        </p:blipFill>
        <p:spPr bwMode="auto">
          <a:xfrm>
            <a:off x="1981200" y="1874520"/>
            <a:ext cx="2983006" cy="2743200"/>
          </a:xfrm>
          <a:prstGeom prst="rect">
            <a:avLst/>
          </a:prstGeom>
          <a:noFill/>
          <a:ln w="9525">
            <a:noFill/>
            <a:miter lim="800000"/>
            <a:headEnd/>
            <a:tailEnd/>
          </a:ln>
        </p:spPr>
      </p:pic>
      <p:sp>
        <p:nvSpPr>
          <p:cNvPr id="3" name="Content Placeholder 2">
            <a:extLst>
              <a:ext uri="{FF2B5EF4-FFF2-40B4-BE49-F238E27FC236}">
                <a16:creationId xmlns:a16="http://schemas.microsoft.com/office/drawing/2014/main" id="{FC3CF0BC-1601-1179-81D0-72B51EF38EF0}"/>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2" cstate="print"/>
          <a:srcRect/>
          <a:stretch>
            <a:fillRect/>
          </a:stretch>
        </p:blipFill>
        <p:spPr bwMode="auto">
          <a:xfrm>
            <a:off x="2362200" y="1280160"/>
            <a:ext cx="2983305" cy="2743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4247012709"/>
              </p:ext>
            </p:extLst>
          </p:nvPr>
        </p:nvGraphicFramePr>
        <p:xfrm>
          <a:off x="4114799" y="3525890"/>
          <a:ext cx="4252913" cy="1954213"/>
        </p:xfrm>
        <a:graphic>
          <a:graphicData uri="http://schemas.openxmlformats.org/presentationml/2006/ole">
            <mc:AlternateContent xmlns:mc="http://schemas.openxmlformats.org/markup-compatibility/2006">
              <mc:Choice xmlns:v="urn:schemas-microsoft-com:vml" Requires="v">
                <p:oleObj name="Equation" r:id="rId2" imgW="4242240" imgH="1947240" progId="Equation.DSMT4">
                  <p:embed/>
                </p:oleObj>
              </mc:Choice>
              <mc:Fallback>
                <p:oleObj name="Equation" r:id="rId2" imgW="4242240" imgH="1947240" progId="Equation.DSMT4">
                  <p:embed/>
                  <p:pic>
                    <p:nvPicPr>
                      <p:cNvPr id="0" name="Picture 3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799" y="352589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734209" y="5424394"/>
            <a:ext cx="7543800" cy="523220"/>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4" cstate="print"/>
          <a:srcRect/>
          <a:stretch>
            <a:fillRect/>
          </a:stretch>
        </p:blipFill>
        <p:spPr bwMode="auto">
          <a:xfrm>
            <a:off x="702719" y="1296296"/>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799" y="1217566"/>
            <a:ext cx="4572000" cy="2308324"/>
          </a:xfrm>
          <a:prstGeom prst="rect">
            <a:avLst/>
          </a:prstGeom>
        </p:spPr>
        <p:txBody>
          <a:bodyPr>
            <a:spAutoFit/>
          </a:bodyPr>
          <a:lstStyle/>
          <a:p>
            <a:pPr defTabSz="342900">
              <a:spcBef>
                <a:spcPts val="600"/>
              </a:spcBef>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
        <p:nvSpPr>
          <p:cNvPr id="7" name="Rectangle 3">
            <a:extLst>
              <a:ext uri="{FF2B5EF4-FFF2-40B4-BE49-F238E27FC236}">
                <a16:creationId xmlns:a16="http://schemas.microsoft.com/office/drawing/2014/main" id="{336299CC-78A2-22EB-FD79-5DAB9933D328}"/>
              </a:ext>
            </a:extLst>
          </p:cNvPr>
          <p:cNvSpPr>
            <a:spLocks noGrp="1"/>
          </p:cNvSpPr>
          <p:nvPr>
            <p:ph idx="1"/>
          </p:nvPr>
        </p:nvSpPr>
        <p:spPr>
          <a:xfrm>
            <a:off x="489472" y="1021976"/>
            <a:ext cx="1828800" cy="548640"/>
          </a:xfrm>
          <a:prstGeom prst="rect">
            <a:avLst/>
          </a:prstGeom>
        </p:spPr>
        <p:txBody>
          <a:bodyPr>
            <a:normAutofit/>
          </a:bodyPr>
          <a:lstStyle/>
          <a:p>
            <a:pPr>
              <a:tabLst>
                <a:tab pos="7772400" algn="r"/>
              </a:tabLst>
            </a:pPr>
            <a:r>
              <a:rPr lang="en-US" i="0" dirty="0">
                <a:solidFill>
                  <a:schemeClr val="tx1"/>
                </a:solidFill>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name="Equation" r:id="rId2" imgW="1892520" imgH="594000" progId="Equation.DSMT4">
                  <p:embed/>
                </p:oleObj>
              </mc:Choice>
              <mc:Fallback>
                <p:oleObj name="Equation" r:id="rId2" imgW="189252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name="Equation" r:id="rId4" imgW="1956240" imgH="594000" progId="Equation.DSMT4">
                  <p:embed/>
                </p:oleObj>
              </mc:Choice>
              <mc:Fallback>
                <p:oleObj name="Equation" r:id="rId4" imgW="1956240" imgH="594000" progId="Equation.DSMT4">
                  <p:embed/>
                  <p:pic>
                    <p:nvPicPr>
                      <p:cNvPr id="0" name="Picture 7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6"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573307130"/>
              </p:ext>
            </p:extLst>
          </p:nvPr>
        </p:nvGraphicFramePr>
        <p:xfrm>
          <a:off x="7049901" y="4019984"/>
          <a:ext cx="1681059" cy="520700"/>
        </p:xfrm>
        <a:graphic>
          <a:graphicData uri="http://schemas.openxmlformats.org/presentationml/2006/ole">
            <mc:AlternateContent xmlns:mc="http://schemas.openxmlformats.org/markup-compatibility/2006">
              <mc:Choice xmlns:v="urn:schemas-microsoft-com:vml" Requires="v">
                <p:oleObj name="Equation" r:id="rId2" imgW="1956240" imgH="594000" progId="Equation.DSMT4">
                  <p:embed/>
                </p:oleObj>
              </mc:Choice>
              <mc:Fallback>
                <p:oleObj name="Equation" r:id="rId2" imgW="195624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9901" y="4019984"/>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033602561"/>
              </p:ext>
            </p:extLst>
          </p:nvPr>
        </p:nvGraphicFramePr>
        <p:xfrm>
          <a:off x="5129213" y="4046538"/>
          <a:ext cx="1254125" cy="495300"/>
        </p:xfrm>
        <a:graphic>
          <a:graphicData uri="http://schemas.openxmlformats.org/presentationml/2006/ole">
            <mc:AlternateContent xmlns:mc="http://schemas.openxmlformats.org/markup-compatibility/2006">
              <mc:Choice xmlns:v="urn:schemas-microsoft-com:vml" Requires="v">
                <p:oleObj name="Equation" r:id="rId4" imgW="1231560" imgH="482400" progId="Equation.DSMT4">
                  <p:embed/>
                </p:oleObj>
              </mc:Choice>
              <mc:Fallback>
                <p:oleObj name="Equation" r:id="rId4" imgW="1231560" imgH="482400" progId="Equation.DSMT4">
                  <p:embed/>
                  <p:pic>
                    <p:nvPicPr>
                      <p:cNvPr id="0" name="Picture 730"/>
                      <p:cNvPicPr>
                        <a:picLocks noChangeAspect="1" noChangeArrowheads="1"/>
                      </p:cNvPicPr>
                      <p:nvPr/>
                    </p:nvPicPr>
                    <p:blipFill>
                      <a:blip r:embed="rId5"/>
                      <a:srcRect/>
                      <a:stretch>
                        <a:fillRect/>
                      </a:stretch>
                    </p:blipFill>
                    <p:spPr bwMode="auto">
                      <a:xfrm>
                        <a:off x="5129213" y="4046538"/>
                        <a:ext cx="12541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6"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Definition: Linear Function</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1855194497"/>
              </p:ext>
            </p:extLst>
          </p:nvPr>
        </p:nvGraphicFramePr>
        <p:xfrm>
          <a:off x="3821972" y="3445024"/>
          <a:ext cx="1379537" cy="423863"/>
        </p:xfrm>
        <a:graphic>
          <a:graphicData uri="http://schemas.openxmlformats.org/presentationml/2006/ole">
            <mc:AlternateContent xmlns:mc="http://schemas.openxmlformats.org/markup-compatibility/2006">
              <mc:Choice xmlns:v="urn:schemas-microsoft-com:vml" Requires="v">
                <p:oleObj name="Equation" r:id="rId2" imgW="1965600" imgH="594000" progId="Equation.DSMT4">
                  <p:embed/>
                </p:oleObj>
              </mc:Choice>
              <mc:Fallback>
                <p:oleObj name="Equation" r:id="rId2" imgW="1965600" imgH="594000" progId="Equation.DSMT4">
                  <p:embed/>
                  <p:pic>
                    <p:nvPicPr>
                      <p:cNvPr id="0" name="Picture 36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1972" y="3445024"/>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1815882"/>
          </a:xfrm>
          <a:prstGeom prst="rect">
            <a:avLst/>
          </a:prstGeom>
          <a:noFill/>
          <a:ln w="28575">
            <a:solidFill>
              <a:srgbClr val="FF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name="Equation" r:id="rId2" imgW="1524368" imgH="838292" progId="Equation.DSMT4">
                  <p:embed/>
                </p:oleObj>
              </mc:Choice>
              <mc:Fallback>
                <p:oleObj name="Equation" r:id="rId2" imgW="1524368" imgH="838292" progId="Equation.DSMT4">
                  <p:embed/>
                  <p:pic>
                    <p:nvPicPr>
                      <p:cNvPr id="0" name="Picture 4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name="Equation" r:id="rId4" imgW="923400" imgH="886680" progId="Equation.DSMT4">
                  <p:embed/>
                </p:oleObj>
              </mc:Choice>
              <mc:Fallback>
                <p:oleObj name="Equation" r:id="rId4" imgW="923400" imgH="886680" progId="Equation.DSMT4">
                  <p:embed/>
                  <p:pic>
                    <p:nvPicPr>
                      <p:cNvPr id="0" name="Picture 43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2055956658"/>
              </p:ext>
            </p:extLst>
          </p:nvPr>
        </p:nvGraphicFramePr>
        <p:xfrm>
          <a:off x="5638800" y="3009900"/>
          <a:ext cx="2967038" cy="495300"/>
        </p:xfrm>
        <a:graphic>
          <a:graphicData uri="http://schemas.openxmlformats.org/presentationml/2006/ole">
            <mc:AlternateContent xmlns:mc="http://schemas.openxmlformats.org/markup-compatibility/2006">
              <mc:Choice xmlns:v="urn:schemas-microsoft-com:vml" Requires="v">
                <p:oleObj name="Equation" r:id="rId6" imgW="2958840" imgH="482400" progId="Equation.DSMT4">
                  <p:embed/>
                </p:oleObj>
              </mc:Choice>
              <mc:Fallback>
                <p:oleObj name="Equation" r:id="rId6" imgW="2958840" imgH="482400" progId="Equation.DSMT4">
                  <p:embed/>
                  <p:pic>
                    <p:nvPicPr>
                      <p:cNvPr id="0" name="Picture 431"/>
                      <p:cNvPicPr>
                        <a:picLocks noChangeAspect="1" noChangeArrowheads="1"/>
                      </p:cNvPicPr>
                      <p:nvPr/>
                    </p:nvPicPr>
                    <p:blipFill>
                      <a:blip r:embed="rId7"/>
                      <a:srcRect/>
                      <a:stretch>
                        <a:fillRect/>
                      </a:stretch>
                    </p:blipFill>
                    <p:spPr bwMode="auto">
                      <a:xfrm>
                        <a:off x="5638800" y="30099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name="Equation" r:id="rId8" imgW="850680" imgH="330120" progId="Equation.DSMT4">
                  <p:embed/>
                </p:oleObj>
              </mc:Choice>
              <mc:Fallback>
                <p:oleObj name="Equation" r:id="rId8" imgW="850680" imgH="330120" progId="Equation.DSMT4">
                  <p:embed/>
                  <p:pic>
                    <p:nvPicPr>
                      <p:cNvPr id="0" name="Picture 432"/>
                      <p:cNvPicPr>
                        <a:picLocks noChangeAspect="1" noChangeArrowheads="1"/>
                      </p:cNvPicPr>
                      <p:nvPr/>
                    </p:nvPicPr>
                    <p:blipFill>
                      <a:blip r:embed="rId9"/>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C5B334B-582D-E4AC-3BFF-F105BD9F80F8}"/>
              </a:ext>
            </a:extLst>
          </p:cNvPr>
          <p:cNvPicPr>
            <a:picLocks noChangeAspect="1"/>
          </p:cNvPicPr>
          <p:nvPr/>
        </p:nvPicPr>
        <p:blipFill>
          <a:blip r:embed="rId2"/>
          <a:stretch>
            <a:fillRect/>
          </a:stretch>
        </p:blipFill>
        <p:spPr>
          <a:xfrm>
            <a:off x="989064" y="2774090"/>
            <a:ext cx="2973335" cy="2806514"/>
          </a:xfrm>
          <a:prstGeom prst="rect">
            <a:avLst/>
          </a:prstGeom>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point(s) where each graph intersects the </a:t>
            </a:r>
            <a:r>
              <a:rPr lang="en-US" i="1" dirty="0">
                <a:solidFill>
                  <a:schemeClr val="tx1"/>
                </a:solidFill>
              </a:rPr>
              <a:t>x</a:t>
            </a:r>
            <a:r>
              <a:rPr lang="en-US" i="0" dirty="0">
                <a:solidFill>
                  <a:schemeClr val="tx1"/>
                </a:solidFill>
              </a:rPr>
              <a:t>-axis. Changing the window may help you get a better or more complete picture of the function.  This is a judgement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name="Equation" r:id="rId2" imgW="1490040" imgH="456840" progId="Equation.DSMT4">
                  <p:embed/>
                </p:oleObj>
              </mc:Choice>
              <mc:Fallback>
                <p:oleObj name="Equation" r:id="rId2" imgW="1490040" imgH="456840" progId="Equation.DSMT4">
                  <p:embed/>
                  <p:pic>
                    <p:nvPicPr>
                      <p:cNvPr id="0" name="Picture 1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206398"/>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nonvertical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78716" y="3736238"/>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57346" name="Picture 2"/>
          <p:cNvPicPr>
            <a:picLocks noChangeAspect="1" noChangeArrowheads="1"/>
          </p:cNvPicPr>
          <p:nvPr/>
        </p:nvPicPr>
        <p:blipFill>
          <a:blip r:embed="rId2" cstate="print"/>
          <a:srcRect/>
          <a:stretch>
            <a:fillRect/>
          </a:stretch>
        </p:blipFill>
        <p:spPr bwMode="auto">
          <a:xfrm>
            <a:off x="5681831" y="3497523"/>
            <a:ext cx="3095625" cy="2181225"/>
          </a:xfrm>
          <a:prstGeom prst="rect">
            <a:avLst/>
          </a:prstGeom>
          <a:noFill/>
          <a:ln w="9525">
            <a:noFill/>
            <a:miter lim="800000"/>
            <a:headEnd/>
            <a:tailEnd/>
          </a:ln>
        </p:spPr>
      </p:pic>
      <p:pic>
        <p:nvPicPr>
          <p:cNvPr id="5" name="Picture 4">
            <a:extLst>
              <a:ext uri="{FF2B5EF4-FFF2-40B4-BE49-F238E27FC236}">
                <a16:creationId xmlns:a16="http://schemas.microsoft.com/office/drawing/2014/main" id="{2E03CC21-F63B-8457-B716-2D7269AB73CD}"/>
              </a:ext>
            </a:extLst>
          </p:cNvPr>
          <p:cNvPicPr>
            <a:picLocks noChangeAspect="1"/>
          </p:cNvPicPr>
          <p:nvPr/>
        </p:nvPicPr>
        <p:blipFill>
          <a:blip r:embed="rId3"/>
          <a:stretch>
            <a:fillRect/>
          </a:stretch>
        </p:blipFill>
        <p:spPr>
          <a:xfrm>
            <a:off x="3953435" y="3729247"/>
            <a:ext cx="457200" cy="40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23133" y="124968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2" cstate="print"/>
          <a:srcRect/>
          <a:stretch>
            <a:fillRect/>
          </a:stretch>
        </p:blipFill>
        <p:spPr bwMode="auto">
          <a:xfrm>
            <a:off x="1238250" y="3200400"/>
            <a:ext cx="6667500" cy="2171700"/>
          </a:xfrm>
          <a:prstGeom prst="rect">
            <a:avLst/>
          </a:prstGeom>
          <a:noFill/>
          <a:ln w="9525">
            <a:noFill/>
            <a:miter lim="800000"/>
            <a:headEnd/>
            <a:tailEnd/>
          </a:ln>
        </p:spPr>
      </p:pic>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3" name="Picture 2">
            <a:extLst>
              <a:ext uri="{FF2B5EF4-FFF2-40B4-BE49-F238E27FC236}">
                <a16:creationId xmlns:a16="http://schemas.microsoft.com/office/drawing/2014/main" id="{115F6895-39EF-A84F-0FD0-49A1B36E8306}"/>
              </a:ext>
            </a:extLst>
          </p:cNvPr>
          <p:cNvPicPr>
            <a:picLocks noChangeAspect="1"/>
          </p:cNvPicPr>
          <p:nvPr/>
        </p:nvPicPr>
        <p:blipFill>
          <a:blip r:embed="rId2"/>
          <a:stretch>
            <a:fillRect/>
          </a:stretch>
        </p:blipFill>
        <p:spPr>
          <a:xfrm>
            <a:off x="642276" y="2128638"/>
            <a:ext cx="8045150" cy="18724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3"/>
          <p:cNvSpPr txBox="1">
            <a:spLocks/>
          </p:cNvSpPr>
          <p:nvPr/>
        </p:nvSpPr>
        <p:spPr>
          <a:xfrm>
            <a:off x="457200" y="1280160"/>
            <a:ext cx="8229600" cy="954107"/>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2"/>
          <p:cNvSpPr txBox="1">
            <a:spLocks/>
          </p:cNvSpPr>
          <p:nvPr/>
        </p:nvSpPr>
        <p:spPr>
          <a:xfrm>
            <a:off x="457200" y="1280160"/>
            <a:ext cx="8229600" cy="181588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5" name="TextBox 3"/>
          <p:cNvSpPr txBox="1">
            <a:spLocks noChangeArrowheads="1"/>
          </p:cNvSpPr>
          <p:nvPr/>
        </p:nvSpPr>
        <p:spPr>
          <a:xfrm>
            <a:off x="457200" y="1280160"/>
            <a:ext cx="8229600" cy="353943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 (cont.)</a:t>
            </a:r>
            <a:endParaRPr lang="en-US" sz="3200" dirty="0">
              <a:solidFill>
                <a:schemeClr val="accent1"/>
              </a:solidFill>
            </a:endParaRPr>
          </a:p>
        </p:txBody>
      </p:sp>
      <p:sp>
        <p:nvSpPr>
          <p:cNvPr id="4" name="Content Placeholder 3"/>
          <p:cNvSpPr txBox="1">
            <a:spLocks/>
          </p:cNvSpPr>
          <p:nvPr/>
        </p:nvSpPr>
        <p:spPr>
          <a:xfrm>
            <a:off x="457200" y="1280160"/>
            <a:ext cx="8229600" cy="1384995"/>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endParaRPr kumimoji="0" lang="en-US" sz="2800" b="0" i="0" u="none" strike="noStrike" kern="1200" cap="none" spc="0" normalizeH="0" baseline="0" noProof="0" dirty="0">
              <a:ln>
                <a:noFill/>
              </a:ln>
              <a:solidFill>
                <a:srgbClr val="366092"/>
              </a:solidFill>
              <a:effectLst/>
              <a:uLnTx/>
              <a:uFillTx/>
            </a:endParaRP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spcBef>
                <a:spcPct val="20000"/>
              </a:spcBef>
              <a:tabLst>
                <a:tab pos="520700" algn="l"/>
              </a:tabLst>
              <a:defRPr/>
            </a:pP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387933318"/>
              </p:ext>
            </p:extLst>
          </p:nvPr>
        </p:nvGraphicFramePr>
        <p:xfrm>
          <a:off x="1115658" y="3708699"/>
          <a:ext cx="5905500" cy="596900"/>
        </p:xfrm>
        <a:graphic>
          <a:graphicData uri="http://schemas.openxmlformats.org/presentationml/2006/ole">
            <mc:AlternateContent xmlns:mc="http://schemas.openxmlformats.org/markup-compatibility/2006">
              <mc:Choice xmlns:v="urn:schemas-microsoft-com:vml" Requires="v">
                <p:oleObj name="Equation" r:id="rId2" imgW="5896800" imgH="585000" progId="Equation.DSMT4">
                  <p:embed/>
                </p:oleObj>
              </mc:Choice>
              <mc:Fallback>
                <p:oleObj name="Equation" r:id="rId2" imgW="589680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58" y="3708699"/>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25136406"/>
              </p:ext>
            </p:extLst>
          </p:nvPr>
        </p:nvGraphicFramePr>
        <p:xfrm>
          <a:off x="1104900" y="4315663"/>
          <a:ext cx="6392862" cy="504825"/>
        </p:xfrm>
        <a:graphic>
          <a:graphicData uri="http://schemas.openxmlformats.org/presentationml/2006/ole">
            <mc:AlternateContent xmlns:mc="http://schemas.openxmlformats.org/markup-compatibility/2006">
              <mc:Choice xmlns:v="urn:schemas-microsoft-com:vml" Requires="v">
                <p:oleObj name="Equation" r:id="rId4" imgW="6375240" imgH="495000" progId="Equation.DSMT4">
                  <p:embed/>
                </p:oleObj>
              </mc:Choice>
              <mc:Fallback>
                <p:oleObj name="Equation" r:id="rId4" imgW="6375240" imgH="495000" progId="Equation.DSMT4">
                  <p:embed/>
                  <p:pic>
                    <p:nvPicPr>
                      <p:cNvPr id="0" name="Picture 731"/>
                      <p:cNvPicPr>
                        <a:picLocks noChangeAspect="1" noChangeArrowheads="1"/>
                      </p:cNvPicPr>
                      <p:nvPr/>
                    </p:nvPicPr>
                    <p:blipFill>
                      <a:blip r:embed="rId5"/>
                      <a:srcRect/>
                      <a:stretch>
                        <a:fillRect/>
                      </a:stretch>
                    </p:blipFill>
                    <p:spPr bwMode="auto">
                      <a:xfrm>
                        <a:off x="1104900" y="4315663"/>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60338" y="4748650"/>
            <a:ext cx="8229600" cy="1200329"/>
          </a:xfrm>
          <a:prstGeom prst="rect">
            <a:avLst/>
          </a:prstGeom>
        </p:spPr>
        <p:txBody>
          <a:bodyPr wrap="square">
            <a:spAutoFit/>
          </a:bodyPr>
          <a:lstStyle/>
          <a:p>
            <a:pPr lvl="0">
              <a:spcBef>
                <a:spcPct val="0"/>
              </a:spcBef>
              <a:tabLst>
                <a:tab pos="520700" algn="l"/>
              </a:tabLst>
              <a:defRPr/>
            </a:pPr>
            <a:r>
              <a:rPr lang="en-US" sz="2400" dirty="0"/>
              <a:t>Notice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
        <p:nvSpPr>
          <p:cNvPr id="3" name="Rectangle 2">
            <a:extLst>
              <a:ext uri="{FF2B5EF4-FFF2-40B4-BE49-F238E27FC236}">
                <a16:creationId xmlns:a16="http://schemas.microsoft.com/office/drawing/2014/main" id="{000FE129-CCD0-0BAE-B88C-7BDE9E5BD07B}"/>
              </a:ext>
            </a:extLst>
          </p:cNvPr>
          <p:cNvSpPr/>
          <p:nvPr/>
        </p:nvSpPr>
        <p:spPr>
          <a:xfrm>
            <a:off x="460786" y="2725645"/>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6" name="TextBox 5">
            <a:extLst>
              <a:ext uri="{FF2B5EF4-FFF2-40B4-BE49-F238E27FC236}">
                <a16:creationId xmlns:a16="http://schemas.microsoft.com/office/drawing/2014/main" id="{D74359E9-BC96-FA5A-2DE0-B606E4E54D4A}"/>
              </a:ext>
            </a:extLst>
          </p:cNvPr>
          <p:cNvSpPr txBox="1"/>
          <p:nvPr/>
        </p:nvSpPr>
        <p:spPr>
          <a:xfrm>
            <a:off x="510540" y="3716900"/>
            <a:ext cx="1177514" cy="523220"/>
          </a:xfrm>
          <a:prstGeom prst="rect">
            <a:avLst/>
          </a:prstGeom>
          <a:noFill/>
        </p:spPr>
        <p:txBody>
          <a:bodyPr wrap="square" rtlCol="0">
            <a:spAutoFit/>
          </a:bodyPr>
          <a:lstStyle/>
          <a:p>
            <a:r>
              <a:rPr lang="en-US" sz="2800" dirty="0"/>
              <a:t>a.</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1" name="Object 3"/>
          <p:cNvGraphicFramePr>
            <a:graphicFrameLocks noChangeAspect="1"/>
          </p:cNvGraphicFramePr>
          <p:nvPr>
            <p:extLst>
              <p:ext uri="{D42A27DB-BD31-4B8C-83A1-F6EECF244321}">
                <p14:modId xmlns:p14="http://schemas.microsoft.com/office/powerpoint/2010/main" val="4024700659"/>
              </p:ext>
            </p:extLst>
          </p:nvPr>
        </p:nvGraphicFramePr>
        <p:xfrm>
          <a:off x="1244600" y="1388755"/>
          <a:ext cx="6324600" cy="596900"/>
        </p:xfrm>
        <a:graphic>
          <a:graphicData uri="http://schemas.openxmlformats.org/presentationml/2006/ole">
            <mc:AlternateContent xmlns:mc="http://schemas.openxmlformats.org/markup-compatibility/2006">
              <mc:Choice xmlns:v="urn:schemas-microsoft-com:vml" Requires="v">
                <p:oleObj name="Equation" r:id="rId2" imgW="6308280" imgH="585000" progId="Equation.DSMT4">
                  <p:embed/>
                </p:oleObj>
              </mc:Choice>
              <mc:Fallback>
                <p:oleObj name="Equation" r:id="rId2" imgW="630828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4600" y="1388755"/>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303269367"/>
              </p:ext>
            </p:extLst>
          </p:nvPr>
        </p:nvGraphicFramePr>
        <p:xfrm>
          <a:off x="1244600" y="2209800"/>
          <a:ext cx="6654800" cy="596900"/>
        </p:xfrm>
        <a:graphic>
          <a:graphicData uri="http://schemas.openxmlformats.org/presentationml/2006/ole">
            <mc:AlternateContent xmlns:mc="http://schemas.openxmlformats.org/markup-compatibility/2006">
              <mc:Choice xmlns:v="urn:schemas-microsoft-com:vml" Requires="v">
                <p:oleObj name="Equation" r:id="rId4" imgW="6646680" imgH="585000" progId="Equation.DSMT4">
                  <p:embed/>
                </p:oleObj>
              </mc:Choice>
              <mc:Fallback>
                <p:oleObj name="Equation" r:id="rId4" imgW="6646680" imgH="585000" progId="Equation.DSMT4">
                  <p:embed/>
                  <p:pic>
                    <p:nvPicPr>
                      <p:cNvPr id="0" name="Picture 7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4600" y="2209800"/>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2">
            <a:extLst>
              <a:ext uri="{FF2B5EF4-FFF2-40B4-BE49-F238E27FC236}">
                <a16:creationId xmlns:a16="http://schemas.microsoft.com/office/drawing/2014/main" id="{17778E18-7FA2-3541-07E8-EC2D2211CC91}"/>
              </a:ext>
            </a:extLst>
          </p:cNvPr>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and Range (cont.)</a:t>
            </a:r>
          </a:p>
        </p:txBody>
      </p:sp>
      <p:sp>
        <p:nvSpPr>
          <p:cNvPr id="8" name="TextBox 7">
            <a:extLst>
              <a:ext uri="{FF2B5EF4-FFF2-40B4-BE49-F238E27FC236}">
                <a16:creationId xmlns:a16="http://schemas.microsoft.com/office/drawing/2014/main" id="{5110858B-6FC2-5FF8-273C-C6E2B66EA752}"/>
              </a:ext>
            </a:extLst>
          </p:cNvPr>
          <p:cNvSpPr txBox="1"/>
          <p:nvPr/>
        </p:nvSpPr>
        <p:spPr>
          <a:xfrm>
            <a:off x="553570" y="1414763"/>
            <a:ext cx="1177514" cy="523220"/>
          </a:xfrm>
          <a:prstGeom prst="rect">
            <a:avLst/>
          </a:prstGeom>
          <a:noFill/>
        </p:spPr>
        <p:txBody>
          <a:bodyPr wrap="square" rtlCol="0">
            <a:spAutoFit/>
          </a:bodyPr>
          <a:lstStyle/>
          <a:p>
            <a:r>
              <a:rPr lang="en-US" sz="2800" dirty="0"/>
              <a:t>b.</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23408" y="3918896"/>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name="Equation" r:id="rId2" imgW="4762440" imgH="685800" progId="Equation.DSMT4">
                  <p:embed/>
                </p:oleObj>
              </mc:Choice>
              <mc:Fallback>
                <p:oleObj name="Equation" r:id="rId2" imgW="4762440" imgH="685800" progId="Equation.DSMT4">
                  <p:embed/>
                  <p:pic>
                    <p:nvPicPr>
                      <p:cNvPr id="0" name="Picture 655"/>
                      <p:cNvPicPr>
                        <a:picLocks noGrp="1" noChangeAspect="1" noChangeArrowheads="1"/>
                      </p:cNvPicPr>
                      <p:nvPr/>
                    </p:nvPicPr>
                    <p:blipFill>
                      <a:blip r:embed="rId3"/>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name="Equation" r:id="rId4" imgW="5968800" imgH="685800" progId="Equation.DSMT4">
                  <p:embed/>
                </p:oleObj>
              </mc:Choice>
              <mc:Fallback>
                <p:oleObj name="Equation" r:id="rId4" imgW="5968800" imgH="685800" progId="Equation.DSMT4">
                  <p:embed/>
                  <p:pic>
                    <p:nvPicPr>
                      <p:cNvPr id="0" name="Picture 656"/>
                      <p:cNvPicPr>
                        <a:picLocks noChangeAspect="1" noChangeArrowheads="1"/>
                      </p:cNvPicPr>
                      <p:nvPr/>
                    </p:nvPicPr>
                    <p:blipFill>
                      <a:blip r:embed="rId5"/>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1367</TotalTime>
  <Words>1628</Words>
  <Application>Microsoft Office PowerPoint</Application>
  <PresentationFormat>On-screen Show (4:3)</PresentationFormat>
  <Paragraphs>148</Paragraphs>
  <Slides>31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Arial</vt:lpstr>
      <vt:lpstr>Calibri</vt:lpstr>
      <vt:lpstr>Courier New</vt:lpstr>
      <vt:lpstr>Symbol</vt:lpstr>
      <vt:lpstr>Ti86pc</vt:lpstr>
      <vt:lpstr>Times New Roman</vt:lpstr>
      <vt:lpstr>Office Theme</vt:lpstr>
      <vt:lpstr>Equation</vt:lpstr>
      <vt:lpstr>Section 10.5</vt:lpstr>
      <vt:lpstr>Definition: Relation, Domain, and Range</vt:lpstr>
      <vt:lpstr>Note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Definition: Functions</vt:lpstr>
      <vt:lpstr>Example 3: Determining if a Relation is a Function</vt:lpstr>
      <vt:lpstr>Example 3: Determining if a Relation is a Function (cont.)</vt:lpstr>
      <vt:lpstr>Example 3: Determining if a Relation is a Function (cont.)</vt:lpstr>
      <vt:lpstr>Procedure: 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Definition: Linear Function</vt:lpstr>
      <vt:lpstr>Attention!</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Note</vt:lpstr>
      <vt:lpstr>Note</vt:lpstr>
      <vt:lpstr>Note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309</cp:revision>
  <dcterms:created xsi:type="dcterms:W3CDTF">2013-04-26T14:43:13Z</dcterms:created>
  <dcterms:modified xsi:type="dcterms:W3CDTF">2023-06-19T15:56:46Z</dcterms:modified>
</cp:coreProperties>
</file>