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0" r:id="rId3"/>
    <p:sldId id="284" r:id="rId4"/>
    <p:sldId id="286" r:id="rId5"/>
    <p:sldId id="287" r:id="rId6"/>
    <p:sldId id="285" r:id="rId7"/>
    <p:sldId id="288" r:id="rId8"/>
    <p:sldId id="289" r:id="rId9"/>
    <p:sldId id="290" r:id="rId10"/>
    <p:sldId id="293" r:id="rId11"/>
    <p:sldId id="304" r:id="rId12"/>
    <p:sldId id="297" r:id="rId13"/>
    <p:sldId id="296" r:id="rId14"/>
    <p:sldId id="295" r:id="rId15"/>
    <p:sldId id="264" r:id="rId16"/>
    <p:sldId id="266" r:id="rId17"/>
    <p:sldId id="298" r:id="rId18"/>
    <p:sldId id="301" r:id="rId19"/>
    <p:sldId id="302" r:id="rId20"/>
    <p:sldId id="303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8080"/>
    <a:srgbClr val="366092"/>
    <a:srgbClr val="1F497C"/>
    <a:srgbClr val="1F497D"/>
    <a:srgbClr val="2D7D9F"/>
    <a:srgbClr val="000000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37" autoAdjust="0"/>
    <p:restoredTop sz="94660" autoAdjust="0"/>
  </p:normalViewPr>
  <p:slideViewPr>
    <p:cSldViewPr>
      <p:cViewPr varScale="1">
        <p:scale>
          <a:sx n="100" d="100"/>
          <a:sy n="100" d="100"/>
        </p:scale>
        <p:origin x="90" y="1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AF17F-9E88-4D5E-8A53-223200677BD5}" type="datetimeFigureOut">
              <a:rPr lang="en-US" smtClean="0"/>
              <a:pPr/>
              <a:t>5/24/2023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E94C-2259-4F09-9C52-657CA760F6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9D0C4-51E0-4A15-98E9-B4EC7924B65B}" type="slidenum">
              <a:rPr lang="en-US" sz="1200">
                <a:latin typeface="+mn-lt"/>
              </a:rPr>
              <a:pPr algn="r">
                <a:defRPr/>
              </a:pPr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56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0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Whole Numbers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199" y="1280160"/>
            <a:ext cx="8229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73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By the distributive property we can write</a:t>
            </a:r>
          </a:p>
          <a:p>
            <a:pPr algn="ctr">
              <a:spcBef>
                <a:spcPts val="600"/>
              </a:spcBef>
            </a:pPr>
            <a:r>
              <a:rPr lang="en-US" sz="2800" dirty="0">
                <a:solidFill>
                  <a:srgbClr val="0000FF"/>
                </a:solidFill>
              </a:rPr>
              <a:t>4 ⋅ 73</a:t>
            </a:r>
            <a:r>
              <a:rPr lang="en-US" sz="2800" dirty="0">
                <a:solidFill>
                  <a:srgbClr val="000099"/>
                </a:solidFill>
              </a:rPr>
              <a:t> = 4(3 + 70) = 4 ⋅ 3 + 4 ⋅70 = 12 + 280 = 292.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This process is usually written in a vertical format, as the following steps indicate.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659313" y="2000250"/>
          <a:ext cx="6223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1765080" progId="Equation.DSMT4">
                  <p:embed/>
                </p:oleObj>
              </mc:Choice>
              <mc:Fallback>
                <p:oleObj name="Equation" r:id="rId2" imgW="672840" imgH="1765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000250"/>
                        <a:ext cx="622300" cy="163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5181600" y="2592387"/>
            <a:ext cx="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 flipH="1">
            <a:off x="6038850" y="2819340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1 ten + 2 ones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314450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76800" y="1982787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82787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486400" y="2133540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3 = 12 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185896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1 to the tens column.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9150" y="3602037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2 in the ones column.</a:t>
            </a: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>
            <a:off x="4191000" y="2087562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4152900" y="382905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029200" y="3676650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20" imgH="380880" progId="Equation.DSMT4">
                  <p:embed/>
                </p:oleObj>
              </mc:Choice>
              <mc:Fallback>
                <p:oleObj name="Equation" r:id="rId6" imgW="33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76650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1" grpId="0"/>
      <p:bldP spid="22" grpId="0"/>
      <p:bldP spid="23" grpId="0"/>
      <p:bldP spid="24" grpId="0"/>
      <p:bldP spid="16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057650" y="1571625"/>
          <a:ext cx="657225" cy="163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1765080" progId="Equation.DSMT4">
                  <p:embed/>
                </p:oleObj>
              </mc:Choice>
              <mc:Fallback>
                <p:oleObj name="Equation" r:id="rId2" imgW="71100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1571625"/>
                        <a:ext cx="657225" cy="163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429125" y="2152650"/>
            <a:ext cx="15240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1212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19600" y="1524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743450" y="2184737"/>
            <a:ext cx="4324350" cy="1020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Multiply, then add the carried number: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7 + 1 = 29 tens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               = 2 hundreds + 9 tens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9 in the tens column and 2 in the hundreds column.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429000" y="342900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4152900" y="3276600"/>
          <a:ext cx="406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368280" progId="Equation.DSMT4">
                  <p:embed/>
                </p:oleObj>
              </mc:Choice>
              <mc:Fallback>
                <p:oleObj name="Equation" r:id="rId6" imgW="406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276600"/>
                        <a:ext cx="406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505325" y="3267075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380880" progId="Equation.DSMT4">
                  <p:embed/>
                </p:oleObj>
              </mc:Choice>
              <mc:Fallback>
                <p:oleObj name="Equation" r:id="rId8" imgW="330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3267075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22" grpId="0"/>
      <p:bldP spid="12" grpId="0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2038350" y="3838575"/>
          <a:ext cx="8239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1231560" progId="Equation.DSMT4">
                  <p:embed/>
                </p:oleObj>
              </mc:Choice>
              <mc:Fallback>
                <p:oleObj name="Equation" r:id="rId2" imgW="88884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38575"/>
                        <a:ext cx="82391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Whole Numbers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3134380"/>
            <a:ext cx="121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2600" y="31343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First, multiply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7</a:t>
            </a:r>
            <a:r>
              <a:rPr lang="en-US" sz="2800" dirty="0">
                <a:latin typeface="Calibri" pitchFamily="34" charset="0"/>
              </a:rPr>
              <a:t>.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</a:p>
          <a:p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r>
              <a:rPr lang="en-US" sz="2800" dirty="0"/>
              <a:t>The steps of multiplication are shown in finding the product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27</a:t>
            </a:r>
            <a:r>
              <a:rPr lang="en-US" sz="2800" dirty="0">
                <a:latin typeface="Calibri" pitchFamily="34" charset="0"/>
              </a:rPr>
              <a:t>. </a:t>
            </a:r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2466975" y="3810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190440" progId="Equation.DSMT4">
                  <p:embed/>
                </p:oleObj>
              </mc:Choice>
              <mc:Fallback>
                <p:oleObj name="Equation" r:id="rId4" imgW="1522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3810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0" y="496252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7 = 259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3019425" y="524827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62175" y="50863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368280" progId="Equation.DSMT4">
                  <p:embed/>
                </p:oleObj>
              </mc:Choice>
              <mc:Fallback>
                <p:oleObj name="Equation" r:id="rId6" imgW="723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50863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3" grpId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7391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  </a:t>
            </a:r>
            <a:r>
              <a:rPr lang="en-US" sz="2800" dirty="0"/>
              <a:t>Next, multiply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20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.</a:t>
            </a:r>
            <a:r>
              <a:rPr lang="en-US" sz="2800" dirty="0">
                <a:solidFill>
                  <a:srgbClr val="2D7D9F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368617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20 = 740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3019425" y="397192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952625" y="3810000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291960" progId="Equation.DSMT4">
                  <p:embed/>
                </p:oleObj>
              </mc:Choice>
              <mc:Fallback>
                <p:oleObj name="Equation" r:id="rId2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810000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828800" y="1981200"/>
          <a:ext cx="8509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1765080" progId="Equation.DSMT4">
                  <p:embed/>
                </p:oleObj>
              </mc:Choice>
              <mc:Fallback>
                <p:oleObj name="Equation" r:id="rId4" imgW="850680" imgH="1765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81200"/>
                        <a:ext cx="8509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1628775" y="2286000"/>
          <a:ext cx="8255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286000" progId="Equation.DSMT4">
                  <p:embed/>
                </p:oleObj>
              </mc:Choice>
              <mc:Fallback>
                <p:oleObj name="Equation" r:id="rId2" imgW="888840" imgH="2286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286000"/>
                        <a:ext cx="825500" cy="211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3: </a:t>
            </a:r>
            <a:r>
              <a:rPr lang="en-US" sz="2800" dirty="0">
                <a:solidFill>
                  <a:srgbClr val="0000FF"/>
                </a:solidFill>
              </a:rPr>
              <a:t>259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740</a:t>
            </a:r>
            <a:r>
              <a:rPr lang="en-US" sz="2800" dirty="0"/>
              <a:t> are called </a:t>
            </a:r>
            <a:r>
              <a:rPr lang="en-US" sz="2800" b="1" dirty="0"/>
              <a:t>partial products</a:t>
            </a:r>
            <a:r>
              <a:rPr lang="en-US" sz="2800" dirty="0"/>
              <a:t>. We now add them to find the product of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27.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793875" y="4432300"/>
          <a:ext cx="796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164880" progId="Equation.DSMT4">
                  <p:embed/>
                </p:oleObj>
              </mc:Choice>
              <mc:Fallback>
                <p:oleObj name="Equation" r:id="rId4" imgW="2793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432300"/>
                        <a:ext cx="7969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743200" y="44196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to find the final 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3429000"/>
          <a:ext cx="91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066800" progId="Equation.DSMT4">
                  <p:embed/>
                </p:oleObj>
              </mc:Choice>
              <mc:Fallback>
                <p:oleObj name="Equation" r:id="rId2" imgW="914400" imgH="1066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914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Multiplying Whole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8056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Multiply: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endParaRPr lang="en-US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standard form of multiplication is used here to find the product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r>
              <a:rPr lang="en-US" dirty="0">
                <a:latin typeface="Calibri" pitchFamily="34" charset="0"/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/>
          </p:cNvSpPr>
          <p:nvPr/>
        </p:nvSpPr>
        <p:spPr bwMode="auto">
          <a:xfrm>
            <a:off x="533400" y="1752600"/>
            <a:ext cx="822960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None/>
            </a:pPr>
            <a:endParaRPr lang="en-US" sz="2800" b="1">
              <a:latin typeface="Calibri" pitchFamily="34" charset="0"/>
            </a:endParaRP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882901" y="44957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6 = 558</a:t>
            </a:r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2882901" y="497199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40 = 3720</a:t>
            </a:r>
          </a:p>
        </p:txBody>
      </p:sp>
      <p:sp>
        <p:nvSpPr>
          <p:cNvPr id="12301" name="Text Box 7"/>
          <p:cNvSpPr txBox="1">
            <a:spLocks noChangeArrowheads="1"/>
          </p:cNvSpPr>
          <p:nvPr/>
        </p:nvSpPr>
        <p:spPr bwMode="auto">
          <a:xfrm>
            <a:off x="2882901" y="54482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Product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76400" y="3429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90650" y="45720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586" imgH="380835" progId="Equation.DSMT4">
                  <p:embed/>
                </p:oleObj>
              </mc:Choice>
              <mc:Fallback>
                <p:oleObj name="Equation" r:id="rId6" imgW="723586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720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574844"/>
              </p:ext>
            </p:extLst>
          </p:nvPr>
        </p:nvGraphicFramePr>
        <p:xfrm>
          <a:off x="1054100" y="4953000"/>
          <a:ext cx="1155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495000" progId="Equation.DSMT4">
                  <p:embed/>
                </p:oleObj>
              </mc:Choice>
              <mc:Fallback>
                <p:oleObj name="Equation" r:id="rId8" imgW="1155600" imgH="495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953000"/>
                        <a:ext cx="1155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143000" y="548640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170" imgH="380835" progId="Equation.DSMT4">
                  <p:embed/>
                </p:oleObj>
              </mc:Choice>
              <mc:Fallback>
                <p:oleObj name="Equation" r:id="rId10" imgW="990170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8640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8" grpId="0"/>
      <p:bldP spid="1230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Multiplying Whole Numbers by Powers of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To multiply a whole number: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 write 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100, write 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1000, write 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10,000, write 0000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and so 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Multiply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	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</a:p>
          <a:p>
            <a:pPr marL="457200" indent="-45720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</a:p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99"/>
                </a:solidFill>
                <a:latin typeface="Calibri" pitchFamily="34" charset="0"/>
              </a:rPr>
              <a:t>	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00099"/>
                </a:solidFill>
              </a:rPr>
              <a:t>= (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6 · 7</a:t>
            </a:r>
            <a:r>
              <a:rPr lang="en-US" dirty="0">
                <a:solidFill>
                  <a:srgbClr val="000099"/>
                </a:solidFill>
              </a:rPr>
              <a:t>)100</a:t>
            </a:r>
          </a:p>
          <a:p>
            <a:r>
              <a:rPr lang="en-US" dirty="0">
                <a:solidFill>
                  <a:srgbClr val="000099"/>
                </a:solidFill>
              </a:rPr>
              <a:t>	         = 42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· 100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4200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85975" y="4048780"/>
            <a:ext cx="1832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6(7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(5 · 7)(10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35 · 1000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35,000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(2 · 8)(100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16 · 10,000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160,000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525" y="1295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(5 · 10)(7 ·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486025" y="3324225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(2 · 100)(8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Group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9020298"/>
              </p:ext>
            </p:extLst>
          </p:nvPr>
        </p:nvGraphicFramePr>
        <p:xfrm>
          <a:off x="609600" y="1280161"/>
          <a:ext cx="7848600" cy="4543933"/>
        </p:xfrm>
        <a:graphic>
          <a:graphicData uri="http://schemas.openxmlformats.org/drawingml/2006/table">
            <a:tbl>
              <a:tblPr/>
              <a:tblGrid>
                <a:gridCol w="872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1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3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Symbol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7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raised dot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numbers inside or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next to parentheses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 sign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⋅175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4(175) or (4)175 or (4)(175)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Symbols for Multiplication</a:t>
            </a:r>
            <a:endParaRPr lang="en-US" dirty="0"/>
          </a:p>
        </p:txBody>
      </p:sp>
      <p:graphicFrame>
        <p:nvGraphicFramePr>
          <p:cNvPr id="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96895"/>
              </p:ext>
            </p:extLst>
          </p:nvPr>
        </p:nvGraphicFramePr>
        <p:xfrm>
          <a:off x="5143500" y="4584700"/>
          <a:ext cx="2286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977900" progId="Equation.DSMT4">
                  <p:embed/>
                </p:oleObj>
              </mc:Choice>
              <mc:Fallback>
                <p:oleObj name="Equation" r:id="rId2" imgW="2286000" imgH="977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584700"/>
                        <a:ext cx="2286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(7 · 9)(1000 · 1000)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63 · 1,000,000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63,000,000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1300" y="1266825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(7 · 1000)(9 · 1000)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Definition: Area of a Rectangle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rectangle (measured in square units) is found by multiplying its length by its width.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7: Application: Calculating the Area of a Rectangle</a:t>
            </a:r>
            <a:endParaRPr lang="en-US" sz="3200" dirty="0">
              <a:solidFill>
                <a:srgbClr val="366092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i="0" dirty="0">
                <a:solidFill>
                  <a:schemeClr val="tx1"/>
                </a:solidFill>
              </a:rPr>
              <a:t>the area of a rectangular plot of land with dimensions shown here.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14600"/>
            <a:ext cx="3886200" cy="225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7: Application: Calculating the Area of a Rectangle (cont.)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find the area, we multiply </a:t>
            </a:r>
            <a:r>
              <a:rPr lang="en-US" i="0" dirty="0">
                <a:solidFill>
                  <a:srgbClr val="0000FF"/>
                </a:solidFill>
              </a:rPr>
              <a:t>186 ft ⋅ 92 ft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276600" y="2819400"/>
          <a:ext cx="104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400" imgH="977900" progId="Equation.DSMT4">
                  <p:embed/>
                </p:oleObj>
              </mc:Choice>
              <mc:Fallback>
                <p:oleObj name="Equation" r:id="rId2" imgW="1041400" imgH="977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19400"/>
                        <a:ext cx="1041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276600" y="3915696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0948" imgH="291973" progId="Equation.DSMT4">
                  <p:embed/>
                </p:oleObj>
              </mc:Choice>
              <mc:Fallback>
                <p:oleObj name="Equation" r:id="rId4" imgW="1040948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15696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9513"/>
              </p:ext>
            </p:extLst>
          </p:nvPr>
        </p:nvGraphicFramePr>
        <p:xfrm>
          <a:off x="3336496" y="4817204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393480" progId="Equation.DSMT4">
                  <p:embed/>
                </p:oleObj>
              </mc:Choice>
              <mc:Fallback>
                <p:oleObj name="Equation" r:id="rId6" imgW="171432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496" y="4817204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259130"/>
              </p:ext>
            </p:extLst>
          </p:nvPr>
        </p:nvGraphicFramePr>
        <p:xfrm>
          <a:off x="3213100" y="4330700"/>
          <a:ext cx="124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482400" progId="Equation.DSMT4">
                  <p:embed/>
                </p:oleObj>
              </mc:Choice>
              <mc:Fallback>
                <p:oleObj name="Equation" r:id="rId8" imgW="124452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4330700"/>
                        <a:ext cx="1244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5410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area of the plot of land is </a:t>
            </a:r>
            <a:r>
              <a:rPr lang="en-US" sz="2800" dirty="0">
                <a:solidFill>
                  <a:srgbClr val="FF0000"/>
                </a:solidFill>
              </a:rPr>
              <a:t>17,112 sq ft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Commutative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order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numbers in multiplication can be reversed without changing the product. For example,               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            3 ⋅ 4 = 12 and  4 ⋅ 3 = 12.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Properties: Associative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grouping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the numbers in multiplication can be changed without changing the product. For example,</a:t>
            </a:r>
          </a:p>
          <a:p>
            <a:pPr marL="1588" indent="-1588" algn="ctr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(4 ⋅ 2) ⋅ 5 = 8 ⋅ 5 = 40  and 4 ⋅ (2 ⋅ 5) = 4 ⋅ 10 = 40.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product of any number and 1 is that same number.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 6 ⋅ 1 = 6  and  1 ⋅14 = 14.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multiplicative identity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Multiplicative Identity Property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product of a number and 0 is always 0.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		</a:t>
            </a:r>
          </a:p>
          <a:p>
            <a:r>
              <a:rPr lang="en-US" dirty="0">
                <a:solidFill>
                  <a:srgbClr val="000000"/>
                </a:solidFill>
              </a:rPr>
              <a:t>		63 ⋅ 0 = 0 and 0 ⋅ 7 = 0.</a:t>
            </a:r>
          </a:p>
          <a:p>
            <a:r>
              <a:rPr lang="en-US" dirty="0">
                <a:solidFill>
                  <a:srgbClr val="000000"/>
                </a:solidFill>
              </a:rPr>
              <a:t>The product of a number and 0 is always 0.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Multiplication Property of 0 </a:t>
            </a:r>
            <a:br>
              <a:rPr lang="en-US" dirty="0"/>
            </a:br>
            <a:r>
              <a:rPr lang="en-US" dirty="0"/>
              <a:t>(or Zero-Factor Law)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Example </a:t>
            </a:r>
            <a:r>
              <a:rPr lang="en-US" dirty="0">
                <a:solidFill>
                  <a:schemeClr val="tx1"/>
                </a:solidFill>
              </a:rPr>
              <a:t>1: Recognizing the Properties of Multiplication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  <a:prstGeom prst="rect">
            <a:avLst/>
          </a:prstGeo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multiplication is illustrated.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endParaRPr lang="en-US" dirty="0"/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rgbClr val="C00C08"/>
              </a:solidFill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35050" y="2273300"/>
          <a:ext cx="679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94280" imgH="393480" progId="Equation.DSMT4">
                  <p:embed/>
                </p:oleObj>
              </mc:Choice>
              <mc:Fallback>
                <p:oleObj name="Equation" r:id="rId2" imgW="679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73300"/>
                        <a:ext cx="679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272513"/>
              </p:ext>
            </p:extLst>
          </p:nvPr>
        </p:nvGraphicFramePr>
        <p:xfrm>
          <a:off x="876300" y="3734534"/>
          <a:ext cx="739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91400" imgH="469900" progId="Equation.DSMT4">
                  <p:embed/>
                </p:oleObj>
              </mc:Choice>
              <mc:Fallback>
                <p:oleObj name="Equation" r:id="rId4" imgW="73914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734534"/>
                        <a:ext cx="739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86200" y="1648528"/>
            <a:ext cx="449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multiplication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009888"/>
            <a:ext cx="4265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multiplication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0" y="4552890"/>
            <a:ext cx="3497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Multiplicative identity property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257740"/>
            <a:ext cx="3123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Multiplication property of 0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990600" y="164782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400" imgH="291960" progId="Equation.DSMT4">
                  <p:embed/>
                </p:oleObj>
              </mc:Choice>
              <mc:Fallback>
                <p:oleObj name="Equation" r:id="rId6" imgW="1625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4782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66800" y="2971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360" imgH="469800" progId="Equation.DSMT4">
                  <p:embed/>
                </p:oleObj>
              </mc:Choice>
              <mc:Fallback>
                <p:oleObj name="Equation" r:id="rId8" imgW="2565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1038225" y="4581525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41120" imgH="291960" progId="Equation.DSMT4">
                  <p:embed/>
                </p:oleObj>
              </mc:Choice>
              <mc:Fallback>
                <p:oleObj name="Equation" r:id="rId10" imgW="1041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581525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1028700" y="532447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22360" imgH="291960" progId="Equation.DSMT4">
                  <p:embed/>
                </p:oleObj>
              </mc:Choice>
              <mc:Fallback>
                <p:oleObj name="Equation" r:id="rId12" imgW="1422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32447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dirty="0">
                <a:solidFill>
                  <a:schemeClr val="accent1"/>
                </a:solidFill>
              </a:rPr>
              <a:t>Properties: T</a:t>
            </a:r>
            <a:r>
              <a:rPr lang="en-US" sz="3200" dirty="0">
                <a:solidFill>
                  <a:schemeClr val="accent1"/>
                </a:solidFill>
              </a:rPr>
              <a:t>he Distributive Property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indent="-3429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Multiplication can be distributed over addition. For</a:t>
            </a:r>
          </a:p>
          <a:p>
            <a:pPr indent="-3429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example,</a:t>
            </a:r>
          </a:p>
          <a:p>
            <a:pPr marL="342900" indent="-342900" algn="ctr"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5(8 + 3) = 5 ⋅ 8 + 5 ⋅ 3.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Using the Distributive Property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6940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</a:t>
            </a:r>
            <a:r>
              <a:rPr lang="en-US" i="0" dirty="0">
                <a:solidFill>
                  <a:schemeClr val="tx1"/>
                </a:solidFill>
              </a:rPr>
              <a:t> the distributive property to simplify each expression.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6(3 + 5)                                  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.   4(7+8)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  <a:endParaRPr lang="en-US" dirty="0"/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FF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.</a:t>
            </a:r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</a:p>
        </p:txBody>
      </p:sp>
      <p:graphicFrame>
        <p:nvGraphicFramePr>
          <p:cNvPr id="1946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562604"/>
              </p:ext>
            </p:extLst>
          </p:nvPr>
        </p:nvGraphicFramePr>
        <p:xfrm>
          <a:off x="1256585" y="3815334"/>
          <a:ext cx="10493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469696" progId="Equation.DSMT4">
                  <p:embed/>
                </p:oleObj>
              </mc:Choice>
              <mc:Fallback>
                <p:oleObj name="Equation" r:id="rId2" imgW="1129810" imgH="46969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585" y="3815334"/>
                        <a:ext cx="10493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457928"/>
              </p:ext>
            </p:extLst>
          </p:nvPr>
        </p:nvGraphicFramePr>
        <p:xfrm>
          <a:off x="5242846" y="3913093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291973" progId="Equation.DSMT4">
                  <p:embed/>
                </p:oleObj>
              </mc:Choice>
              <mc:Fallback>
                <p:oleObj name="Equation" r:id="rId4" imgW="660113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846" y="3913093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94870"/>
              </p:ext>
            </p:extLst>
          </p:nvPr>
        </p:nvGraphicFramePr>
        <p:xfrm>
          <a:off x="2352881" y="3888153"/>
          <a:ext cx="15081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25600" imgH="292100" progId="Equation.DSMT4">
                  <p:embed/>
                </p:oleObj>
              </mc:Choice>
              <mc:Fallback>
                <p:oleObj name="Equation" r:id="rId6" imgW="1625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881" y="3888153"/>
                        <a:ext cx="150812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845854"/>
              </p:ext>
            </p:extLst>
          </p:nvPr>
        </p:nvGraphicFramePr>
        <p:xfrm>
          <a:off x="3959019" y="3902441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019" y="3902441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1330325" y="3490866"/>
            <a:ext cx="762000" cy="685800"/>
            <a:chOff x="1066800" y="3657600"/>
            <a:chExt cx="762000" cy="685800"/>
          </a:xfrm>
        </p:grpSpPr>
        <p:sp>
          <p:nvSpPr>
            <p:cNvPr id="11" name="Arc 10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718545"/>
              </p:ext>
            </p:extLst>
          </p:nvPr>
        </p:nvGraphicFramePr>
        <p:xfrm>
          <a:off x="1219200" y="4848657"/>
          <a:ext cx="106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469900" progId="Equation.DSMT4">
                  <p:embed/>
                </p:oleObj>
              </mc:Choice>
              <mc:Fallback>
                <p:oleObj name="Equation" r:id="rId10" imgW="11430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48657"/>
                        <a:ext cx="10604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075611"/>
              </p:ext>
            </p:extLst>
          </p:nvPr>
        </p:nvGraphicFramePr>
        <p:xfrm>
          <a:off x="5276172" y="4924857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113" imgH="291973" progId="Equation.DSMT4">
                  <p:embed/>
                </p:oleObj>
              </mc:Choice>
              <mc:Fallback>
                <p:oleObj name="Equation" r:id="rId12" imgW="660113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6172" y="4924857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317837"/>
              </p:ext>
            </p:extLst>
          </p:nvPr>
        </p:nvGraphicFramePr>
        <p:xfrm>
          <a:off x="2438400" y="4924857"/>
          <a:ext cx="15430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700" imgH="292100" progId="Equation.DSMT4">
                  <p:embed/>
                </p:oleObj>
              </mc:Choice>
              <mc:Fallback>
                <p:oleObj name="Equation" r:id="rId14" imgW="1663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24857"/>
                        <a:ext cx="15430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999737"/>
              </p:ext>
            </p:extLst>
          </p:nvPr>
        </p:nvGraphicFramePr>
        <p:xfrm>
          <a:off x="4062927" y="4937124"/>
          <a:ext cx="1114136" cy="245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20227" imgH="291973" progId="Equation.DSMT4">
                  <p:embed/>
                </p:oleObj>
              </mc:Choice>
              <mc:Fallback>
                <p:oleObj name="Equation" r:id="rId16" imgW="1320227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927" y="4937124"/>
                        <a:ext cx="1114136" cy="2453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2"/>
          <p:cNvGrpSpPr/>
          <p:nvPr/>
        </p:nvGrpSpPr>
        <p:grpSpPr>
          <a:xfrm>
            <a:off x="1333500" y="4581957"/>
            <a:ext cx="762000" cy="685800"/>
            <a:chOff x="1066800" y="3657600"/>
            <a:chExt cx="762000" cy="685800"/>
          </a:xfrm>
        </p:grpSpPr>
        <p:sp>
          <p:nvSpPr>
            <p:cNvPr id="18" name="Arc 17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952</Words>
  <Application>Microsoft Office PowerPoint</Application>
  <PresentationFormat>On-screen Show (4:3)</PresentationFormat>
  <Paragraphs>148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Office Theme</vt:lpstr>
      <vt:lpstr>Equation</vt:lpstr>
      <vt:lpstr>MathType 6.0 Equation</vt:lpstr>
      <vt:lpstr>Section 1.3</vt:lpstr>
      <vt:lpstr>Symbols for Multiplication</vt:lpstr>
      <vt:lpstr>Properties: Commutative Property of Multiplication</vt:lpstr>
      <vt:lpstr>Properties: Associative Property of Multiplication</vt:lpstr>
      <vt:lpstr>Properties: Multiplicative Identity Property</vt:lpstr>
      <vt:lpstr>Properties: Multiplication Property of 0  (or Zero-Factor Law)</vt:lpstr>
      <vt:lpstr>Example 1: Recognizing the Properties of Multiplication</vt:lpstr>
      <vt:lpstr>Properties: The Distributive Property</vt:lpstr>
      <vt:lpstr>Example 2: Using the Distributive Property</vt:lpstr>
      <vt:lpstr>Example 3: Multiplying Whole Numbers</vt:lpstr>
      <vt:lpstr>Example 3: Multiplying Whole Numbers (cont.)</vt:lpstr>
      <vt:lpstr>Example 3: Multiplying Whole Numbers (cont.)</vt:lpstr>
      <vt:lpstr>Example 4: Multiplying Whole Numbers</vt:lpstr>
      <vt:lpstr>Example 4: Multiplying Whole Numbers (cont.)</vt:lpstr>
      <vt:lpstr>Example 4: Multiplying Whole Numbers (cont.)</vt:lpstr>
      <vt:lpstr>Example 5: Multiplying Whole Numbers</vt:lpstr>
      <vt:lpstr>Procedure: Multiplying Whole Numbers by Powers of 10</vt:lpstr>
      <vt:lpstr>Example 6: Multiplying Whole Numbers that End with 0s</vt:lpstr>
      <vt:lpstr>Example 6: Multiplying Whole Numbers that End with 0s (cont.)</vt:lpstr>
      <vt:lpstr>Example 6: Multiplying Whole Numbers that End with 0s (cont.)</vt:lpstr>
      <vt:lpstr>Definition: Area of a Rectangle</vt:lpstr>
      <vt:lpstr>Example 7: Application: Calculating the Area of a Rectangle</vt:lpstr>
      <vt:lpstr>Example 7: Application: Calculating the Area of a Rectangle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203</cp:revision>
  <dcterms:created xsi:type="dcterms:W3CDTF">2013-04-26T14:43:13Z</dcterms:created>
  <dcterms:modified xsi:type="dcterms:W3CDTF">2023-05-24T17:21:11Z</dcterms:modified>
</cp:coreProperties>
</file>