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00" r:id="rId3"/>
    <p:sldId id="260" r:id="rId4"/>
    <p:sldId id="295" r:id="rId5"/>
    <p:sldId id="261" r:id="rId6"/>
    <p:sldId id="262" r:id="rId7"/>
    <p:sldId id="263" r:id="rId8"/>
    <p:sldId id="264" r:id="rId9"/>
    <p:sldId id="301" r:id="rId10"/>
    <p:sldId id="265" r:id="rId11"/>
    <p:sldId id="267" r:id="rId12"/>
    <p:sldId id="268" r:id="rId13"/>
    <p:sldId id="269" r:id="rId14"/>
    <p:sldId id="270" r:id="rId15"/>
    <p:sldId id="272" r:id="rId16"/>
    <p:sldId id="273" r:id="rId17"/>
    <p:sldId id="271" r:id="rId18"/>
    <p:sldId id="296" r:id="rId19"/>
    <p:sldId id="302" r:id="rId20"/>
    <p:sldId id="298" r:id="rId21"/>
    <p:sldId id="303" r:id="rId22"/>
    <p:sldId id="274" r:id="rId23"/>
    <p:sldId id="275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Kara Roche" initials="KR" lastIdx="2" clrIdx="7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8080"/>
    <a:srgbClr val="000000"/>
    <a:srgbClr val="07FF3F"/>
    <a:srgbClr val="9900FF"/>
    <a:srgbClr val="2D7D9F"/>
    <a:srgbClr val="FF0000"/>
    <a:srgbClr val="1F497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7" autoAdjust="0"/>
    <p:restoredTop sz="50000" autoAdjust="0"/>
  </p:normalViewPr>
  <p:slideViewPr>
    <p:cSldViewPr>
      <p:cViewPr varScale="1">
        <p:scale>
          <a:sx n="111" d="100"/>
          <a:sy n="111" d="100"/>
        </p:scale>
        <p:origin x="120" y="11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344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F0599-6CE3-4B00-8626-F92454F615F0}" type="datetimeFigureOut">
              <a:rPr lang="en-US" smtClean="0"/>
              <a:pPr/>
              <a:t>5/24/2023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AF34C-9823-4B02-9E0A-15D8F55FDE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6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AB535E6-766D-4798-844F-6C2ECD416A3C}" type="slidenum">
              <a:rPr lang="en-US" sz="1200">
                <a:latin typeface="+mn-lt"/>
              </a:rPr>
              <a:pPr algn="r">
                <a:defRPr/>
              </a:pPr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917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27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33.bin"/><Relationship Id="rId2" Type="http://schemas.openxmlformats.org/officeDocument/2006/relationships/oleObject" Target="../embeddings/oleObject25.bin"/><Relationship Id="rId16" Type="http://schemas.openxmlformats.org/officeDocument/2006/relationships/image" Target="../media/image26.wmf"/><Relationship Id="rId20" Type="http://schemas.openxmlformats.org/officeDocument/2006/relationships/image" Target="../media/image2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0.bin"/><Relationship Id="rId5" Type="http://schemas.openxmlformats.org/officeDocument/2006/relationships/image" Target="../media/image21.wmf"/><Relationship Id="rId15" Type="http://schemas.openxmlformats.org/officeDocument/2006/relationships/oleObject" Target="../embeddings/oleObject32.bin"/><Relationship Id="rId10" Type="http://schemas.openxmlformats.org/officeDocument/2006/relationships/oleObject" Target="../embeddings/oleObject29.bin"/><Relationship Id="rId19" Type="http://schemas.openxmlformats.org/officeDocument/2006/relationships/oleObject" Target="../embeddings/oleObject34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3.wmf"/><Relationship Id="rId14" Type="http://schemas.openxmlformats.org/officeDocument/2006/relationships/image" Target="../media/image2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4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4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6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48.wmf"/><Relationship Id="rId18" Type="http://schemas.openxmlformats.org/officeDocument/2006/relationships/image" Target="../media/image42.wmf"/><Relationship Id="rId3" Type="http://schemas.openxmlformats.org/officeDocument/2006/relationships/image" Target="../media/image41.wmf"/><Relationship Id="rId21" Type="http://schemas.openxmlformats.org/officeDocument/2006/relationships/oleObject" Target="../embeddings/oleObject58.bin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53.bin"/><Relationship Id="rId17" Type="http://schemas.openxmlformats.org/officeDocument/2006/relationships/oleObject" Target="../embeddings/oleObject56.bin"/><Relationship Id="rId2" Type="http://schemas.openxmlformats.org/officeDocument/2006/relationships/oleObject" Target="../embeddings/oleObject48.bin"/><Relationship Id="rId16" Type="http://schemas.openxmlformats.org/officeDocument/2006/relationships/oleObject" Target="../embeddings/oleObject55.bin"/><Relationship Id="rId20" Type="http://schemas.openxmlformats.org/officeDocument/2006/relationships/image" Target="../media/image5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47.wmf"/><Relationship Id="rId24" Type="http://schemas.openxmlformats.org/officeDocument/2006/relationships/oleObject" Target="../embeddings/oleObject60.bin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23" Type="http://schemas.openxmlformats.org/officeDocument/2006/relationships/image" Target="../media/image51.wmf"/><Relationship Id="rId10" Type="http://schemas.openxmlformats.org/officeDocument/2006/relationships/oleObject" Target="../embeddings/oleObject52.bin"/><Relationship Id="rId19" Type="http://schemas.openxmlformats.org/officeDocument/2006/relationships/oleObject" Target="../embeddings/oleObject57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9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5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67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oleObject" Target="../embeddings/oleObject75.bin"/><Relationship Id="rId18" Type="http://schemas.openxmlformats.org/officeDocument/2006/relationships/image" Target="../media/image65.wmf"/><Relationship Id="rId3" Type="http://schemas.openxmlformats.org/officeDocument/2006/relationships/image" Target="../media/image59.wmf"/><Relationship Id="rId21" Type="http://schemas.openxmlformats.org/officeDocument/2006/relationships/image" Target="../media/image66.wmf"/><Relationship Id="rId7" Type="http://schemas.openxmlformats.org/officeDocument/2006/relationships/image" Target="../media/image60.wmf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77.bin"/><Relationship Id="rId2" Type="http://schemas.openxmlformats.org/officeDocument/2006/relationships/oleObject" Target="../embeddings/oleObject69.bin"/><Relationship Id="rId16" Type="http://schemas.openxmlformats.org/officeDocument/2006/relationships/image" Target="../media/image64.wmf"/><Relationship Id="rId20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oleObject" Target="../embeddings/oleObject74.bin"/><Relationship Id="rId24" Type="http://schemas.openxmlformats.org/officeDocument/2006/relationships/oleObject" Target="../embeddings/oleObject81.bin"/><Relationship Id="rId5" Type="http://schemas.openxmlformats.org/officeDocument/2006/relationships/image" Target="../media/image57.wmf"/><Relationship Id="rId15" Type="http://schemas.openxmlformats.org/officeDocument/2006/relationships/oleObject" Target="../embeddings/oleObject76.bin"/><Relationship Id="rId23" Type="http://schemas.openxmlformats.org/officeDocument/2006/relationships/image" Target="../media/image67.wmf"/><Relationship Id="rId10" Type="http://schemas.openxmlformats.org/officeDocument/2006/relationships/oleObject" Target="../embeddings/oleObject73.bin"/><Relationship Id="rId19" Type="http://schemas.openxmlformats.org/officeDocument/2006/relationships/oleObject" Target="../embeddings/oleObject78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61.wmf"/><Relationship Id="rId14" Type="http://schemas.openxmlformats.org/officeDocument/2006/relationships/image" Target="../media/image63.wmf"/><Relationship Id="rId22" Type="http://schemas.openxmlformats.org/officeDocument/2006/relationships/oleObject" Target="../embeddings/oleObject80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2" Type="http://schemas.openxmlformats.org/officeDocument/2006/relationships/oleObject" Target="../embeddings/oleObject8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4.bin"/><Relationship Id="rId5" Type="http://schemas.openxmlformats.org/officeDocument/2006/relationships/image" Target="../media/image69.wmf"/><Relationship Id="rId4" Type="http://schemas.openxmlformats.org/officeDocument/2006/relationships/oleObject" Target="../embeddings/oleObject8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93.bin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78.wmf"/><Relationship Id="rId2" Type="http://schemas.openxmlformats.org/officeDocument/2006/relationships/oleObject" Target="../embeddings/oleObject85.bin"/><Relationship Id="rId16" Type="http://schemas.openxmlformats.org/officeDocument/2006/relationships/oleObject" Target="../embeddings/oleObject9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89.bin"/><Relationship Id="rId19" Type="http://schemas.openxmlformats.org/officeDocument/2006/relationships/image" Target="../media/image79.wmf"/><Relationship Id="rId4" Type="http://schemas.openxmlformats.org/officeDocument/2006/relationships/oleObject" Target="../embeddings/oleObject86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91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98.bin"/><Relationship Id="rId4" Type="http://schemas.openxmlformats.org/officeDocument/2006/relationships/oleObject" Target="../embeddings/oleObject95.bin"/><Relationship Id="rId9" Type="http://schemas.openxmlformats.org/officeDocument/2006/relationships/image" Target="../media/image83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90.wmf"/><Relationship Id="rId18" Type="http://schemas.openxmlformats.org/officeDocument/2006/relationships/image" Target="../media/image92.wmf"/><Relationship Id="rId26" Type="http://schemas.openxmlformats.org/officeDocument/2006/relationships/image" Target="../media/image55.wmf"/><Relationship Id="rId3" Type="http://schemas.openxmlformats.org/officeDocument/2006/relationships/image" Target="../media/image85.wmf"/><Relationship Id="rId21" Type="http://schemas.openxmlformats.org/officeDocument/2006/relationships/oleObject" Target="../embeddings/oleObject109.bin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104.bin"/><Relationship Id="rId17" Type="http://schemas.openxmlformats.org/officeDocument/2006/relationships/oleObject" Target="../embeddings/oleObject107.bin"/><Relationship Id="rId25" Type="http://schemas.openxmlformats.org/officeDocument/2006/relationships/oleObject" Target="../embeddings/oleObject64.bin"/><Relationship Id="rId2" Type="http://schemas.openxmlformats.org/officeDocument/2006/relationships/oleObject" Target="../embeddings/oleObject99.bin"/><Relationship Id="rId16" Type="http://schemas.openxmlformats.org/officeDocument/2006/relationships/oleObject" Target="../embeddings/oleObject106.bin"/><Relationship Id="rId20" Type="http://schemas.openxmlformats.org/officeDocument/2006/relationships/image" Target="../media/image9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89.wmf"/><Relationship Id="rId24" Type="http://schemas.openxmlformats.org/officeDocument/2006/relationships/image" Target="../media/image95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oleObject" Target="../embeddings/oleObject110.bin"/><Relationship Id="rId10" Type="http://schemas.openxmlformats.org/officeDocument/2006/relationships/oleObject" Target="../embeddings/oleObject103.bin"/><Relationship Id="rId19" Type="http://schemas.openxmlformats.org/officeDocument/2006/relationships/oleObject" Target="../embeddings/oleObject108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105.bin"/><Relationship Id="rId22" Type="http://schemas.openxmlformats.org/officeDocument/2006/relationships/image" Target="../media/image9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3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2.bin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image" Target="../media/image12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5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712632"/>
              </p:ext>
            </p:extLst>
          </p:nvPr>
        </p:nvGraphicFramePr>
        <p:xfrm>
          <a:off x="1752600" y="3889375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291960" progId="Equation.DSMT4">
                  <p:embed/>
                </p:oleObj>
              </mc:Choice>
              <mc:Fallback>
                <p:oleObj name="Equation" r:id="rId2" imgW="207000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89375"/>
                        <a:ext cx="207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752600" y="4676775"/>
          <a:ext cx="2057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406400" progId="Equation.DSMT4">
                  <p:embed/>
                </p:oleObj>
              </mc:Choice>
              <mc:Fallback>
                <p:oleObj name="Equation" r:id="rId4" imgW="2057400" imgH="4064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676775"/>
                        <a:ext cx="2057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752600" y="4308475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292100" progId="Equation.DSMT4">
                  <p:embed/>
                </p:oleObj>
              </mc:Choice>
              <mc:Fallback>
                <p:oleObj name="Equation" r:id="rId6" imgW="2057400" imgH="2921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308475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Application: Adding Whole Numbers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1588" indent="-1588"/>
            <a:r>
              <a:rPr lang="en-US" i="0" dirty="0">
                <a:solidFill>
                  <a:schemeClr val="tx1"/>
                </a:solidFill>
              </a:rPr>
              <a:t>Stan bought a </a:t>
            </a:r>
            <a:r>
              <a:rPr lang="en-IN" dirty="0"/>
              <a:t>television set 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0" dirty="0">
                <a:solidFill>
                  <a:srgbClr val="0000FF"/>
                </a:solidFill>
              </a:rPr>
              <a:t>$859</a:t>
            </a:r>
            <a:r>
              <a:rPr lang="en-US" i="0" dirty="0">
                <a:solidFill>
                  <a:schemeClr val="tx1"/>
                </a:solidFill>
              </a:rPr>
              <a:t>, a stereo for </a:t>
            </a:r>
            <a:r>
              <a:rPr lang="en-US" i="0" dirty="0">
                <a:solidFill>
                  <a:srgbClr val="0000FF"/>
                </a:solidFill>
              </a:rPr>
              <a:t>$697</a:t>
            </a:r>
            <a:r>
              <a:rPr lang="en-US" i="0" dirty="0">
                <a:solidFill>
                  <a:schemeClr val="tx1"/>
                </a:solidFill>
              </a:rPr>
              <a:t>, and a computer for </a:t>
            </a:r>
            <a:r>
              <a:rPr lang="en-US" i="0" dirty="0">
                <a:solidFill>
                  <a:srgbClr val="0000FF"/>
                </a:solidFill>
              </a:rPr>
              <a:t>$1285</a:t>
            </a:r>
            <a:r>
              <a:rPr lang="en-US" i="0" dirty="0">
                <a:solidFill>
                  <a:schemeClr val="tx1"/>
                </a:solidFill>
              </a:rPr>
              <a:t>.  What total amount did he spend?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total amount spent is the sum.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1877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39" imgH="190417" progId="Equation.DSMT4">
                  <p:embed/>
                </p:oleObj>
              </mc:Choice>
              <mc:Fallback>
                <p:oleObj name="Equation" r:id="rId8" imgW="139639" imgH="19041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7305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39" imgH="190417" progId="Equation.DSMT4">
                  <p:embed/>
                </p:oleObj>
              </mc:Choice>
              <mc:Fallback>
                <p:oleObj name="Equation" r:id="rId10" imgW="139639" imgH="19041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2606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639" imgH="190417" progId="Equation.DSMT4">
                  <p:embed/>
                </p:oleObj>
              </mc:Choice>
              <mc:Fallback>
                <p:oleObj name="Equation" r:id="rId11" imgW="139639" imgH="19041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606800" y="51593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90500" imgH="279400" progId="Equation.DSMT4">
                  <p:embed/>
                </p:oleObj>
              </mc:Choice>
              <mc:Fallback>
                <p:oleObj name="Equation" r:id="rId13" imgW="1905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51593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149600" y="515937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15806" imgH="279279" progId="Equation.DSMT4">
                  <p:embed/>
                </p:oleObj>
              </mc:Choice>
              <mc:Fallback>
                <p:oleObj name="Equation" r:id="rId15" imgW="215806" imgH="27927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515937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692400" y="515937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515937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2247900" y="51593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500" imgH="279400" progId="Equation.DSMT4">
                  <p:embed/>
                </p:oleObj>
              </mc:Choice>
              <mc:Fallback>
                <p:oleObj name="Equation" r:id="rId19" imgW="190500" imgH="279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593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67200" y="5095875"/>
            <a:ext cx="1828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Total spent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5448300"/>
            <a:ext cx="39597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/>
            <a:r>
              <a:rPr lang="en-US" sz="2800" dirty="0"/>
              <a:t>He spent a total of </a:t>
            </a:r>
            <a:r>
              <a:rPr lang="en-US" sz="2800" dirty="0">
                <a:solidFill>
                  <a:srgbClr val="FF0000"/>
                </a:solidFill>
              </a:rPr>
              <a:t>$2841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Properties: Commutative Property of Addition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dirty="0">
                <a:solidFill>
                  <a:srgbClr val="000000"/>
                </a:solidFill>
              </a:rPr>
              <a:t> of the numbers in addition can be reversed without changing the sum. For example,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3 + 14 = 17</a:t>
            </a:r>
            <a:r>
              <a:rPr lang="en-US" dirty="0">
                <a:solidFill>
                  <a:srgbClr val="000000"/>
                </a:solidFill>
              </a:rPr>
              <a:t>  and  </a:t>
            </a:r>
            <a:r>
              <a:rPr lang="en-US" dirty="0">
                <a:solidFill>
                  <a:srgbClr val="0000FF"/>
                </a:solidFill>
              </a:rPr>
              <a:t>14 + 3 = 17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grouping</a:t>
            </a:r>
            <a:r>
              <a:rPr lang="en-US" dirty="0">
                <a:solidFill>
                  <a:srgbClr val="000000"/>
                </a:solidFill>
              </a:rPr>
              <a:t> of the numbers in addition can be changed without changing the sum. For 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</a:rPr>
              <a:t>(8 + 12) + 7 = 20 + 7 = 27</a:t>
            </a:r>
            <a:r>
              <a:rPr lang="en-US" dirty="0">
                <a:solidFill>
                  <a:srgbClr val="000000"/>
                </a:solidFill>
              </a:rPr>
              <a:t> and  </a:t>
            </a:r>
            <a:r>
              <a:rPr lang="en-US" dirty="0">
                <a:solidFill>
                  <a:srgbClr val="0000FF"/>
                </a:solidFill>
              </a:rPr>
              <a:t>8 + (12 + 7) = 8 + 19 = 27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Associative Property of Addition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sum of a number and 0 is that same number. For example,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8 + 0 = 8</a:t>
            </a:r>
            <a:r>
              <a:rPr lang="en-US" dirty="0">
                <a:solidFill>
                  <a:srgbClr val="000000"/>
                </a:solidFill>
              </a:rPr>
              <a:t>  and  </a:t>
            </a:r>
            <a:r>
              <a:rPr lang="en-US" dirty="0">
                <a:solidFill>
                  <a:srgbClr val="0000FF"/>
                </a:solidFill>
              </a:rPr>
              <a:t>0 + 19 = 19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number 0 is called the </a:t>
            </a:r>
            <a:r>
              <a:rPr lang="en-US" b="1" dirty="0">
                <a:solidFill>
                  <a:srgbClr val="C00000"/>
                </a:solidFill>
              </a:rPr>
              <a:t>additive identity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Additive Identity Property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Recognizing</a:t>
            </a:r>
            <a:r>
              <a:rPr lang="en-US" b="1" dirty="0"/>
              <a:t> </a:t>
            </a:r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Properties of Addition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360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addition is illustrated.</a:t>
            </a:r>
          </a:p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dirty="0">
              <a:solidFill>
                <a:srgbClr val="008080"/>
              </a:solidFill>
            </a:endParaRPr>
          </a:p>
          <a:p>
            <a:pPr marL="463550" indent="-463550" eaLnBrk="1" hangingPunct="1">
              <a:spcAft>
                <a:spcPts val="1200"/>
              </a:spcAft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spcAft>
                <a:spcPts val="1200"/>
              </a:spcAft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i="0" dirty="0">
              <a:solidFill>
                <a:srgbClr val="00808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2042755"/>
            <a:ext cx="39219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addition 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600" y="3317855"/>
            <a:ext cx="3691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addition 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4800600" y="4755475"/>
            <a:ext cx="293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Additive identity property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57200" y="1981200"/>
            <a:ext cx="29113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40 + 3 = 3 + 40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256300"/>
            <a:ext cx="4033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lphaLcPeriod" startAt="2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+ (5 + 9) = (2 + 5) + 9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693920"/>
            <a:ext cx="2385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86 + 0 = 86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56032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	As a check, we see that </a:t>
            </a:r>
            <a:r>
              <a:rPr lang="en-US" sz="2800" dirty="0">
                <a:solidFill>
                  <a:srgbClr val="000099"/>
                </a:solidFill>
              </a:rPr>
              <a:t>40 + 3 = 43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000099"/>
                </a:solidFill>
              </a:rPr>
              <a:t>3 + 40 = 43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947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>
              <a:spcAft>
                <a:spcPts val="1200"/>
              </a:spcAft>
            </a:pPr>
            <a:r>
              <a:rPr lang="en-US" sz="2800" dirty="0"/>
              <a:t>As a check, we see that </a:t>
            </a:r>
            <a:r>
              <a:rPr lang="en-US" sz="2800" dirty="0">
                <a:solidFill>
                  <a:srgbClr val="000099"/>
                </a:solidFill>
              </a:rPr>
              <a:t>2 + (14)</a:t>
            </a:r>
            <a:r>
              <a:rPr lang="en-US" sz="2800" dirty="0"/>
              <a:t> = 16 and </a:t>
            </a:r>
            <a:r>
              <a:rPr lang="en-US" sz="2800" dirty="0">
                <a:solidFill>
                  <a:srgbClr val="000099"/>
                </a:solidFill>
              </a:rPr>
              <a:t>(7) + 9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=16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Calculating the Perimeter of a Polygon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the polygon.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A 5-sided polygon is called a </a:t>
            </a:r>
            <a:r>
              <a:rPr lang="en-US" b="1" i="0" dirty="0">
                <a:solidFill>
                  <a:schemeClr val="tx1"/>
                </a:solidFill>
              </a:rPr>
              <a:t>pentagon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857" y="2591143"/>
            <a:ext cx="3314286" cy="274285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6: </a:t>
            </a:r>
            <a:r>
              <a:rPr lang="en-US" dirty="0"/>
              <a:t>Calculating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the Perimeter of a </a:t>
            </a:r>
            <a:r>
              <a:rPr lang="en-US" dirty="0"/>
              <a:t>Polygon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dirty="0"/>
          </a:p>
        </p:txBody>
      </p:sp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/>
            <a:r>
              <a:rPr lang="en-US" dirty="0"/>
              <a:t>To find the perimeter, calculate the sum of the lengths of the sides.</a:t>
            </a:r>
            <a:r>
              <a:rPr lang="en-US" i="0" dirty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93897" y="2867025"/>
            <a:ext cx="3048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0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5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2 0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2 3 cm</a:t>
            </a:r>
          </a:p>
          <a:p>
            <a:r>
              <a:rPr lang="en-US" sz="2800" u="sng" dirty="0"/>
              <a:t>+ </a:t>
            </a:r>
            <a:r>
              <a:rPr lang="en-US" sz="2800" u="sng" dirty="0">
                <a:solidFill>
                  <a:srgbClr val="0000FF"/>
                </a:solidFill>
              </a:rPr>
              <a:t>3 5 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2579" y="5490865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perimeter of the pentagon is </a:t>
            </a:r>
            <a:r>
              <a:rPr lang="en-US" sz="2800" dirty="0">
                <a:solidFill>
                  <a:srgbClr val="FF0000"/>
                </a:solidFill>
              </a:rPr>
              <a:t>103 cm</a:t>
            </a:r>
            <a:r>
              <a:rPr lang="en-US" sz="28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1072" y="2581275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2603422" y="5029200"/>
            <a:ext cx="14173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 0 3 cm</a:t>
            </a:r>
            <a:endParaRPr lang="en-US" sz="28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0" y="5090755"/>
            <a:ext cx="1223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Perimeter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the Perimeter of a Rectangle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Barbara is redecorating and wants to put a wallpaper border around the top edge of her dining room. The dining room is in the shape of a rectangle and the dimensions are </a:t>
            </a:r>
            <a:r>
              <a:rPr lang="en-US" dirty="0">
                <a:solidFill>
                  <a:srgbClr val="0000FF"/>
                </a:solidFill>
              </a:rPr>
              <a:t>11 ft </a:t>
            </a:r>
            <a:r>
              <a:rPr lang="en-US" dirty="0"/>
              <a:t>by </a:t>
            </a:r>
            <a:r>
              <a:rPr lang="en-US" dirty="0">
                <a:solidFill>
                  <a:srgbClr val="0000FF"/>
                </a:solidFill>
              </a:rPr>
              <a:t>14 ft</a:t>
            </a:r>
            <a:r>
              <a:rPr lang="en-US" dirty="0"/>
              <a:t>. How many feet of wallpaper border will she need?</a:t>
            </a:r>
          </a:p>
          <a:p>
            <a:pPr algn="ctr"/>
            <a:endParaRPr lang="en-US" sz="2000" i="0" dirty="0">
              <a:solidFill>
                <a:schemeClr val="tx1"/>
              </a:solidFill>
            </a:endParaRPr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352800"/>
            <a:ext cx="231024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the Perimeter of a Rectangle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b="1" dirty="0">
                <a:solidFill>
                  <a:srgbClr val="1F497D"/>
                </a:solidFill>
              </a:rPr>
              <a:t>Solution</a:t>
            </a:r>
          </a:p>
          <a:p>
            <a:r>
              <a:rPr lang="en-US" dirty="0"/>
              <a:t>To determine the amount of wallpaper border needed, find the distance around the top edge of the room. To do this, add the lengths of each side of the room together.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5600" y="3429000"/>
            <a:ext cx="3733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</a:t>
            </a:r>
            <a:r>
              <a:rPr lang="en-US" sz="2800" dirty="0">
                <a:solidFill>
                  <a:srgbClr val="0000FF"/>
                </a:solidFill>
              </a:rPr>
              <a:t>1 1 ft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4 ft 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1 ft</a:t>
            </a:r>
          </a:p>
          <a:p>
            <a:r>
              <a:rPr lang="en-US" sz="2800" u="sng" dirty="0"/>
              <a:t>+ </a:t>
            </a:r>
            <a:r>
              <a:rPr lang="en-US" sz="2800" u="sng" dirty="0">
                <a:solidFill>
                  <a:srgbClr val="0000FF"/>
                </a:solidFill>
              </a:rPr>
              <a:t>1 4 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33725" y="322010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506105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Barbara will need </a:t>
            </a:r>
            <a:r>
              <a:rPr lang="en-US" sz="2800" dirty="0">
                <a:solidFill>
                  <a:srgbClr val="FF0000"/>
                </a:solidFill>
              </a:rPr>
              <a:t>50 feet </a:t>
            </a:r>
            <a:r>
              <a:rPr lang="en-US" sz="2800" dirty="0"/>
              <a:t>of wallpaper border</a:t>
            </a:r>
            <a:r>
              <a:rPr lang="en-US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181350" y="511558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0 ft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248150" y="5172730"/>
            <a:ext cx="1223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Perimeter</a:t>
            </a:r>
            <a:endParaRPr lang="en-US" sz="2000" u="sng" dirty="0">
              <a:solidFill>
                <a:srgbClr val="2D7D9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295400"/>
            <a:ext cx="8229600" cy="304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rgbClr val="C00000"/>
                </a:solidFill>
              </a:rPr>
              <a:t>Subtraction</a:t>
            </a:r>
            <a:r>
              <a:rPr lang="en-US" sz="2800" dirty="0">
                <a:solidFill>
                  <a:srgbClr val="000000"/>
                </a:solidFill>
              </a:rPr>
              <a:t> is the operation of taking one amount, or number, away from another. (This is the opposite of adding the two amounts.)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difference</a:t>
            </a:r>
            <a:r>
              <a:rPr lang="en-US" sz="2800" dirty="0">
                <a:solidFill>
                  <a:srgbClr val="000000"/>
                </a:solidFill>
              </a:rPr>
              <a:t> is the result of subtracting one number (called the </a:t>
            </a:r>
            <a:r>
              <a:rPr lang="en-US" sz="2800" b="1" dirty="0">
                <a:solidFill>
                  <a:srgbClr val="C00000"/>
                </a:solidFill>
              </a:rPr>
              <a:t>subtrahend</a:t>
            </a:r>
            <a:r>
              <a:rPr lang="en-US" sz="2800" dirty="0">
                <a:solidFill>
                  <a:srgbClr val="000000"/>
                </a:solidFill>
              </a:rPr>
              <a:t>) from another number (called the </a:t>
            </a:r>
            <a:r>
              <a:rPr lang="en-US" sz="2800" b="1" dirty="0">
                <a:solidFill>
                  <a:srgbClr val="C00000"/>
                </a:solidFill>
              </a:rPr>
              <a:t>minuend</a:t>
            </a:r>
            <a:r>
              <a:rPr lang="en-US" sz="2800" dirty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Adding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80160"/>
            <a:ext cx="8229600" cy="1905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numbers vertically so that the </a:t>
            </a:r>
            <a:r>
              <a:rPr lang="en-US" sz="2800" b="1" dirty="0">
                <a:solidFill>
                  <a:srgbClr val="C00000"/>
                </a:solidFill>
              </a:rPr>
              <a:t>place  </a:t>
            </a:r>
          </a:p>
          <a:p>
            <a:pPr marL="514350" indent="-514350"/>
            <a:r>
              <a:rPr lang="en-US" sz="2800" b="1" dirty="0">
                <a:solidFill>
                  <a:srgbClr val="C00000"/>
                </a:solidFill>
              </a:rPr>
              <a:t>       values are lined up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in columns.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Add only the digits with the same place value.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Subtracting Whole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 and check by addition.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– 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 – 9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 – 3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– 7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    Check: </a:t>
            </a:r>
            <a:r>
              <a:rPr lang="en-US" dirty="0">
                <a:solidFill>
                  <a:srgbClr val="000099"/>
                </a:solidFill>
              </a:rPr>
              <a:t>7 + 3 = 10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9 – 9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      Check: </a:t>
            </a:r>
            <a:r>
              <a:rPr lang="en-US" dirty="0">
                <a:solidFill>
                  <a:srgbClr val="000099"/>
                </a:solidFill>
              </a:rPr>
              <a:t>9 + 0 = 9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8 – 3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      Check: </a:t>
            </a:r>
            <a:r>
              <a:rPr lang="en-US" dirty="0">
                <a:solidFill>
                  <a:srgbClr val="000099"/>
                </a:solidFill>
              </a:rPr>
              <a:t>3 + 5 = 8</a:t>
            </a:r>
            <a:r>
              <a:rPr lang="en-US" dirty="0"/>
              <a:t>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Subtracting Whole Numbers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95400"/>
            <a:ext cx="8229600" cy="304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2800" dirty="0">
                <a:solidFill>
                  <a:srgbClr val="000000"/>
                </a:solidFill>
              </a:rPr>
              <a:t>Write the numbers vertically so that the </a:t>
            </a:r>
            <a:r>
              <a:rPr lang="en-US" sz="2800" b="1" dirty="0">
                <a:solidFill>
                  <a:srgbClr val="C00000"/>
                </a:solidFill>
              </a:rPr>
              <a:t>place values are lined up</a:t>
            </a:r>
            <a:r>
              <a:rPr lang="en-US" sz="2800" dirty="0">
                <a:solidFill>
                  <a:srgbClr val="000000"/>
                </a:solidFill>
              </a:rPr>
              <a:t> in columns.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 startAt="2"/>
              <a:defRPr/>
            </a:pPr>
            <a:r>
              <a:rPr lang="en-US" sz="2800" dirty="0">
                <a:solidFill>
                  <a:srgbClr val="000000"/>
                </a:solidFill>
              </a:rPr>
              <a:t>Subtract only the digits with the same place value.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 startAt="3"/>
              <a:defRPr/>
            </a:pPr>
            <a:r>
              <a:rPr lang="en-US" sz="2800" dirty="0">
                <a:solidFill>
                  <a:srgbClr val="000000"/>
                </a:solidFill>
              </a:rPr>
              <a:t>Check by adding the difference to the subtrahend.    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       The sum must be the minuend.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828800" y="36195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22360" imgH="291960" progId="Equation.DSMT4">
                  <p:embed/>
                </p:oleObj>
              </mc:Choice>
              <mc:Fallback>
                <p:oleObj name="Equation" r:id="rId2" imgW="1422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1950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828800" y="2590800"/>
          <a:ext cx="1155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5600" imgH="888840" progId="Equation.DSMT4">
                  <p:embed/>
                </p:oleObj>
              </mc:Choice>
              <mc:Fallback>
                <p:oleObj name="Equation" r:id="rId4" imgW="115560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90800"/>
                        <a:ext cx="11557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9: Subtracting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Subtract: </a:t>
            </a:r>
            <a:r>
              <a:rPr lang="en-US" i="0" dirty="0">
                <a:solidFill>
                  <a:srgbClr val="0000FF"/>
                </a:solidFill>
              </a:rPr>
              <a:t>96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42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000" b="1" i="0" dirty="0">
              <a:solidFill>
                <a:schemeClr val="tx1"/>
              </a:solidFill>
            </a:endParaRP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359150" y="2616200"/>
          <a:ext cx="1498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41200" progId="Equation.DSMT4">
                  <p:embed/>
                </p:oleObj>
              </mc:Choice>
              <mc:Fallback>
                <p:oleObj name="Equation" r:id="rId6" imgW="14983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2616200"/>
                        <a:ext cx="1498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866900" y="4191000"/>
          <a:ext cx="11557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1422360" progId="Equation.DSMT4">
                  <p:embed/>
                </p:oleObj>
              </mc:Choice>
              <mc:Fallback>
                <p:oleObj name="Equation" r:id="rId8" imgW="1155600" imgH="1422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4191000"/>
                        <a:ext cx="11557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359150" y="4213225"/>
          <a:ext cx="144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560" imgH="241200" progId="Equation.DSMT4">
                  <p:embed/>
                </p:oleObj>
              </mc:Choice>
              <mc:Fallback>
                <p:oleObj name="Equation" r:id="rId10" imgW="14475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4213225"/>
                        <a:ext cx="1447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503753"/>
              </p:ext>
            </p:extLst>
          </p:nvPr>
        </p:nvGraphicFramePr>
        <p:xfrm>
          <a:off x="3390900" y="5321300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840" imgH="241200" progId="Equation.DSMT4">
                  <p:embed/>
                </p:oleObj>
              </mc:Choice>
              <mc:Fallback>
                <p:oleObj name="Equation" r:id="rId12" imgW="110484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5321300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2359025" y="53181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291960" progId="Equation.DSMT4">
                  <p:embed/>
                </p:oleObj>
              </mc:Choice>
              <mc:Fallback>
                <p:oleObj name="Equation" r:id="rId14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53181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</a:t>
            </a:r>
            <a:endParaRPr lang="en-US" dirty="0"/>
          </a:p>
          <a:p>
            <a:r>
              <a:rPr lang="en-US" dirty="0">
                <a:latin typeface="Calibri" pitchFamily="34" charset="0"/>
              </a:rPr>
              <a:t>We can check by adding.</a:t>
            </a: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9: Subtracting Whole Numbers (cont.)</a:t>
            </a:r>
            <a:endParaRPr lang="en-US" dirty="0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905000" y="25908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381000" progId="Equation.DSMT4">
                  <p:embed/>
                </p:oleObj>
              </mc:Choice>
              <mc:Fallback>
                <p:oleObj name="Equation" r:id="rId2" imgW="2514600" imgH="381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908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05000" y="3086100"/>
          <a:ext cx="2641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600" imgH="495300" progId="Equation.DSMT4">
                  <p:embed/>
                </p:oleObj>
              </mc:Choice>
              <mc:Fallback>
                <p:oleObj name="Equation" r:id="rId4" imgW="2641600" imgH="4953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86100"/>
                        <a:ext cx="2641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692715"/>
              </p:ext>
            </p:extLst>
          </p:nvPr>
        </p:nvGraphicFramePr>
        <p:xfrm>
          <a:off x="1885950" y="3695700"/>
          <a:ext cx="302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380880" progId="Equation.DSMT4">
                  <p:embed/>
                </p:oleObj>
              </mc:Choice>
              <mc:Fallback>
                <p:oleObj name="Equation" r:id="rId6" imgW="30225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695700"/>
                        <a:ext cx="302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209193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10: Subtracting Whole Numbers by Borrowing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6175" indent="-1146175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Subtract: </a:t>
            </a:r>
            <a:r>
              <a:rPr lang="en-US" dirty="0">
                <a:solidFill>
                  <a:srgbClr val="0000FF"/>
                </a:solidFill>
              </a:rPr>
              <a:t>742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259</a:t>
            </a:r>
            <a:endParaRPr lang="en-US" b="1" i="0" dirty="0">
              <a:solidFill>
                <a:srgbClr val="0000FF"/>
              </a:solidFill>
            </a:endParaRPr>
          </a:p>
          <a:p>
            <a:pPr marL="1146175" indent="-1146175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dirty="0"/>
              <a:t>Since 9 is larger than 2, borrow 1 ten from the tens place and add it to the ones place.</a:t>
            </a:r>
          </a:p>
          <a:p>
            <a:pPr marL="1146175" indent="-1146175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914400" y="3581400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900" imgH="1155700" progId="Equation.DSMT4">
                  <p:embed/>
                </p:oleObj>
              </mc:Choice>
              <mc:Fallback>
                <p:oleObj name="Equation" r:id="rId2" imgW="1612900" imgH="1155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81400"/>
                        <a:ext cx="16129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905000" y="35814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203112" progId="Equation.DSMT4">
                  <p:embed/>
                </p:oleObj>
              </mc:Choice>
              <mc:Fallback>
                <p:oleObj name="Equation" r:id="rId4" imgW="139639" imgH="203112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845695" y="3872615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263140" y="3832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95600" y="3733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the tens column: 4 tens − 1 ten = 3 tens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95600" y="4267200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the ones column: 1 ten + 2 ones = 12 ones</a:t>
            </a:r>
          </a:p>
        </p:txBody>
      </p:sp>
      <p:graphicFrame>
        <p:nvGraphicFramePr>
          <p:cNvPr id="923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123831"/>
              </p:ext>
            </p:extLst>
          </p:nvPr>
        </p:nvGraphicFramePr>
        <p:xfrm>
          <a:off x="2285999" y="3587750"/>
          <a:ext cx="246063" cy="19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152280" progId="Equation.DSMT4">
                  <p:embed/>
                </p:oleObj>
              </mc:Choice>
              <mc:Fallback>
                <p:oleObj name="Equation" r:id="rId6" imgW="190440" imgH="1522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99" y="3587750"/>
                        <a:ext cx="246063" cy="19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10: Subtracting Whole Numbers by Borrowing (cont.)</a:t>
            </a:r>
            <a:endParaRPr lang="en-US" dirty="0"/>
          </a:p>
        </p:txBody>
      </p:sp>
      <p:sp>
        <p:nvSpPr>
          <p:cNvPr id="2457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dirty="0"/>
              <a:t>Since 5 is larger than 3, borrow 1 hundred from the hundreds place and add it to the tens place.</a:t>
            </a:r>
          </a:p>
          <a:p>
            <a:pPr marL="1146175" indent="-1146175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6175" indent="-1146175" eaLnBrk="1" hangingPunct="1">
              <a:lnSpc>
                <a:spcPct val="20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6175" indent="-1146175"/>
            <a:r>
              <a:rPr lang="en-US" b="1" dirty="0">
                <a:latin typeface="Calibri" pitchFamily="34" charset="0"/>
              </a:rPr>
              <a:t>Step 3:	</a:t>
            </a:r>
            <a:r>
              <a:rPr lang="en-US" dirty="0">
                <a:latin typeface="Calibri" pitchFamily="34" charset="0"/>
              </a:rPr>
              <a:t>Now subtract.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006179"/>
              </p:ext>
            </p:extLst>
          </p:nvPr>
        </p:nvGraphicFramePr>
        <p:xfrm>
          <a:off x="1193800" y="2365289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900" imgH="1155700" progId="Equation.DSMT4">
                  <p:embed/>
                </p:oleObj>
              </mc:Choice>
              <mc:Fallback>
                <p:oleObj name="Equation" r:id="rId2" imgW="1612900" imgH="11557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2365289"/>
                        <a:ext cx="1612900" cy="1155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113518"/>
              </p:ext>
            </p:extLst>
          </p:nvPr>
        </p:nvGraphicFramePr>
        <p:xfrm>
          <a:off x="2565400" y="2365289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190440" progId="Equation.DSMT4">
                  <p:embed/>
                </p:oleObj>
              </mc:Choice>
              <mc:Fallback>
                <p:oleObj name="Equation" r:id="rId4" imgW="241200" imgH="1904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2365289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123440" y="2645324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014939"/>
              </p:ext>
            </p:extLst>
          </p:nvPr>
        </p:nvGraphicFramePr>
        <p:xfrm>
          <a:off x="1727200" y="2365289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68" imgH="203024" progId="Equation.DSMT4">
                  <p:embed/>
                </p:oleObj>
              </mc:Choice>
              <mc:Fallback>
                <p:oleObj name="Equation" r:id="rId6" imgW="152268" imgH="203024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2365289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1628140" y="2616749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362200" y="2178050"/>
          <a:ext cx="1905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164880" progId="Equation.DSMT4">
                  <p:embed/>
                </p:oleObj>
              </mc:Choice>
              <mc:Fallback>
                <p:oleObj name="Equation" r:id="rId8" imgW="190440" imgH="1648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178050"/>
                        <a:ext cx="1905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1676400" y="5638800"/>
            <a:ext cx="1104900" cy="292100"/>
            <a:chOff x="2133600" y="5638800"/>
            <a:chExt cx="1104900" cy="292100"/>
          </a:xfrm>
        </p:grpSpPr>
        <p:graphicFrame>
          <p:nvGraphicFramePr>
            <p:cNvPr id="10255" name="Object 15"/>
            <p:cNvGraphicFramePr>
              <a:graphicFrameLocks noChangeAspect="1"/>
            </p:cNvGraphicFramePr>
            <p:nvPr/>
          </p:nvGraphicFramePr>
          <p:xfrm>
            <a:off x="3048000" y="5638800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90417" imgH="291973" progId="Equation.DSMT4">
                    <p:embed/>
                  </p:oleObj>
                </mc:Choice>
                <mc:Fallback>
                  <p:oleObj name="Equation" r:id="rId10" imgW="190417" imgH="291973" progId="Equation.DSMT4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5638800"/>
                          <a:ext cx="1905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7" name="Object 17"/>
            <p:cNvGraphicFramePr>
              <a:graphicFrameLocks noChangeAspect="1"/>
            </p:cNvGraphicFramePr>
            <p:nvPr/>
          </p:nvGraphicFramePr>
          <p:xfrm>
            <a:off x="2590800" y="5638800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03112" imgH="291973" progId="Equation.DSMT4">
                    <p:embed/>
                  </p:oleObj>
                </mc:Choice>
                <mc:Fallback>
                  <p:oleObj name="Equation" r:id="rId12" imgW="203112" imgH="291973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0800" y="5638800"/>
                          <a:ext cx="2032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8" name="Object 18"/>
            <p:cNvGraphicFramePr>
              <a:graphicFrameLocks noChangeAspect="1"/>
            </p:cNvGraphicFramePr>
            <p:nvPr/>
          </p:nvGraphicFramePr>
          <p:xfrm>
            <a:off x="2133600" y="5638800"/>
            <a:ext cx="2159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15806" imgH="279279" progId="Equation.DSMT4">
                    <p:embed/>
                  </p:oleObj>
                </mc:Choice>
                <mc:Fallback>
                  <p:oleObj name="Equation" r:id="rId14" imgW="215806" imgH="279279" progId="Equation.DSMT4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3600" y="5638800"/>
                          <a:ext cx="2159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4" name="Straight Connector 23"/>
          <p:cNvCxnSpPr/>
          <p:nvPr/>
        </p:nvCxnSpPr>
        <p:spPr>
          <a:xfrm rot="5400000">
            <a:off x="2542540" y="2616749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946400" y="2517689"/>
            <a:ext cx="6057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hundreds column: 7 hundreds − 1 hundred = 6 hundreds	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46400" y="3203489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 hundred + 3 tens = 13 tens	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219200" y="4267200"/>
            <a:ext cx="1612900" cy="1308100"/>
            <a:chOff x="1676400" y="4267200"/>
            <a:chExt cx="1612900" cy="1308100"/>
          </a:xfrm>
        </p:grpSpPr>
        <p:graphicFrame>
          <p:nvGraphicFramePr>
            <p:cNvPr id="17" name="Object 5"/>
            <p:cNvGraphicFramePr>
              <a:graphicFrameLocks noChangeAspect="1"/>
            </p:cNvGraphicFramePr>
            <p:nvPr/>
          </p:nvGraphicFramePr>
          <p:xfrm>
            <a:off x="1676400" y="4419600"/>
            <a:ext cx="1612900" cy="1155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1612900" imgH="1155700" progId="Equation.DSMT4">
                    <p:embed/>
                  </p:oleObj>
                </mc:Choice>
                <mc:Fallback>
                  <p:oleObj name="Equation" r:id="rId16" imgW="1612900" imgH="1155700" progId="Equation.DSMT4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6400" y="4419600"/>
                          <a:ext cx="1612900" cy="1155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2667000" y="4495800"/>
            <a:ext cx="1397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39639" imgH="203112" progId="Equation.DSMT4">
                    <p:embed/>
                  </p:oleObj>
                </mc:Choice>
                <mc:Fallback>
                  <p:oleObj name="Equation" r:id="rId17" imgW="139639" imgH="203112" progId="Equation.DSMT4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495800"/>
                          <a:ext cx="1397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5"/>
            <p:cNvGraphicFramePr>
              <a:graphicFrameLocks noChangeAspect="1"/>
            </p:cNvGraphicFramePr>
            <p:nvPr/>
          </p:nvGraphicFramePr>
          <p:xfrm>
            <a:off x="3048000" y="4419600"/>
            <a:ext cx="2413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241200" imgH="190440" progId="Equation.DSMT4">
                    <p:embed/>
                  </p:oleObj>
                </mc:Choice>
                <mc:Fallback>
                  <p:oleObj name="Equation" r:id="rId19" imgW="241200" imgH="190440" progId="Equation.DSMT4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4419600"/>
                          <a:ext cx="2413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0" name="Straight Connector 19"/>
            <p:cNvCxnSpPr/>
            <p:nvPr/>
          </p:nvCxnSpPr>
          <p:spPr>
            <a:xfrm rot="5400000">
              <a:off x="2644140" y="46710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" name="Object 4"/>
            <p:cNvGraphicFramePr>
              <a:graphicFrameLocks noChangeAspect="1"/>
            </p:cNvGraphicFramePr>
            <p:nvPr/>
          </p:nvGraphicFramePr>
          <p:xfrm>
            <a:off x="2286000" y="4419600"/>
            <a:ext cx="1524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152268" imgH="203024" progId="Equation.DSMT4">
                    <p:embed/>
                  </p:oleObj>
                </mc:Choice>
                <mc:Fallback>
                  <p:oleObj name="Equation" r:id="rId21" imgW="152268" imgH="203024" progId="Equation.DSMT4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4419600"/>
                          <a:ext cx="1524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" name="Straight Connector 21"/>
            <p:cNvCxnSpPr/>
            <p:nvPr/>
          </p:nvCxnSpPr>
          <p:spPr>
            <a:xfrm rot="5400000">
              <a:off x="2110740" y="46710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3" name="Object 9"/>
            <p:cNvGraphicFramePr>
              <a:graphicFrameLocks noChangeAspect="1"/>
            </p:cNvGraphicFramePr>
            <p:nvPr/>
          </p:nvGraphicFramePr>
          <p:xfrm>
            <a:off x="2667000" y="4267200"/>
            <a:ext cx="19050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190440" imgH="164880" progId="Equation.DSMT4">
                    <p:embed/>
                  </p:oleObj>
                </mc:Choice>
                <mc:Fallback>
                  <p:oleObj name="Equation" r:id="rId22" imgW="190440" imgH="164880" progId="Equation.DSMT4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267200"/>
                          <a:ext cx="190500" cy="165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7" name="Straight Connector 26"/>
            <p:cNvCxnSpPr/>
            <p:nvPr/>
          </p:nvCxnSpPr>
          <p:spPr>
            <a:xfrm rot="5400000">
              <a:off x="2613660" y="4472940"/>
              <a:ext cx="18288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025140" y="47472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85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263538"/>
              </p:ext>
            </p:extLst>
          </p:nvPr>
        </p:nvGraphicFramePr>
        <p:xfrm>
          <a:off x="2197100" y="2374814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39" imgH="203112" progId="Equation.DSMT4">
                  <p:embed/>
                </p:oleObj>
              </mc:Choice>
              <mc:Fallback>
                <p:oleObj name="Equation" r:id="rId24" imgW="139639" imgH="203112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374814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5400000">
            <a:off x="2178685" y="2315759"/>
            <a:ext cx="18288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10: Subtracting Whole Numbers by Borrowing (cont.)</a:t>
            </a:r>
            <a:endParaRPr lang="en-US" dirty="0"/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257300" indent="-12573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</a:t>
            </a:r>
            <a:r>
              <a:rPr lang="en-US" i="0" dirty="0">
                <a:solidFill>
                  <a:schemeClr val="tx1"/>
                </a:solidFill>
              </a:rPr>
              <a:t>	Add the difference to the subtrahend.  The sum should be the minuend.</a:t>
            </a: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581400" y="26670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558" imgH="291973" progId="Equation.DSMT4">
                  <p:embed/>
                </p:oleObj>
              </mc:Choice>
              <mc:Fallback>
                <p:oleObj name="Equation" r:id="rId2" imgW="558558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6670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276600" y="3048000"/>
          <a:ext cx="876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5920" imgH="406224" progId="Equation.DSMT4">
                  <p:embed/>
                </p:oleObj>
              </mc:Choice>
              <mc:Fallback>
                <p:oleObj name="Equation" r:id="rId4" imgW="875920" imgH="406224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048000"/>
                        <a:ext cx="876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581400" y="3505200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800" imgH="279400" progId="Equation.DSMT4">
                  <p:embed/>
                </p:oleObj>
              </mc:Choice>
              <mc:Fallback>
                <p:oleObj name="Equation" r:id="rId6" imgW="558800" imgH="279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05200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3581400" y="2362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" imgH="190440" progId="Equation.DSMT4">
                  <p:embed/>
                </p:oleObj>
              </mc:Choice>
              <mc:Fallback>
                <p:oleObj name="Equation" r:id="rId8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62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810001" y="23622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190440" progId="Equation.DSMT4">
                  <p:embed/>
                </p:oleObj>
              </mc:Choice>
              <mc:Fallback>
                <p:oleObj name="Equation" r:id="rId10" imgW="13968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23622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11: Subtracting Whole Numbers by Borrowing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191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55713" indent="-1255713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Subtract: </a:t>
            </a:r>
            <a:r>
              <a:rPr lang="en-US" i="0" dirty="0">
                <a:solidFill>
                  <a:srgbClr val="0000FF"/>
                </a:solidFill>
              </a:rPr>
              <a:t>800 – 65</a:t>
            </a:r>
          </a:p>
          <a:p>
            <a:pPr marL="1255713" indent="-1255713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dirty="0"/>
              <a:t>Since we cannot borrow from the 0 in the tens place, we end up borrowing 1 hundred from the hundreds place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12756"/>
              </p:ext>
            </p:extLst>
          </p:nvPr>
        </p:nvGraphicFramePr>
        <p:xfrm>
          <a:off x="797850" y="3962400"/>
          <a:ext cx="1879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1143000" progId="Equation.DSMT4">
                  <p:embed/>
                </p:oleObj>
              </mc:Choice>
              <mc:Fallback>
                <p:oleObj name="Equation" r:id="rId2" imgW="1879560" imgH="1143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850" y="3962400"/>
                        <a:ext cx="18796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185620"/>
              </p:ext>
            </p:extLst>
          </p:nvPr>
        </p:nvGraphicFramePr>
        <p:xfrm>
          <a:off x="1331250" y="39624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250" y="39624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715316"/>
              </p:ext>
            </p:extLst>
          </p:nvPr>
        </p:nvGraphicFramePr>
        <p:xfrm>
          <a:off x="1712250" y="39624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203040" progId="Equation.DSMT4">
                  <p:embed/>
                </p:oleObj>
              </mc:Choice>
              <mc:Fallback>
                <p:oleObj name="Equation" r:id="rId6" imgW="2412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250" y="39624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1706642" y="4229678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1232190" y="4213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43200" y="4186518"/>
            <a:ext cx="6146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hundreds column: 8 hundreds − 1 hundred = 7 hundreds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4707358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 hundred + 0 tens = 10 tens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11: Subtracting Whole Numbers by Borrowing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371600" y="2090470"/>
            <a:ext cx="1879600" cy="1219200"/>
            <a:chOff x="1371600" y="2133600"/>
            <a:chExt cx="1879600" cy="1219200"/>
          </a:xfrm>
        </p:grpSpPr>
        <p:graphicFrame>
          <p:nvGraphicFramePr>
            <p:cNvPr id="15" name="Object 5"/>
            <p:cNvGraphicFramePr>
              <a:graphicFrameLocks noChangeAspect="1"/>
            </p:cNvGraphicFramePr>
            <p:nvPr/>
          </p:nvGraphicFramePr>
          <p:xfrm>
            <a:off x="1371600" y="2209800"/>
            <a:ext cx="1879600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879560" imgH="1143000" progId="Equation.DSMT4">
                    <p:embed/>
                  </p:oleObj>
                </mc:Choice>
                <mc:Fallback>
                  <p:oleObj name="Equation" r:id="rId2" imgW="1879560" imgH="1143000" progId="Equation.DSMT4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1600" y="2209800"/>
                          <a:ext cx="1879600" cy="1143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4"/>
            <p:cNvGraphicFramePr>
              <a:graphicFrameLocks noChangeAspect="1"/>
            </p:cNvGraphicFramePr>
            <p:nvPr/>
          </p:nvGraphicFramePr>
          <p:xfrm>
            <a:off x="1880556" y="2201174"/>
            <a:ext cx="1397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639" imgH="190417" progId="Equation.DSMT4">
                    <p:embed/>
                  </p:oleObj>
                </mc:Choice>
                <mc:Fallback>
                  <p:oleObj name="Equation" r:id="rId4" imgW="139639" imgH="190417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0556" y="2201174"/>
                          <a:ext cx="1397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5"/>
            <p:cNvGraphicFramePr>
              <a:graphicFrameLocks noChangeAspect="1"/>
            </p:cNvGraphicFramePr>
            <p:nvPr/>
          </p:nvGraphicFramePr>
          <p:xfrm>
            <a:off x="2297744" y="21336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41200" imgH="203040" progId="Equation.DSMT4">
                    <p:embed/>
                  </p:oleObj>
                </mc:Choice>
                <mc:Fallback>
                  <p:oleObj name="Equation" r:id="rId6" imgW="241200" imgH="203040" progId="Equation.DSMT4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7744" y="21336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8" name="Straight Connector 17"/>
            <p:cNvCxnSpPr/>
            <p:nvPr/>
          </p:nvCxnSpPr>
          <p:spPr>
            <a:xfrm rot="5400000">
              <a:off x="2278958" y="2487138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1805940" y="249433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320504" y="178567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68" imgH="203024" progId="Equation.DSMT4">
                  <p:embed/>
                </p:oleObj>
              </mc:Choice>
              <mc:Fallback>
                <p:oleObj name="Equation" r:id="rId8" imgW="152268" imgH="203024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504" y="1785670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5400000">
            <a:off x="2283510" y="2071634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54" name="Object 42"/>
          <p:cNvGraphicFramePr>
            <a:graphicFrameLocks noGrp="1" noChangeAspect="1"/>
          </p:cNvGraphicFramePr>
          <p:nvPr>
            <p:ph idx="1"/>
          </p:nvPr>
        </p:nvGraphicFramePr>
        <p:xfrm>
          <a:off x="2743200" y="209047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203040" progId="Equation.DSMT4">
                  <p:embed/>
                </p:oleObj>
              </mc:Choice>
              <mc:Fallback>
                <p:oleObj name="Equation" r:id="rId10" imgW="241200" imgH="20304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09047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33400" y="12954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Step 2: </a:t>
            </a:r>
            <a:r>
              <a:rPr lang="en-US" sz="2800" dirty="0"/>
              <a:t>Now, borrow 1 ten from the tens place.</a:t>
            </a:r>
          </a:p>
          <a:p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3429000" y="231907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10 tens − 1 ten = 9 tens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29000" y="285247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ones column: 1 ten + 0 ones = 10 ones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754844" y="2426756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57200" y="3591580"/>
            <a:ext cx="26094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57300" indent="-1257300"/>
            <a:r>
              <a:rPr lang="en-US" sz="2800" b="1" dirty="0"/>
              <a:t>Step 3: </a:t>
            </a:r>
            <a:r>
              <a:rPr lang="en-US" sz="2800" dirty="0"/>
              <a:t>Subtract.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3524250" y="5422900"/>
            <a:ext cx="1117600" cy="292100"/>
            <a:chOff x="3524250" y="5422900"/>
            <a:chExt cx="1117600" cy="292100"/>
          </a:xfrm>
        </p:grpSpPr>
        <p:graphicFrame>
          <p:nvGraphicFramePr>
            <p:cNvPr id="33" name="Object 12"/>
            <p:cNvGraphicFramePr>
              <a:graphicFrameLocks noChangeAspect="1"/>
            </p:cNvGraphicFramePr>
            <p:nvPr/>
          </p:nvGraphicFramePr>
          <p:xfrm>
            <a:off x="4438650" y="5422900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203040" imgH="291960" progId="Equation.DSMT4">
                    <p:embed/>
                  </p:oleObj>
                </mc:Choice>
                <mc:Fallback>
                  <p:oleObj name="Equation" r:id="rId11" imgW="203040" imgH="291960" progId="Equation.DSMT4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8650" y="5422900"/>
                          <a:ext cx="2032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Object 13"/>
            <p:cNvGraphicFramePr>
              <a:graphicFrameLocks noChangeAspect="1"/>
            </p:cNvGraphicFramePr>
            <p:nvPr/>
          </p:nvGraphicFramePr>
          <p:xfrm>
            <a:off x="3981450" y="5422900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3" imgW="190417" imgH="291973" progId="Equation.DSMT4">
                    <p:embed/>
                  </p:oleObj>
                </mc:Choice>
                <mc:Fallback>
                  <p:oleObj name="Equation" r:id="rId13" imgW="190417" imgH="291973" progId="Equation.DSMT4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1450" y="5422900"/>
                          <a:ext cx="1905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14"/>
            <p:cNvGraphicFramePr>
              <a:graphicFrameLocks noChangeAspect="1"/>
            </p:cNvGraphicFramePr>
            <p:nvPr/>
          </p:nvGraphicFramePr>
          <p:xfrm>
            <a:off x="3524250" y="5422900"/>
            <a:ext cx="2032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5" imgW="203112" imgH="279279" progId="Equation.DSMT4">
                    <p:embed/>
                  </p:oleObj>
                </mc:Choice>
                <mc:Fallback>
                  <p:oleObj name="Equation" r:id="rId15" imgW="203112" imgH="279279" progId="Equation.DSMT4">
                    <p:embed/>
                    <p:pic>
                      <p:nvPicPr>
                        <p:cNvPr id="0" name="Picture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4250" y="5422900"/>
                          <a:ext cx="2032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Group 40"/>
          <p:cNvGrpSpPr/>
          <p:nvPr/>
        </p:nvGrpSpPr>
        <p:grpSpPr>
          <a:xfrm>
            <a:off x="2971800" y="3898900"/>
            <a:ext cx="1879600" cy="1454150"/>
            <a:chOff x="2971800" y="3898900"/>
            <a:chExt cx="1879600" cy="1454150"/>
          </a:xfrm>
        </p:grpSpPr>
        <p:graphicFrame>
          <p:nvGraphicFramePr>
            <p:cNvPr id="23" name="Object 5"/>
            <p:cNvGraphicFramePr>
              <a:graphicFrameLocks noChangeAspect="1"/>
            </p:cNvGraphicFramePr>
            <p:nvPr/>
          </p:nvGraphicFramePr>
          <p:xfrm>
            <a:off x="2971800" y="4210050"/>
            <a:ext cx="1879600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879560" imgH="1143000" progId="Equation.DSMT4">
                    <p:embed/>
                  </p:oleObj>
                </mc:Choice>
                <mc:Fallback>
                  <p:oleObj name="Equation" r:id="rId17" imgW="1879560" imgH="1143000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1800" y="4210050"/>
                          <a:ext cx="1879600" cy="1143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50055120"/>
                </p:ext>
              </p:extLst>
            </p:nvPr>
          </p:nvGraphicFramePr>
          <p:xfrm>
            <a:off x="3505200" y="4191000"/>
            <a:ext cx="1397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139639" imgH="190417" progId="Equation.DSMT4">
                    <p:embed/>
                  </p:oleObj>
                </mc:Choice>
                <mc:Fallback>
                  <p:oleObj name="Equation" r:id="rId19" imgW="139639" imgH="190417" progId="Equation.DSMT4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200" y="4191000"/>
                          <a:ext cx="1397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5"/>
            <p:cNvGraphicFramePr>
              <a:graphicFrameLocks noChangeAspect="1"/>
            </p:cNvGraphicFramePr>
            <p:nvPr/>
          </p:nvGraphicFramePr>
          <p:xfrm>
            <a:off x="3829050" y="42037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241200" imgH="203040" progId="Equation.DSMT4">
                    <p:embed/>
                  </p:oleObj>
                </mc:Choice>
                <mc:Fallback>
                  <p:oleObj name="Equation" r:id="rId20" imgW="241200" imgH="203040" progId="Equation.DSMT4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9050" y="42037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6" name="Straight Connector 25"/>
            <p:cNvCxnSpPr/>
            <p:nvPr/>
          </p:nvCxnSpPr>
          <p:spPr>
            <a:xfrm rot="5400000">
              <a:off x="3425190" y="4472622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3882390" y="4481038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84254358"/>
                </p:ext>
              </p:extLst>
            </p:nvPr>
          </p:nvGraphicFramePr>
          <p:xfrm>
            <a:off x="4340934" y="418129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241200" imgH="203040" progId="Equation.DSMT4">
                    <p:embed/>
                  </p:oleObj>
                </mc:Choice>
                <mc:Fallback>
                  <p:oleObj name="Equation" r:id="rId22" imgW="241200" imgH="203040" progId="Equation.DSMT4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0934" y="418129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10"/>
            <p:cNvGraphicFramePr>
              <a:graphicFrameLocks noChangeAspect="1"/>
            </p:cNvGraphicFramePr>
            <p:nvPr/>
          </p:nvGraphicFramePr>
          <p:xfrm>
            <a:off x="3829050" y="3898900"/>
            <a:ext cx="1524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152268" imgH="203024" progId="Equation.DSMT4">
                    <p:embed/>
                  </p:oleObj>
                </mc:Choice>
                <mc:Fallback>
                  <p:oleObj name="Equation" r:id="rId24" imgW="152268" imgH="203024" progId="Equation.DSMT4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9050" y="3898900"/>
                          <a:ext cx="1524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1" name="Straight Connector 30"/>
            <p:cNvCxnSpPr/>
            <p:nvPr/>
          </p:nvCxnSpPr>
          <p:spPr>
            <a:xfrm rot="5400000">
              <a:off x="4330964" y="4488975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3806190" y="41503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2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11: Subtracting Whole Numbers by Borrowing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dirty="0"/>
          </a:p>
        </p:txBody>
      </p:sp>
      <p:sp>
        <p:nvSpPr>
          <p:cNvPr id="28674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87438" indent="-1087438"/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 </a:t>
            </a:r>
          </a:p>
          <a:p>
            <a:pPr marL="1087438" indent="-1087438"/>
            <a:r>
              <a:rPr lang="en-US" dirty="0"/>
              <a:t>Add the difference to the subtrahend. The sum should</a:t>
            </a:r>
          </a:p>
          <a:p>
            <a:pPr marL="1087438" indent="-1087438"/>
            <a:r>
              <a:rPr lang="en-US" dirty="0"/>
              <a:t>be the minuend.</a:t>
            </a: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435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355277"/>
              </p:ext>
            </p:extLst>
          </p:nvPr>
        </p:nvGraphicFramePr>
        <p:xfrm>
          <a:off x="2641600" y="2900100"/>
          <a:ext cx="596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6880" imgH="558720" progId="Equation.DSMT4">
                  <p:embed/>
                </p:oleObj>
              </mc:Choice>
              <mc:Fallback>
                <p:oleObj name="Equation" r:id="rId2" imgW="596880" imgH="55872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2900100"/>
                        <a:ext cx="596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4333653"/>
              </p:ext>
            </p:extLst>
          </p:nvPr>
        </p:nvGraphicFramePr>
        <p:xfrm>
          <a:off x="2362200" y="34589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406080" progId="Equation.DSMT4">
                  <p:embed/>
                </p:oleObj>
              </mc:Choice>
              <mc:Fallback>
                <p:oleObj name="Equation" r:id="rId4" imgW="863280" imgH="406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4589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170292"/>
              </p:ext>
            </p:extLst>
          </p:nvPr>
        </p:nvGraphicFramePr>
        <p:xfrm>
          <a:off x="2667000" y="39161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291960" progId="Equation.DSMT4">
                  <p:embed/>
                </p:oleObj>
              </mc:Choice>
              <mc:Fallback>
                <p:oleObj name="Equation" r:id="rId6" imgW="558720" imgH="29196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9161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Adding Whole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Add: </a:t>
            </a:r>
            <a:r>
              <a:rPr lang="en-US" dirty="0">
                <a:solidFill>
                  <a:srgbClr val="0000FF"/>
                </a:solidFill>
              </a:rPr>
              <a:t>623 + 172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/>
              <a:t>	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b="1" dirty="0"/>
              <a:t>		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b="1" dirty="0"/>
              <a:t>		</a:t>
            </a:r>
            <a:endParaRPr lang="en-US" b="1" dirty="0">
              <a:solidFill>
                <a:srgbClr val="008080"/>
              </a:solidFill>
            </a:endParaRPr>
          </a:p>
          <a:p>
            <a:pPr algn="just" eaLnBrk="1" hangingPunct="1">
              <a:spcBef>
                <a:spcPts val="12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en-US" i="0" dirty="0">
                <a:solidFill>
                  <a:srgbClr val="366092"/>
                </a:solidFill>
              </a:rPr>
              <a:t>	</a:t>
            </a:r>
            <a:r>
              <a:rPr lang="en-US" i="0" dirty="0"/>
              <a:t>  </a:t>
            </a:r>
            <a:r>
              <a:rPr lang="en-US" dirty="0"/>
              <a:t>         </a:t>
            </a:r>
          </a:p>
          <a:p>
            <a:pPr algn="just">
              <a:spcBef>
                <a:spcPts val="1200"/>
              </a:spcBef>
            </a:pPr>
            <a:r>
              <a:rPr lang="en-US" i="0" dirty="0"/>
              <a:t>                </a:t>
            </a:r>
            <a:endParaRPr lang="en-US" i="0" u="sng" dirty="0">
              <a:solidFill>
                <a:srgbClr val="000099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en-US" dirty="0"/>
              <a:t>                                 </a:t>
            </a:r>
            <a:r>
              <a:rPr lang="en-US" i="0" dirty="0"/>
              <a:t>		</a:t>
            </a:r>
            <a:endParaRPr lang="en-US" i="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29000" y="2493279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Addend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429000" y="3032823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Addend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429000" y="3518237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ones.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828800" y="2431724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62</a:t>
            </a:r>
            <a:r>
              <a:rPr lang="en-US" sz="2800" dirty="0">
                <a:solidFill>
                  <a:srgbClr val="07FF3F"/>
                </a:solidFill>
              </a:rPr>
              <a:t>3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00200" y="3456682"/>
            <a:ext cx="9396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     5</a:t>
            </a: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>
            <a:off x="2667000" y="267718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 flipH="1">
            <a:off x="2667000" y="321058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81200" y="41249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dirty="0">
                <a:solidFill>
                  <a:srgbClr val="07FF3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09800" y="5029855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200" y="503938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Add tens.</a:t>
            </a:r>
          </a:p>
        </p:txBody>
      </p:sp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231898"/>
              </p:ext>
            </p:extLst>
          </p:nvPr>
        </p:nvGraphicFramePr>
        <p:xfrm>
          <a:off x="1627632" y="2962930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495000" progId="Equation.DSMT4">
                  <p:embed/>
                </p:oleObj>
              </mc:Choice>
              <mc:Fallback>
                <p:oleObj name="Equation" r:id="rId2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632" y="2962930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57481"/>
              </p:ext>
            </p:extLst>
          </p:nvPr>
        </p:nvGraphicFramePr>
        <p:xfrm>
          <a:off x="1784350" y="4573892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0680" imgH="495000" progId="Equation.DSMT4">
                  <p:embed/>
                </p:oleObj>
              </mc:Choice>
              <mc:Fallback>
                <p:oleObj name="Equation" r:id="rId4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4573892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 animBg="1"/>
      <p:bldP spid="12" grpId="0" animBg="1"/>
      <p:bldP spid="13" grpId="0"/>
      <p:bldP spid="14" grpId="0"/>
      <p:bldP spid="1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12: </a:t>
            </a:r>
            <a:r>
              <a:rPr lang="en-US" dirty="0"/>
              <a:t>Finding a Missing Addend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28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What number should be added to </a:t>
            </a:r>
            <a:r>
              <a:rPr lang="en-US" i="0" dirty="0">
                <a:solidFill>
                  <a:srgbClr val="0000FF"/>
                </a:solidFill>
              </a:rPr>
              <a:t>546</a:t>
            </a:r>
            <a:r>
              <a:rPr lang="en-US" i="0" dirty="0">
                <a:solidFill>
                  <a:schemeClr val="tx1"/>
                </a:solidFill>
              </a:rPr>
              <a:t> to get a sum of </a:t>
            </a:r>
            <a:r>
              <a:rPr lang="en-US" dirty="0">
                <a:solidFill>
                  <a:srgbClr val="0000FF"/>
                </a:solidFill>
              </a:rPr>
              <a:t>831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know the sum and one addend.  To find the missing addend, subtract </a:t>
            </a:r>
            <a:r>
              <a:rPr lang="en-US" i="0" dirty="0">
                <a:solidFill>
                  <a:srgbClr val="0000FF"/>
                </a:solidFill>
              </a:rPr>
              <a:t>546</a:t>
            </a:r>
            <a:r>
              <a:rPr lang="en-US" i="0" dirty="0">
                <a:solidFill>
                  <a:schemeClr val="tx1"/>
                </a:solidFill>
              </a:rPr>
              <a:t> from </a:t>
            </a:r>
            <a:r>
              <a:rPr lang="en-US" dirty="0">
                <a:solidFill>
                  <a:srgbClr val="0000FF"/>
                </a:solidFill>
              </a:rPr>
              <a:t>831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number to be added is </a:t>
            </a:r>
            <a:r>
              <a:rPr lang="en-US" dirty="0">
                <a:solidFill>
                  <a:srgbClr val="FF0000"/>
                </a:solidFill>
              </a:rPr>
              <a:t>285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759200" y="3968750"/>
          <a:ext cx="1612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888840" progId="Equation.DSMT4">
                  <p:embed/>
                </p:oleObj>
              </mc:Choice>
              <mc:Fallback>
                <p:oleObj name="Equation" r:id="rId2" imgW="1612800" imgH="888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968750"/>
                        <a:ext cx="16129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298950" y="37401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190440" progId="Equation.DSMT4">
                  <p:embed/>
                </p:oleObj>
              </mc:Choice>
              <mc:Fallback>
                <p:oleObj name="Equation" r:id="rId4" imgW="139680" imgH="1904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37401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105400" y="38100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190440" progId="Equation.DSMT4">
                  <p:embed/>
                </p:oleObj>
              </mc:Choice>
              <mc:Fallback>
                <p:oleObj name="Equation" r:id="rId6" imgW="241200" imgH="1904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8100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4205762" y="3970762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724400" y="3733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39" imgH="190417" progId="Equation.DSMT4">
                  <p:embed/>
                </p:oleObj>
              </mc:Choice>
              <mc:Fallback>
                <p:oleObj name="Equation" r:id="rId8" imgW="139639" imgH="19041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733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650262" y="3973038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724400" y="358140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152280" progId="Equation.DSMT4">
                  <p:embed/>
                </p:oleObj>
              </mc:Choice>
              <mc:Fallback>
                <p:oleObj name="Equation" r:id="rId10" imgW="190440" imgH="1522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58140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861050" y="4953000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840" imgH="241200" progId="Equation.DSMT4">
                  <p:embed/>
                </p:oleObj>
              </mc:Choice>
              <mc:Fallback>
                <p:oleObj name="Equation" r:id="rId12" imgW="1104840" imgH="241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4953000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181600" y="494844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291960" progId="Equation.DSMT4">
                  <p:embed/>
                </p:oleObj>
              </mc:Choice>
              <mc:Fallback>
                <p:oleObj name="Equation" r:id="rId14" imgW="203040" imgH="2919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4844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4724400" y="494844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291960" progId="Equation.DSMT4">
                  <p:embed/>
                </p:oleObj>
              </mc:Choice>
              <mc:Fallback>
                <p:oleObj name="Equation" r:id="rId16" imgW="203040" imgH="2919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94844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0" name="Object 30"/>
          <p:cNvGraphicFramePr>
            <a:graphicFrameLocks noChangeAspect="1"/>
          </p:cNvGraphicFramePr>
          <p:nvPr/>
        </p:nvGraphicFramePr>
        <p:xfrm>
          <a:off x="4223228" y="496114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228" y="496114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791200" y="38862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Sum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91200" y="44196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Addend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082540" y="401574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724400" y="3733800"/>
            <a:ext cx="152400" cy="1981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</a:t>
            </a:r>
            <a:r>
              <a:rPr lang="en-US" b="1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Subtracting Whole Numbers</a:t>
            </a: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3047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cost of repairing Ed’s used TV is </a:t>
            </a:r>
            <a:r>
              <a:rPr lang="en-US" i="0" dirty="0">
                <a:solidFill>
                  <a:srgbClr val="0000FF"/>
                </a:solidFill>
              </a:rPr>
              <a:t>$395</a:t>
            </a:r>
            <a:r>
              <a:rPr lang="en-US" i="0" dirty="0">
                <a:solidFill>
                  <a:schemeClr val="tx1"/>
                </a:solidFill>
              </a:rPr>
              <a:t>. To buy a new TV, he will have to pay </a:t>
            </a:r>
            <a:r>
              <a:rPr lang="en-US" i="0" dirty="0">
                <a:solidFill>
                  <a:srgbClr val="0000FF"/>
                </a:solidFill>
              </a:rPr>
              <a:t>$447</a:t>
            </a:r>
            <a:r>
              <a:rPr lang="en-US" i="0" dirty="0">
                <a:solidFill>
                  <a:schemeClr val="tx1"/>
                </a:solidFill>
              </a:rPr>
              <a:t>. How much more would Ed have to pay for a new </a:t>
            </a:r>
            <a:r>
              <a:rPr lang="en-US" dirty="0">
                <a:solidFill>
                  <a:schemeClr val="tx1"/>
                </a:solidFill>
              </a:rPr>
              <a:t>TV</a:t>
            </a:r>
            <a:r>
              <a:rPr lang="en-US" i="0" dirty="0">
                <a:solidFill>
                  <a:schemeClr val="tx1"/>
                </a:solidFill>
              </a:rPr>
              <a:t> than to have his old TV repaired?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lnSpc>
                <a:spcPct val="1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Ed would pay </a:t>
            </a:r>
            <a:r>
              <a:rPr lang="en-US" i="0" dirty="0">
                <a:solidFill>
                  <a:srgbClr val="FF0000"/>
                </a:solidFill>
              </a:rPr>
              <a:t>$52 </a:t>
            </a:r>
            <a:r>
              <a:rPr lang="en-US" i="0" dirty="0">
                <a:solidFill>
                  <a:schemeClr val="tx1"/>
                </a:solidFill>
              </a:rPr>
              <a:t>more for a new TV than to have his old TV repaired.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3771900" y="3454400"/>
          <a:ext cx="1600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889000" progId="Equation.DSMT4">
                  <p:embed/>
                </p:oleObj>
              </mc:Choice>
              <mc:Fallback>
                <p:oleObj name="Equation" r:id="rId2" imgW="1600200" imgH="889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454400"/>
                        <a:ext cx="16002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181600" y="4419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500" imgH="279400" progId="Equation.DSMT4">
                  <p:embed/>
                </p:oleObj>
              </mc:Choice>
              <mc:Fallback>
                <p:oleObj name="Equation" r:id="rId4" imgW="190500" imgH="279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419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699000" y="4419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12" imgH="291973" progId="Equation.DSMT4">
                  <p:embed/>
                </p:oleObj>
              </mc:Choice>
              <mc:Fallback>
                <p:oleObj name="Equation" r:id="rId6" imgW="203112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4419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4724400" y="32004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800" imgH="190440" progId="Equation.DSMT4">
                  <p:embed/>
                </p:oleObj>
              </mc:Choice>
              <mc:Fallback>
                <p:oleObj name="Equation" r:id="rId8" imgW="25380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2004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305300" y="324485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39" imgH="203112" progId="Equation.DSMT4">
                  <p:embed/>
                </p:oleObj>
              </mc:Choice>
              <mc:Fallback>
                <p:oleObj name="Equation" r:id="rId10" imgW="139639" imgH="20311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324485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4231640" y="34582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701540" y="3451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14: </a:t>
            </a:r>
            <a:r>
              <a:rPr lang="en-US" dirty="0"/>
              <a:t>Application: Adding and Subtracting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pricing a new car, Jason found that he would have to pay a base price of </a:t>
            </a:r>
            <a:r>
              <a:rPr lang="en-US" i="0" dirty="0">
                <a:solidFill>
                  <a:srgbClr val="0000FF"/>
                </a:solidFill>
              </a:rPr>
              <a:t>$15,200 </a:t>
            </a:r>
            <a:r>
              <a:rPr lang="en-US" i="0" dirty="0">
                <a:solidFill>
                  <a:schemeClr val="tx1"/>
                </a:solidFill>
              </a:rPr>
              <a:t>plus </a:t>
            </a:r>
            <a:r>
              <a:rPr lang="en-US" i="0" dirty="0">
                <a:solidFill>
                  <a:srgbClr val="0000FF"/>
                </a:solidFill>
              </a:rPr>
              <a:t>$1025 </a:t>
            </a:r>
            <a:r>
              <a:rPr lang="en-US" i="0" dirty="0">
                <a:solidFill>
                  <a:schemeClr val="tx1"/>
                </a:solidFill>
              </a:rPr>
              <a:t>in taxes and </a:t>
            </a:r>
            <a:r>
              <a:rPr lang="en-US" i="0" dirty="0">
                <a:solidFill>
                  <a:srgbClr val="0000FF"/>
                </a:solidFill>
              </a:rPr>
              <a:t>$575 </a:t>
            </a:r>
            <a:r>
              <a:rPr lang="en-US" i="0" dirty="0">
                <a:solidFill>
                  <a:schemeClr val="tx1"/>
                </a:solidFill>
              </a:rPr>
              <a:t>for license fees. If the bank loaned him </a:t>
            </a:r>
            <a:r>
              <a:rPr lang="en-US" i="0" dirty="0">
                <a:solidFill>
                  <a:srgbClr val="0000FF"/>
                </a:solidFill>
              </a:rPr>
              <a:t>$10,640</a:t>
            </a:r>
            <a:r>
              <a:rPr lang="en-US" i="0" dirty="0">
                <a:solidFill>
                  <a:schemeClr val="tx1"/>
                </a:solidFill>
              </a:rPr>
              <a:t>, how much cash would Jason need to buy the car?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/>
            <a:r>
              <a:rPr lang="en-US" dirty="0"/>
              <a:t>In this problem, experience tells us that we must add and subtract even though there are no specific directions to do so</a:t>
            </a:r>
            <a:r>
              <a:rPr lang="en-US" i="0" dirty="0">
                <a:solidFill>
                  <a:schemeClr val="tx1"/>
                </a:solidFill>
              </a:rPr>
              <a:t>. First, we add Jason’s expenses and then we subtract the amount of the bank loan.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32712"/>
              </p:ext>
            </p:extLst>
          </p:nvPr>
        </p:nvGraphicFramePr>
        <p:xfrm>
          <a:off x="4267200" y="2197100"/>
          <a:ext cx="2527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330120" progId="Equation.DSMT4">
                  <p:embed/>
                </p:oleObj>
              </mc:Choice>
              <mc:Fallback>
                <p:oleObj name="Equation" r:id="rId2" imgW="2527200" imgH="3301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197100"/>
                        <a:ext cx="2527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</a:t>
            </a:r>
            <a:r>
              <a:rPr lang="en-US" dirty="0"/>
              <a:t>Application: Adding and Subtracting Numbers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dirty="0"/>
          </a:p>
        </p:txBody>
      </p:sp>
      <p:sp>
        <p:nvSpPr>
          <p:cNvPr id="32770" name="Rectangle 3"/>
          <p:cNvSpPr>
            <a:spLocks noGrp="1"/>
          </p:cNvSpPr>
          <p:nvPr>
            <p:ph idx="1"/>
          </p:nvPr>
        </p:nvSpPr>
        <p:spPr>
          <a:xfrm>
            <a:off x="457200" y="43535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Jason would need </a:t>
            </a:r>
            <a:r>
              <a:rPr lang="en-US" i="0" dirty="0">
                <a:solidFill>
                  <a:srgbClr val="FF0000"/>
                </a:solidFill>
              </a:rPr>
              <a:t>$6160 </a:t>
            </a:r>
            <a:r>
              <a:rPr lang="en-US" i="0" dirty="0">
                <a:solidFill>
                  <a:schemeClr val="tx1"/>
                </a:solidFill>
              </a:rPr>
              <a:t>in cash to buy the car.</a:t>
            </a: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2182812" y="2063750"/>
            <a:ext cx="1255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Base price</a:t>
            </a:r>
          </a:p>
        </p:txBody>
      </p:sp>
      <p:sp>
        <p:nvSpPr>
          <p:cNvPr id="32774" name="Rectangle 7"/>
          <p:cNvSpPr>
            <a:spLocks noChangeArrowheads="1"/>
          </p:cNvSpPr>
          <p:nvPr/>
        </p:nvSpPr>
        <p:spPr bwMode="auto">
          <a:xfrm>
            <a:off x="2182812" y="2597150"/>
            <a:ext cx="7437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Taxes</a:t>
            </a:r>
          </a:p>
        </p:txBody>
      </p:sp>
      <p:sp>
        <p:nvSpPr>
          <p:cNvPr id="32775" name="Rectangle 8"/>
          <p:cNvSpPr>
            <a:spLocks noChangeArrowheads="1"/>
          </p:cNvSpPr>
          <p:nvPr/>
        </p:nvSpPr>
        <p:spPr bwMode="auto">
          <a:xfrm>
            <a:off x="2182812" y="3130550"/>
            <a:ext cx="14398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License fees</a:t>
            </a:r>
          </a:p>
        </p:txBody>
      </p:sp>
      <p:sp>
        <p:nvSpPr>
          <p:cNvPr id="32776" name="Rectangle 9"/>
          <p:cNvSpPr>
            <a:spLocks noChangeArrowheads="1"/>
          </p:cNvSpPr>
          <p:nvPr/>
        </p:nvSpPr>
        <p:spPr bwMode="auto">
          <a:xfrm>
            <a:off x="2182812" y="3740150"/>
            <a:ext cx="1708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Total expenses</a:t>
            </a:r>
          </a:p>
        </p:txBody>
      </p:sp>
      <p:sp>
        <p:nvSpPr>
          <p:cNvPr id="32777" name="Rectangle 10"/>
          <p:cNvSpPr>
            <a:spLocks noChangeArrowheads="1"/>
          </p:cNvSpPr>
          <p:nvPr/>
        </p:nvSpPr>
        <p:spPr bwMode="auto">
          <a:xfrm>
            <a:off x="6870700" y="2154238"/>
            <a:ext cx="1708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Total expenses</a:t>
            </a:r>
          </a:p>
        </p:txBody>
      </p:sp>
      <p:sp>
        <p:nvSpPr>
          <p:cNvPr id="32778" name="Rectangle 11"/>
          <p:cNvSpPr>
            <a:spLocks noChangeArrowheads="1"/>
          </p:cNvSpPr>
          <p:nvPr/>
        </p:nvSpPr>
        <p:spPr bwMode="auto">
          <a:xfrm>
            <a:off x="6870700" y="2687638"/>
            <a:ext cx="12089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Bank loan</a:t>
            </a:r>
          </a:p>
        </p:txBody>
      </p:sp>
      <p:sp>
        <p:nvSpPr>
          <p:cNvPr id="32779" name="Rectangle 12"/>
          <p:cNvSpPr>
            <a:spLocks noChangeArrowheads="1"/>
          </p:cNvSpPr>
          <p:nvPr/>
        </p:nvSpPr>
        <p:spPr bwMode="auto">
          <a:xfrm>
            <a:off x="6870700" y="3206750"/>
            <a:ext cx="6799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Cash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8965" y="1270000"/>
            <a:ext cx="1556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Expenses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4267200" y="1282700"/>
            <a:ext cx="21355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Cash Needed</a:t>
            </a:r>
            <a:endParaRPr lang="en-US" sz="2800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477557"/>
              </p:ext>
            </p:extLst>
          </p:nvPr>
        </p:nvGraphicFramePr>
        <p:xfrm>
          <a:off x="958850" y="2108200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04840" imgH="330120" progId="Equation.DSMT4">
                  <p:embed/>
                </p:oleObj>
              </mc:Choice>
              <mc:Fallback>
                <p:oleObj name="Equation" r:id="rId4" imgW="1104840" imgH="33012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2108200"/>
                        <a:ext cx="1104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270000" y="26416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531" imgH="380835" progId="Equation.DSMT4">
                  <p:embed/>
                </p:oleObj>
              </mc:Choice>
              <mc:Fallback>
                <p:oleObj name="Equation" r:id="rId6" imgW="850531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26416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09600" y="3124200"/>
          <a:ext cx="147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200" imgH="495300" progId="Equation.DSMT4">
                  <p:embed/>
                </p:oleObj>
              </mc:Choice>
              <mc:Fallback>
                <p:oleObj name="Equation" r:id="rId8" imgW="1473200" imgH="4953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200"/>
                        <a:ext cx="1473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869950" y="3752850"/>
          <a:ext cx="1206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368280" progId="Equation.DSMT4">
                  <p:embed/>
                </p:oleObj>
              </mc:Choice>
              <mc:Fallback>
                <p:oleObj name="Equation" r:id="rId10" imgW="120636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752850"/>
                        <a:ext cx="1206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6573838" y="3289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713" imgH="291847" progId="Equation.DSMT4">
                  <p:embed/>
                </p:oleObj>
              </mc:Choice>
              <mc:Fallback>
                <p:oleObj name="Equation" r:id="rId12" imgW="215713" imgH="29184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3289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6129338" y="3289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338" y="3289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5202238" y="3289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3289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5659438" y="32893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500" imgH="279400" progId="Equation.DSMT4">
                  <p:embed/>
                </p:oleObj>
              </mc:Choice>
              <mc:Fallback>
                <p:oleObj name="Equation" r:id="rId17" imgW="190500" imgH="2794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32893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/>
          <p:cNvGraphicFramePr>
            <a:graphicFrameLocks noChangeAspect="1"/>
          </p:cNvGraphicFramePr>
          <p:nvPr/>
        </p:nvGraphicFramePr>
        <p:xfrm>
          <a:off x="6096000" y="19812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1200" imgH="203040" progId="Equation.DSMT4">
                  <p:embed/>
                </p:oleObj>
              </mc:Choice>
              <mc:Fallback>
                <p:oleObj name="Equation" r:id="rId19" imgW="241200" imgH="20304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9812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5702300" y="19875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9639" imgH="190417" progId="Equation.DSMT4">
                  <p:embed/>
                </p:oleObj>
              </mc:Choice>
              <mc:Fallback>
                <p:oleObj name="Equation" r:id="rId21" imgW="139639" imgH="19041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19875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rot="5400000">
            <a:off x="5628640" y="21945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4267200" y="2692400"/>
          <a:ext cx="2527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527300" imgH="444500" progId="Equation.DSMT4">
                  <p:embed/>
                </p:oleObj>
              </mc:Choice>
              <mc:Fallback>
                <p:oleObj name="Equation" r:id="rId23" imgW="2527300" imgH="4445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692400"/>
                        <a:ext cx="2527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5400000">
            <a:off x="6073140" y="2232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344A40F4-347B-B8A7-ED9A-CD7A98479A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581951"/>
              </p:ext>
            </p:extLst>
          </p:nvPr>
        </p:nvGraphicFramePr>
        <p:xfrm>
          <a:off x="1547951" y="179322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9680" imgH="190440" progId="Equation.DSMT4">
                  <p:embed/>
                </p:oleObj>
              </mc:Choice>
              <mc:Fallback>
                <p:oleObj name="Equation" r:id="rId25" imgW="139680" imgH="190440" progId="Equation.DSMT4">
                  <p:embed/>
                  <p:pic>
                    <p:nvPicPr>
                      <p:cNvPr id="1127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951" y="179322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2">
            <a:extLst>
              <a:ext uri="{FF2B5EF4-FFF2-40B4-BE49-F238E27FC236}">
                <a16:creationId xmlns:a16="http://schemas.microsoft.com/office/drawing/2014/main" id="{D363A45C-D40E-C961-769A-6C0533D391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318996"/>
              </p:ext>
            </p:extLst>
          </p:nvPr>
        </p:nvGraphicFramePr>
        <p:xfrm>
          <a:off x="1754141" y="1785768"/>
          <a:ext cx="139700" cy="188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39680" imgH="190440" progId="Equation.DSMT4">
                  <p:embed/>
                </p:oleObj>
              </mc:Choice>
              <mc:Fallback>
                <p:oleObj name="Equation" r:id="rId25" imgW="139680" imgH="190440" progId="Equation.DSMT4">
                  <p:embed/>
                  <p:pic>
                    <p:nvPicPr>
                      <p:cNvPr id="3" name="Object 12">
                        <a:extLst>
                          <a:ext uri="{FF2B5EF4-FFF2-40B4-BE49-F238E27FC236}">
                            <a16:creationId xmlns:a16="http://schemas.microsoft.com/office/drawing/2014/main" id="{344A40F4-347B-B8A7-ED9A-CD7A98479A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141" y="1785768"/>
                        <a:ext cx="139700" cy="188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6" grpId="0"/>
      <p:bldP spid="32777" grpId="0"/>
      <p:bldP spid="32778" grpId="0"/>
      <p:bldP spid="32779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Adding Whole Numbers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07FF3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</a:rPr>
              <a:t>23</a:t>
            </a:r>
          </a:p>
          <a:p>
            <a:r>
              <a:rPr lang="en-US" dirty="0">
                <a:solidFill>
                  <a:srgbClr val="000099"/>
                </a:solidFill>
              </a:rPr>
              <a:t>                </a:t>
            </a:r>
            <a:endParaRPr lang="en-US" u="sng" dirty="0">
              <a:solidFill>
                <a:srgbClr val="000099"/>
              </a:solidFill>
            </a:endParaRPr>
          </a:p>
          <a:p>
            <a:r>
              <a:rPr lang="en-US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FF0000"/>
                </a:solidFill>
              </a:rPr>
              <a:t>795</a:t>
            </a:r>
            <a:r>
              <a:rPr lang="en-US" dirty="0">
                <a:solidFill>
                  <a:srgbClr val="2D7D9F"/>
                </a:solidFill>
              </a:rPr>
              <a:t>         </a:t>
            </a:r>
            <a:r>
              <a:rPr lang="en-US" sz="2000" dirty="0">
                <a:solidFill>
                  <a:srgbClr val="008080"/>
                </a:solidFill>
              </a:rPr>
              <a:t>Add hundreds.</a:t>
            </a:r>
            <a:r>
              <a:rPr lang="en-US" sz="2000" dirty="0">
                <a:solidFill>
                  <a:srgbClr val="2D7D9F"/>
                </a:solidFill>
              </a:rPr>
              <a:t> </a:t>
            </a:r>
          </a:p>
          <a:p>
            <a:endParaRPr lang="en-US" sz="2000" dirty="0"/>
          </a:p>
          <a:p>
            <a:r>
              <a:rPr lang="en-US" dirty="0"/>
              <a:t>                    </a:t>
            </a:r>
            <a:r>
              <a:rPr lang="en-US" dirty="0">
                <a:solidFill>
                  <a:srgbClr val="000099"/>
                </a:solidFill>
              </a:rPr>
              <a:t>623</a:t>
            </a:r>
            <a:r>
              <a:rPr lang="en-US" dirty="0"/>
              <a:t>         </a:t>
            </a:r>
            <a:r>
              <a:rPr lang="en-US" sz="2000" dirty="0">
                <a:solidFill>
                  <a:srgbClr val="008080"/>
                </a:solidFill>
              </a:rPr>
              <a:t>Do not write all the steps.</a:t>
            </a:r>
          </a:p>
          <a:p>
            <a:r>
              <a:rPr lang="en-US" dirty="0"/>
              <a:t>	      </a:t>
            </a:r>
            <a:r>
              <a:rPr lang="en-US" dirty="0">
                <a:solidFill>
                  <a:srgbClr val="000099"/>
                </a:solidFill>
              </a:rPr>
              <a:t>+</a:t>
            </a:r>
            <a:r>
              <a:rPr lang="en-US" u="sng" dirty="0">
                <a:solidFill>
                  <a:srgbClr val="000099"/>
                </a:solidFill>
              </a:rPr>
              <a:t>172          </a:t>
            </a:r>
          </a:p>
          <a:p>
            <a:r>
              <a:rPr lang="en-US" dirty="0"/>
              <a:t>                    </a:t>
            </a:r>
            <a:r>
              <a:rPr lang="en-US" dirty="0">
                <a:solidFill>
                  <a:srgbClr val="FF0000"/>
                </a:solidFill>
              </a:rPr>
              <a:t>795</a:t>
            </a:r>
            <a:r>
              <a:rPr lang="en-US" dirty="0"/>
              <a:t>          </a:t>
            </a:r>
            <a:r>
              <a:rPr lang="en-US" sz="2000" dirty="0">
                <a:solidFill>
                  <a:srgbClr val="008080"/>
                </a:solidFill>
              </a:rPr>
              <a:t>Sum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4" name="Line 28"/>
          <p:cNvSpPr>
            <a:spLocks noChangeShapeType="1"/>
          </p:cNvSpPr>
          <p:nvPr/>
        </p:nvSpPr>
        <p:spPr bwMode="auto">
          <a:xfrm flipH="1">
            <a:off x="2819400" y="35052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 flipH="1">
            <a:off x="2895600" y="44958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98520" y="3733800"/>
            <a:ext cx="4069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only the addends and the sum.</a:t>
            </a:r>
          </a:p>
        </p:txBody>
      </p:sp>
      <p:graphicFrame>
        <p:nvGraphicFramePr>
          <p:cNvPr id="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327324"/>
              </p:ext>
            </p:extLst>
          </p:nvPr>
        </p:nvGraphicFramePr>
        <p:xfrm>
          <a:off x="1862328" y="1828800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495000" progId="Equation.DSMT4">
                  <p:embed/>
                </p:oleObj>
              </mc:Choice>
              <mc:Fallback>
                <p:oleObj name="Equation" r:id="rId2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328" y="1828800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Carrying When Adding Whole Numbers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80160"/>
            <a:ext cx="8229600" cy="2286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3550" indent="-463550"/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the sum of the digits in one column is more than 9,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write the ones digit of the sum in that column and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carry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tens digit of the sum as a number to be added to the next column to the left.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Adding Whole Numbers </a:t>
            </a:r>
            <a:r>
              <a:rPr lang="en-IN" dirty="0"/>
              <a:t>When Carrying is Required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Add:  </a:t>
            </a:r>
            <a:r>
              <a:rPr lang="en-US" dirty="0">
                <a:solidFill>
                  <a:srgbClr val="0000FF"/>
                </a:solidFill>
              </a:rPr>
              <a:t>475 + 59</a:t>
            </a: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chemeClr val="tx1"/>
                </a:solidFill>
              </a:rPr>
              <a:t>                                                           </a:t>
            </a:r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3733800" y="2477869"/>
            <a:ext cx="304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3" name="Line 28"/>
          <p:cNvSpPr>
            <a:spLocks noChangeShapeType="1"/>
          </p:cNvSpPr>
          <p:nvPr/>
        </p:nvSpPr>
        <p:spPr bwMode="auto">
          <a:xfrm>
            <a:off x="3733800" y="3620869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2085" name="Object 37"/>
          <p:cNvGraphicFramePr>
            <a:graphicFrameLocks noChangeAspect="1"/>
          </p:cNvGraphicFramePr>
          <p:nvPr/>
        </p:nvGraphicFramePr>
        <p:xfrm>
          <a:off x="3810000" y="2590800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291960" progId="Equation.DSMT4">
                  <p:embed/>
                </p:oleObj>
              </mc:Choice>
              <mc:Fallback>
                <p:oleObj name="Equation" r:id="rId2" imgW="160020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590800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7" name="Object 39"/>
          <p:cNvGraphicFramePr>
            <a:graphicFrameLocks noChangeAspect="1"/>
          </p:cNvGraphicFramePr>
          <p:nvPr/>
        </p:nvGraphicFramePr>
        <p:xfrm>
          <a:off x="3810000" y="2935069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406080" progId="Equation.DSMT4">
                  <p:embed/>
                </p:oleObj>
              </mc:Choice>
              <mc:Fallback>
                <p:oleObj name="Equation" r:id="rId4" imgW="1612800" imgH="406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935069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8" name="Object 40"/>
          <p:cNvGraphicFramePr>
            <a:graphicFrameLocks noChangeAspect="1"/>
          </p:cNvGraphicFramePr>
          <p:nvPr/>
        </p:nvGraphicFramePr>
        <p:xfrm>
          <a:off x="5207000" y="347503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79360" progId="Equation.DSMT4">
                  <p:embed/>
                </p:oleObj>
              </mc:Choice>
              <mc:Fallback>
                <p:oleObj name="Equation" r:id="rId6" imgW="215640" imgH="2793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347503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457200" y="2249269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tens column.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7200" y="3392269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4 in the ones column.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638800" y="2249269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ones:</a:t>
            </a:r>
          </a:p>
          <a:p>
            <a:r>
              <a:rPr lang="en-US" dirty="0">
                <a:solidFill>
                  <a:srgbClr val="008080"/>
                </a:solidFill>
              </a:rPr>
              <a:t>5 ones + 9 ones = 14 ones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 = 1 ten + 4 ones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95300" y="409575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hundreds  column.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5240119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3 in the tens column.</a:t>
            </a:r>
          </a:p>
          <a:p>
            <a:endParaRPr lang="en-US" dirty="0"/>
          </a:p>
        </p:txBody>
      </p:sp>
      <p:graphicFrame>
        <p:nvGraphicFramePr>
          <p:cNvPr id="2089" name="Object 41"/>
          <p:cNvGraphicFramePr>
            <a:graphicFrameLocks noChangeAspect="1"/>
          </p:cNvGraphicFramePr>
          <p:nvPr/>
        </p:nvGraphicFramePr>
        <p:xfrm>
          <a:off x="3810000" y="4440238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291960" progId="Equation.DSMT4">
                  <p:embed/>
                </p:oleObj>
              </mc:Choice>
              <mc:Fallback>
                <p:oleObj name="Equation" r:id="rId8" imgW="1600200" imgH="29196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440238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0" name="Object 42"/>
          <p:cNvGraphicFramePr>
            <a:graphicFrameLocks noChangeAspect="1"/>
          </p:cNvGraphicFramePr>
          <p:nvPr/>
        </p:nvGraphicFramePr>
        <p:xfrm>
          <a:off x="3810000" y="4840069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406080" progId="Equation.DSMT4">
                  <p:embed/>
                </p:oleObj>
              </mc:Choice>
              <mc:Fallback>
                <p:oleObj name="Equation" r:id="rId10" imgW="1612800" imgH="406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40069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2" name="Object 44"/>
          <p:cNvGraphicFramePr>
            <a:graphicFrameLocks noChangeAspect="1"/>
          </p:cNvGraphicFramePr>
          <p:nvPr/>
        </p:nvGraphicFramePr>
        <p:xfrm>
          <a:off x="4772025" y="5373688"/>
          <a:ext cx="1809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91960" progId="Equation.DSMT4">
                  <p:embed/>
                </p:oleObj>
              </mc:Choice>
              <mc:Fallback>
                <p:oleObj name="Equation" r:id="rId12" imgW="190440" imgH="2919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5373688"/>
                        <a:ext cx="1809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Line 28"/>
          <p:cNvSpPr>
            <a:spLocks noChangeShapeType="1"/>
          </p:cNvSpPr>
          <p:nvPr/>
        </p:nvSpPr>
        <p:spPr bwMode="auto">
          <a:xfrm>
            <a:off x="3733800" y="428625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4" name="Line 28"/>
          <p:cNvSpPr>
            <a:spLocks noChangeShapeType="1"/>
          </p:cNvSpPr>
          <p:nvPr/>
        </p:nvSpPr>
        <p:spPr bwMode="auto">
          <a:xfrm>
            <a:off x="3733800" y="5449669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638800" y="4459069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tens:</a:t>
            </a:r>
          </a:p>
          <a:p>
            <a:r>
              <a:rPr lang="en-US" dirty="0">
                <a:solidFill>
                  <a:srgbClr val="008080"/>
                </a:solidFill>
              </a:rPr>
              <a:t>7 tens + 5 tens + 1 ten = 13 tens</a:t>
            </a:r>
          </a:p>
          <a:p>
            <a:r>
              <a:rPr lang="en-US" dirty="0">
                <a:solidFill>
                  <a:srgbClr val="008080"/>
                </a:solidFill>
              </a:rPr>
              <a:t>	= 1 hundred + 3 tens</a:t>
            </a:r>
          </a:p>
        </p:txBody>
      </p:sp>
      <p:graphicFrame>
        <p:nvGraphicFramePr>
          <p:cNvPr id="2093" name="Object 45"/>
          <p:cNvGraphicFramePr>
            <a:graphicFrameLocks noChangeAspect="1"/>
          </p:cNvGraphicFramePr>
          <p:nvPr/>
        </p:nvGraphicFramePr>
        <p:xfrm>
          <a:off x="4775200" y="23241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39" imgH="190417" progId="Equation.DSMT4">
                  <p:embed/>
                </p:oleObj>
              </mc:Choice>
              <mc:Fallback>
                <p:oleObj name="Equation" r:id="rId14" imgW="139639" imgH="190417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3241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4" name="Object 46"/>
          <p:cNvGraphicFramePr>
            <a:graphicFrameLocks noChangeAspect="1"/>
          </p:cNvGraphicFramePr>
          <p:nvPr/>
        </p:nvGraphicFramePr>
        <p:xfrm>
          <a:off x="4343400" y="41529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39" imgH="190417" progId="Equation.DSMT4">
                  <p:embed/>
                </p:oleObj>
              </mc:Choice>
              <mc:Fallback>
                <p:oleObj name="Equation" r:id="rId16" imgW="139639" imgH="190417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529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5" name="Object 47"/>
          <p:cNvGraphicFramePr>
            <a:graphicFrameLocks noChangeAspect="1"/>
          </p:cNvGraphicFramePr>
          <p:nvPr/>
        </p:nvGraphicFramePr>
        <p:xfrm>
          <a:off x="4800600" y="41529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39" imgH="190417" progId="Equation.DSMT4">
                  <p:embed/>
                </p:oleObj>
              </mc:Choice>
              <mc:Fallback>
                <p:oleObj name="Equation" r:id="rId17" imgW="139639" imgH="19041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529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6" name="Object 48"/>
          <p:cNvGraphicFramePr>
            <a:graphicFrameLocks noChangeAspect="1"/>
          </p:cNvGraphicFramePr>
          <p:nvPr/>
        </p:nvGraphicFramePr>
        <p:xfrm>
          <a:off x="5181600" y="538638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640" imgH="279360" progId="Equation.DSMT4">
                  <p:embed/>
                </p:oleObj>
              </mc:Choice>
              <mc:Fallback>
                <p:oleObj name="Equation" r:id="rId18" imgW="215640" imgH="27936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38638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3" grpId="0" animBg="1"/>
      <p:bldP spid="42" grpId="0"/>
      <p:bldP spid="44" grpId="0"/>
      <p:bldP spid="46" grpId="0"/>
      <p:bldP spid="47" grpId="0"/>
      <p:bldP spid="48" grpId="0"/>
      <p:bldP spid="53" grpId="0" animBg="1"/>
      <p:bldP spid="54" grpId="0" animBg="1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1649891"/>
              </p:ext>
            </p:extLst>
          </p:nvPr>
        </p:nvGraphicFramePr>
        <p:xfrm>
          <a:off x="3124200" y="2667000"/>
          <a:ext cx="161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900" imgH="292100" progId="Equation.DSMT4">
                  <p:embed/>
                </p:oleObj>
              </mc:Choice>
              <mc:Fallback>
                <p:oleObj name="Equation" r:id="rId2" imgW="1612900" imgH="2921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667000"/>
                        <a:ext cx="1612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4876800" y="1657351"/>
            <a:ext cx="4114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hundreds: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4 hundreds + 1 hundred = 5 hundreds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Adding Whole Numbers (cont.)</a:t>
            </a:r>
            <a:endParaRPr lang="en-US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142144"/>
              </p:ext>
            </p:extLst>
          </p:nvPr>
        </p:nvGraphicFramePr>
        <p:xfrm>
          <a:off x="4114800" y="1371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190417" progId="Equation.DSMT4">
                  <p:embed/>
                </p:oleObj>
              </mc:Choice>
              <mc:Fallback>
                <p:oleObj name="Equation" r:id="rId4" imgW="139639" imgH="19041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371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1333653"/>
              </p:ext>
            </p:extLst>
          </p:nvPr>
        </p:nvGraphicFramePr>
        <p:xfrm>
          <a:off x="3124200" y="2133600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900" imgH="406400" progId="Equation.DSMT4">
                  <p:embed/>
                </p:oleObj>
              </mc:Choice>
              <mc:Fallback>
                <p:oleObj name="Equation" r:id="rId6" imgW="16129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133600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3526782"/>
              </p:ext>
            </p:extLst>
          </p:nvPr>
        </p:nvGraphicFramePr>
        <p:xfrm>
          <a:off x="3133725" y="1647825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291960" progId="Equation.DSMT4">
                  <p:embed/>
                </p:oleObj>
              </mc:Choice>
              <mc:Fallback>
                <p:oleObj name="Equation" r:id="rId8" imgW="16002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725" y="1647825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377353"/>
              </p:ext>
            </p:extLst>
          </p:nvPr>
        </p:nvGraphicFramePr>
        <p:xfrm>
          <a:off x="3581400" y="2667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12" imgH="291973" progId="Equation.DSMT4">
                  <p:embed/>
                </p:oleObj>
              </mc:Choice>
              <mc:Fallback>
                <p:oleObj name="Equation" r:id="rId10" imgW="203112" imgH="291973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667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190936"/>
              </p:ext>
            </p:extLst>
          </p:nvPr>
        </p:nvGraphicFramePr>
        <p:xfrm>
          <a:off x="3657600" y="1371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39" imgH="190417" progId="Equation.DSMT4">
                  <p:embed/>
                </p:oleObj>
              </mc:Choice>
              <mc:Fallback>
                <p:oleObj name="Equation" r:id="rId12" imgW="139639" imgH="19041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71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38200" y="260985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5 in the hundreds column.</a:t>
            </a:r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>
            <a:off x="2819400" y="28194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203101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3: Adding Whole Numbers Using Sums of 10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Add:  </a:t>
            </a:r>
            <a:r>
              <a:rPr lang="en-US" dirty="0">
                <a:solidFill>
                  <a:srgbClr val="0000FF"/>
                </a:solidFill>
              </a:rPr>
              <a:t>17 + 34 + 86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dirty="0">
                <a:solidFill>
                  <a:srgbClr val="1F497D"/>
                </a:solidFill>
              </a:rPr>
              <a:t>Solution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add, we note the combinations that total 10 to find the sums quickly.</a:t>
            </a:r>
          </a:p>
          <a:p>
            <a:pPr eaLnBrk="1" hangingPunct="1">
              <a:buFont typeface="Courier New" pitchFamily="49" charset="0"/>
              <a:buNone/>
            </a:pPr>
            <a:endParaRPr lang="en-US" dirty="0">
              <a:solidFill>
                <a:srgbClr val="008080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05200" y="3581400"/>
          <a:ext cx="16129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1422360" progId="Equation.DSMT4">
                  <p:embed/>
                </p:oleObj>
              </mc:Choice>
              <mc:Fallback>
                <p:oleObj name="Equation" r:id="rId2" imgW="1612800" imgH="1422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81400"/>
                        <a:ext cx="16129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3132892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tens column.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9530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7 in the ones </a:t>
            </a:r>
            <a:r>
              <a:rPr lang="en-US" sz="2000" dirty="0">
                <a:solidFill>
                  <a:srgbClr val="008080"/>
                </a:solidFill>
              </a:rPr>
              <a:t>column</a:t>
            </a:r>
            <a:r>
              <a:rPr lang="en-US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3886200" y="51816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>
            <a:off x="3810000" y="33528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19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57800" y="3496270"/>
            <a:ext cx="350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ones:</a:t>
            </a:r>
          </a:p>
          <a:p>
            <a:r>
              <a:rPr lang="en-US" dirty="0">
                <a:solidFill>
                  <a:srgbClr val="008080"/>
                </a:solidFill>
              </a:rPr>
              <a:t>7 + 4 + 6 = 7 + 10 = 17 ones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   = 1 ten + 7 ones</a:t>
            </a:r>
          </a:p>
        </p:txBody>
      </p:sp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4905375" y="50292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279360" progId="Equation.DSMT4">
                  <p:embed/>
                </p:oleObj>
              </mc:Choice>
              <mc:Fallback>
                <p:oleObj name="Equation" r:id="rId4" imgW="20304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75" y="50292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 animBg="1"/>
      <p:bldP spid="20" grpId="0" animBg="1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Whole Numbers Using Sums of 10 (cont.)</a:t>
            </a:r>
          </a:p>
        </p:txBody>
      </p:sp>
      <p:graphicFrame>
        <p:nvGraphicFramePr>
          <p:cNvPr id="4813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200400" y="1920875"/>
          <a:ext cx="17145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1422360" progId="Equation.DSMT4">
                  <p:embed/>
                </p:oleObj>
              </mc:Choice>
              <mc:Fallback>
                <p:oleObj name="Equation" r:id="rId2" imgW="1612800" imgH="1422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20875"/>
                        <a:ext cx="17145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048000" y="37592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3020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3 in the tens </a:t>
            </a:r>
          </a:p>
          <a:p>
            <a:r>
              <a:rPr lang="en-US" dirty="0">
                <a:solidFill>
                  <a:srgbClr val="008080"/>
                </a:solidFill>
              </a:rPr>
              <a:t>column and the 1 in the </a:t>
            </a:r>
          </a:p>
          <a:p>
            <a:r>
              <a:rPr lang="en-US" dirty="0">
                <a:solidFill>
                  <a:srgbClr val="008080"/>
                </a:solidFill>
              </a:rPr>
              <a:t>hundreds column.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33850" y="1473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0" y="184527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tens:</a:t>
            </a:r>
          </a:p>
          <a:p>
            <a:r>
              <a:rPr lang="en-US" dirty="0">
                <a:solidFill>
                  <a:srgbClr val="008080"/>
                </a:solidFill>
              </a:rPr>
              <a:t>1 + 1 + 3 + 8 = 10 + 3 = 13 tens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= 1 hundred and 3 tens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4705350" y="3578225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279360" progId="Equation.DSMT4">
                  <p:embed/>
                </p:oleObj>
              </mc:Choice>
              <mc:Fallback>
                <p:oleObj name="Equation" r:id="rId4" imgW="2030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3578225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924300" y="3581400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291960" progId="Equation.DSMT4">
                  <p:embed/>
                </p:oleObj>
              </mc:Choice>
              <mc:Fallback>
                <p:oleObj name="Equation" r:id="rId6" imgW="507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581400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1712</Words>
  <Application>Microsoft Office PowerPoint</Application>
  <PresentationFormat>On-screen Show (4:3)</PresentationFormat>
  <Paragraphs>218</Paragraphs>
  <Slides>33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Courier New</vt:lpstr>
      <vt:lpstr>Symbol</vt:lpstr>
      <vt:lpstr>Office Theme</vt:lpstr>
      <vt:lpstr>Equation</vt:lpstr>
      <vt:lpstr>Section 1.2</vt:lpstr>
      <vt:lpstr>Procedure: Adding Whole Numbers</vt:lpstr>
      <vt:lpstr>Example 1: Adding Whole Numbers</vt:lpstr>
      <vt:lpstr>Example 1: Adding Whole Numbers (cont.)</vt:lpstr>
      <vt:lpstr>Procedure: Carrying When Adding Whole Numbers</vt:lpstr>
      <vt:lpstr>Example 2: Adding Whole Numbers When Carrying is Required</vt:lpstr>
      <vt:lpstr>Example 2: Adding Whole Numbers (cont.)</vt:lpstr>
      <vt:lpstr>Example 3: Adding Whole Numbers Using Sums of 10</vt:lpstr>
      <vt:lpstr>Example 3: Adding Whole Numbers Using Sums of 10 (cont.)</vt:lpstr>
      <vt:lpstr>Example 4: Application: Adding Whole Numbers</vt:lpstr>
      <vt:lpstr>Properties: Commutative Property of Addition</vt:lpstr>
      <vt:lpstr>Properties: Associative Property of Addition</vt:lpstr>
      <vt:lpstr>Properties: Additive Identity Property</vt:lpstr>
      <vt:lpstr>Example 5: Recognizing the Properties of Addition</vt:lpstr>
      <vt:lpstr>Example 6: Calculating the Perimeter of a Polygon</vt:lpstr>
      <vt:lpstr>Example 6: Calculating the Perimeter of a Polygon (cont.)</vt:lpstr>
      <vt:lpstr>Example 7: Application: Calculating the Perimeter of a Rectangle</vt:lpstr>
      <vt:lpstr>Example 7: Application: Calculating the Perimeter of a Rectangle (cont.)</vt:lpstr>
      <vt:lpstr>Definition: Subtraction</vt:lpstr>
      <vt:lpstr>Example 8: Subtracting Whole Numbers</vt:lpstr>
      <vt:lpstr>Procedure: Subtracting Whole Numbers</vt:lpstr>
      <vt:lpstr>Example 9: Subtracting Whole Numbers</vt:lpstr>
      <vt:lpstr>Example 9: Subtracting Whole Numbers (cont.)</vt:lpstr>
      <vt:lpstr>Example 10: Subtracting Whole Numbers by Borrowing</vt:lpstr>
      <vt:lpstr>Example 10: Subtracting Whole Numbers by Borrowing (cont.)</vt:lpstr>
      <vt:lpstr>Example 10: Subtracting Whole Numbers by Borrowing (cont.)</vt:lpstr>
      <vt:lpstr>Example 11: Subtracting Whole Numbers by Borrowing</vt:lpstr>
      <vt:lpstr>Example 11: Subtracting Whole Numbers by Borrowing (cont.)</vt:lpstr>
      <vt:lpstr>Example 11: Subtracting Whole Numbers by Borrowing (cont.)</vt:lpstr>
      <vt:lpstr>Example 12: Finding a Missing Addend</vt:lpstr>
      <vt:lpstr>Example 13: Application: Subtracting Whole Numbers</vt:lpstr>
      <vt:lpstr>Example 14: Application: Adding and Subtracting Numbers</vt:lpstr>
      <vt:lpstr>Example 14: Application: Adding and Subtracting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187</cp:revision>
  <dcterms:created xsi:type="dcterms:W3CDTF">2013-04-26T14:43:13Z</dcterms:created>
  <dcterms:modified xsi:type="dcterms:W3CDTF">2023-05-24T16:58:48Z</dcterms:modified>
</cp:coreProperties>
</file>