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9" r:id="rId3"/>
    <p:sldId id="260" r:id="rId4"/>
    <p:sldId id="261" r:id="rId5"/>
    <p:sldId id="262" r:id="rId6"/>
    <p:sldId id="263" r:id="rId7"/>
    <p:sldId id="264" r:id="rId8"/>
    <p:sldId id="269" r:id="rId9"/>
    <p:sldId id="265" r:id="rId10"/>
    <p:sldId id="266"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extLst/>
  </p:cmAuthor>
  <p:cmAuthor id="2" name="Belloit, Nicholas G" initials="BNG [2]" lastIdx="2" clrIdx="1">
    <p:extLst/>
  </p:cmAuthor>
  <p:cmAuthor id="3" name="Belloit, Nicholas G" initials="BNG [3]" lastIdx="1" clrIdx="2">
    <p:extLst/>
  </p:cmAuthor>
  <p:cmAuthor id="4" name="Nagesh" initials="N" lastIdx="0"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07" autoAdjust="0"/>
    <p:restoredTop sz="94660"/>
  </p:normalViewPr>
  <p:slideViewPr>
    <p:cSldViewPr>
      <p:cViewPr varScale="1">
        <p:scale>
          <a:sx n="105" d="100"/>
          <a:sy n="105" d="100"/>
        </p:scale>
        <p:origin x="750"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e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e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emf"/><Relationship Id="rId4" Type="http://schemas.openxmlformats.org/officeDocument/2006/relationships/image" Target="../media/image18.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image" Target="../media/image30.emf"/><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image" Target="../media/image3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8/13/2018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F3D23512-66A3-4A6C-A5B5-C0F6D93DB85A}"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34742431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emf"/></Relationships>
</file>

<file path=ppt/slides/_rels/slide11.xml.rels><?xml version="1.0" encoding="UTF-8" standalone="yes"?>
<Relationships xmlns="http://schemas.openxmlformats.org/package/2006/relationships"><Relationship Id="rId8" Type="http://schemas.openxmlformats.org/officeDocument/2006/relationships/image" Target="../media/image32.e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e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e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3.emf"/><Relationship Id="rId4" Type="http://schemas.openxmlformats.org/officeDocument/2006/relationships/image" Target="../media/image30.emf"/><Relationship Id="rId9" Type="http://schemas.openxmlformats.org/officeDocument/2006/relationships/oleObject" Target="../embeddings/oleObject32.bin"/><Relationship Id="rId14" Type="http://schemas.openxmlformats.org/officeDocument/2006/relationships/image" Target="../media/image35.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e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e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8.emf"/><Relationship Id="rId4" Type="http://schemas.openxmlformats.org/officeDocument/2006/relationships/image" Target="../media/image15.emf"/><Relationship Id="rId9"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smtClean="0"/>
              <a:t>Identifying </a:t>
            </a:r>
            <a:r>
              <a:rPr lang="en-US" dirty="0"/>
              <a:t>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9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a:t>
            </a:r>
            <a:r>
              <a:rPr lang="en-US" dirty="0" smtClean="0">
                <a:solidFill>
                  <a:srgbClr val="FF0000"/>
                </a:solidFill>
                <a:latin typeface="Calibri" pitchFamily="34" charset="0"/>
              </a:rPr>
              <a:t>4</a:t>
            </a:r>
          </a:p>
          <a:p>
            <a:pPr marL="514350" indent="-514350" algn="just" eaLnBrk="0" hangingPunct="0">
              <a:lnSpc>
                <a:spcPct val="90000"/>
              </a:lnSpc>
            </a:pPr>
            <a:r>
              <a:rPr lang="en-US" b="1" dirty="0" smtClean="0">
                <a:solidFill>
                  <a:schemeClr val="tx1"/>
                </a:solidFill>
              </a:rPr>
              <a:t>Solution </a:t>
            </a:r>
          </a:p>
          <a:p>
            <a:pPr marL="514350" indent="-514350" algn="just" eaLnBrk="0" hangingPunct="0">
              <a:lnSpc>
                <a:spcPct val="90000"/>
              </a:lnSpc>
            </a:pPr>
            <a:endParaRPr lang="en-US" dirty="0">
              <a:solidFill>
                <a:srgbClr val="FF0000"/>
              </a:solidFill>
              <a:latin typeface="Calibri" pitchFamily="34" charset="0"/>
            </a:endParaRPr>
          </a:p>
        </p:txBody>
      </p:sp>
      <p:graphicFrame>
        <p:nvGraphicFramePr>
          <p:cNvPr id="6325" name="Object 181"/>
          <p:cNvGraphicFramePr>
            <a:graphicFrameLocks noChangeAspect="1"/>
          </p:cNvGraphicFramePr>
          <p:nvPr/>
        </p:nvGraphicFramePr>
        <p:xfrm>
          <a:off x="1993900" y="4381500"/>
          <a:ext cx="4699000" cy="571500"/>
        </p:xfrm>
        <a:graphic>
          <a:graphicData uri="http://schemas.openxmlformats.org/presentationml/2006/ole">
            <mc:AlternateContent xmlns:mc="http://schemas.openxmlformats.org/markup-compatibility/2006">
              <mc:Choice xmlns:v="urn:schemas-microsoft-com:vml" Requires="v">
                <p:oleObj spid="_x0000_s6329" name="Equation" r:id="rId3" imgW="4690080" imgH="557640" progId="Equation.DSMT4">
                  <p:embed/>
                </p:oleObj>
              </mc:Choice>
              <mc:Fallback>
                <p:oleObj name="Equation" r:id="rId3" imgW="4690080" imgH="557640" progId="Equation.DSMT4">
                  <p:embed/>
                  <p:pic>
                    <p:nvPicPr>
                      <p:cNvPr id="0" name="Picture 1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4381500"/>
                        <a:ext cx="46990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26" name="Object 182"/>
          <p:cNvGraphicFramePr>
            <a:graphicFrameLocks noChangeAspect="1"/>
          </p:cNvGraphicFramePr>
          <p:nvPr>
            <p:extLst>
              <p:ext uri="{D42A27DB-BD31-4B8C-83A1-F6EECF244321}">
                <p14:modId xmlns:p14="http://schemas.microsoft.com/office/powerpoint/2010/main" val="1405792323"/>
              </p:ext>
            </p:extLst>
          </p:nvPr>
        </p:nvGraphicFramePr>
        <p:xfrm>
          <a:off x="549275" y="3848100"/>
          <a:ext cx="7527925" cy="393700"/>
        </p:xfrm>
        <a:graphic>
          <a:graphicData uri="http://schemas.openxmlformats.org/presentationml/2006/ole">
            <mc:AlternateContent xmlns:mc="http://schemas.openxmlformats.org/markup-compatibility/2006">
              <mc:Choice xmlns:v="urn:schemas-microsoft-com:vml" Requires="v">
                <p:oleObj spid="_x0000_s6330" name="Equation" r:id="rId5" imgW="7518240" imgH="380880" progId="Equation.DSMT4">
                  <p:embed/>
                </p:oleObj>
              </mc:Choice>
              <mc:Fallback>
                <p:oleObj name="Equation" r:id="rId5" imgW="7518240" imgH="380880" progId="Equation.DSMT4">
                  <p:embed/>
                  <p:pic>
                    <p:nvPicPr>
                      <p:cNvPr id="0" name="Picture 182"/>
                      <p:cNvPicPr>
                        <a:picLocks noChangeAspect="1" noChangeArrowheads="1"/>
                      </p:cNvPicPr>
                      <p:nvPr/>
                    </p:nvPicPr>
                    <p:blipFill>
                      <a:blip r:embed="rId6"/>
                      <a:srcRect/>
                      <a:stretch>
                        <a:fillRect/>
                      </a:stretch>
                    </p:blipFill>
                    <p:spPr bwMode="auto">
                      <a:xfrm>
                        <a:off x="549275" y="3848100"/>
                        <a:ext cx="75279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a:t>
            </a:r>
            <a:r>
              <a:rPr lang="en-US" sz="3200" dirty="0" smtClean="0">
                <a:solidFill>
                  <a:schemeClr val="accent1"/>
                </a:solidFill>
              </a:rPr>
              <a:t>: </a:t>
            </a:r>
            <a:r>
              <a:rPr lang="en-US" dirty="0"/>
              <a:t>Identifying Properties of Addition and </a:t>
            </a:r>
            <a:r>
              <a:rPr lang="en-US" dirty="0" smtClean="0"/>
              <a:t>Multiplication (cont.)</a:t>
            </a:r>
            <a:endParaRPr lang="en-US" sz="3200" dirty="0">
              <a:solidFill>
                <a:schemeClr val="accent1"/>
              </a:solidFill>
            </a:endParaRPr>
          </a:p>
        </p:txBody>
      </p:sp>
      <p:sp>
        <p:nvSpPr>
          <p:cNvPr id="12291" name="Rectangle 3"/>
          <p:cNvSpPr>
            <a:spLocks noGrp="1"/>
          </p:cNvSpPr>
          <p:nvPr>
            <p:ph idx="1"/>
          </p:nvPr>
        </p:nvSpPr>
        <p:spPr>
          <a:xfrm>
            <a:off x="457200" y="1280160"/>
            <a:ext cx="8229600" cy="4511040"/>
          </a:xfrm>
          <a:prstGeom prst="rect">
            <a:avLst/>
          </a:prstGeom>
        </p:spPr>
        <p:txBody>
          <a:bodyPr>
            <a:normAutofit/>
          </a:bodyPr>
          <a:lstStyle/>
          <a:p>
            <a:pPr algn="just" eaLnBrk="0" hangingPunct="0">
              <a:lnSpc>
                <a:spcPct val="90000"/>
              </a:lnSpc>
            </a:pPr>
            <a:r>
              <a:rPr lang="en-US" dirty="0" smtClean="0"/>
              <a:t>b.			</a:t>
            </a:r>
            <a:r>
              <a:rPr lang="en-US" dirty="0" smtClean="0">
                <a:solidFill>
                  <a:schemeClr val="tx1"/>
                </a:solidFill>
              </a:rPr>
              <a:t>given that </a:t>
            </a:r>
            <a:r>
              <a:rPr lang="en-US" i="1" dirty="0" smtClean="0">
                <a:solidFill>
                  <a:schemeClr val="tx1"/>
                </a:solidFill>
              </a:rPr>
              <a:t>x</a:t>
            </a:r>
            <a:r>
              <a:rPr lang="en-US" dirty="0" smtClean="0">
                <a:solidFill>
                  <a:schemeClr val="tx1"/>
                </a:solidFill>
              </a:rPr>
              <a:t> = </a:t>
            </a:r>
            <a:r>
              <a:rPr lang="en-US" dirty="0" smtClean="0">
                <a:solidFill>
                  <a:srgbClr val="FF0000"/>
                </a:solidFill>
              </a:rPr>
              <a:t>5</a:t>
            </a:r>
            <a:endParaRPr lang="en-US" dirty="0" smtClean="0">
              <a:latin typeface="Calibri" pitchFamily="34" charset="0"/>
            </a:endParaRPr>
          </a:p>
          <a:p>
            <a:pPr marL="514350" indent="-514350" algn="just" eaLnBrk="0" hangingPunct="0">
              <a:lnSpc>
                <a:spcPct val="90000"/>
              </a:lnSpc>
            </a:pPr>
            <a:r>
              <a:rPr lang="en-US" b="1" dirty="0" smtClean="0">
                <a:solidFill>
                  <a:schemeClr val="tx1"/>
                </a:solidFill>
              </a:rPr>
              <a:t>Solution </a:t>
            </a:r>
          </a:p>
          <a:p>
            <a:pPr marL="514350" indent="-514350" algn="just" eaLnBrk="0" hangingPunct="0">
              <a:lnSpc>
                <a:spcPct val="90000"/>
              </a:lnSpc>
              <a:buFont typeface="+mj-lt"/>
              <a:buAutoNum type="alphaLcPeriod"/>
            </a:pPr>
            <a:endParaRPr lang="en-US" dirty="0">
              <a:solidFill>
                <a:srgbClr val="FF0000"/>
              </a:solidFill>
              <a:latin typeface="Calibri" pitchFamily="34" charset="0"/>
            </a:endParaRPr>
          </a:p>
          <a:p>
            <a:pPr algn="just">
              <a:spcBef>
                <a:spcPts val="1200"/>
              </a:spcBef>
            </a:pPr>
            <a:endParaRPr lang="en-US" dirty="0" smtClean="0">
              <a:solidFill>
                <a:schemeClr val="tx1"/>
              </a:solidFill>
            </a:endParaRPr>
          </a:p>
          <a:p>
            <a:pPr algn="just">
              <a:spcBef>
                <a:spcPts val="1200"/>
              </a:spcBef>
            </a:pPr>
            <a:endParaRPr lang="en-US" sz="1000" dirty="0" smtClean="0">
              <a:solidFill>
                <a:schemeClr val="tx1"/>
              </a:solidFill>
            </a:endParaRPr>
          </a:p>
          <a:p>
            <a:pPr marL="533400" indent="-533400" algn="just">
              <a:spcBef>
                <a:spcPts val="1200"/>
              </a:spcBef>
            </a:pPr>
            <a:r>
              <a:rPr lang="en-US" dirty="0" smtClean="0">
                <a:solidFill>
                  <a:schemeClr val="tx1"/>
                </a:solidFill>
              </a:rPr>
              <a:t>c.				      given </a:t>
            </a:r>
            <a:r>
              <a:rPr lang="en-US" dirty="0">
                <a:solidFill>
                  <a:schemeClr val="tx1"/>
                </a:solidFill>
              </a:rPr>
              <a:t>that </a:t>
            </a:r>
            <a:r>
              <a:rPr lang="en-US" i="1" dirty="0">
                <a:solidFill>
                  <a:schemeClr val="tx1"/>
                </a:solidFill>
              </a:rPr>
              <a:t>y</a:t>
            </a:r>
            <a:r>
              <a:rPr lang="en-US" dirty="0">
                <a:solidFill>
                  <a:schemeClr val="tx1"/>
                </a:solidFill>
              </a:rPr>
              <a:t> = </a:t>
            </a:r>
            <a:r>
              <a:rPr lang="en-US" dirty="0">
                <a:solidFill>
                  <a:srgbClr val="FF0000"/>
                </a:solidFill>
              </a:rPr>
              <a:t>−</a:t>
            </a:r>
            <a:r>
              <a:rPr lang="en-US" dirty="0" smtClean="0">
                <a:solidFill>
                  <a:srgbClr val="FF0000"/>
                </a:solidFill>
              </a:rPr>
              <a:t>2</a:t>
            </a:r>
          </a:p>
          <a:p>
            <a:pPr marL="533400" indent="-533400" algn="just">
              <a:spcBef>
                <a:spcPts val="1200"/>
              </a:spcBef>
            </a:pPr>
            <a:r>
              <a:rPr lang="en-US" b="1" dirty="0" smtClean="0">
                <a:solidFill>
                  <a:schemeClr val="tx1"/>
                </a:solidFill>
              </a:rPr>
              <a:t>Solution</a:t>
            </a:r>
            <a:endParaRPr lang="en-US" dirty="0">
              <a:solidFill>
                <a:srgbClr val="FF0000"/>
              </a:solidFill>
            </a:endParaRPr>
          </a:p>
          <a:p>
            <a:pPr marL="533400" indent="-533400" algn="just">
              <a:buFont typeface="Courier New" pitchFamily="49" charset="0"/>
              <a:buNone/>
            </a:pPr>
            <a:endParaRPr lang="en-US" dirty="0">
              <a:solidFill>
                <a:schemeClr val="tx1"/>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473046632"/>
              </p:ext>
            </p:extLst>
          </p:nvPr>
        </p:nvGraphicFramePr>
        <p:xfrm>
          <a:off x="1012310" y="3657600"/>
          <a:ext cx="2641600" cy="571500"/>
        </p:xfrm>
        <a:graphic>
          <a:graphicData uri="http://schemas.openxmlformats.org/presentationml/2006/ole">
            <mc:AlternateContent xmlns:mc="http://schemas.openxmlformats.org/markup-compatibility/2006">
              <mc:Choice xmlns:v="urn:schemas-microsoft-com:vml" Requires="v">
                <p:oleObj spid="_x0000_s19473" name="Equation" r:id="rId3" imgW="2633040" imgH="557640" progId="Equation.DSMT4">
                  <p:embed/>
                </p:oleObj>
              </mc:Choice>
              <mc:Fallback>
                <p:oleObj name="Equation" r:id="rId3" imgW="2633040" imgH="557640" progId="Equation.DSMT4">
                  <p:embed/>
                  <p:pic>
                    <p:nvPicPr>
                      <p:cNvPr id="0" name="Object 1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2310" y="3657600"/>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179"/>
          <p:cNvGraphicFramePr>
            <a:graphicFrameLocks noChangeAspect="1"/>
          </p:cNvGraphicFramePr>
          <p:nvPr/>
        </p:nvGraphicFramePr>
        <p:xfrm>
          <a:off x="1003300" y="1319676"/>
          <a:ext cx="2120900" cy="419100"/>
        </p:xfrm>
        <a:graphic>
          <a:graphicData uri="http://schemas.openxmlformats.org/presentationml/2006/ole">
            <mc:AlternateContent xmlns:mc="http://schemas.openxmlformats.org/markup-compatibility/2006">
              <mc:Choice xmlns:v="urn:schemas-microsoft-com:vml" Requires="v">
                <p:oleObj spid="_x0000_s19474" name="Equation" r:id="rId5" imgW="2111760" imgH="411120" progId="Equation.DSMT4">
                  <p:embed/>
                </p:oleObj>
              </mc:Choice>
              <mc:Fallback>
                <p:oleObj name="Equation" r:id="rId5" imgW="2111760" imgH="411120" progId="Equation.DSMT4">
                  <p:embed/>
                  <p:pic>
                    <p:nvPicPr>
                      <p:cNvPr id="0" name="Object 1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300" y="1319676"/>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65308696"/>
              </p:ext>
            </p:extLst>
          </p:nvPr>
        </p:nvGraphicFramePr>
        <p:xfrm>
          <a:off x="1278092" y="2667000"/>
          <a:ext cx="6121400" cy="596900"/>
        </p:xfrm>
        <a:graphic>
          <a:graphicData uri="http://schemas.openxmlformats.org/presentationml/2006/ole">
            <mc:AlternateContent xmlns:mc="http://schemas.openxmlformats.org/markup-compatibility/2006">
              <mc:Choice xmlns:v="urn:schemas-microsoft-com:vml" Requires="v">
                <p:oleObj spid="_x0000_s19475" name="Equation" r:id="rId7" imgW="6125400" imgH="585000" progId="Equation.DSMT4">
                  <p:embed/>
                </p:oleObj>
              </mc:Choice>
              <mc:Fallback>
                <p:oleObj name="Equation" r:id="rId7" imgW="6125400" imgH="5850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78092" y="2667000"/>
                        <a:ext cx="6121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8"/>
          <p:cNvGraphicFramePr>
            <a:graphicFrameLocks noChangeAspect="1"/>
          </p:cNvGraphicFramePr>
          <p:nvPr/>
        </p:nvGraphicFramePr>
        <p:xfrm>
          <a:off x="541492" y="2250260"/>
          <a:ext cx="7734300" cy="368300"/>
        </p:xfrm>
        <a:graphic>
          <a:graphicData uri="http://schemas.openxmlformats.org/presentationml/2006/ole">
            <mc:AlternateContent xmlns:mc="http://schemas.openxmlformats.org/markup-compatibility/2006">
              <mc:Choice xmlns:v="urn:schemas-microsoft-com:vml" Requires="v">
                <p:oleObj spid="_x0000_s19476" name="Equation" r:id="rId9" imgW="7725600" imgH="356400" progId="Equation.DSMT4">
                  <p:embed/>
                </p:oleObj>
              </mc:Choice>
              <mc:Fallback>
                <p:oleObj name="Equation" r:id="rId9" imgW="7725600" imgH="3564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492" y="2250260"/>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882025041"/>
              </p:ext>
            </p:extLst>
          </p:nvPr>
        </p:nvGraphicFramePr>
        <p:xfrm>
          <a:off x="825500" y="5372100"/>
          <a:ext cx="7556500" cy="571500"/>
        </p:xfrm>
        <a:graphic>
          <a:graphicData uri="http://schemas.openxmlformats.org/presentationml/2006/ole">
            <mc:AlternateContent xmlns:mc="http://schemas.openxmlformats.org/markup-compatibility/2006">
              <mc:Choice xmlns:v="urn:schemas-microsoft-com:vml" Requires="v">
                <p:oleObj spid="_x0000_s19477" name="Equation" r:id="rId11" imgW="7542720" imgH="557640" progId="Equation.DSMT4">
                  <p:embed/>
                </p:oleObj>
              </mc:Choice>
              <mc:Fallback>
                <p:oleObj name="Equation" r:id="rId11" imgW="7542720" imgH="557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5500" y="5372100"/>
                        <a:ext cx="75565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6" name="Object 10"/>
          <p:cNvGraphicFramePr>
            <a:graphicFrameLocks noChangeAspect="1"/>
          </p:cNvGraphicFramePr>
          <p:nvPr>
            <p:extLst>
              <p:ext uri="{D42A27DB-BD31-4B8C-83A1-F6EECF244321}">
                <p14:modId xmlns:p14="http://schemas.microsoft.com/office/powerpoint/2010/main" val="2451329319"/>
              </p:ext>
            </p:extLst>
          </p:nvPr>
        </p:nvGraphicFramePr>
        <p:xfrm>
          <a:off x="533400" y="4851400"/>
          <a:ext cx="5600700" cy="368300"/>
        </p:xfrm>
        <a:graphic>
          <a:graphicData uri="http://schemas.openxmlformats.org/presentationml/2006/ole">
            <mc:AlternateContent xmlns:mc="http://schemas.openxmlformats.org/markup-compatibility/2006">
              <mc:Choice xmlns:v="urn:schemas-microsoft-com:vml" Requires="v">
                <p:oleObj spid="_x0000_s19478" name="Equation" r:id="rId13" imgW="5586120" imgH="356400" progId="Equation.DSMT4">
                  <p:embed/>
                </p:oleObj>
              </mc:Choice>
              <mc:Fallback>
                <p:oleObj name="Equation" r:id="rId13" imgW="5586120" imgH="3564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4851400"/>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4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Identify properties of real numbers that justify given statements.</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9014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a:t>
            </a:r>
            <a:endParaRPr lang="en-US" i="1" dirty="0">
              <a:solidFill>
                <a:srgbClr val="000000"/>
              </a:solidFill>
              <a:latin typeface="Calibri" pitchFamily="34" charset="0"/>
            </a:endParaRPr>
          </a:p>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a:t>
            </a:r>
            <a:r>
              <a:rPr lang="en-US" dirty="0">
                <a:solidFill>
                  <a:srgbClr val="000000"/>
                </a:solidFill>
                <a:latin typeface="Calibri" pitchFamily="34" charset="0"/>
              </a:rPr>
              <a:t>,</a:t>
            </a:r>
            <a:r>
              <a:rPr lang="en-US" i="1" dirty="0">
                <a:solidFill>
                  <a:srgbClr val="000000"/>
                </a:solidFill>
                <a:latin typeface="Calibri" pitchFamily="34" charset="0"/>
              </a:rPr>
              <a:t>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spid="_x0000_s1834" name="Equation" r:id="rId3" imgW="451744" imgH="652519" progId="Equation.DSMT4">
                  <p:embed/>
                </p:oleObj>
              </mc:Choice>
              <mc:Fallback>
                <p:oleObj name="Equation" r:id="rId3" imgW="451744" imgH="652519" progId="Equation.DSMT4">
                  <p:embed/>
                  <p:pic>
                    <p:nvPicPr>
                      <p:cNvPr id="0" name="Picture 7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nvGraphicFramePr>
        <p:xfrm>
          <a:off x="6572250" y="3048000"/>
          <a:ext cx="1409700" cy="850900"/>
        </p:xfrm>
        <a:graphic>
          <a:graphicData uri="http://schemas.openxmlformats.org/presentationml/2006/ole">
            <mc:AlternateContent xmlns:mc="http://schemas.openxmlformats.org/markup-compatibility/2006">
              <mc:Choice xmlns:v="urn:schemas-microsoft-com:vml" Requires="v">
                <p:oleObj spid="_x0000_s1835" name="Equation" r:id="rId5" imgW="1409356" imgH="850464" progId="Equation.DSMT4">
                  <p:embed/>
                </p:oleObj>
              </mc:Choice>
              <mc:Fallback>
                <p:oleObj name="Equation" r:id="rId5" imgW="1409356" imgH="850464" progId="Equation.DSMT4">
                  <p:embed/>
                  <p:pic>
                    <p:nvPicPr>
                      <p:cNvPr id="0" name="Picture 79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72250" y="3048000"/>
                        <a:ext cx="1409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2570571045"/>
              </p:ext>
            </p:extLst>
          </p:nvPr>
        </p:nvGraphicFramePr>
        <p:xfrm>
          <a:off x="2819400" y="4114800"/>
          <a:ext cx="3009900" cy="1054100"/>
        </p:xfrm>
        <a:graphic>
          <a:graphicData uri="http://schemas.openxmlformats.org/presentationml/2006/ole">
            <mc:AlternateContent xmlns:mc="http://schemas.openxmlformats.org/markup-compatibility/2006">
              <mc:Choice xmlns:v="urn:schemas-microsoft-com:vml" Requires="v">
                <p:oleObj spid="_x0000_s1836" name="Equation" r:id="rId7" imgW="3009418" imgH="1053847" progId="Equation.DSMT4">
                  <p:embed/>
                </p:oleObj>
              </mc:Choice>
              <mc:Fallback>
                <p:oleObj name="Equation" r:id="rId7" imgW="3009418" imgH="1053847" progId="Equation.DSMT4">
                  <p:embed/>
                  <p:pic>
                    <p:nvPicPr>
                      <p:cNvPr id="0" name="Picture 79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4114800"/>
                        <a:ext cx="3009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nvGraphicFramePr>
        <p:xfrm>
          <a:off x="6013450" y="4103688"/>
          <a:ext cx="2413000" cy="1054100"/>
        </p:xfrm>
        <a:graphic>
          <a:graphicData uri="http://schemas.openxmlformats.org/presentationml/2006/ole">
            <mc:AlternateContent xmlns:mc="http://schemas.openxmlformats.org/markup-compatibility/2006">
              <mc:Choice xmlns:v="urn:schemas-microsoft-com:vml" Requires="v">
                <p:oleObj spid="_x0000_s1837" name="Equation" r:id="rId9" imgW="2412495" imgH="1053847" progId="Equation.DSMT4">
                  <p:embed/>
                </p:oleObj>
              </mc:Choice>
              <mc:Fallback>
                <p:oleObj name="Equation" r:id="rId9" imgW="2412495" imgH="1053847" progId="Equation.DSMT4">
                  <p:embed/>
                  <p:pic>
                    <p:nvPicPr>
                      <p:cNvPr id="0" name="Picture 79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3450" y="4103688"/>
                        <a:ext cx="24130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2818754221"/>
              </p:ext>
            </p:extLst>
          </p:nvPr>
        </p:nvGraphicFramePr>
        <p:xfrm>
          <a:off x="3492500" y="3048000"/>
          <a:ext cx="1663700" cy="850900"/>
        </p:xfrm>
        <a:graphic>
          <a:graphicData uri="http://schemas.openxmlformats.org/presentationml/2006/ole">
            <mc:AlternateContent xmlns:mc="http://schemas.openxmlformats.org/markup-compatibility/2006">
              <mc:Choice xmlns:v="urn:schemas-microsoft-com:vml" Requires="v">
                <p:oleObj spid="_x0000_s1838" name="Equation" r:id="rId11" imgW="1663447" imgH="850464" progId="Equation.DSMT4">
                  <p:embed/>
                </p:oleObj>
              </mc:Choice>
              <mc:Fallback>
                <p:oleObj name="Equation" r:id="rId11" imgW="1663447" imgH="850464" progId="Equation.DSMT4">
                  <p:embed/>
                  <p:pic>
                    <p:nvPicPr>
                      <p:cNvPr id="0" name="Picture 80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2500" y="3048000"/>
                        <a:ext cx="1663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509803836"/>
              </p:ext>
            </p:extLst>
          </p:nvPr>
        </p:nvGraphicFramePr>
        <p:xfrm>
          <a:off x="660400" y="3048000"/>
          <a:ext cx="2070100" cy="901700"/>
        </p:xfrm>
        <a:graphic>
          <a:graphicData uri="http://schemas.openxmlformats.org/presentationml/2006/ole">
            <mc:AlternateContent xmlns:mc="http://schemas.openxmlformats.org/markup-compatibility/2006">
              <mc:Choice xmlns:v="urn:schemas-microsoft-com:vml" Requires="v">
                <p:oleObj spid="_x0000_s1839" name="Equation" r:id="rId13" imgW="2057040" imgH="886680" progId="Equation.DSMT4">
                  <p:embed/>
                </p:oleObj>
              </mc:Choice>
              <mc:Fallback>
                <p:oleObj name="Equation" r:id="rId13" imgW="2057040" imgH="886680" progId="Equation.DSMT4">
                  <p:embed/>
                  <p:pic>
                    <p:nvPicPr>
                      <p:cNvPr id="0" name="Picture 80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0400" y="3048000"/>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4179751874"/>
              </p:ext>
            </p:extLst>
          </p:nvPr>
        </p:nvGraphicFramePr>
        <p:xfrm>
          <a:off x="533400" y="4152900"/>
          <a:ext cx="1943100" cy="901700"/>
        </p:xfrm>
        <a:graphic>
          <a:graphicData uri="http://schemas.openxmlformats.org/presentationml/2006/ole">
            <mc:AlternateContent xmlns:mc="http://schemas.openxmlformats.org/markup-compatibility/2006">
              <mc:Choice xmlns:v="urn:schemas-microsoft-com:vml" Requires="v">
                <p:oleObj spid="_x0000_s1840" name="Equation" r:id="rId15" imgW="1942893" imgH="901723" progId="Equation.DSMT4">
                  <p:embed/>
                </p:oleObj>
              </mc:Choice>
              <mc:Fallback>
                <p:oleObj name="Equation" r:id="rId15" imgW="1942893" imgH="901723" progId="Equation.DSMT4">
                  <p:embed/>
                  <p:pic>
                    <p:nvPicPr>
                      <p:cNvPr id="0" name="Picture 80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152900"/>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of Addition and Multiplication</a:t>
            </a:r>
            <a:endParaRPr lang="en-US" sz="3200" dirty="0">
              <a:solidFill>
                <a:schemeClr val="accent1"/>
              </a:solidFill>
            </a:endParaRPr>
          </a:p>
        </p:txBody>
      </p:sp>
      <p:sp>
        <p:nvSpPr>
          <p:cNvPr id="10" name="Content Placeholder 9"/>
          <p:cNvSpPr>
            <a:spLocks noGrp="1"/>
          </p:cNvSpPr>
          <p:nvPr>
            <p:ph idx="1"/>
          </p:nvPr>
        </p:nvSpPr>
        <p:spPr>
          <a:xfrm>
            <a:off x="457200" y="1280160"/>
            <a:ext cx="8229600" cy="43586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 (cont.)</a:t>
            </a:r>
          </a:p>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3838636076"/>
              </p:ext>
            </p:extLst>
          </p:nvPr>
        </p:nvGraphicFramePr>
        <p:xfrm>
          <a:off x="2908300" y="2625212"/>
          <a:ext cx="2654300" cy="825500"/>
        </p:xfrm>
        <a:graphic>
          <a:graphicData uri="http://schemas.openxmlformats.org/presentationml/2006/ole">
            <mc:AlternateContent xmlns:mc="http://schemas.openxmlformats.org/markup-compatibility/2006">
              <mc:Choice xmlns:v="urn:schemas-microsoft-com:vml" Requires="v">
                <p:oleObj spid="_x0000_s2743" name="Equation" r:id="rId3" imgW="2653910" imgH="825110" progId="Equation.DSMT4">
                  <p:embed/>
                </p:oleObj>
              </mc:Choice>
              <mc:Fallback>
                <p:oleObj name="Equation" r:id="rId3" imgW="2653910" imgH="825110" progId="Equation.DSMT4">
                  <p:embed/>
                  <p:pic>
                    <p:nvPicPr>
                      <p:cNvPr id="0" name="Picture 68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8300" y="2625212"/>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nvGraphicFramePr>
        <p:xfrm>
          <a:off x="6013450" y="2590800"/>
          <a:ext cx="2603500" cy="952500"/>
        </p:xfrm>
        <a:graphic>
          <a:graphicData uri="http://schemas.openxmlformats.org/presentationml/2006/ole">
            <mc:AlternateContent xmlns:mc="http://schemas.openxmlformats.org/markup-compatibility/2006">
              <mc:Choice xmlns:v="urn:schemas-microsoft-com:vml" Requires="v">
                <p:oleObj spid="_x0000_s2744" name="Equation" r:id="rId5" imgW="2603201" imgH="952431" progId="Equation.DSMT4">
                  <p:embed/>
                </p:oleObj>
              </mc:Choice>
              <mc:Fallback>
                <p:oleObj name="Equation" r:id="rId5" imgW="2603201" imgH="952431" progId="Equation.DSMT4">
                  <p:embed/>
                  <p:pic>
                    <p:nvPicPr>
                      <p:cNvPr id="0" name="Picture 68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3450" y="2590800"/>
                        <a:ext cx="2603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3456476179"/>
              </p:ext>
            </p:extLst>
          </p:nvPr>
        </p:nvGraphicFramePr>
        <p:xfrm>
          <a:off x="618838" y="2743200"/>
          <a:ext cx="1143000" cy="368300"/>
        </p:xfrm>
        <a:graphic>
          <a:graphicData uri="http://schemas.openxmlformats.org/presentationml/2006/ole">
            <mc:AlternateContent xmlns:mc="http://schemas.openxmlformats.org/markup-compatibility/2006">
              <mc:Choice xmlns:v="urn:schemas-microsoft-com:vml" Requires="v">
                <p:oleObj spid="_x0000_s2745" name="Equation" r:id="rId7" imgW="1143276" imgH="368407" progId="Equation.DSMT4">
                  <p:embed/>
                </p:oleObj>
              </mc:Choice>
              <mc:Fallback>
                <p:oleObj name="Equation" r:id="rId7" imgW="1143276" imgH="368407" progId="Equation.DSMT4">
                  <p:embed/>
                  <p:pic>
                    <p:nvPicPr>
                      <p:cNvPr id="0" name="Picture 68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838" y="2743200"/>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3506990284"/>
              </p:ext>
            </p:extLst>
          </p:nvPr>
        </p:nvGraphicFramePr>
        <p:xfrm>
          <a:off x="3251200" y="3962400"/>
          <a:ext cx="1968500" cy="1003300"/>
        </p:xfrm>
        <a:graphic>
          <a:graphicData uri="http://schemas.openxmlformats.org/presentationml/2006/ole">
            <mc:AlternateContent xmlns:mc="http://schemas.openxmlformats.org/markup-compatibility/2006">
              <mc:Choice xmlns:v="urn:schemas-microsoft-com:vml" Requires="v">
                <p:oleObj spid="_x0000_s2746" name="Equation" r:id="rId9" imgW="1968247" imgH="1003139" progId="Equation.DSMT4">
                  <p:embed/>
                </p:oleObj>
              </mc:Choice>
              <mc:Fallback>
                <p:oleObj name="Equation" r:id="rId9" imgW="1968247" imgH="1003139" progId="Equation.DSMT4">
                  <p:embed/>
                  <p:pic>
                    <p:nvPicPr>
                      <p:cNvPr id="0" name="Picture 68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51200" y="3962400"/>
                        <a:ext cx="19685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3782885744"/>
              </p:ext>
            </p:extLst>
          </p:nvPr>
        </p:nvGraphicFramePr>
        <p:xfrm>
          <a:off x="618838" y="4267200"/>
          <a:ext cx="1066800" cy="292100"/>
        </p:xfrm>
        <a:graphic>
          <a:graphicData uri="http://schemas.openxmlformats.org/presentationml/2006/ole">
            <mc:AlternateContent xmlns:mc="http://schemas.openxmlformats.org/markup-compatibility/2006">
              <mc:Choice xmlns:v="urn:schemas-microsoft-com:vml" Requires="v">
                <p:oleObj spid="_x0000_s2747" name="Equation" r:id="rId11" imgW="1066524" imgH="292123" progId="Equation.DSMT4">
                  <p:embed/>
                </p:oleObj>
              </mc:Choice>
              <mc:Fallback>
                <p:oleObj name="Equation" r:id="rId11" imgW="1066524" imgH="292123" progId="Equation.DSMT4">
                  <p:embed/>
                  <p:pic>
                    <p:nvPicPr>
                      <p:cNvPr id="0" name="Picture 68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8838" y="426720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2210744686"/>
              </p:ext>
            </p:extLst>
          </p:nvPr>
        </p:nvGraphicFramePr>
        <p:xfrm>
          <a:off x="5956300" y="3759200"/>
          <a:ext cx="2679700" cy="1752600"/>
        </p:xfrm>
        <a:graphic>
          <a:graphicData uri="http://schemas.openxmlformats.org/presentationml/2006/ole">
            <mc:AlternateContent xmlns:mc="http://schemas.openxmlformats.org/markup-compatibility/2006">
              <mc:Choice xmlns:v="urn:schemas-microsoft-com:vml" Requires="v">
                <p:oleObj spid="_x0000_s2748" name="Equation" r:id="rId13" imgW="2669400" imgH="1737000" progId="Equation.DSMT4">
                  <p:embed/>
                </p:oleObj>
              </mc:Choice>
              <mc:Fallback>
                <p:oleObj name="Equation" r:id="rId13" imgW="2669400" imgH="1737000" progId="Equation.DSMT4">
                  <p:embed/>
                  <p:pic>
                    <p:nvPicPr>
                      <p:cNvPr id="0" name="Picture 68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56300" y="3759200"/>
                        <a:ext cx="26797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of Addition and Multiplication</a:t>
            </a:r>
            <a:endParaRPr lang="en-US" sz="3200" dirty="0">
              <a:solidFill>
                <a:schemeClr val="accent1"/>
              </a:solidFill>
            </a:endParaRPr>
          </a:p>
        </p:txBody>
      </p:sp>
      <p:sp>
        <p:nvSpPr>
          <p:cNvPr id="8" name="Content Placeholder 7"/>
          <p:cNvSpPr>
            <a:spLocks noGrp="1"/>
          </p:cNvSpPr>
          <p:nvPr>
            <p:ph idx="1"/>
          </p:nvPr>
        </p:nvSpPr>
        <p:spPr>
          <a:xfrm>
            <a:off x="457200" y="1280160"/>
            <a:ext cx="8229600" cy="40538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 (cont.)</a:t>
            </a:r>
          </a:p>
          <a:p>
            <a:pPr marL="533400" indent="-533400" eaLnBrk="0" hangingPunct="0"/>
            <a:endParaRPr lang="en-US" sz="1500" b="1" dirty="0">
              <a:solidFill>
                <a:srgbClr val="000000"/>
              </a:solidFill>
              <a:latin typeface="Calibri" pitchFamily="34" charset="0"/>
            </a:endParaRPr>
          </a:p>
          <a:p>
            <a:pPr marL="533400" indent="-533400" eaLnBrk="0" hangingPunct="0"/>
            <a:r>
              <a:rPr lang="en-US" b="1" dirty="0">
                <a:solidFill>
                  <a:srgbClr val="000000"/>
                </a:solidFill>
              </a:rPr>
              <a:t>In this table </a:t>
            </a:r>
            <a:r>
              <a:rPr lang="en-US" b="1" i="1" dirty="0">
                <a:solidFill>
                  <a:srgbClr val="000000"/>
                </a:solidFill>
              </a:rPr>
              <a:t>a</a:t>
            </a:r>
            <a:r>
              <a:rPr lang="en-US" b="1" dirty="0">
                <a:solidFill>
                  <a:srgbClr val="000000"/>
                </a:solidFill>
              </a:rPr>
              <a:t>, </a:t>
            </a:r>
            <a:r>
              <a:rPr lang="en-US" b="1" i="1" dirty="0">
                <a:solidFill>
                  <a:srgbClr val="000000"/>
                </a:solidFill>
              </a:rPr>
              <a:t>b</a:t>
            </a:r>
            <a:r>
              <a:rPr lang="en-US" b="1" dirty="0">
                <a:solidFill>
                  <a:srgbClr val="000000"/>
                </a:solidFill>
              </a:rPr>
              <a:t>, and </a:t>
            </a:r>
            <a:r>
              <a:rPr lang="en-US" b="1" i="1" dirty="0">
                <a:solidFill>
                  <a:srgbClr val="000000"/>
                </a:solidFill>
              </a:rPr>
              <a:t>c</a:t>
            </a:r>
            <a:r>
              <a:rPr lang="en-US" b="1" dirty="0">
                <a:solidFill>
                  <a:srgbClr val="000000"/>
                </a:solidFill>
              </a:rPr>
              <a:t>, are real numbers.</a:t>
            </a:r>
            <a:endParaRPr lang="en-US"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828557506"/>
              </p:ext>
            </p:extLst>
          </p:nvPr>
        </p:nvGraphicFramePr>
        <p:xfrm>
          <a:off x="1219200" y="3244850"/>
          <a:ext cx="1816100" cy="304800"/>
        </p:xfrm>
        <a:graphic>
          <a:graphicData uri="http://schemas.openxmlformats.org/presentationml/2006/ole">
            <mc:AlternateContent xmlns:mc="http://schemas.openxmlformats.org/markup-compatibility/2006">
              <mc:Choice xmlns:v="urn:schemas-microsoft-com:vml" Requires="v">
                <p:oleObj spid="_x0000_s3537" name="Equation" r:id="rId3" imgW="1801080" imgH="292320" progId="Equation.DSMT4">
                  <p:embed/>
                </p:oleObj>
              </mc:Choice>
              <mc:Fallback>
                <p:oleObj name="Equation" r:id="rId3" imgW="1801080" imgH="292320" progId="Equation.DSMT4">
                  <p:embed/>
                  <p:pic>
                    <p:nvPicPr>
                      <p:cNvPr id="0" name="Picture 4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244850"/>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3646124177"/>
              </p:ext>
            </p:extLst>
          </p:nvPr>
        </p:nvGraphicFramePr>
        <p:xfrm>
          <a:off x="4813300" y="3187700"/>
          <a:ext cx="2578100" cy="444500"/>
        </p:xfrm>
        <a:graphic>
          <a:graphicData uri="http://schemas.openxmlformats.org/presentationml/2006/ole">
            <mc:AlternateContent xmlns:mc="http://schemas.openxmlformats.org/markup-compatibility/2006">
              <mc:Choice xmlns:v="urn:schemas-microsoft-com:vml" Requires="v">
                <p:oleObj spid="_x0000_s3538" name="Equation" r:id="rId5" imgW="2577847" imgH="444247" progId="Equation.DSMT4">
                  <p:embed/>
                </p:oleObj>
              </mc:Choice>
              <mc:Fallback>
                <p:oleObj name="Equation" r:id="rId5" imgW="2577847" imgH="444247" progId="Equation.DSMT4">
                  <p:embed/>
                  <p:pic>
                    <p:nvPicPr>
                      <p:cNvPr id="0" name="Picture 4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13300" y="3187700"/>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2845874432"/>
              </p:ext>
            </p:extLst>
          </p:nvPr>
        </p:nvGraphicFramePr>
        <p:xfrm>
          <a:off x="928687" y="4406900"/>
          <a:ext cx="2424113" cy="469900"/>
        </p:xfrm>
        <a:graphic>
          <a:graphicData uri="http://schemas.openxmlformats.org/presentationml/2006/ole">
            <mc:AlternateContent xmlns:mc="http://schemas.openxmlformats.org/markup-compatibility/2006">
              <mc:Choice xmlns:v="urn:schemas-microsoft-com:vml" Requires="v">
                <p:oleObj spid="_x0000_s3539" name="Equation" r:id="rId7" imgW="2425172" imgH="469601" progId="Equation.DSMT4">
                  <p:embed/>
                </p:oleObj>
              </mc:Choice>
              <mc:Fallback>
                <p:oleObj name="Equation" r:id="rId7" imgW="2425172" imgH="469601" progId="Equation.DSMT4">
                  <p:embed/>
                  <p:pic>
                    <p:nvPicPr>
                      <p:cNvPr id="0" name="Picture 45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8687" y="4406900"/>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871912624"/>
              </p:ext>
            </p:extLst>
          </p:nvPr>
        </p:nvGraphicFramePr>
        <p:xfrm>
          <a:off x="4178300" y="4381500"/>
          <a:ext cx="4191000" cy="520700"/>
        </p:xfrm>
        <a:graphic>
          <a:graphicData uri="http://schemas.openxmlformats.org/presentationml/2006/ole">
            <mc:AlternateContent xmlns:mc="http://schemas.openxmlformats.org/markup-compatibility/2006">
              <mc:Choice xmlns:v="urn:schemas-microsoft-com:vml" Requires="v">
                <p:oleObj spid="_x0000_s3540" name="Equation" r:id="rId9" imgW="4178160" imgH="511920" progId="Equation.DSMT4">
                  <p:embed/>
                </p:oleObj>
              </mc:Choice>
              <mc:Fallback>
                <p:oleObj name="Equation" r:id="rId9" imgW="4178160" imgH="511920" progId="Equation.DSMT4">
                  <p:embed/>
                  <p:pic>
                    <p:nvPicPr>
                      <p:cNvPr id="0" name="Picture 46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8300" y="4381500"/>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Identifying Properties of Real Numbers</a:t>
            </a:r>
            <a:endParaRPr lang="en-US" sz="3200" dirty="0">
              <a:solidFill>
                <a:schemeClr val="accent1"/>
              </a:solidFill>
            </a:endParaRPr>
          </a:p>
        </p:txBody>
      </p:sp>
      <p:sp>
        <p:nvSpPr>
          <p:cNvPr id="8"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opposite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smtClean="0"/>
              <a:t>Identifying </a:t>
            </a:r>
            <a:r>
              <a:rPr lang="en-US" dirty="0"/>
              <a:t>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539430"/>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marL="533400" indent="-533400" algn="just">
              <a:lnSpc>
                <a:spcPct val="90000"/>
              </a:lnSpc>
              <a:buFont typeface="+mj-lt"/>
              <a:buAutoNum type="alphaLcPeriod"/>
            </a:pPr>
            <a:r>
              <a:rPr lang="en-US" dirty="0">
                <a:solidFill>
                  <a:schemeClr val="tx1"/>
                </a:solidFill>
              </a:rPr>
              <a:t> </a:t>
            </a:r>
            <a:endParaRPr lang="en-US" dirty="0" smtClean="0">
              <a:solidFill>
                <a:schemeClr val="tx1"/>
              </a:solidFill>
            </a:endParaRPr>
          </a:p>
          <a:p>
            <a:pPr marL="533400" indent="-533400" algn="just"/>
            <a:r>
              <a:rPr lang="en-US" b="1" dirty="0" smtClean="0">
                <a:solidFill>
                  <a:schemeClr val="tx1"/>
                </a:solidFill>
              </a:rPr>
              <a:t>Solution</a:t>
            </a:r>
          </a:p>
          <a:p>
            <a:pPr marL="542925" indent="-542925"/>
            <a:r>
              <a:rPr lang="en-US" dirty="0" smtClean="0">
                <a:solidFill>
                  <a:srgbClr val="FF0008"/>
                </a:solidFill>
              </a:rPr>
              <a:t>commutative property of addition</a:t>
            </a:r>
            <a:r>
              <a:rPr lang="en-US" dirty="0" smtClean="0"/>
              <a:t> </a:t>
            </a:r>
          </a:p>
          <a:p>
            <a:pPr marL="542925" indent="-542925"/>
            <a:r>
              <a:rPr lang="en-US" dirty="0" smtClean="0"/>
              <a:t>b.</a:t>
            </a:r>
          </a:p>
          <a:p>
            <a:pPr marL="542925" indent="-542925"/>
            <a:r>
              <a:rPr lang="en-US" b="1" dirty="0" smtClean="0">
                <a:solidFill>
                  <a:schemeClr val="tx1"/>
                </a:solidFill>
              </a:rPr>
              <a:t>Solution</a:t>
            </a:r>
          </a:p>
          <a:p>
            <a:pPr marL="542925" indent="-542925"/>
            <a:r>
              <a:rPr lang="en-US" dirty="0" smtClean="0">
                <a:solidFill>
                  <a:srgbClr val="FF0008"/>
                </a:solidFill>
              </a:rPr>
              <a:t>associative property of addition</a:t>
            </a:r>
            <a:endParaRPr lang="en-US" dirty="0" smtClean="0"/>
          </a:p>
        </p:txBody>
      </p:sp>
      <p:graphicFrame>
        <p:nvGraphicFramePr>
          <p:cNvPr id="10244" name="Object 4"/>
          <p:cNvGraphicFramePr>
            <a:graphicFrameLocks noChangeAspect="1"/>
          </p:cNvGraphicFramePr>
          <p:nvPr>
            <p:extLst>
              <p:ext uri="{D42A27DB-BD31-4B8C-83A1-F6EECF244321}">
                <p14:modId xmlns:p14="http://schemas.microsoft.com/office/powerpoint/2010/main" val="1025368190"/>
              </p:ext>
            </p:extLst>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spid="_x0000_s4899" name="Equation" r:id="rId3" imgW="2793357" imgH="444247" progId="Equation.DSMT4">
                  <p:embed/>
                </p:oleObj>
              </mc:Choice>
              <mc:Fallback>
                <p:oleObj name="Equation" r:id="rId3" imgW="2793357" imgH="444247" progId="Equation.DSMT4">
                  <p:embed/>
                  <p:pic>
                    <p:nvPicPr>
                      <p:cNvPr id="0" name="Picture 79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043256748"/>
              </p:ext>
            </p:extLst>
          </p:nvPr>
        </p:nvGraphicFramePr>
        <p:xfrm>
          <a:off x="985619" y="3325152"/>
          <a:ext cx="2943225" cy="455613"/>
        </p:xfrm>
        <a:graphic>
          <a:graphicData uri="http://schemas.openxmlformats.org/presentationml/2006/ole">
            <mc:AlternateContent xmlns:mc="http://schemas.openxmlformats.org/markup-compatibility/2006">
              <mc:Choice xmlns:v="urn:schemas-microsoft-com:vml" Requires="v">
                <p:oleObj spid="_x0000_s4900" name="Equation" r:id="rId5" imgW="2933356" imgH="444247" progId="Equation.DSMT4">
                  <p:embed/>
                </p:oleObj>
              </mc:Choice>
              <mc:Fallback>
                <p:oleObj name="Equation" r:id="rId5" imgW="2933356" imgH="444247" progId="Equation.DSMT4">
                  <p:embed/>
                  <p:pic>
                    <p:nvPicPr>
                      <p:cNvPr id="0" name="Picture 80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5619" y="3325152"/>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2">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smtClean="0"/>
              <a:t>Identifying </a:t>
            </a:r>
            <a:r>
              <a:rPr lang="en-US" dirty="0"/>
              <a:t>Properties of Addition and </a:t>
            </a:r>
            <a:r>
              <a:rPr lang="en-US" dirty="0" smtClean="0"/>
              <a:t>Multiplication</a:t>
            </a:r>
            <a:r>
              <a:rPr lang="en-US" dirty="0">
                <a:solidFill>
                  <a:schemeClr val="accent1"/>
                </a:solidFill>
              </a:rPr>
              <a:t> (cont.)</a:t>
            </a:r>
            <a:endParaRPr lang="en-US" sz="3200" dirty="0">
              <a:solidFill>
                <a:schemeClr val="accent1"/>
              </a:solidFill>
            </a:endParaRPr>
          </a:p>
        </p:txBody>
      </p:sp>
      <p:sp>
        <p:nvSpPr>
          <p:cNvPr id="4102" name="Rectangle 3"/>
          <p:cNvSpPr>
            <a:spLocks noGrp="1"/>
          </p:cNvSpPr>
          <p:nvPr>
            <p:ph idx="1"/>
          </p:nvPr>
        </p:nvSpPr>
        <p:spPr>
          <a:xfrm>
            <a:off x="457200" y="1280160"/>
            <a:ext cx="8229600" cy="5176802"/>
          </a:xfrm>
          <a:prstGeom prst="rect">
            <a:avLst/>
          </a:prstGeom>
        </p:spPr>
        <p:txBody>
          <a:bodyPr wrap="square">
            <a:spAutoFit/>
          </a:bodyPr>
          <a:lstStyle/>
          <a:p>
            <a:pPr marL="533400" indent="-533400" algn="just"/>
            <a:r>
              <a:rPr lang="en-US" dirty="0" smtClean="0">
                <a:solidFill>
                  <a:schemeClr val="tx1"/>
                </a:solidFill>
              </a:rPr>
              <a:t>c.</a:t>
            </a:r>
            <a:endParaRPr lang="en-US" dirty="0">
              <a:solidFill>
                <a:schemeClr val="tx1"/>
              </a:solidFill>
            </a:endParaRPr>
          </a:p>
          <a:p>
            <a:pPr marL="533400" indent="-533400" algn="just"/>
            <a:r>
              <a:rPr lang="en-US" b="1" dirty="0" smtClean="0">
                <a:solidFill>
                  <a:schemeClr val="tx1"/>
                </a:solidFill>
              </a:rPr>
              <a:t>Solution</a:t>
            </a:r>
            <a:r>
              <a:rPr lang="en-US" dirty="0" smtClean="0">
                <a:solidFill>
                  <a:schemeClr val="tx1"/>
                </a:solidFill>
              </a:rPr>
              <a:t> </a:t>
            </a:r>
            <a:endParaRPr lang="en-US" dirty="0">
              <a:solidFill>
                <a:schemeClr val="tx1"/>
              </a:solidFill>
            </a:endParaRPr>
          </a:p>
          <a:p>
            <a:pPr marL="533400" indent="-533400" algn="just"/>
            <a:r>
              <a:rPr lang="en-US" dirty="0" smtClean="0">
                <a:solidFill>
                  <a:srgbClr val="FF0008"/>
                </a:solidFill>
              </a:rPr>
              <a:t>multiplicative identity </a:t>
            </a:r>
          </a:p>
          <a:p>
            <a:pPr marL="533400" indent="-533400" algn="just"/>
            <a:r>
              <a:rPr lang="en-US" dirty="0" smtClean="0">
                <a:solidFill>
                  <a:schemeClr val="tx1"/>
                </a:solidFill>
              </a:rPr>
              <a:t>d.</a:t>
            </a:r>
          </a:p>
          <a:p>
            <a:pPr marL="533400" indent="-533400" algn="just"/>
            <a:r>
              <a:rPr lang="en-US" b="1" dirty="0" smtClean="0">
                <a:solidFill>
                  <a:schemeClr val="tx1"/>
                </a:solidFill>
              </a:rPr>
              <a:t>Solution</a:t>
            </a:r>
            <a:endParaRPr lang="en-US" dirty="0">
              <a:solidFill>
                <a:schemeClr val="tx1"/>
              </a:solidFill>
            </a:endParaRPr>
          </a:p>
          <a:p>
            <a:pPr marL="533400" indent="-533400" algn="just"/>
            <a:r>
              <a:rPr lang="en-US" dirty="0" smtClean="0">
                <a:solidFill>
                  <a:srgbClr val="FF0008"/>
                </a:solidFill>
              </a:rPr>
              <a:t>distributive property</a:t>
            </a:r>
            <a:r>
              <a:rPr lang="en-US" dirty="0" smtClean="0"/>
              <a:t> </a:t>
            </a:r>
          </a:p>
          <a:p>
            <a:pPr marL="533400" indent="-533400" algn="just"/>
            <a:r>
              <a:rPr lang="en-US" dirty="0" smtClean="0">
                <a:solidFill>
                  <a:schemeClr val="tx1"/>
                </a:solidFill>
              </a:rPr>
              <a:t>e. </a:t>
            </a:r>
            <a:endParaRPr lang="en-US" dirty="0">
              <a:solidFill>
                <a:srgbClr val="0000FF"/>
              </a:solidFill>
            </a:endParaRPr>
          </a:p>
          <a:p>
            <a:pPr marL="542925" indent="-542925"/>
            <a:r>
              <a:rPr lang="en-US" b="1" dirty="0" smtClean="0">
                <a:solidFill>
                  <a:schemeClr val="tx1"/>
                </a:solidFill>
              </a:rPr>
              <a:t>Solution</a:t>
            </a:r>
            <a:endParaRPr lang="en-US" dirty="0" smtClean="0">
              <a:solidFill>
                <a:schemeClr val="tx1"/>
              </a:solidFill>
            </a:endParaRPr>
          </a:p>
          <a:p>
            <a:pPr marL="542925" indent="-542925"/>
            <a:r>
              <a:rPr lang="en-US" dirty="0" smtClean="0">
                <a:solidFill>
                  <a:srgbClr val="FF0008"/>
                </a:solidFill>
              </a:rPr>
              <a:t>zero-factor law</a:t>
            </a:r>
            <a:r>
              <a:rPr lang="en-US" dirty="0" smtClean="0"/>
              <a:t> </a:t>
            </a:r>
          </a:p>
          <a:p>
            <a:pPr marL="533400" indent="-533400" algn="just"/>
            <a:r>
              <a:rPr lang="en-US" dirty="0" smtClean="0">
                <a:solidFill>
                  <a:schemeClr val="tx1"/>
                </a:solidFill>
              </a:rPr>
              <a:t> </a:t>
            </a:r>
            <a:r>
              <a:rPr lang="en-US" dirty="0" smtClean="0">
                <a:solidFill>
                  <a:srgbClr val="0000FF"/>
                </a:solidFill>
              </a:rPr>
              <a:t> </a:t>
            </a:r>
            <a:endParaRPr lang="en-US" dirty="0">
              <a:solidFill>
                <a:srgbClr val="0000FF"/>
              </a:solidFill>
            </a:endParaRPr>
          </a:p>
        </p:txBody>
      </p:sp>
      <p:graphicFrame>
        <p:nvGraphicFramePr>
          <p:cNvPr id="10246" name="Object 6"/>
          <p:cNvGraphicFramePr>
            <a:graphicFrameLocks noChangeAspect="1"/>
          </p:cNvGraphicFramePr>
          <p:nvPr>
            <p:extLst>
              <p:ext uri="{D42A27DB-BD31-4B8C-83A1-F6EECF244321}">
                <p14:modId xmlns:p14="http://schemas.microsoft.com/office/powerpoint/2010/main" val="92657468"/>
              </p:ext>
            </p:extLst>
          </p:nvPr>
        </p:nvGraphicFramePr>
        <p:xfrm>
          <a:off x="911676" y="1357003"/>
          <a:ext cx="1992313" cy="455613"/>
        </p:xfrm>
        <a:graphic>
          <a:graphicData uri="http://schemas.openxmlformats.org/presentationml/2006/ole">
            <mc:AlternateContent xmlns:mc="http://schemas.openxmlformats.org/markup-compatibility/2006">
              <mc:Choice xmlns:v="urn:schemas-microsoft-com:vml" Requires="v">
                <p:oleObj spid="_x0000_s18443" name="Equation" r:id="rId3" imgW="1980924" imgH="444247" progId="Equation.DSMT4">
                  <p:embed/>
                </p:oleObj>
              </mc:Choice>
              <mc:Fallback>
                <p:oleObj name="Equation" r:id="rId3" imgW="1980924" imgH="444247" progId="Equation.DSMT4">
                  <p:embed/>
                  <p:pic>
                    <p:nvPicPr>
                      <p:cNvPr id="0" name="Object 8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1676" y="1357003"/>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2329009560"/>
              </p:ext>
            </p:extLst>
          </p:nvPr>
        </p:nvGraphicFramePr>
        <p:xfrm>
          <a:off x="1005120" y="2895600"/>
          <a:ext cx="2398713" cy="457200"/>
        </p:xfrm>
        <a:graphic>
          <a:graphicData uri="http://schemas.openxmlformats.org/presentationml/2006/ole">
            <mc:AlternateContent xmlns:mc="http://schemas.openxmlformats.org/markup-compatibility/2006">
              <mc:Choice xmlns:v="urn:schemas-microsoft-com:vml" Requires="v">
                <p:oleObj spid="_x0000_s18444" name="Equation" r:id="rId5" imgW="2387141" imgH="444247" progId="Equation.DSMT4">
                  <p:embed/>
                </p:oleObj>
              </mc:Choice>
              <mc:Fallback>
                <p:oleObj name="Equation" r:id="rId5" imgW="2387141" imgH="444247" progId="Equation.DSMT4">
                  <p:embed/>
                  <p:pic>
                    <p:nvPicPr>
                      <p:cNvPr id="0" name="Object 8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5120" y="2895600"/>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00" name="Object 804"/>
          <p:cNvGraphicFramePr>
            <a:graphicFrameLocks noChangeAspect="1"/>
          </p:cNvGraphicFramePr>
          <p:nvPr/>
        </p:nvGraphicFramePr>
        <p:xfrm>
          <a:off x="982508" y="4508500"/>
          <a:ext cx="1231900" cy="292100"/>
        </p:xfrm>
        <a:graphic>
          <a:graphicData uri="http://schemas.openxmlformats.org/presentationml/2006/ole">
            <mc:AlternateContent xmlns:mc="http://schemas.openxmlformats.org/markup-compatibility/2006">
              <mc:Choice xmlns:v="urn:schemas-microsoft-com:vml" Requires="v">
                <p:oleObj spid="_x0000_s18445" name="Equation" r:id="rId7" imgW="1231560" imgH="291960" progId="Equation.DSMT4">
                  <p:embed/>
                </p:oleObj>
              </mc:Choice>
              <mc:Fallback>
                <p:oleObj name="Equation" r:id="rId7" imgW="1231560" imgH="291960" progId="Equation.DSMT4">
                  <p:embed/>
                  <p:pic>
                    <p:nvPicPr>
                      <p:cNvPr id="0" name="Object 80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2508" y="4508500"/>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2">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a:t>
            </a:r>
            <a:r>
              <a:rPr lang="en-US" sz="3200" dirty="0" smtClean="0">
                <a:solidFill>
                  <a:schemeClr val="accent1"/>
                </a:solidFill>
              </a:rPr>
              <a:t>: </a:t>
            </a:r>
            <a:r>
              <a:rPr lang="en-US" dirty="0"/>
              <a:t>Identifying Properties of Addition and Multiplication</a:t>
            </a:r>
            <a:r>
              <a:rPr lang="en-US" sz="3200" dirty="0">
                <a:solidFill>
                  <a:schemeClr val="accent1"/>
                </a:solidFill>
              </a:rPr>
              <a:t> (cont.)</a:t>
            </a:r>
          </a:p>
        </p:txBody>
      </p:sp>
      <p:sp>
        <p:nvSpPr>
          <p:cNvPr id="5125" name="Rectangle 3"/>
          <p:cNvSpPr>
            <a:spLocks noGrp="1"/>
          </p:cNvSpPr>
          <p:nvPr>
            <p:ph idx="1"/>
          </p:nvPr>
        </p:nvSpPr>
        <p:spPr>
          <a:prstGeom prst="rect">
            <a:avLst/>
          </a:prstGeom>
        </p:spPr>
        <p:txBody>
          <a:bodyPr>
            <a:normAutofit/>
          </a:bodyPr>
          <a:lstStyle/>
          <a:p>
            <a:pPr marL="533400" indent="-533400" algn="just"/>
            <a:r>
              <a:rPr lang="en-US" i="0" dirty="0" smtClean="0">
                <a:solidFill>
                  <a:schemeClr val="tx1"/>
                </a:solidFill>
              </a:rPr>
              <a:t>f. </a:t>
            </a:r>
            <a:endParaRPr lang="en-US" i="0" dirty="0">
              <a:solidFill>
                <a:schemeClr val="tx1"/>
              </a:solidFill>
            </a:endParaRPr>
          </a:p>
          <a:p>
            <a:pPr marL="533400" indent="-533400" algn="just">
              <a:buFont typeface="Courier New" pitchFamily="49" charset="0"/>
              <a:buNone/>
            </a:pPr>
            <a:r>
              <a:rPr lang="en-US" b="1" i="0" dirty="0" smtClean="0">
                <a:solidFill>
                  <a:schemeClr val="tx1"/>
                </a:solidFill>
              </a:rPr>
              <a:t>Solution</a:t>
            </a:r>
            <a:endParaRPr lang="en-US" b="1" i="0" dirty="0">
              <a:solidFill>
                <a:schemeClr val="tx1"/>
              </a:solidFill>
            </a:endParaRPr>
          </a:p>
          <a:p>
            <a:pPr marL="533400" indent="-533400"/>
            <a:r>
              <a:rPr lang="en-US" dirty="0" smtClean="0">
                <a:solidFill>
                  <a:srgbClr val="FF0000"/>
                </a:solidFill>
              </a:rPr>
              <a:t>associative property of multiplication</a:t>
            </a:r>
          </a:p>
          <a:p>
            <a:pPr marL="533400" indent="-533400"/>
            <a:r>
              <a:rPr lang="en-US" dirty="0" smtClean="0">
                <a:solidFill>
                  <a:schemeClr val="tx1"/>
                </a:solidFill>
              </a:rPr>
              <a:t>g.</a:t>
            </a:r>
          </a:p>
          <a:p>
            <a:pPr marL="533400" indent="-533400"/>
            <a:endParaRPr lang="en-US" dirty="0" smtClean="0">
              <a:solidFill>
                <a:schemeClr val="tx1"/>
              </a:solidFill>
            </a:endParaRPr>
          </a:p>
          <a:p>
            <a:pPr marL="533400" indent="-533400"/>
            <a:endParaRPr lang="en-US" b="1" dirty="0" smtClean="0">
              <a:solidFill>
                <a:schemeClr val="tx1"/>
              </a:solidFill>
            </a:endParaRPr>
          </a:p>
          <a:p>
            <a:pPr marL="533400" indent="-533400"/>
            <a:r>
              <a:rPr lang="en-US" b="1" dirty="0" smtClean="0">
                <a:solidFill>
                  <a:schemeClr val="tx1"/>
                </a:solidFill>
              </a:rPr>
              <a:t>Solution</a:t>
            </a:r>
          </a:p>
          <a:p>
            <a:pPr marL="533400" indent="-533400"/>
            <a:r>
              <a:rPr lang="en-US" dirty="0" smtClean="0">
                <a:solidFill>
                  <a:srgbClr val="FF0000"/>
                </a:solidFill>
              </a:rPr>
              <a:t>distributive property</a:t>
            </a:r>
            <a:r>
              <a:rPr lang="en-US" dirty="0" smtClean="0"/>
              <a:t> </a:t>
            </a:r>
            <a:endParaRPr lang="en-US" dirty="0" smtClean="0">
              <a:solidFill>
                <a:schemeClr val="tx1"/>
              </a:solidFill>
            </a:endParaRPr>
          </a:p>
          <a:p>
            <a:pPr marL="533400" indent="-533400"/>
            <a:endParaRPr lang="en-US" dirty="0">
              <a:solidFill>
                <a:schemeClr val="tx1"/>
              </a:solidFill>
            </a:endParaRPr>
          </a:p>
        </p:txBody>
      </p:sp>
      <p:graphicFrame>
        <p:nvGraphicFramePr>
          <p:cNvPr id="14337" name="Object 1"/>
          <p:cNvGraphicFramePr>
            <a:graphicFrameLocks noChangeAspect="1"/>
          </p:cNvGraphicFramePr>
          <p:nvPr/>
        </p:nvGraphicFramePr>
        <p:xfrm>
          <a:off x="998989" y="2890880"/>
          <a:ext cx="2841625" cy="455613"/>
        </p:xfrm>
        <a:graphic>
          <a:graphicData uri="http://schemas.openxmlformats.org/presentationml/2006/ole">
            <mc:AlternateContent xmlns:mc="http://schemas.openxmlformats.org/markup-compatibility/2006">
              <mc:Choice xmlns:v="urn:schemas-microsoft-com:vml" Requires="v">
                <p:oleObj spid="_x0000_s14355" name="Equation" r:id="rId3" imgW="2831388" imgH="444247" progId="Equation.DSMT4">
                  <p:embed/>
                </p:oleObj>
              </mc:Choice>
              <mc:Fallback>
                <p:oleObj name="Equation" r:id="rId3" imgW="2831388" imgH="444247"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8989" y="2890880"/>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 name="Object 2"/>
          <p:cNvGraphicFramePr>
            <a:graphicFrameLocks noChangeAspect="1"/>
          </p:cNvGraphicFramePr>
          <p:nvPr/>
        </p:nvGraphicFramePr>
        <p:xfrm>
          <a:off x="2234967" y="3483678"/>
          <a:ext cx="2082800" cy="571500"/>
        </p:xfrm>
        <a:graphic>
          <a:graphicData uri="http://schemas.openxmlformats.org/presentationml/2006/ole">
            <mc:AlternateContent xmlns:mc="http://schemas.openxmlformats.org/markup-compatibility/2006">
              <mc:Choice xmlns:v="urn:schemas-microsoft-com:vml" Requires="v">
                <p:oleObj spid="_x0000_s14356" name="Equation" r:id="rId5" imgW="2075400" imgH="557640" progId="Equation.DSMT4">
                  <p:embed/>
                </p:oleObj>
              </mc:Choice>
              <mc:Fallback>
                <p:oleObj name="Equation" r:id="rId5" imgW="2075400" imgH="55764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4967" y="3483678"/>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9" name="Object 3"/>
          <p:cNvGraphicFramePr>
            <a:graphicFrameLocks noChangeAspect="1"/>
          </p:cNvGraphicFramePr>
          <p:nvPr/>
        </p:nvGraphicFramePr>
        <p:xfrm>
          <a:off x="2225984" y="4152900"/>
          <a:ext cx="1130300" cy="342900"/>
        </p:xfrm>
        <a:graphic>
          <a:graphicData uri="http://schemas.openxmlformats.org/presentationml/2006/ole">
            <mc:AlternateContent xmlns:mc="http://schemas.openxmlformats.org/markup-compatibility/2006">
              <mc:Choice xmlns:v="urn:schemas-microsoft-com:vml" Requires="v">
                <p:oleObj spid="_x0000_s14357" name="Equation" r:id="rId7" imgW="1115280" imgH="329040" progId="Equation.DSMT4">
                  <p:embed/>
                </p:oleObj>
              </mc:Choice>
              <mc:Fallback>
                <p:oleObj name="Equation" r:id="rId7" imgW="1115280" imgH="3290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5984" y="4152900"/>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0" name="Object 803"/>
          <p:cNvGraphicFramePr>
            <a:graphicFrameLocks noChangeAspect="1"/>
          </p:cNvGraphicFramePr>
          <p:nvPr/>
        </p:nvGraphicFramePr>
        <p:xfrm>
          <a:off x="914400" y="1340468"/>
          <a:ext cx="2514600" cy="444500"/>
        </p:xfrm>
        <a:graphic>
          <a:graphicData uri="http://schemas.openxmlformats.org/presentationml/2006/ole">
            <mc:AlternateContent xmlns:mc="http://schemas.openxmlformats.org/markup-compatibility/2006">
              <mc:Choice xmlns:v="urn:schemas-microsoft-com:vml" Requires="v">
                <p:oleObj spid="_x0000_s14358" name="Equation" r:id="rId9" imgW="2514600" imgH="444240" progId="Equation.DSMT4">
                  <p:embed/>
                </p:oleObj>
              </mc:Choice>
              <mc:Fallback>
                <p:oleObj name="Equation" r:id="rId9" imgW="2514600" imgH="444240" progId="Equation.DSMT4">
                  <p:embed/>
                  <p:pic>
                    <p:nvPicPr>
                      <p:cNvPr id="0" name="Object 8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1340468"/>
                        <a:ext cx="2514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318</Words>
  <Application>Microsoft Office PowerPoint</Application>
  <PresentationFormat>On-screen Show (4:3)</PresentationFormat>
  <Paragraphs>65</Paragraphs>
  <Slides>11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Calibri</vt:lpstr>
      <vt:lpstr>Courier New</vt:lpstr>
      <vt:lpstr>Office Theme</vt:lpstr>
      <vt:lpstr>Equation</vt:lpstr>
      <vt:lpstr>Section 8.6</vt:lpstr>
      <vt:lpstr>Objectives</vt:lpstr>
      <vt:lpstr>Properties of Addition and Multiplication</vt:lpstr>
      <vt:lpstr>Properties of Addition and Multiplication</vt:lpstr>
      <vt:lpstr>Properties of Addition and Multiplication</vt:lpstr>
      <vt:lpstr>Identifying Properties of Real Numbers</vt:lpstr>
      <vt:lpstr>Example 1: Identifying Properties of Addition and Multiplication</vt:lpstr>
      <vt:lpstr>Example 1: Identifying Properties of Addition and Multiplication (cont.)</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152</cp:revision>
  <dcterms:created xsi:type="dcterms:W3CDTF">2013-04-26T14:43:13Z</dcterms:created>
  <dcterms:modified xsi:type="dcterms:W3CDTF">2018-08-13T20:58:58Z</dcterms:modified>
</cp:coreProperties>
</file>