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2" r:id="rId4"/>
    <p:sldId id="263" r:id="rId5"/>
    <p:sldId id="264" r:id="rId6"/>
    <p:sldId id="260" r:id="rId7"/>
    <p:sldId id="261" r:id="rId8"/>
    <p:sldId id="265" r:id="rId9"/>
    <p:sldId id="283" r:id="rId10"/>
    <p:sldId id="266" r:id="rId11"/>
    <p:sldId id="267" r:id="rId12"/>
    <p:sldId id="285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43" autoAdjust="0"/>
    <p:restoredTop sz="94646"/>
  </p:normalViewPr>
  <p:slideViewPr>
    <p:cSldViewPr>
      <p:cViewPr varScale="1">
        <p:scale>
          <a:sx n="99" d="100"/>
          <a:sy n="99" d="100"/>
        </p:scale>
        <p:origin x="22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emf"/><Relationship Id="rId16" Type="http://schemas.openxmlformats.org/officeDocument/2006/relationships/image" Target="../media/image17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emf"/><Relationship Id="rId14" Type="http://schemas.openxmlformats.org/officeDocument/2006/relationships/image" Target="../media/image1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1.wmf"/><Relationship Id="rId7" Type="http://schemas.openxmlformats.org/officeDocument/2006/relationships/image" Target="../media/image64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14.wmf"/><Relationship Id="rId5" Type="http://schemas.openxmlformats.org/officeDocument/2006/relationships/image" Target="../media/image63.wmf"/><Relationship Id="rId10" Type="http://schemas.openxmlformats.org/officeDocument/2006/relationships/image" Target="../media/image67.wmf"/><Relationship Id="rId4" Type="http://schemas.openxmlformats.org/officeDocument/2006/relationships/image" Target="../media/image62.wmf"/><Relationship Id="rId9" Type="http://schemas.openxmlformats.org/officeDocument/2006/relationships/image" Target="../media/image6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e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e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image" Target="../media/image78.wmf"/><Relationship Id="rId7" Type="http://schemas.openxmlformats.org/officeDocument/2006/relationships/image" Target="../media/image82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Relationship Id="rId9" Type="http://schemas.openxmlformats.org/officeDocument/2006/relationships/image" Target="../media/image84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14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emf"/><Relationship Id="rId1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7" Type="http://schemas.openxmlformats.org/officeDocument/2006/relationships/image" Target="../media/image43.emf"/><Relationship Id="rId2" Type="http://schemas.openxmlformats.org/officeDocument/2006/relationships/image" Target="../media/image38.emf"/><Relationship Id="rId1" Type="http://schemas.openxmlformats.org/officeDocument/2006/relationships/image" Target="../media/image37.emf"/><Relationship Id="rId6" Type="http://schemas.openxmlformats.org/officeDocument/2006/relationships/image" Target="../media/image42.emf"/><Relationship Id="rId5" Type="http://schemas.openxmlformats.org/officeDocument/2006/relationships/image" Target="../media/image41.emf"/><Relationship Id="rId4" Type="http://schemas.openxmlformats.org/officeDocument/2006/relationships/image" Target="../media/image40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emf"/><Relationship Id="rId5" Type="http://schemas.openxmlformats.org/officeDocument/2006/relationships/image" Target="../media/image48.emf"/><Relationship Id="rId4" Type="http://schemas.openxmlformats.org/officeDocument/2006/relationships/image" Target="../media/image47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emf"/><Relationship Id="rId4" Type="http://schemas.openxmlformats.org/officeDocument/2006/relationships/image" Target="../media/image5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4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37CE6-6388-4465-8009-42633971005F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50CDF-6A44-4AB0-BE7F-565A987C14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19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4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47.e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49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62.bin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5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53.e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5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3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5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72.bin"/><Relationship Id="rId18" Type="http://schemas.openxmlformats.org/officeDocument/2006/relationships/oleObject" Target="../embeddings/oleObject76.bin"/><Relationship Id="rId26" Type="http://schemas.openxmlformats.org/officeDocument/2006/relationships/oleObject" Target="../embeddings/oleObject80.bin"/><Relationship Id="rId3" Type="http://schemas.openxmlformats.org/officeDocument/2006/relationships/oleObject" Target="../embeddings/oleObject67.bin"/><Relationship Id="rId21" Type="http://schemas.openxmlformats.org/officeDocument/2006/relationships/image" Target="../media/image65.wmf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63.wmf"/><Relationship Id="rId17" Type="http://schemas.openxmlformats.org/officeDocument/2006/relationships/oleObject" Target="../embeddings/oleObject75.bin"/><Relationship Id="rId25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4.bin"/><Relationship Id="rId20" Type="http://schemas.openxmlformats.org/officeDocument/2006/relationships/oleObject" Target="../embeddings/oleObject77.bin"/><Relationship Id="rId29" Type="http://schemas.openxmlformats.org/officeDocument/2006/relationships/oleObject" Target="../embeddings/oleObject83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71.bin"/><Relationship Id="rId24" Type="http://schemas.openxmlformats.org/officeDocument/2006/relationships/oleObject" Target="../embeddings/oleObject79.bin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23" Type="http://schemas.openxmlformats.org/officeDocument/2006/relationships/image" Target="../media/image66.wmf"/><Relationship Id="rId28" Type="http://schemas.openxmlformats.org/officeDocument/2006/relationships/oleObject" Target="../embeddings/oleObject82.bin"/><Relationship Id="rId10" Type="http://schemas.openxmlformats.org/officeDocument/2006/relationships/image" Target="../media/image62.wmf"/><Relationship Id="rId19" Type="http://schemas.openxmlformats.org/officeDocument/2006/relationships/image" Target="../media/image64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14.wmf"/><Relationship Id="rId22" Type="http://schemas.openxmlformats.org/officeDocument/2006/relationships/oleObject" Target="../embeddings/oleObject78.bin"/><Relationship Id="rId27" Type="http://schemas.openxmlformats.org/officeDocument/2006/relationships/oleObject" Target="../embeddings/oleObject8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emf"/><Relationship Id="rId13" Type="http://schemas.openxmlformats.org/officeDocument/2006/relationships/oleObject" Target="../embeddings/oleObject89.bin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7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0" Type="http://schemas.openxmlformats.org/officeDocument/2006/relationships/image" Target="../media/image71.e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7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91.bin"/><Relationship Id="rId4" Type="http://schemas.openxmlformats.org/officeDocument/2006/relationships/image" Target="../media/image7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oleObject" Target="../embeddings/oleObject97.bin"/><Relationship Id="rId18" Type="http://schemas.openxmlformats.org/officeDocument/2006/relationships/image" Target="../media/image83.wmf"/><Relationship Id="rId3" Type="http://schemas.openxmlformats.org/officeDocument/2006/relationships/oleObject" Target="../embeddings/oleObject92.bin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80.wmf"/><Relationship Id="rId17" Type="http://schemas.openxmlformats.org/officeDocument/2006/relationships/oleObject" Target="../embeddings/oleObject9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2.wmf"/><Relationship Id="rId20" Type="http://schemas.openxmlformats.org/officeDocument/2006/relationships/image" Target="../media/image84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96.bin"/><Relationship Id="rId5" Type="http://schemas.openxmlformats.org/officeDocument/2006/relationships/oleObject" Target="../embeddings/oleObject93.bin"/><Relationship Id="rId15" Type="http://schemas.openxmlformats.org/officeDocument/2006/relationships/oleObject" Target="../embeddings/oleObject98.bin"/><Relationship Id="rId10" Type="http://schemas.openxmlformats.org/officeDocument/2006/relationships/image" Target="../media/image79.wmf"/><Relationship Id="rId19" Type="http://schemas.openxmlformats.org/officeDocument/2006/relationships/oleObject" Target="../embeddings/oleObject100.bin"/><Relationship Id="rId4" Type="http://schemas.openxmlformats.org/officeDocument/2006/relationships/image" Target="../media/image76.wmf"/><Relationship Id="rId9" Type="http://schemas.openxmlformats.org/officeDocument/2006/relationships/oleObject" Target="../embeddings/oleObject95.bin"/><Relationship Id="rId14" Type="http://schemas.openxmlformats.org/officeDocument/2006/relationships/image" Target="../media/image81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102.bin"/><Relationship Id="rId4" Type="http://schemas.openxmlformats.org/officeDocument/2006/relationships/image" Target="../media/image8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34" Type="http://schemas.openxmlformats.org/officeDocument/2006/relationships/oleObject" Target="../embeddings/oleObject18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emf"/><Relationship Id="rId29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32" Type="http://schemas.openxmlformats.org/officeDocument/2006/relationships/oleObject" Target="../embeddings/oleObject17.bin"/><Relationship Id="rId37" Type="http://schemas.openxmlformats.org/officeDocument/2006/relationships/image" Target="../media/image17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36" Type="http://schemas.openxmlformats.org/officeDocument/2006/relationships/oleObject" Target="../embeddings/oleObject19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6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Relationship Id="rId30" Type="http://schemas.openxmlformats.org/officeDocument/2006/relationships/oleObject" Target="../embeddings/oleObject15.bin"/><Relationship Id="rId35" Type="http://schemas.openxmlformats.org/officeDocument/2006/relationships/image" Target="../media/image1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5.wmf"/><Relationship Id="rId26" Type="http://schemas.openxmlformats.org/officeDocument/2006/relationships/oleObject" Target="../embeddings/oleObject32.bin"/><Relationship Id="rId3" Type="http://schemas.openxmlformats.org/officeDocument/2006/relationships/oleObject" Target="../embeddings/oleObject20.bin"/><Relationship Id="rId21" Type="http://schemas.openxmlformats.org/officeDocument/2006/relationships/oleObject" Target="../embeddings/oleObject29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7.bin"/><Relationship Id="rId25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14.wmf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0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8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Relationship Id="rId27" Type="http://schemas.openxmlformats.org/officeDocument/2006/relationships/oleObject" Target="../embeddings/oleObject3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2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5.e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1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e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8.e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40.emf"/><Relationship Id="rId4" Type="http://schemas.openxmlformats.org/officeDocument/2006/relationships/image" Target="../media/image37.e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4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with Real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3"/>
          <p:cNvSpPr txBox="1">
            <a:spLocks/>
          </p:cNvSpPr>
          <p:nvPr/>
        </p:nvSpPr>
        <p:spPr>
          <a:xfrm>
            <a:off x="391948" y="1280160"/>
            <a:ext cx="8229600" cy="4587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Divide.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 smtClean="0"/>
              <a:t>Dividing </a:t>
            </a:r>
            <a:r>
              <a:rPr lang="en-US" dirty="0"/>
              <a:t>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29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639420"/>
              </p:ext>
            </p:extLst>
          </p:nvPr>
        </p:nvGraphicFramePr>
        <p:xfrm>
          <a:off x="927100" y="18288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37" name="Equation" r:id="rId3" imgW="444240" imgH="838080" progId="Equation.DSMT4">
                  <p:embed/>
                </p:oleObj>
              </mc:Choice>
              <mc:Fallback>
                <p:oleObj name="Equation" r:id="rId3" imgW="444240" imgH="83808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828800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7606021"/>
              </p:ext>
            </p:extLst>
          </p:nvPr>
        </p:nvGraphicFramePr>
        <p:xfrm>
          <a:off x="923925" y="31242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38" name="Equation" r:id="rId5" imgW="647640" imgH="838080" progId="Equation.DSMT4">
                  <p:embed/>
                </p:oleObj>
              </mc:Choice>
              <mc:Fallback>
                <p:oleObj name="Equation" r:id="rId5" imgW="647640" imgH="83808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3124200"/>
                        <a:ext cx="64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777477"/>
              </p:ext>
            </p:extLst>
          </p:nvPr>
        </p:nvGraphicFramePr>
        <p:xfrm>
          <a:off x="949325" y="4467225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39" name="Equation" r:id="rId7" imgW="469800" imgH="838080" progId="Equation.DSMT4">
                  <p:embed/>
                </p:oleObj>
              </mc:Choice>
              <mc:Fallback>
                <p:oleObj name="Equation" r:id="rId7" imgW="469800" imgH="83808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325" y="4467225"/>
                        <a:ext cx="46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4017486"/>
              </p:ext>
            </p:extLst>
          </p:nvPr>
        </p:nvGraphicFramePr>
        <p:xfrm>
          <a:off x="1447800" y="2085975"/>
          <a:ext cx="3073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0" name="Equation" r:id="rId9" imgW="3062520" imgH="292320" progId="Equation.DSMT4">
                  <p:embed/>
                </p:oleObj>
              </mc:Choice>
              <mc:Fallback>
                <p:oleObj name="Equation" r:id="rId9" imgW="3062520" imgH="29232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085975"/>
                        <a:ext cx="3073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9715066"/>
              </p:ext>
            </p:extLst>
          </p:nvPr>
        </p:nvGraphicFramePr>
        <p:xfrm>
          <a:off x="1676400" y="3246438"/>
          <a:ext cx="3771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1" name="Equation" r:id="rId11" imgW="3757680" imgH="585000" progId="Equation.DSMT4">
                  <p:embed/>
                </p:oleObj>
              </mc:Choice>
              <mc:Fallback>
                <p:oleObj name="Equation" r:id="rId11" imgW="3757680" imgH="5850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246438"/>
                        <a:ext cx="3771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2058240"/>
              </p:ext>
            </p:extLst>
          </p:nvPr>
        </p:nvGraphicFramePr>
        <p:xfrm>
          <a:off x="1549400" y="4603750"/>
          <a:ext cx="3860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2" name="Equation" r:id="rId13" imgW="3849120" imgH="585000" progId="Equation.DSMT4">
                  <p:embed/>
                </p:oleObj>
              </mc:Choice>
              <mc:Fallback>
                <p:oleObj name="Equation" r:id="rId13" imgW="3849120" imgH="5850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4603750"/>
                        <a:ext cx="3860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/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6"/>
            </a:pPr>
            <a:r>
              <a:rPr lang="en-US" dirty="0"/>
              <a:t> </a:t>
            </a: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 smtClean="0"/>
              <a:t>Dividing </a:t>
            </a:r>
            <a:r>
              <a:rPr lang="en-US" dirty="0"/>
              <a:t>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3315" name="Object 1"/>
          <p:cNvGraphicFramePr>
            <a:graphicFrameLocks noChangeAspect="1"/>
          </p:cNvGraphicFramePr>
          <p:nvPr/>
        </p:nvGraphicFramePr>
        <p:xfrm>
          <a:off x="1028700" y="11811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61" name="Equation" r:id="rId3" imgW="647640" imgH="838080" progId="Equation.DSMT4">
                  <p:embed/>
                </p:oleObj>
              </mc:Choice>
              <mc:Fallback>
                <p:oleObj name="Equation" r:id="rId3" imgW="647640" imgH="83808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181100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56642"/>
              </p:ext>
            </p:extLst>
          </p:nvPr>
        </p:nvGraphicFramePr>
        <p:xfrm>
          <a:off x="990600" y="2619375"/>
          <a:ext cx="4000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62" name="Equation" r:id="rId5" imgW="406080" imgH="838080" progId="Equation.DSMT4">
                  <p:embed/>
                </p:oleObj>
              </mc:Choice>
              <mc:Fallback>
                <p:oleObj name="Equation" r:id="rId5" imgW="406080" imgH="83808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619375"/>
                        <a:ext cx="4000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402136"/>
              </p:ext>
            </p:extLst>
          </p:nvPr>
        </p:nvGraphicFramePr>
        <p:xfrm>
          <a:off x="984250" y="4162425"/>
          <a:ext cx="4635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63" name="Equation" r:id="rId7" imgW="469800" imgH="838080" progId="Equation.DSMT4">
                  <p:embed/>
                </p:oleObj>
              </mc:Choice>
              <mc:Fallback>
                <p:oleObj name="Equation" r:id="rId7" imgW="469800" imgH="83808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4162425"/>
                        <a:ext cx="4635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1410409"/>
              </p:ext>
            </p:extLst>
          </p:nvPr>
        </p:nvGraphicFramePr>
        <p:xfrm>
          <a:off x="1778000" y="1295400"/>
          <a:ext cx="3683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64" name="Equation" r:id="rId9" imgW="3675240" imgH="585000" progId="Equation.DSMT4">
                  <p:embed/>
                </p:oleObj>
              </mc:Choice>
              <mc:Fallback>
                <p:oleObj name="Equation" r:id="rId9" imgW="3675240" imgH="58500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1295400"/>
                        <a:ext cx="3683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040701"/>
              </p:ext>
            </p:extLst>
          </p:nvPr>
        </p:nvGraphicFramePr>
        <p:xfrm>
          <a:off x="1371600" y="2851150"/>
          <a:ext cx="6705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65" name="Equation" r:id="rId11" imgW="6692400" imgH="356400" progId="Equation.DSMT4">
                  <p:embed/>
                </p:oleObj>
              </mc:Choice>
              <mc:Fallback>
                <p:oleObj name="Equation" r:id="rId11" imgW="6692400" imgH="3564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851150"/>
                        <a:ext cx="6705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524000" y="4435475"/>
          <a:ext cx="3289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66" name="Equation" r:id="rId13" imgW="3289300" imgH="304800" progId="Equation.DSMT4">
                  <p:embed/>
                </p:oleObj>
              </mc:Choice>
              <mc:Fallback>
                <p:oleObj name="Equation" r:id="rId13" imgW="3289300" imgH="3048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35475"/>
                        <a:ext cx="3289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Division with Real Numbers</a:t>
            </a:r>
          </a:p>
        </p:txBody>
      </p:sp>
      <p:sp>
        <p:nvSpPr>
          <p:cNvPr id="4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8252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2700" indent="-12700" algn="ctr">
              <a:buFont typeface="Courier New" pitchFamily="49" charset="0"/>
              <a:buNone/>
              <a:tabLst>
                <a:tab pos="5207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  <a:endParaRPr lang="en-US" dirty="0">
              <a:solidFill>
                <a:srgbClr val="000000"/>
              </a:solidFill>
            </a:endParaRPr>
          </a:p>
          <a:p>
            <a:pPr marL="12700" indent="-12700">
              <a:buFont typeface="Courier New" pitchFamily="49" charset="0"/>
              <a:buNone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common rules about multiplication and division with two nonzero real numbers are helpful in remembering the signs of answers. </a:t>
            </a:r>
          </a:p>
          <a:p>
            <a:pPr marL="514350" indent="-514350">
              <a:buFont typeface="Courier New" pitchFamily="49" charset="0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numbers have the same sign, both the 	product and quotient will be positive. </a:t>
            </a:r>
          </a:p>
          <a:p>
            <a:pPr marL="514350" indent="-514350">
              <a:buFont typeface="+mj-lt"/>
              <a:buAutoNum type="arabicPeriod" startAt="2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numbers have different signs, both the 	product and quotient will be negative.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7104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33400" indent="-533400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are positive real numbers (where           ),</a:t>
            </a:r>
          </a:p>
          <a:p>
            <a:pPr marL="514350" indent="-514350" algn="just" eaLnBrk="0" hangingPunct="0">
              <a:spcAft>
                <a:spcPts val="1200"/>
              </a:spcAft>
              <a:buFont typeface="+mj-lt"/>
              <a:buAutoNum type="arabicPeriod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quotient of two positive numbers is positive: </a:t>
            </a:r>
          </a:p>
          <a:p>
            <a:pPr marL="14288" indent="-14288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endParaRPr lang="en-US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algn="just" eaLnBrk="0" hangingPunct="0">
              <a:spcAft>
                <a:spcPts val="1200"/>
              </a:spcAft>
              <a:buFont typeface="+mj-lt"/>
              <a:buAutoNum type="arabicPeriod" startAt="2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quotient of two negative numbers is positive:</a:t>
            </a:r>
          </a:p>
          <a:p>
            <a:pPr marL="533400" indent="-533400" algn="just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Rules for Division with Real Numbers</a:t>
            </a:r>
          </a:p>
        </p:txBody>
      </p:sp>
      <p:graphicFrame>
        <p:nvGraphicFramePr>
          <p:cNvPr id="1434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6850944" y="205740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41" name="Equation" r:id="rId3" imgW="723586" imgH="304668" progId="Equation.DSMT4">
                  <p:embed/>
                </p:oleObj>
              </mc:Choice>
              <mc:Fallback>
                <p:oleObj name="Equation" r:id="rId3" imgW="723586" imgH="304668" progId="Equation.DSMT4">
                  <p:embed/>
                  <p:pic>
                    <p:nvPicPr>
                      <p:cNvPr id="0" name="Picture 43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0944" y="205740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3968750" y="31242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42" name="Equation" r:id="rId5" imgW="1206500" imgH="838200" progId="Equation.DSMT4">
                  <p:embed/>
                </p:oleObj>
              </mc:Choice>
              <mc:Fallback>
                <p:oleObj name="Equation" r:id="rId5" imgW="1206500" imgH="838200" progId="Equation.DSMT4">
                  <p:embed/>
                  <p:pic>
                    <p:nvPicPr>
                      <p:cNvPr id="0" name="Picture 43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31242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860800" y="4758267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43" name="Equation" r:id="rId7" imgW="1422400" imgH="838200" progId="Equation.DSMT4">
                  <p:embed/>
                </p:oleObj>
              </mc:Choice>
              <mc:Fallback>
                <p:oleObj name="Equation" r:id="rId7" imgW="1422400" imgH="838200" progId="Equation.DSMT4">
                  <p:embed/>
                  <p:pic>
                    <p:nvPicPr>
                      <p:cNvPr id="0" name="Picture 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4758267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Division with Real Numbers</a:t>
            </a: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920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14350" indent="-514350" algn="just" eaLnBrk="0" hangingPunct="0">
              <a:buFont typeface="+mj-lt"/>
              <a:buAutoNum type="arabicPeriod" startAt="3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quotient of a positive number and a negative </a:t>
            </a:r>
          </a:p>
          <a:p>
            <a:pPr marL="14288" indent="-14288" algn="just" eaLnBrk="0" hangingPunct="0">
              <a:tabLst>
                <a:tab pos="463550" algn="l"/>
              </a:tabLst>
            </a:pPr>
            <a:endParaRPr lang="en-US" sz="5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algn="just" eaLnBrk="0" hangingPunct="0"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	number is negative: 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4050594" y="2240844"/>
          <a:ext cx="350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9" name="Equation" r:id="rId3" imgW="3505200" imgH="838200" progId="Equation.DSMT4">
                  <p:embed/>
                </p:oleObj>
              </mc:Choice>
              <mc:Fallback>
                <p:oleObj name="Equation" r:id="rId3" imgW="3505200" imgH="838200" progId="Equation.DSMT4">
                  <p:embed/>
                  <p:pic>
                    <p:nvPicPr>
                      <p:cNvPr id="0" name="Picture 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0594" y="2240844"/>
                        <a:ext cx="350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</a:t>
            </a:r>
            <a:r>
              <a:rPr lang="en-US" sz="3200" dirty="0" smtClean="0">
                <a:solidFill>
                  <a:schemeClr val="accent1"/>
                </a:solidFill>
              </a:rPr>
              <a:t>: </a:t>
            </a:r>
            <a:r>
              <a:rPr lang="en-US" dirty="0"/>
              <a:t>Dividing Fractions and Decimals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Divide. Reduce fractions to lowest terms. Round answers with decimals to the nearest tenth.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  <a:p>
            <a:pPr>
              <a:spcBef>
                <a:spcPts val="1200"/>
              </a:spcBef>
              <a:tabLst>
                <a:tab pos="623888" algn="l"/>
              </a:tabLst>
            </a:pPr>
            <a:r>
              <a:rPr lang="en-US" dirty="0"/>
              <a:t>	(Reminder: To divide by a fraction, multiply by its </a:t>
            </a:r>
          </a:p>
          <a:p>
            <a:pPr>
              <a:spcBef>
                <a:spcPts val="1200"/>
              </a:spcBef>
              <a:tabLst>
                <a:tab pos="623888" algn="l"/>
              </a:tabLst>
            </a:pPr>
            <a:r>
              <a:rPr lang="en-US" dirty="0"/>
              <a:t>	reciprocal.)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 startAt="2"/>
              <a:tabLst>
                <a:tab pos="623888" algn="l"/>
              </a:tabLst>
            </a:pPr>
            <a:r>
              <a:rPr lang="en-US" dirty="0"/>
              <a:t> </a:t>
            </a: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721310"/>
              </p:ext>
            </p:extLst>
          </p:nvPr>
        </p:nvGraphicFramePr>
        <p:xfrm>
          <a:off x="1054100" y="2219325"/>
          <a:ext cx="1993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64" name="Equation" r:id="rId3" imgW="1993680" imgH="927000" progId="Equation.DSMT4">
                  <p:embed/>
                </p:oleObj>
              </mc:Choice>
              <mc:Fallback>
                <p:oleObj name="Equation" r:id="rId3" imgW="1993680" imgH="927000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219325"/>
                        <a:ext cx="1993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039411"/>
              </p:ext>
            </p:extLst>
          </p:nvPr>
        </p:nvGraphicFramePr>
        <p:xfrm>
          <a:off x="3116792" y="2206272"/>
          <a:ext cx="2095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65" name="Equation" r:id="rId5" imgW="2095500" imgH="927100" progId="Equation.DSMT4">
                  <p:embed/>
                </p:oleObj>
              </mc:Choice>
              <mc:Fallback>
                <p:oleObj name="Equation" r:id="rId5" imgW="2095500" imgH="927100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792" y="2206272"/>
                        <a:ext cx="2095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072833"/>
              </p:ext>
            </p:extLst>
          </p:nvPr>
        </p:nvGraphicFramePr>
        <p:xfrm>
          <a:off x="5290609" y="2230438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66" name="Equation" r:id="rId7" imgW="1727200" imgH="838200" progId="Equation.DSMT4">
                  <p:embed/>
                </p:oleObj>
              </mc:Choice>
              <mc:Fallback>
                <p:oleObj name="Equation" r:id="rId7" imgW="1727200" imgH="838200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609" y="2230438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896353"/>
              </p:ext>
            </p:extLst>
          </p:nvPr>
        </p:nvGraphicFramePr>
        <p:xfrm>
          <a:off x="7096125" y="2217561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67" name="Equation" r:id="rId9" imgW="711200" imgH="838200" progId="Equation.DSMT4">
                  <p:embed/>
                </p:oleObj>
              </mc:Choice>
              <mc:Fallback>
                <p:oleObj name="Equation" r:id="rId9" imgW="711200" imgH="838200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25" y="2217561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281594"/>
              </p:ext>
            </p:extLst>
          </p:nvPr>
        </p:nvGraphicFramePr>
        <p:xfrm>
          <a:off x="7885641" y="2502606"/>
          <a:ext cx="87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68" name="Equation" r:id="rId11" imgW="876300" imgH="279400" progId="Equation.DSMT4">
                  <p:embed/>
                </p:oleObj>
              </mc:Choice>
              <mc:Fallback>
                <p:oleObj name="Equation" r:id="rId11" imgW="876300" imgH="2794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5641" y="2502606"/>
                        <a:ext cx="87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300207"/>
              </p:ext>
            </p:extLst>
          </p:nvPr>
        </p:nvGraphicFramePr>
        <p:xfrm>
          <a:off x="6729942" y="21526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69" name="Equation" r:id="rId13" imgW="317362" imgH="457002" progId="Equation.DSMT4">
                  <p:embed/>
                </p:oleObj>
              </mc:Choice>
              <mc:Fallback>
                <p:oleObj name="Equation" r:id="rId13" imgW="317362" imgH="457002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9942" y="21526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040174"/>
              </p:ext>
            </p:extLst>
          </p:nvPr>
        </p:nvGraphicFramePr>
        <p:xfrm>
          <a:off x="6063897" y="26860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70" name="Equation" r:id="rId15" imgW="317362" imgH="457002" progId="Equation.DSMT4">
                  <p:embed/>
                </p:oleObj>
              </mc:Choice>
              <mc:Fallback>
                <p:oleObj name="Equation" r:id="rId15" imgW="317362" imgH="457002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3897" y="26860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312491"/>
              </p:ext>
            </p:extLst>
          </p:nvPr>
        </p:nvGraphicFramePr>
        <p:xfrm>
          <a:off x="6391275" y="26860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71" name="Equation" r:id="rId16" imgW="317362" imgH="457002" progId="Equation.DSMT4">
                  <p:embed/>
                </p:oleObj>
              </mc:Choice>
              <mc:Fallback>
                <p:oleObj name="Equation" r:id="rId16" imgW="317362" imgH="457002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1275" y="26860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621629"/>
              </p:ext>
            </p:extLst>
          </p:nvPr>
        </p:nvGraphicFramePr>
        <p:xfrm>
          <a:off x="5780264" y="21526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72" name="Equation" r:id="rId17" imgW="317362" imgH="457002" progId="Equation.DSMT4">
                  <p:embed/>
                </p:oleObj>
              </mc:Choice>
              <mc:Fallback>
                <p:oleObj name="Equation" r:id="rId17" imgW="317362" imgH="457002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0264" y="21526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263003"/>
              </p:ext>
            </p:extLst>
          </p:nvPr>
        </p:nvGraphicFramePr>
        <p:xfrm>
          <a:off x="1158875" y="4178300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73" name="Equation" r:id="rId18" imgW="1384200" imgH="838080" progId="Equation.DSMT4">
                  <p:embed/>
                </p:oleObj>
              </mc:Choice>
              <mc:Fallback>
                <p:oleObj name="Equation" r:id="rId18" imgW="1384200" imgH="838080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75" y="4178300"/>
                        <a:ext cx="138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9082565"/>
              </p:ext>
            </p:extLst>
          </p:nvPr>
        </p:nvGraphicFramePr>
        <p:xfrm>
          <a:off x="2629370" y="4186767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74" name="Equation" r:id="rId20" imgW="1485900" imgH="838200" progId="Equation.DSMT4">
                  <p:embed/>
                </p:oleObj>
              </mc:Choice>
              <mc:Fallback>
                <p:oleObj name="Equation" r:id="rId20" imgW="1485900" imgH="838200" progId="Equation.DSMT4">
                  <p:embed/>
                  <p:pic>
                    <p:nvPicPr>
                      <p:cNvPr id="0" name="Picture 4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370" y="4186767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486744"/>
              </p:ext>
            </p:extLst>
          </p:nvPr>
        </p:nvGraphicFramePr>
        <p:xfrm>
          <a:off x="4230040" y="4185708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75" name="Equation" r:id="rId22" imgW="1739900" imgH="838200" progId="Equation.DSMT4">
                  <p:embed/>
                </p:oleObj>
              </mc:Choice>
              <mc:Fallback>
                <p:oleObj name="Equation" r:id="rId22" imgW="1739900" imgH="838200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040" y="4185708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777624"/>
              </p:ext>
            </p:extLst>
          </p:nvPr>
        </p:nvGraphicFramePr>
        <p:xfrm>
          <a:off x="6078538" y="418729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76" name="Equation" r:id="rId24" imgW="787400" imgH="838200" progId="Equation.DSMT4">
                  <p:embed/>
                </p:oleObj>
              </mc:Choice>
              <mc:Fallback>
                <p:oleObj name="Equation" r:id="rId24" imgW="787400" imgH="838200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8538" y="418729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457345"/>
              </p:ext>
            </p:extLst>
          </p:nvPr>
        </p:nvGraphicFramePr>
        <p:xfrm>
          <a:off x="5638800" y="46524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77" name="Equation" r:id="rId26" imgW="317362" imgH="457002" progId="Equation.DSMT4">
                  <p:embed/>
                </p:oleObj>
              </mc:Choice>
              <mc:Fallback>
                <p:oleObj name="Equation" r:id="rId26" imgW="317362" imgH="457002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6524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823350"/>
              </p:ext>
            </p:extLst>
          </p:nvPr>
        </p:nvGraphicFramePr>
        <p:xfrm>
          <a:off x="4711700" y="46524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78"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0" name="Picture 4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46524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641467"/>
              </p:ext>
            </p:extLst>
          </p:nvPr>
        </p:nvGraphicFramePr>
        <p:xfrm>
          <a:off x="5161845" y="41529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79" name="Equation" r:id="rId28" imgW="317362" imgH="457002" progId="Equation.DSMT4">
                  <p:embed/>
                </p:oleObj>
              </mc:Choice>
              <mc:Fallback>
                <p:oleObj name="Equation" r:id="rId28" imgW="317362" imgH="457002" progId="Equation.DSMT4">
                  <p:embed/>
                  <p:pic>
                    <p:nvPicPr>
                      <p:cNvPr id="0" name="Picture 4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1845" y="41529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783639"/>
              </p:ext>
            </p:extLst>
          </p:nvPr>
        </p:nvGraphicFramePr>
        <p:xfrm>
          <a:off x="4875389" y="41529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0" name="Equation" r:id="rId29" imgW="317362" imgH="457002" progId="Equation.DSMT4">
                  <p:embed/>
                </p:oleObj>
              </mc:Choice>
              <mc:Fallback>
                <p:oleObj name="Equation" r:id="rId29" imgW="317362" imgH="457002" progId="Equation.DSMT4">
                  <p:embed/>
                  <p:pic>
                    <p:nvPicPr>
                      <p:cNvPr id="0" name="Picture 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389" y="41529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endParaRPr lang="en-US" dirty="0"/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 smtClean="0"/>
              <a:t>Dividing </a:t>
            </a:r>
            <a:r>
              <a:rPr lang="en-US" dirty="0"/>
              <a:t>Fractions and Decimals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74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757919"/>
              </p:ext>
            </p:extLst>
          </p:nvPr>
        </p:nvGraphicFramePr>
        <p:xfrm>
          <a:off x="927100" y="1412875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57" name="Equation" r:id="rId3" imgW="1434960" imgH="291960" progId="Equation.DSMT4">
                  <p:embed/>
                </p:oleObj>
              </mc:Choice>
              <mc:Fallback>
                <p:oleObj name="Equation" r:id="rId3" imgW="1434960" imgH="29196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412875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965200" y="2349500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58" name="Equation" r:id="rId5" imgW="2234880" imgH="469800" progId="Equation.DSMT4">
                  <p:embed/>
                </p:oleObj>
              </mc:Choice>
              <mc:Fallback>
                <p:oleObj name="Equation" r:id="rId5" imgW="2234880" imgH="46980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349500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380799"/>
              </p:ext>
            </p:extLst>
          </p:nvPr>
        </p:nvGraphicFramePr>
        <p:xfrm>
          <a:off x="4605338" y="142875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59" name="Equation" r:id="rId7" imgW="2221560" imgH="264960" progId="Equation.DSMT4">
                  <p:embed/>
                </p:oleObj>
              </mc:Choice>
              <mc:Fallback>
                <p:oleObj name="Equation" r:id="rId7" imgW="2221560" imgH="26496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338" y="142875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920285"/>
              </p:ext>
            </p:extLst>
          </p:nvPr>
        </p:nvGraphicFramePr>
        <p:xfrm>
          <a:off x="4670425" y="248285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0" name="Equation" r:id="rId9" imgW="2221560" imgH="264960" progId="Equation.DSMT4">
                  <p:embed/>
                </p:oleObj>
              </mc:Choice>
              <mc:Fallback>
                <p:oleObj name="Equation" r:id="rId9" imgW="2221560" imgH="26496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425" y="248285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700485"/>
              </p:ext>
            </p:extLst>
          </p:nvPr>
        </p:nvGraphicFramePr>
        <p:xfrm>
          <a:off x="2435225" y="1392414"/>
          <a:ext cx="96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1" name="Equation" r:id="rId11" imgW="965200" imgH="279400" progId="Equation.DSMT4">
                  <p:embed/>
                </p:oleObj>
              </mc:Choice>
              <mc:Fallback>
                <p:oleObj name="Equation" r:id="rId11" imgW="965200" imgH="2794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1392414"/>
                        <a:ext cx="96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208867" y="242570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2" name="Equation" r:id="rId13" imgW="939392" imgH="291973" progId="Equation.DSMT4">
                  <p:embed/>
                </p:oleObj>
              </mc:Choice>
              <mc:Fallback>
                <p:oleObj name="Equation" r:id="rId13" imgW="939392" imgH="291973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867" y="242570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Average (or Mean)</a:t>
            </a:r>
          </a:p>
        </p:txBody>
      </p:sp>
      <p:sp>
        <p:nvSpPr>
          <p:cNvPr id="19459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920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Average</a:t>
            </a:r>
          </a:p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average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(or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mean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 of a set of numbers is the value found by adding the numbers in the set and then dividing the sum by the number of numbers in the set.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 smtClean="0"/>
              <a:t>Application</a:t>
            </a:r>
            <a:r>
              <a:rPr lang="en-US" dirty="0"/>
              <a:t>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At noon on five consecutive days in Aspen, Colorado  the temperatures were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5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14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 (in degrees Fahrenheit). (Negative numbers represent temperatures below zero.) Find the average of these noonday temperatures.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27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First, add the five temperatures.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Now divide the sum, 15, by the number of temperatures, 5.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average noon temperature was </a:t>
            </a:r>
            <a:r>
              <a:rPr lang="en-US" sz="2800" i="0" dirty="0">
                <a:solidFill>
                  <a:srgbClr val="FF0008"/>
                </a:solidFill>
              </a:rPr>
              <a:t>3 </a:t>
            </a:r>
            <a:r>
              <a:rPr lang="en-US" sz="2800" i="0" dirty="0">
                <a:solidFill>
                  <a:srgbClr val="FF0008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sz="2800" i="0" dirty="0">
                <a:solidFill>
                  <a:srgbClr val="FF0008"/>
                </a:solidFill>
              </a:rPr>
              <a:t>F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 smtClean="0"/>
              <a:t>Application</a:t>
            </a:r>
            <a:r>
              <a:rPr lang="en-US" dirty="0"/>
              <a:t>: Calculating an Average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2291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9329527"/>
              </p:ext>
            </p:extLst>
          </p:nvPr>
        </p:nvGraphicFramePr>
        <p:xfrm>
          <a:off x="4114800" y="4114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89" name="Equation" r:id="rId3" imgW="914400" imgH="838200" progId="Equation.DSMT4">
                  <p:embed/>
                </p:oleObj>
              </mc:Choice>
              <mc:Fallback>
                <p:oleObj name="Equation" r:id="rId3" imgW="914400" imgH="838200" progId="Equation.DSMT4">
                  <p:embed/>
                  <p:pic>
                    <p:nvPicPr>
                      <p:cNvPr id="0" name="Picture 29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1148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860130"/>
              </p:ext>
            </p:extLst>
          </p:nvPr>
        </p:nvGraphicFramePr>
        <p:xfrm>
          <a:off x="2628900" y="2578100"/>
          <a:ext cx="3886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0" name="Equation" r:id="rId5" imgW="3886200" imgH="469900" progId="Equation.DSMT4">
                  <p:embed/>
                </p:oleObj>
              </mc:Choice>
              <mc:Fallback>
                <p:oleObj name="Equation" r:id="rId5" imgW="3886200" imgH="469900" progId="Equation.DSMT4">
                  <p:embed/>
                  <p:pic>
                    <p:nvPicPr>
                      <p:cNvPr id="0" name="Picture 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578100"/>
                        <a:ext cx="3886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6512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Multiply real numbers. </a:t>
            </a:r>
          </a:p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Divide real numbers. </a:t>
            </a:r>
          </a:p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Find the average (mean) of a set of real numbers.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</a:t>
            </a:r>
            <a:r>
              <a:rPr lang="en-US" sz="3200" dirty="0" smtClean="0">
                <a:solidFill>
                  <a:schemeClr val="accent1"/>
                </a:solidFill>
              </a:rPr>
              <a:t>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In a placement exam for mathematics, a group of ten students had the following scores: </a:t>
            </a:r>
            <a:r>
              <a:rPr lang="en-US" i="0" dirty="0">
                <a:solidFill>
                  <a:srgbClr val="0000FF"/>
                </a:solidFill>
              </a:rPr>
              <a:t>3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75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2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80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1 student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82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3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85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1 student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88</a:t>
            </a:r>
            <a:r>
              <a:rPr lang="en-US" i="0" dirty="0">
                <a:solidFill>
                  <a:schemeClr val="tx1"/>
                </a:solidFill>
              </a:rPr>
              <a:t>. What was the mean score for this group of students?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To find the total of all the scores, we multiply and then add. This is more efficient than adding all ten scores.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 smtClean="0"/>
              <a:t>Application</a:t>
            </a:r>
            <a:r>
              <a:rPr lang="en-US" dirty="0"/>
              <a:t>: Calculating an Average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The mean score on the placement test for this group of students was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81</a:t>
            </a:r>
            <a:r>
              <a:rPr lang="en-US" dirty="0">
                <a:latin typeface="Calibri" pitchFamily="34" charset="0"/>
              </a:rPr>
              <a:t>. </a:t>
            </a:r>
          </a:p>
          <a:p>
            <a:endParaRPr lang="en-US" dirty="0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5520266" y="4541661"/>
          <a:ext cx="330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56" name="Equation" r:id="rId3" imgW="3302000" imgH="279400" progId="Equation.DSMT4">
                  <p:embed/>
                </p:oleObj>
              </mc:Choice>
              <mc:Fallback>
                <p:oleObj name="Equation" r:id="rId3" imgW="3302000" imgH="279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0266" y="4541661"/>
                        <a:ext cx="330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5520266" y="4064000"/>
          <a:ext cx="508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57" name="Equation" r:id="rId5" imgW="508000" imgH="241300" progId="Equation.DSMT4">
                  <p:embed/>
                </p:oleObj>
              </mc:Choice>
              <mc:Fallback>
                <p:oleObj name="Equation" r:id="rId5" imgW="508000" imgH="241300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0266" y="4064000"/>
                        <a:ext cx="508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914400" y="1295400"/>
          <a:ext cx="279400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58" name="Equation" r:id="rId7" imgW="2794000" imgH="2628900" progId="Equation.DSMT4">
                  <p:embed/>
                </p:oleObj>
              </mc:Choice>
              <mc:Fallback>
                <p:oleObj name="Equation" r:id="rId7" imgW="2794000" imgH="2628900" progId="Equation.DSMT4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95400"/>
                        <a:ext cx="2794000" cy="262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914400" y="4038600"/>
          <a:ext cx="440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59" name="Equation" r:id="rId9" imgW="4406900" imgH="292100" progId="Equation.DSMT4">
                  <p:embed/>
                </p:oleObj>
              </mc:Choice>
              <mc:Fallback>
                <p:oleObj name="Equation" r:id="rId9" imgW="4406900" imgH="292100" progId="Equation.DSMT4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038600"/>
                        <a:ext cx="440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914400" y="4535311"/>
          <a:ext cx="1892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60" name="Equation" r:id="rId11" imgW="1892300" imgH="292100" progId="Equation.DSMT4">
                  <p:embed/>
                </p:oleObj>
              </mc:Choice>
              <mc:Fallback>
                <p:oleObj name="Equation" r:id="rId11" imgW="1892300" imgH="292100" progId="Equation.DSMT4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35311"/>
                        <a:ext cx="1892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914400" y="1905000"/>
          <a:ext cx="156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61" name="Equation" r:id="rId13" imgW="1562100" imgH="292100" progId="Equation.DSMT4">
                  <p:embed/>
                </p:oleObj>
              </mc:Choice>
              <mc:Fallback>
                <p:oleObj name="Equation" r:id="rId13" imgW="1562100" imgH="292100" progId="Equation.DSMT4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05000"/>
                        <a:ext cx="156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914400" y="24384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62" name="Equation" r:id="rId15" imgW="1371600" imgH="292100" progId="Equation.DSMT4">
                  <p:embed/>
                </p:oleObj>
              </mc:Choice>
              <mc:Fallback>
                <p:oleObj name="Equation" r:id="rId15" imgW="1371600" imgH="292100" progId="Equation.DSMT4">
                  <p:embed/>
                  <p:pic>
                    <p:nvPicPr>
                      <p:cNvPr id="0" name="Picture 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4384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914400" y="2895600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63" name="Equation" r:id="rId17" imgW="1548728" imgH="291973" progId="Equation.DSMT4">
                  <p:embed/>
                </p:oleObj>
              </mc:Choice>
              <mc:Fallback>
                <p:oleObj name="Equation" r:id="rId17" imgW="1548728" imgH="291973" progId="Equation.DSMT4">
                  <p:embed/>
                  <p:pic>
                    <p:nvPicPr>
                      <p:cNvPr id="0" name="Picture 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95600"/>
                        <a:ext cx="154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914400" y="34290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64" name="Equation" r:id="rId19" imgW="1384300" imgH="292100" progId="Equation.DSMT4">
                  <p:embed/>
                </p:oleObj>
              </mc:Choice>
              <mc:Fallback>
                <p:oleObj name="Equation" r:id="rId19" imgW="1384300" imgH="292100" progId="Equation.DSMT4">
                  <p:embed/>
                  <p:pic>
                    <p:nvPicPr>
                      <p:cNvPr id="0" name="Picture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290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 smtClean="0"/>
              <a:t>Application</a:t>
            </a:r>
            <a:r>
              <a:rPr lang="en-US" dirty="0"/>
              <a:t>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following speeds (in miles per hour) of fifteen cars were recorded at a certain point on a freeway.</a:t>
            </a: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70	75	65	60	61	64	68	72	</a:t>
            </a:r>
            <a:br>
              <a:rPr lang="en-US" i="0" dirty="0">
                <a:solidFill>
                  <a:srgbClr val="0000FF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	59	68	82	76	70	68 	50</a:t>
            </a: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Find the average speed of these cars.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Using a calculator, the sum of the speeds is </a:t>
            </a:r>
            <a:r>
              <a:rPr lang="en-US" sz="2800" i="0" dirty="0">
                <a:solidFill>
                  <a:srgbClr val="0000FF"/>
                </a:solidFill>
              </a:rPr>
              <a:t>1008 mph</a:t>
            </a:r>
            <a:r>
              <a:rPr lang="en-US" sz="2800" i="0" dirty="0">
                <a:solidFill>
                  <a:schemeClr val="tx1"/>
                </a:solidFill>
              </a:rPr>
              <a:t>. Dividing by </a:t>
            </a:r>
            <a:r>
              <a:rPr lang="en-US" sz="2800" i="0" dirty="0">
                <a:solidFill>
                  <a:srgbClr val="0000FF"/>
                </a:solidFill>
              </a:rPr>
              <a:t>15</a:t>
            </a:r>
            <a:r>
              <a:rPr lang="en-US" sz="2800" i="0" dirty="0">
                <a:solidFill>
                  <a:schemeClr val="tx1"/>
                </a:solidFill>
              </a:rPr>
              <a:t> gives the average speed.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sz="2800" dirty="0"/>
          </a:p>
          <a:p>
            <a:pPr marL="0" indent="0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800" dirty="0"/>
              <a:t>The average speed was </a:t>
            </a:r>
            <a:r>
              <a:rPr lang="en-US" sz="2800" dirty="0">
                <a:solidFill>
                  <a:srgbClr val="FF0000"/>
                </a:solidFill>
              </a:rPr>
              <a:t>67.2 mph</a:t>
            </a:r>
            <a:r>
              <a:rPr lang="en-US" sz="2800" dirty="0"/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dirty="0" smtClean="0"/>
              <a:t>Application</a:t>
            </a:r>
            <a:r>
              <a:rPr lang="en-US" dirty="0"/>
              <a:t>: Calculating an Average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4572000" y="3089275"/>
          <a:ext cx="1663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14" name="Equation" r:id="rId3" imgW="1663700" imgH="368300" progId="Equation.DSMT4">
                  <p:embed/>
                </p:oleObj>
              </mc:Choice>
              <mc:Fallback>
                <p:oleObj name="Equation" r:id="rId3" imgW="1663700" imgH="368300" progId="Equation.DSMT4">
                  <p:embed/>
                  <p:pic>
                    <p:nvPicPr>
                      <p:cNvPr id="0" name="Picture 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089275"/>
                        <a:ext cx="1663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124200" y="3127375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15" name="Equation" r:id="rId5" imgW="1371600" imgH="292100" progId="Equation.DSMT4">
                  <p:embed/>
                </p:oleObj>
              </mc:Choice>
              <mc:Fallback>
                <p:oleObj name="Equation" r:id="rId5" imgW="1371600" imgH="292100" progId="Equation.DSMT4">
                  <p:embed/>
                  <p:pic>
                    <p:nvPicPr>
                      <p:cNvPr id="0" name="Picture 2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127375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13"/>
          <p:cNvSpPr>
            <a:spLocks noGrp="1"/>
          </p:cNvSpPr>
          <p:nvPr>
            <p:ph idx="1"/>
          </p:nvPr>
        </p:nvSpPr>
        <p:spPr>
          <a:xfrm>
            <a:off x="391948" y="1047750"/>
            <a:ext cx="8229600" cy="466344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Multiply. Reduce fractions to lowest terms.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 smtClean="0"/>
              <a:t>Multiplying </a:t>
            </a:r>
            <a:r>
              <a:rPr lang="en-US" dirty="0"/>
              <a:t>Positive and Negative Real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622119"/>
              </p:ext>
            </p:extLst>
          </p:nvPr>
        </p:nvGraphicFramePr>
        <p:xfrm>
          <a:off x="1016000" y="1783715"/>
          <a:ext cx="85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43" name="Equation" r:id="rId3" imgW="850680" imgH="469800" progId="Equation.DSMT4">
                  <p:embed/>
                </p:oleObj>
              </mc:Choice>
              <mc:Fallback>
                <p:oleObj name="Equation" r:id="rId3" imgW="850680" imgH="469800" progId="Equation.DSMT4">
                  <p:embed/>
                  <p:pic>
                    <p:nvPicPr>
                      <p:cNvPr id="0" name="Picture 4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783715"/>
                        <a:ext cx="85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05114"/>
              </p:ext>
            </p:extLst>
          </p:nvPr>
        </p:nvGraphicFramePr>
        <p:xfrm>
          <a:off x="1898650" y="1732915"/>
          <a:ext cx="4521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44" name="Equation" r:id="rId5" imgW="4507200" imgH="585000" progId="Equation.DSMT4">
                  <p:embed/>
                </p:oleObj>
              </mc:Choice>
              <mc:Fallback>
                <p:oleObj name="Equation" r:id="rId5" imgW="4507200" imgH="585000" progId="Equation.DSMT4">
                  <p:embed/>
                  <p:pic>
                    <p:nvPicPr>
                      <p:cNvPr id="0" name="Picture 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1732915"/>
                        <a:ext cx="4521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3069993"/>
              </p:ext>
            </p:extLst>
          </p:nvPr>
        </p:nvGraphicFramePr>
        <p:xfrm>
          <a:off x="6541912" y="1874025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45" name="Equation" r:id="rId7" imgW="863225" imgH="291973" progId="Equation.DSMT4">
                  <p:embed/>
                </p:oleObj>
              </mc:Choice>
              <mc:Fallback>
                <p:oleObj name="Equation" r:id="rId7" imgW="863225" imgH="291973" progId="Equation.DSMT4">
                  <p:embed/>
                  <p:pic>
                    <p:nvPicPr>
                      <p:cNvPr id="0" name="Picture 4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1912" y="1874025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436860"/>
              </p:ext>
            </p:extLst>
          </p:nvPr>
        </p:nvGraphicFramePr>
        <p:xfrm>
          <a:off x="903287" y="3098165"/>
          <a:ext cx="10398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46" name="Equation" r:id="rId9" imgW="1028520" imgH="469800" progId="Equation.DSMT4">
                  <p:embed/>
                </p:oleObj>
              </mc:Choice>
              <mc:Fallback>
                <p:oleObj name="Equation" r:id="rId9" imgW="1028520" imgH="469800" progId="Equation.DSMT4">
                  <p:embed/>
                  <p:pic>
                    <p:nvPicPr>
                      <p:cNvPr id="0" name="Picture 4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3287" y="3098165"/>
                        <a:ext cx="10398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227802"/>
              </p:ext>
            </p:extLst>
          </p:nvPr>
        </p:nvGraphicFramePr>
        <p:xfrm>
          <a:off x="2009423" y="3179303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47" name="Equation" r:id="rId11" imgW="876300" imgH="292100" progId="Equation.DSMT4">
                  <p:embed/>
                </p:oleObj>
              </mc:Choice>
              <mc:Fallback>
                <p:oleObj name="Equation" r:id="rId11" imgW="876300" imgH="292100" progId="Equation.DSMT4">
                  <p:embed/>
                  <p:pic>
                    <p:nvPicPr>
                      <p:cNvPr id="0" name="Picture 4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423" y="3179303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885213"/>
              </p:ext>
            </p:extLst>
          </p:nvPr>
        </p:nvGraphicFramePr>
        <p:xfrm>
          <a:off x="923925" y="3741103"/>
          <a:ext cx="1036637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48" name="Equation" r:id="rId13" imgW="1028520" imgH="469800" progId="Equation.DSMT4">
                  <p:embed/>
                </p:oleObj>
              </mc:Choice>
              <mc:Fallback>
                <p:oleObj name="Equation" r:id="rId13" imgW="1028520" imgH="469800" progId="Equation.DSMT4">
                  <p:embed/>
                  <p:pic>
                    <p:nvPicPr>
                      <p:cNvPr id="0" name="Picture 4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3741103"/>
                        <a:ext cx="1036637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952223"/>
              </p:ext>
            </p:extLst>
          </p:nvPr>
        </p:nvGraphicFramePr>
        <p:xfrm>
          <a:off x="1981200" y="3827533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49" name="Equation" r:id="rId15" imgW="863225" imgH="279279" progId="Equation.DSMT4">
                  <p:embed/>
                </p:oleObj>
              </mc:Choice>
              <mc:Fallback>
                <p:oleObj name="Equation" r:id="rId15" imgW="863225" imgH="279279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827533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772759"/>
              </p:ext>
            </p:extLst>
          </p:nvPr>
        </p:nvGraphicFramePr>
        <p:xfrm>
          <a:off x="987425" y="4414203"/>
          <a:ext cx="11366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50" name="Equation" r:id="rId17" imgW="1130040" imgH="469800" progId="Equation.DSMT4">
                  <p:embed/>
                </p:oleObj>
              </mc:Choice>
              <mc:Fallback>
                <p:oleObj name="Equation" r:id="rId17" imgW="1130040" imgH="469800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4414203"/>
                        <a:ext cx="11366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999996"/>
              </p:ext>
            </p:extLst>
          </p:nvPr>
        </p:nvGraphicFramePr>
        <p:xfrm>
          <a:off x="2146300" y="4493578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51" name="Equation" r:id="rId19" imgW="1106280" imgH="264960" progId="Equation.DSMT4">
                  <p:embed/>
                </p:oleObj>
              </mc:Choice>
              <mc:Fallback>
                <p:oleObj name="Equation" r:id="rId19" imgW="1106280" imgH="264960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493578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308803"/>
              </p:ext>
            </p:extLst>
          </p:nvPr>
        </p:nvGraphicFramePr>
        <p:xfrm>
          <a:off x="960438" y="4924425"/>
          <a:ext cx="143033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52" name="Equation" r:id="rId21" imgW="1422360" imgH="927000" progId="Equation.DSMT4">
                  <p:embed/>
                </p:oleObj>
              </mc:Choice>
              <mc:Fallback>
                <p:oleObj name="Equation" r:id="rId21" imgW="1422360" imgH="927000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4924425"/>
                        <a:ext cx="1430337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360713"/>
              </p:ext>
            </p:extLst>
          </p:nvPr>
        </p:nvGraphicFramePr>
        <p:xfrm>
          <a:off x="2442985" y="4981084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53" name="Equation" r:id="rId23" imgW="1409700" imgH="838200" progId="Equation.DSMT4">
                  <p:embed/>
                </p:oleObj>
              </mc:Choice>
              <mc:Fallback>
                <p:oleObj name="Equation" r:id="rId23" imgW="1409700" imgH="8382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2985" y="4981084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7302288"/>
              </p:ext>
            </p:extLst>
          </p:nvPr>
        </p:nvGraphicFramePr>
        <p:xfrm>
          <a:off x="4029075" y="4981084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54" name="Equation" r:id="rId25" imgW="774364" imgH="837836" progId="Equation.DSMT4">
                  <p:embed/>
                </p:oleObj>
              </mc:Choice>
              <mc:Fallback>
                <p:oleObj name="Equation" r:id="rId25" imgW="774364" imgH="837836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075" y="4981084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729973"/>
              </p:ext>
            </p:extLst>
          </p:nvPr>
        </p:nvGraphicFramePr>
        <p:xfrm>
          <a:off x="3556222" y="4971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55"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222" y="4971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83127"/>
              </p:ext>
            </p:extLst>
          </p:nvPr>
        </p:nvGraphicFramePr>
        <p:xfrm>
          <a:off x="2929176" y="54284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56" name="Equation" r:id="rId29" imgW="317362" imgH="457002" progId="Equation.DSMT4">
                  <p:embed/>
                </p:oleObj>
              </mc:Choice>
              <mc:Fallback>
                <p:oleObj name="Equation" r:id="rId29" imgW="317362" imgH="457002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9176" y="54284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682873"/>
              </p:ext>
            </p:extLst>
          </p:nvPr>
        </p:nvGraphicFramePr>
        <p:xfrm>
          <a:off x="2945211" y="4971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57" name="Equation" r:id="rId30" imgW="317362" imgH="457002" progId="Equation.DSMT4">
                  <p:embed/>
                </p:oleObj>
              </mc:Choice>
              <mc:Fallback>
                <p:oleObj name="Equation" r:id="rId30" imgW="317362" imgH="457002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5211" y="4971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485881"/>
              </p:ext>
            </p:extLst>
          </p:nvPr>
        </p:nvGraphicFramePr>
        <p:xfrm>
          <a:off x="3240133" y="54284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58" name="Equation" r:id="rId31" imgW="317362" imgH="457002" progId="Equation.DSMT4">
                  <p:embed/>
                </p:oleObj>
              </mc:Choice>
              <mc:Fallback>
                <p:oleObj name="Equation" r:id="rId31" imgW="317362" imgH="457002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133" y="54284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2" name="Object 418"/>
          <p:cNvGraphicFramePr>
            <a:graphicFrameLocks noChangeAspect="1"/>
          </p:cNvGraphicFramePr>
          <p:nvPr/>
        </p:nvGraphicFramePr>
        <p:xfrm>
          <a:off x="1885950" y="2440940"/>
          <a:ext cx="2781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59" name="Equation" r:id="rId32" imgW="2781000" imgH="469800" progId="Equation.DSMT4">
                  <p:embed/>
                </p:oleObj>
              </mc:Choice>
              <mc:Fallback>
                <p:oleObj name="Equation" r:id="rId32" imgW="2781000" imgH="469800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2440940"/>
                        <a:ext cx="2781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3" name="Object 419"/>
          <p:cNvGraphicFramePr>
            <a:graphicFrameLocks noChangeAspect="1"/>
          </p:cNvGraphicFramePr>
          <p:nvPr/>
        </p:nvGraphicFramePr>
        <p:xfrm>
          <a:off x="4686300" y="251714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0" name="Equation" r:id="rId34" imgW="863280" imgH="291960" progId="Equation.DSMT4">
                  <p:embed/>
                </p:oleObj>
              </mc:Choice>
              <mc:Fallback>
                <p:oleObj name="Equation" r:id="rId34" imgW="863280" imgH="291960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2517140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4" name="Object 420"/>
          <p:cNvGraphicFramePr>
            <a:graphicFrameLocks noChangeAspect="1"/>
          </p:cNvGraphicFramePr>
          <p:nvPr/>
        </p:nvGraphicFramePr>
        <p:xfrm>
          <a:off x="1009650" y="2440940"/>
          <a:ext cx="83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1" name="Equation" r:id="rId36" imgW="838080" imgH="469800" progId="Equation.DSMT4">
                  <p:embed/>
                </p:oleObj>
              </mc:Choice>
              <mc:Fallback>
                <p:oleObj name="Equation" r:id="rId36" imgW="838080" imgH="469800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2440940"/>
                        <a:ext cx="83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3"/>
          <p:cNvSpPr txBox="1">
            <a:spLocks/>
          </p:cNvSpPr>
          <p:nvPr/>
        </p:nvSpPr>
        <p:spPr>
          <a:xfrm>
            <a:off x="391948" y="1280160"/>
            <a:ext cx="8229600" cy="4587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Multiply. Reduce fractions to lowest terms.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 smtClean="0"/>
              <a:t>Multiplying </a:t>
            </a:r>
            <a:r>
              <a:rPr lang="en-US" dirty="0"/>
              <a:t>Two Negative </a:t>
            </a:r>
            <a:br>
              <a:rPr lang="en-US" dirty="0"/>
            </a:br>
            <a:r>
              <a:rPr lang="en-US" dirty="0"/>
              <a:t>Real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191173"/>
              </p:ext>
            </p:extLst>
          </p:nvPr>
        </p:nvGraphicFramePr>
        <p:xfrm>
          <a:off x="908050" y="1987550"/>
          <a:ext cx="132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1" name="Equation" r:id="rId3" imgW="1320480" imgH="469800" progId="Equation.DSMT4">
                  <p:embed/>
                </p:oleObj>
              </mc:Choice>
              <mc:Fallback>
                <p:oleObj name="Equation" r:id="rId3" imgW="1320480" imgH="469800" progId="Equation.DSMT4">
                  <p:embed/>
                  <p:pic>
                    <p:nvPicPr>
                      <p:cNvPr id="0" name="Picture 10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1987550"/>
                        <a:ext cx="132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05835"/>
              </p:ext>
            </p:extLst>
          </p:nvPr>
        </p:nvGraphicFramePr>
        <p:xfrm>
          <a:off x="2314221" y="2053166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2" name="Equation" r:id="rId5" imgW="863225" imgH="291973" progId="Equation.DSMT4">
                  <p:embed/>
                </p:oleObj>
              </mc:Choice>
              <mc:Fallback>
                <p:oleObj name="Equation" r:id="rId5" imgW="863225" imgH="291973" progId="Equation.DSMT4">
                  <p:embed/>
                  <p:pic>
                    <p:nvPicPr>
                      <p:cNvPr id="0" name="Picture 10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4221" y="2053166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074172"/>
              </p:ext>
            </p:extLst>
          </p:nvPr>
        </p:nvGraphicFramePr>
        <p:xfrm>
          <a:off x="882650" y="3683000"/>
          <a:ext cx="13462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3" name="Equation" r:id="rId7" imgW="1333440" imgH="469800" progId="Equation.DSMT4">
                  <p:embed/>
                </p:oleObj>
              </mc:Choice>
              <mc:Fallback>
                <p:oleObj name="Equation" r:id="rId7" imgW="1333440" imgH="469800" progId="Equation.DSMT4">
                  <p:embed/>
                  <p:pic>
                    <p:nvPicPr>
                      <p:cNvPr id="0" name="Picture 10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" y="3683000"/>
                        <a:ext cx="13462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4982"/>
              </p:ext>
            </p:extLst>
          </p:nvPr>
        </p:nvGraphicFramePr>
        <p:xfrm>
          <a:off x="2286000" y="375285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4" name="Equation" r:id="rId9" imgW="1143000" imgH="292100" progId="Equation.DSMT4">
                  <p:embed/>
                </p:oleObj>
              </mc:Choice>
              <mc:Fallback>
                <p:oleObj name="Equation" r:id="rId9" imgW="1143000" imgH="292100" progId="Equation.DSMT4">
                  <p:embed/>
                  <p:pic>
                    <p:nvPicPr>
                      <p:cNvPr id="0" name="Picture 10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75285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539809"/>
              </p:ext>
            </p:extLst>
          </p:nvPr>
        </p:nvGraphicFramePr>
        <p:xfrm>
          <a:off x="971550" y="4419600"/>
          <a:ext cx="257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5" name="Equation" r:id="rId11" imgW="2577960" imgH="469800" progId="Equation.DSMT4">
                  <p:embed/>
                </p:oleObj>
              </mc:Choice>
              <mc:Fallback>
                <p:oleObj name="Equation" r:id="rId11" imgW="2577960" imgH="469800" progId="Equation.DSMT4">
                  <p:embed/>
                  <p:pic>
                    <p:nvPicPr>
                      <p:cNvPr id="0" name="Picture 1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419600"/>
                        <a:ext cx="257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8266250"/>
              </p:ext>
            </p:extLst>
          </p:nvPr>
        </p:nvGraphicFramePr>
        <p:xfrm>
          <a:off x="3625850" y="4422070"/>
          <a:ext cx="328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6" name="Equation" r:id="rId13" imgW="3289300" imgH="469900" progId="Equation.DSMT4">
                  <p:embed/>
                </p:oleObj>
              </mc:Choice>
              <mc:Fallback>
                <p:oleObj name="Equation" r:id="rId13" imgW="3289300" imgH="469900" progId="Equation.DSMT4">
                  <p:embed/>
                  <p:pic>
                    <p:nvPicPr>
                      <p:cNvPr id="0" name="Picture 1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50" y="4422070"/>
                        <a:ext cx="328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075727"/>
              </p:ext>
            </p:extLst>
          </p:nvPr>
        </p:nvGraphicFramePr>
        <p:xfrm>
          <a:off x="6985000" y="4496858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7" name="Equation" r:id="rId15" imgW="863225" imgH="291973" progId="Equation.DSMT4">
                  <p:embed/>
                </p:oleObj>
              </mc:Choice>
              <mc:Fallback>
                <p:oleObj name="Equation" r:id="rId15" imgW="863225" imgH="291973" progId="Equation.DSMT4">
                  <p:embed/>
                  <p:pic>
                    <p:nvPicPr>
                      <p:cNvPr id="0" name="Picture 1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0" y="4496858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261520"/>
              </p:ext>
            </p:extLst>
          </p:nvPr>
        </p:nvGraphicFramePr>
        <p:xfrm>
          <a:off x="895350" y="2616200"/>
          <a:ext cx="1371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8" name="Equation" r:id="rId17" imgW="1371600" imgH="927000" progId="Equation.DSMT4">
                  <p:embed/>
                </p:oleObj>
              </mc:Choice>
              <mc:Fallback>
                <p:oleObj name="Equation" r:id="rId17" imgW="1371600" imgH="927000" progId="Equation.DSMT4">
                  <p:embed/>
                  <p:pic>
                    <p:nvPicPr>
                      <p:cNvPr id="0" name="Picture 1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2616200"/>
                        <a:ext cx="1371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2149770"/>
              </p:ext>
            </p:extLst>
          </p:nvPr>
        </p:nvGraphicFramePr>
        <p:xfrm>
          <a:off x="2333625" y="2620963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9" name="Equation" r:id="rId19" imgW="1397000" imgH="838200" progId="Equation.DSMT4">
                  <p:embed/>
                </p:oleObj>
              </mc:Choice>
              <mc:Fallback>
                <p:oleObj name="Equation" r:id="rId19" imgW="1397000" imgH="838200" progId="Equation.DSMT4">
                  <p:embed/>
                  <p:pic>
                    <p:nvPicPr>
                      <p:cNvPr id="0" name="Picture 10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25" y="2620963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990773"/>
              </p:ext>
            </p:extLst>
          </p:nvPr>
        </p:nvGraphicFramePr>
        <p:xfrm>
          <a:off x="3794125" y="2613025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0" name="Equation" r:id="rId21" imgW="774364" imgH="837836" progId="Equation.DSMT4">
                  <p:embed/>
                </p:oleObj>
              </mc:Choice>
              <mc:Fallback>
                <p:oleObj name="Equation" r:id="rId21" imgW="774364" imgH="837836" progId="Equation.DSMT4">
                  <p:embed/>
                  <p:pic>
                    <p:nvPicPr>
                      <p:cNvPr id="0" name="Picture 10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125" y="2613025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223397"/>
              </p:ext>
            </p:extLst>
          </p:nvPr>
        </p:nvGraphicFramePr>
        <p:xfrm>
          <a:off x="2952397" y="2590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1" name="Equation" r:id="rId23" imgW="317362" imgH="457002" progId="Equation.DSMT4">
                  <p:embed/>
                </p:oleObj>
              </mc:Choice>
              <mc:Fallback>
                <p:oleObj name="Equation" r:id="rId23" imgW="317362" imgH="457002" progId="Equation.DSMT4">
                  <p:embed/>
                  <p:pic>
                    <p:nvPicPr>
                      <p:cNvPr id="0" name="Picture 10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397" y="2590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802299"/>
              </p:ext>
            </p:extLst>
          </p:nvPr>
        </p:nvGraphicFramePr>
        <p:xfrm>
          <a:off x="3279775" y="2590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2" name="Equation" r:id="rId25" imgW="317362" imgH="457002" progId="Equation.DSMT4">
                  <p:embed/>
                </p:oleObj>
              </mc:Choice>
              <mc:Fallback>
                <p:oleObj name="Equation" r:id="rId25" imgW="317362" imgH="457002" progId="Equation.DSMT4">
                  <p:embed/>
                  <p:pic>
                    <p:nvPicPr>
                      <p:cNvPr id="0" name="Picture 10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9775" y="2590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632228"/>
              </p:ext>
            </p:extLst>
          </p:nvPr>
        </p:nvGraphicFramePr>
        <p:xfrm>
          <a:off x="3116439" y="30903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3" name="Equation" r:id="rId26" imgW="317362" imgH="457002" progId="Equation.DSMT4">
                  <p:embed/>
                </p:oleObj>
              </mc:Choice>
              <mc:Fallback>
                <p:oleObj name="Equation" r:id="rId26" imgW="317362" imgH="457002" progId="Equation.DSMT4">
                  <p:embed/>
                  <p:pic>
                    <p:nvPicPr>
                      <p:cNvPr id="0" name="Picture 10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439" y="30903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8888518"/>
              </p:ext>
            </p:extLst>
          </p:nvPr>
        </p:nvGraphicFramePr>
        <p:xfrm>
          <a:off x="2809875" y="30903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4"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0" name="Picture 10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75" y="30903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sz="3200" dirty="0" smtClean="0">
                <a:solidFill>
                  <a:schemeClr val="accent1"/>
                </a:solidFill>
              </a:rPr>
              <a:t>: </a:t>
            </a:r>
            <a:r>
              <a:rPr lang="en-US" dirty="0"/>
              <a:t>Multiplying by 0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9" name="Content Placeholder 13"/>
          <p:cNvSpPr txBox="1">
            <a:spLocks/>
          </p:cNvSpPr>
          <p:nvPr/>
        </p:nvSpPr>
        <p:spPr>
          <a:xfrm>
            <a:off x="391948" y="1280160"/>
            <a:ext cx="8229600" cy="45110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Multiply.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082234"/>
              </p:ext>
            </p:extLst>
          </p:nvPr>
        </p:nvGraphicFramePr>
        <p:xfrm>
          <a:off x="865187" y="2085975"/>
          <a:ext cx="1077913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9" name="Equation" r:id="rId3" imgW="1066680" imgH="291960" progId="Equation.DSMT4">
                  <p:embed/>
                </p:oleObj>
              </mc:Choice>
              <mc:Fallback>
                <p:oleObj name="Equation" r:id="rId3" imgW="1066680" imgH="2919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187" y="2085975"/>
                        <a:ext cx="1077913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953736"/>
              </p:ext>
            </p:extLst>
          </p:nvPr>
        </p:nvGraphicFramePr>
        <p:xfrm>
          <a:off x="908050" y="2724150"/>
          <a:ext cx="145415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0" name="Equation" r:id="rId5" imgW="1447560" imgH="291960" progId="Equation.DSMT4">
                  <p:embed/>
                </p:oleObj>
              </mc:Choice>
              <mc:Fallback>
                <p:oleObj name="Equation" r:id="rId5" imgW="1447560" imgH="29196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2724150"/>
                        <a:ext cx="1454150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Rules for Multiplication with Real Numbers</a:t>
            </a:r>
          </a:p>
        </p:txBody>
      </p:sp>
      <p:sp>
        <p:nvSpPr>
          <p:cNvPr id="16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4419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are positive real numbers, then </a:t>
            </a: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two positive numbers is positive: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 startAt="2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two negative numbers is positive: 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 startAt="3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a positive number and a negative number is negative: </a:t>
            </a:r>
          </a:p>
        </p:txBody>
      </p:sp>
      <p:graphicFrame>
        <p:nvGraphicFramePr>
          <p:cNvPr id="17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803650" y="2895600"/>
          <a:ext cx="1536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" name="Equation" r:id="rId3" imgW="1536033" imgH="304668" progId="Equation.DSMT4">
                  <p:embed/>
                </p:oleObj>
              </mc:Choice>
              <mc:Fallback>
                <p:oleObj name="Equation" r:id="rId3" imgW="1536033" imgH="304668" progId="Equation.DSMT4">
                  <p:embed/>
                  <p:pic>
                    <p:nvPicPr>
                      <p:cNvPr id="0" name="Picture 43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650" y="2895600"/>
                        <a:ext cx="1536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/>
        </p:nvGraphicFramePr>
        <p:xfrm>
          <a:off x="3416300" y="3886200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6" name="Equation" r:id="rId5" imgW="2311400" imgH="469900" progId="Equation.DSMT4">
                  <p:embed/>
                </p:oleObj>
              </mc:Choice>
              <mc:Fallback>
                <p:oleObj name="Equation" r:id="rId5" imgW="2311400" imgH="469900" progId="Equation.DSMT4">
                  <p:embed/>
                  <p:pic>
                    <p:nvPicPr>
                      <p:cNvPr id="0" name="Picture 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3886200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/>
        </p:nvGraphicFramePr>
        <p:xfrm>
          <a:off x="3644900" y="5169254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7" name="Equation" r:id="rId7" imgW="1854200" imgH="469900" progId="Equation.DSMT4">
                  <p:embed/>
                </p:oleObj>
              </mc:Choice>
              <mc:Fallback>
                <p:oleObj name="Equation" r:id="rId7" imgW="1854200" imgH="469900" progId="Equation.DSMT4">
                  <p:embed/>
                  <p:pic>
                    <p:nvPicPr>
                      <p:cNvPr id="0" name="Picture 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5169254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18288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lnSpc>
                <a:spcPct val="90000"/>
              </a:lnSpc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33400" indent="-533400" eaLnBrk="0" hangingPunct="0">
              <a:lnSpc>
                <a:spcPct val="90000"/>
              </a:lnSpc>
              <a:buNone/>
              <a:tabLst>
                <a:tab pos="520700" algn="l"/>
              </a:tabLst>
            </a:pPr>
            <a:endParaRPr lang="en-US" sz="15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lnSpc>
                <a:spcPct val="90000"/>
              </a:lnSpc>
              <a:buFont typeface="+mj-lt"/>
              <a:buAutoNum type="arabicPeriod" startAt="4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0 and any number is 0: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Rules for Multiplication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870200" y="2537178"/>
          <a:ext cx="340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1" name="Equation" r:id="rId3" imgW="3403600" imgH="469900" progId="Equation.DSMT4">
                  <p:embed/>
                </p:oleObj>
              </mc:Choice>
              <mc:Fallback>
                <p:oleObj name="Equation" r:id="rId3" imgW="3403600" imgH="469900" progId="Equation.DSMT4">
                  <p:embed/>
                  <p:pic>
                    <p:nvPicPr>
                      <p:cNvPr id="0" name="Picture 14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2537178"/>
                        <a:ext cx="340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35814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(where           ),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(where           ),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Division with Real Numbers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5775678" y="190500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17" name="Equation" r:id="rId3" imgW="723586" imgH="304668" progId="Equation.DSMT4">
                  <p:embed/>
                </p:oleObj>
              </mc:Choice>
              <mc:Fallback>
                <p:oleObj name="Equation" r:id="rId3" imgW="723586" imgH="304668" progId="Equation.DSMT4">
                  <p:embed/>
                  <p:pic>
                    <p:nvPicPr>
                      <p:cNvPr id="0" name="Picture 58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5678" y="190500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92143252"/>
              </p:ext>
            </p:extLst>
          </p:nvPr>
        </p:nvGraphicFramePr>
        <p:xfrm>
          <a:off x="2900363" y="2362200"/>
          <a:ext cx="33416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18" name="Equation" r:id="rId5" imgW="3629520" imgH="905040" progId="Equation.DSMT4">
                  <p:embed/>
                </p:oleObj>
              </mc:Choice>
              <mc:Fallback>
                <p:oleObj name="Equation" r:id="rId5" imgW="3629520" imgH="905040" progId="Equation.DSMT4">
                  <p:embed/>
                  <p:pic>
                    <p:nvPicPr>
                      <p:cNvPr id="0" name="Picture 5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363" y="2362200"/>
                        <a:ext cx="334168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768600" y="3922183"/>
          <a:ext cx="360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19" name="Equation" r:id="rId7" imgW="3606800" imgH="838200" progId="Equation.DSMT4">
                  <p:embed/>
                </p:oleObj>
              </mc:Choice>
              <mc:Fallback>
                <p:oleObj name="Equation" r:id="rId7" imgW="3606800" imgH="838200" progId="Equation.DSMT4">
                  <p:embed/>
                  <p:pic>
                    <p:nvPicPr>
                      <p:cNvPr id="0" name="Picture 5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3922183"/>
                        <a:ext cx="360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5391855" y="342900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0" name="Equation" r:id="rId9" imgW="723586" imgH="304668" progId="Equation.DSMT4">
                  <p:embed/>
                </p:oleObj>
              </mc:Choice>
              <mc:Fallback>
                <p:oleObj name="Equation" r:id="rId9" imgW="723586" imgH="304668" progId="Equation.DSMT4">
                  <p:embed/>
                  <p:pic>
                    <p:nvPicPr>
                      <p:cNvPr id="0" name="Picture 5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855" y="342900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143000"/>
            <a:ext cx="8229600" cy="4800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533400" indent="-533400" algn="ctr" eaLnBrk="0" hangingPunct="0"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Definition</a:t>
            </a:r>
            <a:endParaRPr lang="en-US" sz="28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spcBef>
                <a:spcPts val="1200"/>
              </a:spcBef>
              <a:buAutoNum type="arabicPeriod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Suppose that          and            Then, since division is 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related to multiplication, we must have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but this is not possible because              for any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value of </a:t>
            </a:r>
            <a:r>
              <a:rPr lang="en-US" sz="2800" i="1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</a:rPr>
              <a:t>and we stated that </a:t>
            </a:r>
          </a:p>
          <a:p>
            <a:pPr marL="514350" indent="-514350" eaLnBrk="0" hangingPunct="0">
              <a:spcBef>
                <a:spcPts val="1200"/>
              </a:spcBef>
              <a:buAutoNum type="arabicPeriod" startAt="2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Suppose that            Then,              which is true for 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all values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But, for the division to be defined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we must have a unique answer for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Therefore, in any case, we conclude that division by 0 is undefined.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</a:rPr>
              <a:t>Division by 0 is Undefined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4955794"/>
              </p:ext>
            </p:extLst>
          </p:nvPr>
        </p:nvGraphicFramePr>
        <p:xfrm>
          <a:off x="3052927" y="1783253"/>
          <a:ext cx="6699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03" name="Equation" r:id="rId3" imgW="685440" imgH="283320" progId="Equation.DSMT4">
                  <p:embed/>
                </p:oleObj>
              </mc:Choice>
              <mc:Fallback>
                <p:oleObj name="Equation" r:id="rId3" imgW="685440" imgH="283320" progId="Equation.DSMT4">
                  <p:embed/>
                  <p:pic>
                    <p:nvPicPr>
                      <p:cNvPr id="0" name="Picture 63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2927" y="1783253"/>
                        <a:ext cx="669925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207177"/>
              </p:ext>
            </p:extLst>
          </p:nvPr>
        </p:nvGraphicFramePr>
        <p:xfrm>
          <a:off x="4409417" y="1447800"/>
          <a:ext cx="8032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04" name="Equation" r:id="rId5" imgW="822600" imgH="886680" progId="Equation.DSMT4">
                  <p:embed/>
                </p:oleObj>
              </mc:Choice>
              <mc:Fallback>
                <p:oleObj name="Equation" r:id="rId5" imgW="822600" imgH="88668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9417" y="1447800"/>
                        <a:ext cx="8032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7319667"/>
              </p:ext>
            </p:extLst>
          </p:nvPr>
        </p:nvGraphicFramePr>
        <p:xfrm>
          <a:off x="6818313" y="2329796"/>
          <a:ext cx="107156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05" name="Equation" r:id="rId7" imgW="1106280" imgH="329040" progId="Equation.DSMT4">
                  <p:embed/>
                </p:oleObj>
              </mc:Choice>
              <mc:Fallback>
                <p:oleObj name="Equation" r:id="rId7" imgW="1106280" imgH="329040" progId="Equation.DSMT4">
                  <p:embed/>
                  <p:pic>
                    <p:nvPicPr>
                      <p:cNvPr id="0" name="Picture 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8313" y="2329796"/>
                        <a:ext cx="107156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327626"/>
              </p:ext>
            </p:extLst>
          </p:nvPr>
        </p:nvGraphicFramePr>
        <p:xfrm>
          <a:off x="5647231" y="2705100"/>
          <a:ext cx="987425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06" name="Equation" r:id="rId9" imgW="1014840" imgH="264960" progId="Equation.DSMT4">
                  <p:embed/>
                </p:oleObj>
              </mc:Choice>
              <mc:Fallback>
                <p:oleObj name="Equation" r:id="rId9" imgW="1014840" imgH="264960" progId="Equation.DSMT4">
                  <p:embed/>
                  <p:pic>
                    <p:nvPicPr>
                      <p:cNvPr id="0" name="Picture 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231" y="2705100"/>
                        <a:ext cx="987425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9717513"/>
              </p:ext>
            </p:extLst>
          </p:nvPr>
        </p:nvGraphicFramePr>
        <p:xfrm>
          <a:off x="5344512" y="3077835"/>
          <a:ext cx="75565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07" name="Equation" r:id="rId11" imgW="776880" imgH="283320" progId="Equation.DSMT4">
                  <p:embed/>
                </p:oleObj>
              </mc:Choice>
              <mc:Fallback>
                <p:oleObj name="Equation" r:id="rId11" imgW="776880" imgH="283320" progId="Equation.DSMT4">
                  <p:embed/>
                  <p:pic>
                    <p:nvPicPr>
                      <p:cNvPr id="0" name="Picture 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4512" y="3077835"/>
                        <a:ext cx="75565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606165"/>
              </p:ext>
            </p:extLst>
          </p:nvPr>
        </p:nvGraphicFramePr>
        <p:xfrm>
          <a:off x="3048000" y="3276600"/>
          <a:ext cx="8032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08" name="Equation" r:id="rId13" imgW="822600" imgH="886680" progId="Equation.DSMT4">
                  <p:embed/>
                </p:oleObj>
              </mc:Choice>
              <mc:Fallback>
                <p:oleObj name="Equation" r:id="rId13" imgW="822600" imgH="88668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76600"/>
                        <a:ext cx="8032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092095"/>
              </p:ext>
            </p:extLst>
          </p:nvPr>
        </p:nvGraphicFramePr>
        <p:xfrm>
          <a:off x="4811713" y="3630613"/>
          <a:ext cx="987425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09" name="Equation" r:id="rId15" imgW="1014840" imgH="264960" progId="Equation.DSMT4">
                  <p:embed/>
                </p:oleObj>
              </mc:Choice>
              <mc:Fallback>
                <p:oleObj name="Equation" r:id="rId15" imgW="1014840" imgH="26496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1713" y="3630613"/>
                        <a:ext cx="987425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485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636</Words>
  <Application>Microsoft Office PowerPoint</Application>
  <PresentationFormat>On-screen Show (4:3)</PresentationFormat>
  <Paragraphs>127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8.4</vt:lpstr>
      <vt:lpstr>Objectives</vt:lpstr>
      <vt:lpstr>Example 1: Multiplying Positive and Negative Real Numbers </vt:lpstr>
      <vt:lpstr>Example 2: Multiplying Two Negative  Real Numbers </vt:lpstr>
      <vt:lpstr>Example 3: Multiplying by 0 </vt:lpstr>
      <vt:lpstr>Rules for Multiplication with Real Numbers</vt:lpstr>
      <vt:lpstr>Rules for Multiplication with Real Numbers</vt:lpstr>
      <vt:lpstr>Division with Real Numbers</vt:lpstr>
      <vt:lpstr>Division by 0 is Undefined </vt:lpstr>
      <vt:lpstr>Example 4: Dividing Real Numbers</vt:lpstr>
      <vt:lpstr>Example 4: Dividing Real Numbers (cont.)</vt:lpstr>
      <vt:lpstr>Division with Real Numbers</vt:lpstr>
      <vt:lpstr>Rules for Division with Real Numbers</vt:lpstr>
      <vt:lpstr>Division with Real Numbers</vt:lpstr>
      <vt:lpstr>Example 5: Dividing Fractions and Decimals</vt:lpstr>
      <vt:lpstr>Example 5: Dividing Fractions and Decimals (cont.)</vt:lpstr>
      <vt:lpstr>Average (or Mean)</vt:lpstr>
      <vt:lpstr>Example 6: Application: Calculating an Average</vt:lpstr>
      <vt:lpstr>Example 6: Application: Calculating an Average (cont.)</vt:lpstr>
      <vt:lpstr>Example 7: Application: Calculating an Average</vt:lpstr>
      <vt:lpstr>Example 7: Application: Calculating an Average (cont.)</vt:lpstr>
      <vt:lpstr>Example 8: Application: Calculating an Average</vt:lpstr>
      <vt:lpstr>Example 8: Application: Calculating an Average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228</cp:revision>
  <cp:lastPrinted>2018-01-15T08:43:49Z</cp:lastPrinted>
  <dcterms:created xsi:type="dcterms:W3CDTF">2013-04-26T14:43:13Z</dcterms:created>
  <dcterms:modified xsi:type="dcterms:W3CDTF">2018-08-13T20:55:37Z</dcterms:modified>
</cp:coreProperties>
</file>