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FFCC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44" autoAdjust="0"/>
    <p:restoredTop sz="94660"/>
  </p:normalViewPr>
  <p:slideViewPr>
    <p:cSldViewPr>
      <p:cViewPr varScale="1">
        <p:scale>
          <a:sx n="109" d="100"/>
          <a:sy n="109" d="100"/>
        </p:scale>
        <p:origin x="15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70.wmf"/><Relationship Id="rId2" Type="http://schemas.openxmlformats.org/officeDocument/2006/relationships/image" Target="../media/image55.wmf"/><Relationship Id="rId16" Type="http://schemas.openxmlformats.org/officeDocument/2006/relationships/image" Target="../media/image69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5" Type="http://schemas.openxmlformats.org/officeDocument/2006/relationships/image" Target="../media/image6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34" Type="http://schemas.openxmlformats.org/officeDocument/2006/relationships/image" Target="../media/image69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3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66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4.wmf"/><Relationship Id="rId32" Type="http://schemas.openxmlformats.org/officeDocument/2006/relationships/image" Target="../media/image68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28" Type="http://schemas.openxmlformats.org/officeDocument/2006/relationships/image" Target="../media/image66.wmf"/><Relationship Id="rId36" Type="http://schemas.openxmlformats.org/officeDocument/2006/relationships/image" Target="../media/image70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1.bin"/><Relationship Id="rId31" Type="http://schemas.openxmlformats.org/officeDocument/2006/relationships/oleObject" Target="../embeddings/oleObject67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5.bin"/><Relationship Id="rId30" Type="http://schemas.openxmlformats.org/officeDocument/2006/relationships/image" Target="../media/image67.wmf"/><Relationship Id="rId35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15.9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and Division with Complex Numbers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</a:t>
            </a:r>
            <a:r>
              <a:rPr lang="en-US" sz="3200" smtClean="0"/>
              <a:t> 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527050" y="1136650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3" imgW="1409400" imgH="977760" progId="Equation.DSMT4">
                  <p:embed/>
                </p:oleObj>
              </mc:Choice>
              <mc:Fallback>
                <p:oleObj name="Equation" r:id="rId3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136650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133600" y="2286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5" imgW="939800" imgH="965200" progId="Equation.DSMT4">
                  <p:embed/>
                </p:oleObj>
              </mc:Choice>
              <mc:Fallback>
                <p:oleObj name="Equation" r:id="rId5" imgW="9398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00400" y="2133600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7" imgW="2565400" imgH="1282700" progId="Equation.DSMT4">
                  <p:embed/>
                </p:oleObj>
              </mc:Choice>
              <mc:Fallback>
                <p:oleObj name="Equation" r:id="rId7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00400" y="3581400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9" imgW="2108200" imgH="1219200" progId="Equation.DSMT4">
                  <p:embed/>
                </p:oleObj>
              </mc:Choice>
              <mc:Fallback>
                <p:oleObj name="Equation" r:id="rId9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410200" y="3581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1" imgW="1562100" imgH="914400" progId="Equation.DSMT4">
                  <p:embed/>
                </p:oleObj>
              </mc:Choice>
              <mc:Fallback>
                <p:oleObj name="Equation" r:id="rId11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81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200400" y="49530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3" imgW="1562100" imgH="914400" progId="Equation.DSMT4">
                  <p:embed/>
                </p:oleObj>
              </mc:Choice>
              <mc:Fallback>
                <p:oleObj name="Equation" r:id="rId13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864100" y="49530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5" imgW="1689100" imgH="914400" progId="Equation.DSMT4">
                  <p:embed/>
                </p:oleObj>
              </mc:Choice>
              <mc:Fallback>
                <p:oleObj name="Equation" r:id="rId15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9530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6629400" y="4953000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7" imgW="1498600" imgH="914400" progId="Equation.DSMT4">
                  <p:embed/>
                </p:oleObj>
              </mc:Choice>
              <mc:Fallback>
                <p:oleObj name="Equation" r:id="rId17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53000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5362" name="Rectangle 3"/>
          <p:cNvSpPr>
            <a:spLocks noGrp="1"/>
          </p:cNvSpPr>
          <p:nvPr>
            <p:ph idx="1"/>
          </p:nvPr>
        </p:nvSpPr>
        <p:spPr>
          <a:xfrm>
            <a:off x="457200" y="2219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1168200" imgH="838080" progId="Equation.DSMT4">
                  <p:embed/>
                </p:oleObj>
              </mc:Choice>
              <mc:Fallback>
                <p:oleObj name="Equation" r:id="rId3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/>
        </p:nvGraphicFramePr>
        <p:xfrm>
          <a:off x="4108450" y="320040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" imgW="3771720" imgH="647640" progId="Equation.DSMT4">
                  <p:embed/>
                </p:oleObj>
              </mc:Choice>
              <mc:Fallback>
                <p:oleObj name="Equation" r:id="rId5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20040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03300" y="3048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7" imgW="672808" imgH="837836" progId="Equation.DSMT4">
                  <p:embed/>
                </p:oleObj>
              </mc:Choice>
              <mc:Fallback>
                <p:oleObj name="Equation" r:id="rId7" imgW="672808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048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828800" y="302260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9" imgW="1778000" imgH="990600" progId="Equation.DSMT4">
                  <p:embed/>
                </p:oleObj>
              </mc:Choice>
              <mc:Fallback>
                <p:oleObj name="Equation" r:id="rId9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2260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828800" y="411480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1" imgW="1397000" imgH="876300" progId="Equation.DSMT4">
                  <p:embed/>
                </p:oleObj>
              </mc:Choice>
              <mc:Fallback>
                <p:oleObj name="Equation" r:id="rId11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352800" y="4191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3" imgW="1320800" imgH="838200" progId="Equation.DSMT4">
                  <p:embed/>
                </p:oleObj>
              </mc:Choice>
              <mc:Fallback>
                <p:oleObj name="Equation" r:id="rId13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828800" y="52578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5" imgW="1054100" imgH="292100" progId="Equation.DSMT4">
                  <p:embed/>
                </p:oleObj>
              </mc:Choice>
              <mc:Fallback>
                <p:oleObj name="Equation" r:id="rId15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3" imgW="1638000" imgH="965160" progId="Equation.DSMT4">
                  <p:embed/>
                </p:oleObj>
              </mc:Choice>
              <mc:Fallback>
                <p:oleObj name="Equation" r:id="rId3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30400" y="23622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5" imgW="1155700" imgH="965200" progId="Equation.DSMT4">
                  <p:embed/>
                </p:oleObj>
              </mc:Choice>
              <mc:Fallback>
                <p:oleObj name="Equation" r:id="rId5" imgW="11557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3622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149600" y="22225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7" imgW="2997200" imgH="1282700" progId="Equation.DSMT4">
                  <p:embed/>
                </p:oleObj>
              </mc:Choice>
              <mc:Fallback>
                <p:oleObj name="Equation" r:id="rId7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225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49600" y="35814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9" imgW="3708400" imgH="1409700" progId="Equation.DSMT4">
                  <p:embed/>
                </p:oleObj>
              </mc:Choice>
              <mc:Fallback>
                <p:oleObj name="Equation" r:id="rId9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5814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149600" y="50292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1" imgW="2247900" imgH="914400" progId="Equation.DSMT4">
                  <p:embed/>
                </p:oleObj>
              </mc:Choice>
              <mc:Fallback>
                <p:oleObj name="Equation" r:id="rId11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0292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384800" y="502920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3" imgW="1778000" imgH="914400" progId="Equation.DSMT4">
                  <p:embed/>
                </p:oleObj>
              </mc:Choice>
              <mc:Fallback>
                <p:oleObj name="Equation" r:id="rId13" imgW="17780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502920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7188200" y="50292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5" imgW="1879600" imgH="914400" progId="Equation.DSMT4">
                  <p:embed/>
                </p:oleObj>
              </mc:Choice>
              <mc:Fallback>
                <p:oleObj name="Equation" r:id="rId15" imgW="18796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50292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/>
              <a:t>Example 3: Simplifying Powers of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Simplify each power of </a:t>
            </a:r>
            <a:r>
              <a:rPr lang="en-US" sz="2800" i="1" dirty="0" err="1" smtClean="0">
                <a:solidFill>
                  <a:schemeClr val="tx1"/>
                </a:solidFill>
              </a:rPr>
              <a:t>i</a:t>
            </a:r>
            <a:r>
              <a:rPr lang="en-US" sz="2800" i="0" dirty="0" smtClean="0">
                <a:solidFill>
                  <a:schemeClr val="tx1"/>
                </a:solidFill>
              </a:rPr>
              <a:t>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3" imgW="825480" imgH="380880" progId="Equation.DSMT4">
                  <p:embed/>
                </p:oleObj>
              </mc:Choice>
              <mc:Fallback>
                <p:oleObj name="Equation" r:id="rId3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5" imgW="914400" imgH="368300" progId="Equation.DSMT4">
                  <p:embed/>
                </p:oleObj>
              </mc:Choice>
              <mc:Fallback>
                <p:oleObj name="Equation" r:id="rId5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7" imgW="1282700" imgH="635000" progId="Equation.DSMT4">
                  <p:embed/>
                </p:oleObj>
              </mc:Choice>
              <mc:Fallback>
                <p:oleObj name="Equation" r:id="rId7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2000250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9" imgW="1193800" imgH="533400" progId="Equation.DSMT4">
                  <p:embed/>
                </p:oleObj>
              </mc:Choice>
              <mc:Fallback>
                <p:oleObj name="Equation" r:id="rId9" imgW="1193800" imgH="533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00250"/>
                        <a:ext cx="1193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11" imgW="406224" imgH="279279" progId="Equation.DSMT4">
                  <p:embed/>
                </p:oleObj>
              </mc:Choice>
              <mc:Fallback>
                <p:oleObj name="Equation" r:id="rId11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91200" y="2120900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 err="1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 smtClean="0">
                <a:solidFill>
                  <a:srgbClr val="008080"/>
                </a:solidFill>
              </a:rPr>
              <a:t> 0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000" i="1" dirty="0" err="1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13" imgW="838080" imgH="380880" progId="Equation.DSMT4">
                  <p:embed/>
                </p:oleObj>
              </mc:Choice>
              <mc:Fallback>
                <p:oleObj name="Equation" r:id="rId13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15" imgW="1016000" imgH="368300" progId="Equation.DSMT4">
                  <p:embed/>
                </p:oleObj>
              </mc:Choice>
              <mc:Fallback>
                <p:oleObj name="Equation" r:id="rId15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Equation" r:id="rId17" imgW="1396394" imgH="634725" progId="Equation.DSMT4">
                  <p:embed/>
                </p:oleObj>
              </mc:Choice>
              <mc:Fallback>
                <p:oleObj name="Equation" r:id="rId17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000500" y="309880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Equation" r:id="rId19" imgW="1714500" imgH="533400" progId="Equation.DSMT4">
                  <p:embed/>
                </p:oleObj>
              </mc:Choice>
              <mc:Fallback>
                <p:oleObj name="Equation" r:id="rId19" imgW="1714500" imgH="533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098800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21" imgW="685800" imgH="279400" progId="Equation.DSMT4">
                  <p:embed/>
                </p:oleObj>
              </mc:Choice>
              <mc:Fallback>
                <p:oleObj name="Equation" r:id="rId21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791200" y="3581400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82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1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 smtClean="0">
                <a:solidFill>
                  <a:srgbClr val="008080"/>
                </a:solidFill>
              </a:rPr>
              <a:t> –1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 smtClean="0">
                <a:solidFill>
                  <a:srgbClr val="008080"/>
                </a:solidFill>
              </a:rPr>
              <a:t>0</a:t>
            </a:r>
            <a:r>
              <a:rPr lang="en-US" sz="2000" i="1" dirty="0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918200" y="4419600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tion" r:id="rId23" imgW="2692400" imgH="241300" progId="Equation.DSMT4">
                  <p:embed/>
                </p:oleObj>
              </mc:Choice>
              <mc:Fallback>
                <p:oleObj name="Equation" r:id="rId23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19600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25" imgW="850680" imgH="380880" progId="Equation.DSMT4">
                  <p:embed/>
                </p:oleObj>
              </mc:Choice>
              <mc:Fallback>
                <p:oleObj name="Equation" r:id="rId25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27" imgW="596900" imgH="838200" progId="Equation.DSMT4">
                  <p:embed/>
                </p:oleObj>
              </mc:Choice>
              <mc:Fallback>
                <p:oleObj name="Equation" r:id="rId27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29" imgW="914400" imgH="838200" progId="Equation.DSMT4">
                  <p:embed/>
                </p:oleObj>
              </mc:Choice>
              <mc:Fallback>
                <p:oleObj name="Equation" r:id="rId29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31" imgW="609600" imgH="838200" progId="Equation.DSMT4">
                  <p:embed/>
                </p:oleObj>
              </mc:Choice>
              <mc:Fallback>
                <p:oleObj name="Equation" r:id="rId31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33" imgW="520700" imgH="838200" progId="Equation.DSMT4">
                  <p:embed/>
                </p:oleObj>
              </mc:Choice>
              <mc:Fallback>
                <p:oleObj name="Equation" r:id="rId33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35" imgW="406224" imgH="279279" progId="Equation.DSMT4">
                  <p:embed/>
                </p:oleObj>
              </mc:Choice>
              <mc:Fallback>
                <p:oleObj name="Equation" r:id="rId35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Simplify powers of </a:t>
            </a:r>
            <a:r>
              <a:rPr lang="en-US" i="1" dirty="0" err="1" smtClean="0">
                <a:solidFill>
                  <a:schemeClr val="tx1"/>
                </a:solidFill>
              </a:rPr>
              <a:t>i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 smtClean="0">
                <a:solidFill>
                  <a:schemeClr val="tx1"/>
                </a:solidFill>
              </a:rPr>
              <a:t>Find the following products.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(3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 7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marL="0" indent="3175" algn="just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77900" y="31242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1549400" imgH="469900" progId="Equation.DSMT4">
                  <p:embed/>
                </p:oleObj>
              </mc:Choice>
              <mc:Fallback>
                <p:oleObj name="Equation" r:id="rId3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1242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90800" y="30988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447800" imgH="381000" progId="Equation.DSMT4">
                  <p:embed/>
                </p:oleObj>
              </mc:Choice>
              <mc:Fallback>
                <p:oleObj name="Equation" r:id="rId5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988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90800" y="37020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1879600" imgH="469900" progId="Equation.DSMT4">
                  <p:embed/>
                </p:oleObj>
              </mc:Choice>
              <mc:Fallback>
                <p:oleObj name="Equation" r:id="rId7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020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90800" y="4394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9" imgW="1231366" imgH="291973" progId="Equation.DSMT4">
                  <p:embed/>
                </p:oleObj>
              </mc:Choice>
              <mc:Fallback>
                <p:oleObj name="Equation" r:id="rId9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94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76800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1" imgW="1905000" imgH="381000" progId="Equation.DSMT4">
                  <p:embed/>
                </p:oleObj>
              </mc:Choice>
              <mc:Fallback>
                <p:oleObj name="Equation" r:id="rId11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(5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6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95600" y="26797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2933700" imgH="469900" progId="Equation.DSMT4">
                  <p:embed/>
                </p:oleObj>
              </mc:Choice>
              <mc:Fallback>
                <p:oleObj name="Equation" r:id="rId3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797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95600" y="32766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2705100" imgH="381000" progId="Equation.DSMT4">
                  <p:embed/>
                </p:oleObj>
              </mc:Choice>
              <mc:Fallback>
                <p:oleObj name="Equation" r:id="rId5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95600" y="39624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1905000" imgH="292100" progId="Equation.DSMT4">
                  <p:embed/>
                </p:oleObj>
              </mc:Choice>
              <mc:Fallback>
                <p:oleObj name="Equation" r:id="rId7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624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95600" y="4495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95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914400" y="26543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1879600" imgH="469900" progId="Equation.DSMT4">
                  <p:embed/>
                </p:oleObj>
              </mc:Choice>
              <mc:Fallback>
                <p:oleObj name="Equation" r:id="rId11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543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6100" y="1244600"/>
          <a:ext cx="269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2692080" imgH="622080" progId="Equation.DSMT4">
                  <p:embed/>
                </p:oleObj>
              </mc:Choice>
              <mc:Fallback>
                <p:oleObj name="Equation" r:id="rId3" imgW="2692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44600"/>
                        <a:ext cx="269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41400" y="2730500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2235200" imgH="622300" progId="Equation.DSMT4">
                  <p:embed/>
                </p:oleObj>
              </mc:Choice>
              <mc:Fallback>
                <p:oleObj name="Equation" r:id="rId5" imgW="2235200" imgH="622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730500"/>
                        <a:ext cx="223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6797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3657600" imgH="698500" progId="Equation.DSMT4">
                  <p:embed/>
                </p:oleObj>
              </mc:Choice>
              <mc:Fallback>
                <p:oleObj name="Equation" r:id="rId7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797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52800" y="35052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1968500" imgH="444500" progId="Equation.DSMT4">
                  <p:embed/>
                </p:oleObj>
              </mc:Choice>
              <mc:Fallback>
                <p:oleObj name="Equation" r:id="rId9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352800" y="42037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1473200" imgH="444500" progId="Equation.DSMT4">
                  <p:embed/>
                </p:oleObj>
              </mc:Choice>
              <mc:Fallback>
                <p:oleObj name="Equation" r:id="rId11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037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 algn="just">
              <a:buFont typeface="+mj-lt"/>
              <a:buAutoNum type="alphaLcPeriod" startAt="4"/>
            </a:pPr>
            <a:r>
              <a:rPr lang="en-US" sz="2800" i="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1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14400" y="26670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905000" imgH="469900" progId="Equation.DSMT4">
                  <p:embed/>
                </p:oleObj>
              </mc:Choice>
              <mc:Fallback>
                <p:oleObj name="Equation" r:id="rId3" imgW="19050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895600" y="26670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2209800" imgH="368300" progId="Equation.DSMT4">
                  <p:embed/>
                </p:oleObj>
              </mc:Choice>
              <mc:Fallback>
                <p:oleObj name="Equation" r:id="rId5" imgW="2209800" imgH="368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95600" y="32385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1739900" imgH="292100" progId="Equation.DSMT4">
                  <p:embed/>
                </p:oleObj>
              </mc:Choice>
              <mc:Fallback>
                <p:oleObj name="Equation" r:id="rId7" imgW="17399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385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95600" y="3733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Caution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 smtClean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 smtClean="0">
                <a:solidFill>
                  <a:srgbClr val="000000"/>
                </a:solidFill>
              </a:rPr>
              <a:t>only</a:t>
            </a:r>
            <a:r>
              <a:rPr lang="en-US" sz="2400" i="0" dirty="0" smtClean="0">
                <a:solidFill>
                  <a:srgbClr val="000000"/>
                </a:solidFill>
              </a:rPr>
              <a:t> if </a:t>
            </a:r>
            <a:r>
              <a:rPr lang="en-US" sz="2400" i="1" dirty="0" smtClean="0">
                <a:solidFill>
                  <a:srgbClr val="000000"/>
                </a:solidFill>
              </a:rPr>
              <a:t>a</a:t>
            </a:r>
            <a:r>
              <a:rPr lang="en-US" sz="2400" i="0" dirty="0" smtClean="0">
                <a:solidFill>
                  <a:srgbClr val="000000"/>
                </a:solidFill>
              </a:rPr>
              <a:t> and </a:t>
            </a:r>
            <a:r>
              <a:rPr lang="en-US" sz="2400" i="1" dirty="0" smtClean="0">
                <a:solidFill>
                  <a:srgbClr val="000000"/>
                </a:solidFill>
              </a:rPr>
              <a:t>b</a:t>
            </a:r>
            <a:r>
              <a:rPr lang="en-US" sz="2400" i="0" dirty="0" smtClean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 smtClean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 smtClean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2522989" y="1769378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1777680" imgH="393480" progId="Equation.DSMT4">
                  <p:embed/>
                </p:oleObj>
              </mc:Choice>
              <mc:Fallback>
                <p:oleObj name="Equation" r:id="rId3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989" y="1769378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674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657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89450" y="4208463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3670200" imgH="1498320" progId="Equation.DSMT4">
                  <p:embed/>
                </p:oleObj>
              </mc:Choice>
              <mc:Fallback>
                <p:oleObj name="Equation" r:id="rId5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208463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19200" y="42077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2501640" imgH="1434960" progId="Equation.DSMT4">
                  <p:embed/>
                </p:oleObj>
              </mc:Choice>
              <mc:Fallback>
                <p:oleObj name="Equation" r:id="rId7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077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41148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Procedure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smtClean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9750" y="1905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05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81200" y="2895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24200" y="2819400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7" imgW="2794000" imgH="990600" progId="Equation.DSMT4">
                  <p:embed/>
                </p:oleObj>
              </mc:Choice>
              <mc:Fallback>
                <p:oleObj name="Equation" r:id="rId7" imgW="2794000" imgH="990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007100" y="28194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9" imgW="2070100" imgH="990600" progId="Equation.DSMT4">
                  <p:embed/>
                </p:oleObj>
              </mc:Choice>
              <mc:Fallback>
                <p:oleObj name="Equation" r:id="rId9" imgW="20701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8194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11" imgW="1524000" imgH="838200" progId="Equation.DSMT4">
                  <p:embed/>
                </p:oleObj>
              </mc:Choice>
              <mc:Fallback>
                <p:oleObj name="Equation" r:id="rId11" imgW="15240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8006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3" imgW="1524000" imgH="838200" progId="Equation.DSMT4">
                  <p:embed/>
                </p:oleObj>
              </mc:Choice>
              <mc:Fallback>
                <p:oleObj name="Equation" r:id="rId13" imgW="15240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426200" y="40386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5" imgW="1803400" imgH="838200" progId="Equation.DSMT4">
                  <p:embed/>
                </p:oleObj>
              </mc:Choice>
              <mc:Fallback>
                <p:oleObj name="Equation" r:id="rId15" imgW="18034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40386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124200" y="51054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7" imgW="1778000" imgH="838200" progId="Equation.DSMT4">
                  <p:embed/>
                </p:oleObj>
              </mc:Choice>
              <mc:Fallback>
                <p:oleObj name="Equation" r:id="rId17" imgW="17780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268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15.9</vt:lpstr>
      <vt:lpstr>Objectives</vt:lpstr>
      <vt:lpstr>Example 1: Multiplying with Complex Numbers</vt:lpstr>
      <vt:lpstr>Example 1: Multiplying with Complex Numbers (cont.)</vt:lpstr>
      <vt:lpstr>Example 1: Multiplying with Complex Numbers (cont.)</vt:lpstr>
      <vt:lpstr>Example 1: Multiplying with Complex Numbers (cont.)</vt:lpstr>
      <vt:lpstr>Common Error</vt:lpstr>
      <vt:lpstr>Writing Fractions with Complex Numbers in Standard Form</vt:lpstr>
      <vt:lpstr>Example 2: Division with Complex Numbers </vt:lpstr>
      <vt:lpstr>Example 2: Division with Complex Numbers (cont.) </vt:lpstr>
      <vt:lpstr>Example 2: Division with Complex Numbers (cont.) </vt:lpstr>
      <vt:lpstr>Example 2: Division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48</cp:revision>
  <dcterms:created xsi:type="dcterms:W3CDTF">2013-04-26T14:43:13Z</dcterms:created>
  <dcterms:modified xsi:type="dcterms:W3CDTF">2018-05-30T15:14:21Z</dcterms:modified>
</cp:coreProperties>
</file>