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56" r:id="rId2"/>
    <p:sldId id="259" r:id="rId3"/>
    <p:sldId id="260" r:id="rId4"/>
    <p:sldId id="261" r:id="rId5"/>
    <p:sldId id="286" r:id="rId6"/>
    <p:sldId id="262" r:id="rId7"/>
    <p:sldId id="283" r:id="rId8"/>
    <p:sldId id="264" r:id="rId9"/>
    <p:sldId id="296" r:id="rId10"/>
    <p:sldId id="265" r:id="rId11"/>
    <p:sldId id="266" r:id="rId12"/>
    <p:sldId id="267" r:id="rId13"/>
    <p:sldId id="295" r:id="rId14"/>
    <p:sldId id="268" r:id="rId15"/>
    <p:sldId id="284" r:id="rId16"/>
    <p:sldId id="270" r:id="rId17"/>
    <p:sldId id="271" r:id="rId18"/>
    <p:sldId id="272" r:id="rId19"/>
    <p:sldId id="273" r:id="rId20"/>
    <p:sldId id="285" r:id="rId21"/>
    <p:sldId id="294" r:id="rId22"/>
    <p:sldId id="275" r:id="rId23"/>
    <p:sldId id="289" r:id="rId24"/>
    <p:sldId id="290" r:id="rId25"/>
    <p:sldId id="291" r:id="rId26"/>
    <p:sldId id="276" r:id="rId27"/>
    <p:sldId id="292" r:id="rId28"/>
    <p:sldId id="277" r:id="rId29"/>
    <p:sldId id="278" r:id="rId30"/>
    <p:sldId id="293" r:id="rId31"/>
    <p:sldId id="280"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 id="6" name="Belloit, Nicholas G" initials="BNG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7E"/>
    <a:srgbClr val="000000"/>
    <a:srgbClr val="0000FF"/>
    <a:srgbClr val="007E7E"/>
    <a:srgbClr val="008080"/>
    <a:srgbClr val="2D7D9F"/>
    <a:srgbClr val="366092"/>
    <a:srgbClr val="000099"/>
    <a:srgbClr val="1F497D"/>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753" autoAdjust="0"/>
    <p:restoredTop sz="94638" autoAdjust="0"/>
  </p:normalViewPr>
  <p:slideViewPr>
    <p:cSldViewPr>
      <p:cViewPr varScale="1">
        <p:scale>
          <a:sx n="65" d="100"/>
          <a:sy n="65" d="100"/>
        </p:scale>
        <p:origin x="90" y="348"/>
      </p:cViewPr>
      <p:guideLst>
        <p:guide orient="horz" pos="2160"/>
        <p:guide pos="2880"/>
      </p:guideLst>
    </p:cSldViewPr>
  </p:slideViewPr>
  <p:outlineViewPr>
    <p:cViewPr>
      <p:scale>
        <a:sx n="33" d="100"/>
        <a:sy n="33" d="100"/>
      </p:scale>
      <p:origin x="0" y="12474"/>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image" Target="../media/image9.wmf"/><Relationship Id="rId7" Type="http://schemas.openxmlformats.org/officeDocument/2006/relationships/image" Target="../media/image13.wmf"/><Relationship Id="rId2" Type="http://schemas.openxmlformats.org/officeDocument/2006/relationships/image" Target="../media/image8.wmf"/><Relationship Id="rId1" Type="http://schemas.openxmlformats.org/officeDocument/2006/relationships/image" Target="../media/image7.wmf"/><Relationship Id="rId6" Type="http://schemas.openxmlformats.org/officeDocument/2006/relationships/image" Target="../media/image12.wmf"/><Relationship Id="rId11" Type="http://schemas.openxmlformats.org/officeDocument/2006/relationships/image" Target="../media/image17.wmf"/><Relationship Id="rId5" Type="http://schemas.openxmlformats.org/officeDocument/2006/relationships/image" Target="../media/image11.wmf"/><Relationship Id="rId10" Type="http://schemas.openxmlformats.org/officeDocument/2006/relationships/image" Target="../media/image16.wmf"/><Relationship Id="rId4" Type="http://schemas.openxmlformats.org/officeDocument/2006/relationships/image" Target="../media/image10.wmf"/><Relationship Id="rId9"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0.wmf"/><Relationship Id="rId7" Type="http://schemas.openxmlformats.org/officeDocument/2006/relationships/image" Target="../media/image24.wmf"/><Relationship Id="rId2" Type="http://schemas.openxmlformats.org/officeDocument/2006/relationships/image" Target="../media/image19.wmf"/><Relationship Id="rId1" Type="http://schemas.openxmlformats.org/officeDocument/2006/relationships/image" Target="../media/image18.wmf"/><Relationship Id="rId6" Type="http://schemas.openxmlformats.org/officeDocument/2006/relationships/image" Target="../media/image23.wmf"/><Relationship Id="rId5" Type="http://schemas.openxmlformats.org/officeDocument/2006/relationships/image" Target="../media/image22.wmf"/><Relationship Id="rId4" Type="http://schemas.openxmlformats.org/officeDocument/2006/relationships/image" Target="../media/image21.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32.wmf"/><Relationship Id="rId13" Type="http://schemas.openxmlformats.org/officeDocument/2006/relationships/image" Target="../media/image37.wmf"/><Relationship Id="rId3" Type="http://schemas.openxmlformats.org/officeDocument/2006/relationships/image" Target="../media/image27.wmf"/><Relationship Id="rId7" Type="http://schemas.openxmlformats.org/officeDocument/2006/relationships/image" Target="../media/image31.wmf"/><Relationship Id="rId12" Type="http://schemas.openxmlformats.org/officeDocument/2006/relationships/image" Target="../media/image36.wmf"/><Relationship Id="rId2" Type="http://schemas.openxmlformats.org/officeDocument/2006/relationships/image" Target="../media/image26.wmf"/><Relationship Id="rId1" Type="http://schemas.openxmlformats.org/officeDocument/2006/relationships/image" Target="../media/image25.wmf"/><Relationship Id="rId6" Type="http://schemas.openxmlformats.org/officeDocument/2006/relationships/image" Target="../media/image30.wmf"/><Relationship Id="rId11" Type="http://schemas.openxmlformats.org/officeDocument/2006/relationships/image" Target="../media/image35.wmf"/><Relationship Id="rId5" Type="http://schemas.openxmlformats.org/officeDocument/2006/relationships/image" Target="../media/image29.wmf"/><Relationship Id="rId10" Type="http://schemas.openxmlformats.org/officeDocument/2006/relationships/image" Target="../media/image34.wmf"/><Relationship Id="rId4" Type="http://schemas.openxmlformats.org/officeDocument/2006/relationships/image" Target="../media/image28.wmf"/><Relationship Id="rId9" Type="http://schemas.openxmlformats.org/officeDocument/2006/relationships/image" Target="../media/image33.wmf"/><Relationship Id="rId14" Type="http://schemas.openxmlformats.org/officeDocument/2006/relationships/image" Target="../media/image38.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39.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4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4511838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803937-8441-4E33-8865-39B3CDC2BB92}" type="datetimeFigureOut">
              <a:rPr lang="en-US" smtClean="0"/>
              <a:pPr/>
              <a:t>6/22/2018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505A15-E789-43D4-9268-8F6E84DA49D8}" type="slidenum">
              <a:rPr lang="en-US" smtClean="0"/>
              <a:pPr/>
              <a:t>‹#›</a:t>
            </a:fld>
            <a:endParaRPr lang="en-US"/>
          </a:p>
        </p:txBody>
      </p:sp>
    </p:spTree>
    <p:extLst>
      <p:ext uri="{BB962C8B-B14F-4D97-AF65-F5344CB8AC3E}">
        <p14:creationId xmlns:p14="http://schemas.microsoft.com/office/powerpoint/2010/main" val="18092850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p:spPr>
        <p:txBody>
          <a:bodyPr/>
          <a:lstStyle/>
          <a:p>
            <a:pPr eaLnBrk="1" hangingPunct="1">
              <a:spcBef>
                <a:spcPct val="0"/>
              </a:spcBef>
            </a:pPr>
            <a:endParaRPr lang="en-US"/>
          </a:p>
        </p:txBody>
      </p:sp>
      <p:sp>
        <p:nvSpPr>
          <p:cNvPr id="16387" name="Slide Number Placeholder 3"/>
          <p:cNvSpPr txBox="1">
            <a:spLocks noGrp="1"/>
          </p:cNvSpPr>
          <p:nvPr/>
        </p:nvSpPr>
        <p:spPr bwMode="auto">
          <a:xfrm>
            <a:off x="3884783" y="8685545"/>
            <a:ext cx="2972037" cy="456363"/>
          </a:xfrm>
          <a:prstGeom prst="rect">
            <a:avLst/>
          </a:prstGeom>
          <a:noFill/>
          <a:ln>
            <a:miter lim="800000"/>
            <a:headEnd/>
            <a:tailEnd/>
          </a:ln>
        </p:spPr>
        <p:txBody>
          <a:bodyPr anchor="b"/>
          <a:lstStyle/>
          <a:p>
            <a:pPr algn="r">
              <a:defRPr/>
            </a:pPr>
            <a:fld id="{DEBDC96E-35C4-4ED5-817A-123D5823EE6E}" type="slidenum">
              <a:rPr lang="en-US" sz="1200">
                <a:latin typeface="+mn-lt"/>
              </a:rPr>
              <a:pPr algn="r">
                <a:defRPr/>
              </a:pPr>
              <a:t>2</a:t>
            </a:fld>
            <a:endParaRPr lang="en-US" sz="1200" dirty="0">
              <a:latin typeface="+mn-lt"/>
            </a:endParaRPr>
          </a:p>
        </p:txBody>
      </p:sp>
    </p:spTree>
    <p:extLst>
      <p:ext uri="{BB962C8B-B14F-4D97-AF65-F5344CB8AC3E}">
        <p14:creationId xmlns:p14="http://schemas.microsoft.com/office/powerpoint/2010/main" val="17916051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4.bin"/><Relationship Id="rId4" Type="http://schemas.openxmlformats.org/officeDocument/2006/relationships/image" Target="../media/image4.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oleObject" Target="../embeddings/oleObject11.bin"/><Relationship Id="rId18" Type="http://schemas.openxmlformats.org/officeDocument/2006/relationships/image" Target="../media/image14.wmf"/><Relationship Id="rId3" Type="http://schemas.openxmlformats.org/officeDocument/2006/relationships/oleObject" Target="../embeddings/oleObject6.bin"/><Relationship Id="rId21" Type="http://schemas.openxmlformats.org/officeDocument/2006/relationships/oleObject" Target="../embeddings/oleObject15.bin"/><Relationship Id="rId7" Type="http://schemas.openxmlformats.org/officeDocument/2006/relationships/oleObject" Target="../embeddings/oleObject8.bin"/><Relationship Id="rId12" Type="http://schemas.openxmlformats.org/officeDocument/2006/relationships/image" Target="../media/image11.wmf"/><Relationship Id="rId17" Type="http://schemas.openxmlformats.org/officeDocument/2006/relationships/oleObject" Target="../embeddings/oleObject13.bin"/><Relationship Id="rId2" Type="http://schemas.openxmlformats.org/officeDocument/2006/relationships/slideLayout" Target="../slideLayouts/slideLayout2.xml"/><Relationship Id="rId16" Type="http://schemas.openxmlformats.org/officeDocument/2006/relationships/image" Target="../media/image13.wmf"/><Relationship Id="rId20" Type="http://schemas.openxmlformats.org/officeDocument/2006/relationships/image" Target="../media/image15.wmf"/><Relationship Id="rId1" Type="http://schemas.openxmlformats.org/officeDocument/2006/relationships/vmlDrawing" Target="../drawings/vmlDrawing3.vml"/><Relationship Id="rId6" Type="http://schemas.openxmlformats.org/officeDocument/2006/relationships/image" Target="../media/image8.wmf"/><Relationship Id="rId11" Type="http://schemas.openxmlformats.org/officeDocument/2006/relationships/oleObject" Target="../embeddings/oleObject10.bin"/><Relationship Id="rId24" Type="http://schemas.openxmlformats.org/officeDocument/2006/relationships/image" Target="../media/image17.wmf"/><Relationship Id="rId5" Type="http://schemas.openxmlformats.org/officeDocument/2006/relationships/oleObject" Target="../embeddings/oleObject7.bin"/><Relationship Id="rId15" Type="http://schemas.openxmlformats.org/officeDocument/2006/relationships/oleObject" Target="../embeddings/oleObject12.bin"/><Relationship Id="rId23" Type="http://schemas.openxmlformats.org/officeDocument/2006/relationships/oleObject" Target="../embeddings/oleObject16.bin"/><Relationship Id="rId10" Type="http://schemas.openxmlformats.org/officeDocument/2006/relationships/image" Target="../media/image10.wmf"/><Relationship Id="rId19" Type="http://schemas.openxmlformats.org/officeDocument/2006/relationships/oleObject" Target="../embeddings/oleObject14.bin"/><Relationship Id="rId4" Type="http://schemas.openxmlformats.org/officeDocument/2006/relationships/image" Target="../media/image7.wmf"/><Relationship Id="rId9" Type="http://schemas.openxmlformats.org/officeDocument/2006/relationships/oleObject" Target="../embeddings/oleObject9.bin"/><Relationship Id="rId14" Type="http://schemas.openxmlformats.org/officeDocument/2006/relationships/image" Target="../media/image12.wmf"/><Relationship Id="rId22" Type="http://schemas.openxmlformats.org/officeDocument/2006/relationships/image" Target="../media/image16.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20.wmf"/><Relationship Id="rId13" Type="http://schemas.openxmlformats.org/officeDocument/2006/relationships/oleObject" Target="../embeddings/oleObject22.bin"/><Relationship Id="rId3" Type="http://schemas.openxmlformats.org/officeDocument/2006/relationships/oleObject" Target="../embeddings/oleObject17.bin"/><Relationship Id="rId7" Type="http://schemas.openxmlformats.org/officeDocument/2006/relationships/oleObject" Target="../embeddings/oleObject19.bin"/><Relationship Id="rId12" Type="http://schemas.openxmlformats.org/officeDocument/2006/relationships/image" Target="../media/image22.wmf"/><Relationship Id="rId2" Type="http://schemas.openxmlformats.org/officeDocument/2006/relationships/slideLayout" Target="../slideLayouts/slideLayout2.xml"/><Relationship Id="rId16" Type="http://schemas.openxmlformats.org/officeDocument/2006/relationships/image" Target="../media/image24.wmf"/><Relationship Id="rId1" Type="http://schemas.openxmlformats.org/officeDocument/2006/relationships/vmlDrawing" Target="../drawings/vmlDrawing4.vml"/><Relationship Id="rId6" Type="http://schemas.openxmlformats.org/officeDocument/2006/relationships/image" Target="../media/image19.wmf"/><Relationship Id="rId11" Type="http://schemas.openxmlformats.org/officeDocument/2006/relationships/oleObject" Target="../embeddings/oleObject21.bin"/><Relationship Id="rId5" Type="http://schemas.openxmlformats.org/officeDocument/2006/relationships/oleObject" Target="../embeddings/oleObject18.bin"/><Relationship Id="rId15" Type="http://schemas.openxmlformats.org/officeDocument/2006/relationships/oleObject" Target="../embeddings/oleObject23.bin"/><Relationship Id="rId10" Type="http://schemas.openxmlformats.org/officeDocument/2006/relationships/image" Target="../media/image21.wmf"/><Relationship Id="rId4" Type="http://schemas.openxmlformats.org/officeDocument/2006/relationships/image" Target="../media/image18.wmf"/><Relationship Id="rId9" Type="http://schemas.openxmlformats.org/officeDocument/2006/relationships/oleObject" Target="../embeddings/oleObject20.bin"/><Relationship Id="rId14" Type="http://schemas.openxmlformats.org/officeDocument/2006/relationships/image" Target="../media/image23.wmf"/></Relationships>
</file>

<file path=ppt/slides/_rels/slide15.xml.rels><?xml version="1.0" encoding="UTF-8" standalone="yes"?>
<Relationships xmlns="http://schemas.openxmlformats.org/package/2006/relationships"><Relationship Id="rId8" Type="http://schemas.openxmlformats.org/officeDocument/2006/relationships/image" Target="../media/image27.wmf"/><Relationship Id="rId13" Type="http://schemas.openxmlformats.org/officeDocument/2006/relationships/oleObject" Target="../embeddings/oleObject29.bin"/><Relationship Id="rId18" Type="http://schemas.openxmlformats.org/officeDocument/2006/relationships/image" Target="../media/image32.wmf"/><Relationship Id="rId26" Type="http://schemas.openxmlformats.org/officeDocument/2006/relationships/image" Target="../media/image36.wmf"/><Relationship Id="rId3" Type="http://schemas.openxmlformats.org/officeDocument/2006/relationships/oleObject" Target="../embeddings/oleObject24.bin"/><Relationship Id="rId21" Type="http://schemas.openxmlformats.org/officeDocument/2006/relationships/oleObject" Target="../embeddings/oleObject33.bin"/><Relationship Id="rId7" Type="http://schemas.openxmlformats.org/officeDocument/2006/relationships/oleObject" Target="../embeddings/oleObject26.bin"/><Relationship Id="rId12" Type="http://schemas.openxmlformats.org/officeDocument/2006/relationships/image" Target="../media/image29.wmf"/><Relationship Id="rId17" Type="http://schemas.openxmlformats.org/officeDocument/2006/relationships/oleObject" Target="../embeddings/oleObject31.bin"/><Relationship Id="rId25" Type="http://schemas.openxmlformats.org/officeDocument/2006/relationships/oleObject" Target="../embeddings/oleObject35.bin"/><Relationship Id="rId2" Type="http://schemas.openxmlformats.org/officeDocument/2006/relationships/slideLayout" Target="../slideLayouts/slideLayout2.xml"/><Relationship Id="rId16" Type="http://schemas.openxmlformats.org/officeDocument/2006/relationships/image" Target="../media/image31.wmf"/><Relationship Id="rId20" Type="http://schemas.openxmlformats.org/officeDocument/2006/relationships/image" Target="../media/image33.wmf"/><Relationship Id="rId29" Type="http://schemas.openxmlformats.org/officeDocument/2006/relationships/oleObject" Target="../embeddings/oleObject37.bin"/><Relationship Id="rId1" Type="http://schemas.openxmlformats.org/officeDocument/2006/relationships/vmlDrawing" Target="../drawings/vmlDrawing5.vml"/><Relationship Id="rId6" Type="http://schemas.openxmlformats.org/officeDocument/2006/relationships/image" Target="../media/image26.wmf"/><Relationship Id="rId11" Type="http://schemas.openxmlformats.org/officeDocument/2006/relationships/oleObject" Target="../embeddings/oleObject28.bin"/><Relationship Id="rId24" Type="http://schemas.openxmlformats.org/officeDocument/2006/relationships/image" Target="../media/image35.wmf"/><Relationship Id="rId5" Type="http://schemas.openxmlformats.org/officeDocument/2006/relationships/oleObject" Target="../embeddings/oleObject25.bin"/><Relationship Id="rId15" Type="http://schemas.openxmlformats.org/officeDocument/2006/relationships/oleObject" Target="../embeddings/oleObject30.bin"/><Relationship Id="rId23" Type="http://schemas.openxmlformats.org/officeDocument/2006/relationships/oleObject" Target="../embeddings/oleObject34.bin"/><Relationship Id="rId28" Type="http://schemas.openxmlformats.org/officeDocument/2006/relationships/image" Target="../media/image37.wmf"/><Relationship Id="rId10" Type="http://schemas.openxmlformats.org/officeDocument/2006/relationships/image" Target="../media/image28.wmf"/><Relationship Id="rId19" Type="http://schemas.openxmlformats.org/officeDocument/2006/relationships/oleObject" Target="../embeddings/oleObject32.bin"/><Relationship Id="rId4" Type="http://schemas.openxmlformats.org/officeDocument/2006/relationships/image" Target="../media/image25.wmf"/><Relationship Id="rId9" Type="http://schemas.openxmlformats.org/officeDocument/2006/relationships/oleObject" Target="../embeddings/oleObject27.bin"/><Relationship Id="rId14" Type="http://schemas.openxmlformats.org/officeDocument/2006/relationships/image" Target="../media/image30.wmf"/><Relationship Id="rId22" Type="http://schemas.openxmlformats.org/officeDocument/2006/relationships/image" Target="../media/image34.wmf"/><Relationship Id="rId27" Type="http://schemas.openxmlformats.org/officeDocument/2006/relationships/oleObject" Target="../embeddings/oleObject36.bin"/><Relationship Id="rId30" Type="http://schemas.openxmlformats.org/officeDocument/2006/relationships/image" Target="../media/image38.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39.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40.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mn-lt"/>
                <a:cs typeface="Arial" charset="0"/>
              </a:rPr>
              <a:t>Section 1.9</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latin typeface="+mn-lt"/>
              </a:rPr>
              <a:t>Prime Numbers and Prime Factorizations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eaLnBrk="0" hangingPunct="0"/>
            <a:r>
              <a:rPr lang="en-US" dirty="0">
                <a:solidFill>
                  <a:schemeClr val="accent1"/>
                </a:solidFill>
                <a:latin typeface="+mn-lt"/>
              </a:rPr>
              <a:t>Example 3: Determining Whether a </a:t>
            </a:r>
            <a:br>
              <a:rPr lang="en-US" dirty="0">
                <a:solidFill>
                  <a:schemeClr val="accent1"/>
                </a:solidFill>
                <a:latin typeface="+mn-lt"/>
              </a:rPr>
            </a:br>
            <a:r>
              <a:rPr lang="en-US" dirty="0">
                <a:solidFill>
                  <a:schemeClr val="accent1"/>
                </a:solidFill>
                <a:latin typeface="+mn-lt"/>
              </a:rPr>
              <a:t>Number is Prime</a:t>
            </a:r>
          </a:p>
        </p:txBody>
      </p:sp>
      <p:sp>
        <p:nvSpPr>
          <p:cNvPr id="11266" name="Rectangle 3"/>
          <p:cNvSpPr>
            <a:spLocks noGrp="1"/>
          </p:cNvSpPr>
          <p:nvPr>
            <p:ph idx="1"/>
          </p:nvPr>
        </p:nvSpPr>
        <p:spPr>
          <a:xfrm>
            <a:off x="457200" y="1280160"/>
            <a:ext cx="8229600" cy="3637919"/>
          </a:xfrm>
          <a:prstGeom prst="rect">
            <a:avLst/>
          </a:prstGeom>
        </p:spPr>
        <p:txBody>
          <a:bodyPr>
            <a:spAutoFit/>
          </a:bodyPr>
          <a:lstStyle/>
          <a:p>
            <a:pPr marL="1588" indent="-1588" eaLnBrk="1" hangingPunct="1">
              <a:spcAft>
                <a:spcPts val="1200"/>
              </a:spcAft>
              <a:buFont typeface="Courier New" pitchFamily="49" charset="0"/>
              <a:buNone/>
            </a:pPr>
            <a:r>
              <a:rPr lang="en-US" i="0" dirty="0">
                <a:solidFill>
                  <a:schemeClr val="tx1"/>
                </a:solidFill>
                <a:latin typeface="+mn-lt"/>
              </a:rPr>
              <a:t>Is </a:t>
            </a:r>
            <a:r>
              <a:rPr lang="en-US" i="0" dirty="0">
                <a:solidFill>
                  <a:srgbClr val="0000FF"/>
                </a:solidFill>
                <a:latin typeface="+mn-lt"/>
              </a:rPr>
              <a:t>605</a:t>
            </a:r>
            <a:r>
              <a:rPr lang="en-US" i="0" dirty="0">
                <a:solidFill>
                  <a:schemeClr val="tx1"/>
                </a:solidFill>
                <a:latin typeface="+mn-lt"/>
              </a:rPr>
              <a:t> a prime number?</a:t>
            </a:r>
          </a:p>
          <a:p>
            <a:pPr marL="1588" indent="-1588" eaLnBrk="1" hangingPunct="1">
              <a:spcAft>
                <a:spcPts val="1200"/>
              </a:spcAft>
              <a:buFont typeface="Courier New" pitchFamily="49" charset="0"/>
              <a:buNone/>
            </a:pPr>
            <a:r>
              <a:rPr lang="en-US" b="1" i="0" dirty="0">
                <a:solidFill>
                  <a:schemeClr val="tx1"/>
                </a:solidFill>
                <a:latin typeface="+mn-lt"/>
              </a:rPr>
              <a:t>Solution</a:t>
            </a:r>
          </a:p>
          <a:p>
            <a:pPr marL="1588" indent="-1588">
              <a:spcAft>
                <a:spcPts val="1200"/>
              </a:spcAft>
            </a:pPr>
            <a:r>
              <a:rPr lang="en-US" dirty="0">
                <a:latin typeface="+mn-lt"/>
              </a:rPr>
              <a:t>The ones digit is </a:t>
            </a:r>
            <a:r>
              <a:rPr lang="en-US" dirty="0">
                <a:solidFill>
                  <a:srgbClr val="000099"/>
                </a:solidFill>
                <a:latin typeface="+mn-lt"/>
              </a:rPr>
              <a:t>5</a:t>
            </a:r>
            <a:r>
              <a:rPr lang="en-US" dirty="0">
                <a:latin typeface="+mn-lt"/>
              </a:rPr>
              <a:t>. Therefore, </a:t>
            </a:r>
            <a:r>
              <a:rPr lang="en-US" dirty="0">
                <a:solidFill>
                  <a:srgbClr val="0000FF"/>
                </a:solidFill>
                <a:latin typeface="+mn-lt"/>
              </a:rPr>
              <a:t>605</a:t>
            </a:r>
            <a:r>
              <a:rPr lang="en-US" dirty="0">
                <a:latin typeface="+mn-lt"/>
              </a:rPr>
              <a:t> is divisible by </a:t>
            </a:r>
            <a:r>
              <a:rPr lang="en-US" dirty="0">
                <a:solidFill>
                  <a:srgbClr val="00007E"/>
                </a:solidFill>
                <a:latin typeface="+mn-lt"/>
              </a:rPr>
              <a:t>5</a:t>
            </a:r>
            <a:r>
              <a:rPr lang="en-US" dirty="0">
                <a:latin typeface="+mn-lt"/>
              </a:rPr>
              <a:t> and is not prime. The number </a:t>
            </a:r>
            <a:r>
              <a:rPr lang="en-US" dirty="0">
                <a:solidFill>
                  <a:srgbClr val="0000FF"/>
                </a:solidFill>
                <a:latin typeface="+mn-lt"/>
              </a:rPr>
              <a:t>605</a:t>
            </a:r>
            <a:r>
              <a:rPr lang="en-US" dirty="0">
                <a:latin typeface="+mn-lt"/>
              </a:rPr>
              <a:t> is a composite number. </a:t>
            </a:r>
          </a:p>
          <a:p>
            <a:pPr marL="1588" indent="-1588">
              <a:spcAft>
                <a:spcPts val="1200"/>
              </a:spcAft>
            </a:pPr>
            <a:endParaRPr lang="en-US" dirty="0"/>
          </a:p>
          <a:p>
            <a:pPr marL="1588" indent="-1588">
              <a:spcAft>
                <a:spcPts val="1200"/>
              </a:spcAft>
            </a:pPr>
            <a:r>
              <a:rPr lang="en-US" dirty="0"/>
              <a:t>that is, 5, 11, and 121 are factors of 605.</a:t>
            </a:r>
            <a:endParaRPr lang="en-US" dirty="0">
              <a:latin typeface="+mn-lt"/>
            </a:endParaRPr>
          </a:p>
        </p:txBody>
      </p:sp>
      <p:graphicFrame>
        <p:nvGraphicFramePr>
          <p:cNvPr id="11268" name="Object 4"/>
          <p:cNvGraphicFramePr>
            <a:graphicFrameLocks noChangeAspect="1"/>
          </p:cNvGraphicFramePr>
          <p:nvPr/>
        </p:nvGraphicFramePr>
        <p:xfrm>
          <a:off x="2895600" y="3962400"/>
          <a:ext cx="546100" cy="292100"/>
        </p:xfrm>
        <a:graphic>
          <a:graphicData uri="http://schemas.openxmlformats.org/presentationml/2006/ole">
            <mc:AlternateContent xmlns:mc="http://schemas.openxmlformats.org/markup-compatibility/2006">
              <mc:Choice xmlns:v="urn:schemas-microsoft-com:vml" Requires="v">
                <p:oleObj spid="_x0000_s2069" name="Equation" r:id="rId3" imgW="545863" imgH="291973" progId="Equation.DSMT4">
                  <p:embed/>
                </p:oleObj>
              </mc:Choice>
              <mc:Fallback>
                <p:oleObj name="Equation" r:id="rId3" imgW="545863" imgH="291973"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3962400"/>
                        <a:ext cx="546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1" name="Object 3"/>
          <p:cNvGraphicFramePr>
            <a:graphicFrameLocks noChangeAspect="1"/>
          </p:cNvGraphicFramePr>
          <p:nvPr/>
        </p:nvGraphicFramePr>
        <p:xfrm>
          <a:off x="3473450" y="3962400"/>
          <a:ext cx="1143000" cy="292100"/>
        </p:xfrm>
        <a:graphic>
          <a:graphicData uri="http://schemas.openxmlformats.org/presentationml/2006/ole">
            <mc:AlternateContent xmlns:mc="http://schemas.openxmlformats.org/markup-compatibility/2006">
              <mc:Choice xmlns:v="urn:schemas-microsoft-com:vml" Requires="v">
                <p:oleObj spid="_x0000_s2070" name="Equation" r:id="rId5" imgW="1143000" imgH="291960" progId="Equation.DSMT4">
                  <p:embed/>
                </p:oleObj>
              </mc:Choice>
              <mc:Fallback>
                <p:oleObj name="Equation" r:id="rId5" imgW="1143000" imgH="29196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73450" y="3962400"/>
                        <a:ext cx="1143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4648200" y="3962400"/>
          <a:ext cx="1562100" cy="292100"/>
        </p:xfrm>
        <a:graphic>
          <a:graphicData uri="http://schemas.openxmlformats.org/presentationml/2006/ole">
            <mc:AlternateContent xmlns:mc="http://schemas.openxmlformats.org/markup-compatibility/2006">
              <mc:Choice xmlns:v="urn:schemas-microsoft-com:vml" Requires="v">
                <p:oleObj spid="_x0000_s2071" name="Equation" r:id="rId7" imgW="1562040" imgH="291960" progId="Equation.DSMT4">
                  <p:embed/>
                </p:oleObj>
              </mc:Choice>
              <mc:Fallback>
                <p:oleObj name="Equation" r:id="rId7" imgW="1562040" imgH="29196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48200" y="3962400"/>
                        <a:ext cx="1562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normAutofit/>
          </a:bodyPr>
          <a:lstStyle/>
          <a:p>
            <a:r>
              <a:rPr lang="en-US" dirty="0">
                <a:solidFill>
                  <a:schemeClr val="accent1"/>
                </a:solidFill>
                <a:latin typeface="+mn-lt"/>
              </a:rPr>
              <a:t>Example 4: Determining Whether a </a:t>
            </a:r>
            <a:br>
              <a:rPr lang="en-US" dirty="0">
                <a:solidFill>
                  <a:schemeClr val="accent1"/>
                </a:solidFill>
                <a:latin typeface="+mn-lt"/>
              </a:rPr>
            </a:br>
            <a:r>
              <a:rPr lang="en-US" dirty="0">
                <a:solidFill>
                  <a:schemeClr val="accent1"/>
                </a:solidFill>
                <a:latin typeface="+mn-lt"/>
              </a:rPr>
              <a:t>Number is Prime</a:t>
            </a:r>
          </a:p>
        </p:txBody>
      </p:sp>
      <p:sp>
        <p:nvSpPr>
          <p:cNvPr id="12291" name="Rectangle 3"/>
          <p:cNvSpPr>
            <a:spLocks noGrp="1"/>
          </p:cNvSpPr>
          <p:nvPr>
            <p:ph idx="1"/>
          </p:nvPr>
        </p:nvSpPr>
        <p:spPr>
          <a:xfrm>
            <a:off x="457200" y="1280160"/>
            <a:ext cx="8229600" cy="2726900"/>
          </a:xfrm>
          <a:prstGeom prst="rect">
            <a:avLst/>
          </a:prstGeom>
        </p:spPr>
        <p:txBody>
          <a:bodyPr>
            <a:spAutoFit/>
          </a:bodyPr>
          <a:lstStyle/>
          <a:p>
            <a:pPr marL="0" indent="0" eaLnBrk="1" hangingPunct="1">
              <a:spcAft>
                <a:spcPts val="1200"/>
              </a:spcAft>
              <a:buFont typeface="Courier New" pitchFamily="49" charset="0"/>
              <a:buNone/>
            </a:pPr>
            <a:r>
              <a:rPr lang="en-US" i="0" dirty="0">
                <a:solidFill>
                  <a:schemeClr val="tx1"/>
                </a:solidFill>
                <a:latin typeface="+mn-lt"/>
              </a:rPr>
              <a:t>Is </a:t>
            </a:r>
            <a:r>
              <a:rPr lang="en-US" i="0" dirty="0">
                <a:solidFill>
                  <a:srgbClr val="0000FF"/>
                </a:solidFill>
                <a:latin typeface="+mn-lt"/>
              </a:rPr>
              <a:t>103</a:t>
            </a:r>
            <a:r>
              <a:rPr lang="en-US" i="0" dirty="0">
                <a:solidFill>
                  <a:schemeClr val="tx1"/>
                </a:solidFill>
                <a:latin typeface="+mn-lt"/>
              </a:rPr>
              <a:t> a prime number?</a:t>
            </a:r>
          </a:p>
          <a:p>
            <a:pPr marL="0" indent="0" eaLnBrk="1" hangingPunct="1">
              <a:spcAft>
                <a:spcPts val="1200"/>
              </a:spcAft>
              <a:buFont typeface="Courier New" pitchFamily="49" charset="0"/>
              <a:buNone/>
            </a:pPr>
            <a:r>
              <a:rPr lang="en-US" b="1" i="0" dirty="0">
                <a:solidFill>
                  <a:schemeClr val="tx1"/>
                </a:solidFill>
                <a:latin typeface="+mn-lt"/>
              </a:rPr>
              <a:t>Solution</a:t>
            </a:r>
          </a:p>
          <a:p>
            <a:pPr>
              <a:spcAft>
                <a:spcPts val="1200"/>
              </a:spcAft>
            </a:pPr>
            <a:r>
              <a:rPr lang="en-US" dirty="0">
                <a:latin typeface="+mn-lt"/>
              </a:rPr>
              <a:t>Tests for </a:t>
            </a:r>
            <a:r>
              <a:rPr lang="en-US" dirty="0">
                <a:solidFill>
                  <a:srgbClr val="00007E"/>
                </a:solidFill>
                <a:latin typeface="+mn-lt"/>
              </a:rPr>
              <a:t>2</a:t>
            </a:r>
            <a:r>
              <a:rPr lang="en-US" dirty="0">
                <a:latin typeface="+mn-lt"/>
              </a:rPr>
              <a:t>, </a:t>
            </a:r>
            <a:r>
              <a:rPr lang="en-US" dirty="0">
                <a:solidFill>
                  <a:srgbClr val="000099"/>
                </a:solidFill>
                <a:latin typeface="+mn-lt"/>
              </a:rPr>
              <a:t>3</a:t>
            </a:r>
            <a:r>
              <a:rPr lang="en-US" dirty="0">
                <a:latin typeface="+mn-lt"/>
              </a:rPr>
              <a:t>, and </a:t>
            </a:r>
            <a:r>
              <a:rPr lang="en-US" dirty="0">
                <a:solidFill>
                  <a:srgbClr val="00007E"/>
                </a:solidFill>
                <a:latin typeface="+mn-lt"/>
              </a:rPr>
              <a:t>5</a:t>
            </a:r>
            <a:r>
              <a:rPr lang="en-US" dirty="0">
                <a:latin typeface="+mn-lt"/>
              </a:rPr>
              <a:t> fail. (The number </a:t>
            </a:r>
            <a:r>
              <a:rPr lang="en-US" dirty="0">
                <a:solidFill>
                  <a:srgbClr val="0000FF"/>
                </a:solidFill>
                <a:latin typeface="+mn-lt"/>
              </a:rPr>
              <a:t>103</a:t>
            </a:r>
            <a:r>
              <a:rPr lang="en-US" dirty="0">
                <a:latin typeface="+mn-lt"/>
              </a:rPr>
              <a:t> is not even; </a:t>
            </a:r>
            <a:br>
              <a:rPr lang="en-US" dirty="0">
                <a:latin typeface="+mn-lt"/>
              </a:rPr>
            </a:br>
            <a:r>
              <a:rPr lang="en-US" dirty="0">
                <a:solidFill>
                  <a:srgbClr val="00007E"/>
                </a:solidFill>
                <a:latin typeface="+mn-lt"/>
              </a:rPr>
              <a:t>1 + 0 + 3 </a:t>
            </a:r>
            <a:r>
              <a:rPr lang="en-US" dirty="0">
                <a:solidFill>
                  <a:srgbClr val="000099"/>
                </a:solidFill>
                <a:latin typeface="+mn-lt"/>
              </a:rPr>
              <a:t>= 4</a:t>
            </a:r>
            <a:r>
              <a:rPr lang="en-US" dirty="0">
                <a:latin typeface="+mn-lt"/>
              </a:rPr>
              <a:t> and </a:t>
            </a:r>
            <a:r>
              <a:rPr lang="en-US" dirty="0">
                <a:solidFill>
                  <a:srgbClr val="00007E"/>
                </a:solidFill>
                <a:latin typeface="+mn-lt"/>
              </a:rPr>
              <a:t>4</a:t>
            </a:r>
            <a:r>
              <a:rPr lang="en-US" dirty="0">
                <a:latin typeface="+mn-lt"/>
              </a:rPr>
              <a:t> is not divisible by 3; and the ones digit is not </a:t>
            </a:r>
            <a:r>
              <a:rPr lang="en-US" dirty="0">
                <a:solidFill>
                  <a:srgbClr val="00007E"/>
                </a:solidFill>
                <a:latin typeface="+mn-lt"/>
              </a:rPr>
              <a:t>0</a:t>
            </a:r>
            <a:r>
              <a:rPr lang="en-US" dirty="0">
                <a:latin typeface="+mn-lt"/>
              </a:rPr>
              <a:t> or </a:t>
            </a:r>
            <a:r>
              <a:rPr lang="en-US" dirty="0">
                <a:solidFill>
                  <a:srgbClr val="00007E"/>
                </a:solidFill>
                <a:latin typeface="+mn-lt"/>
              </a:rPr>
              <a:t>5</a:t>
            </a:r>
            <a:r>
              <a:rPr lang="en-US" dirty="0">
                <a:latin typeface="+mn-lt"/>
              </a:rPr>
              <a:t>.)</a:t>
            </a:r>
            <a:endParaRPr lang="en-US" i="0" dirty="0">
              <a:solidFill>
                <a:schemeClr val="tx1"/>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solidFill>
                  <a:schemeClr val="accent1"/>
                </a:solidFill>
              </a:rPr>
              <a:t>Example 4: Determining Whether a </a:t>
            </a:r>
            <a:br>
              <a:rPr lang="en-US" dirty="0">
                <a:solidFill>
                  <a:schemeClr val="accent1"/>
                </a:solidFill>
              </a:rPr>
            </a:br>
            <a:r>
              <a:rPr lang="en-US" dirty="0">
                <a:solidFill>
                  <a:schemeClr val="accent1"/>
                </a:solidFill>
              </a:rPr>
              <a:t>Number is Prime (cont.)</a:t>
            </a:r>
            <a:endParaRPr lang="en-US" dirty="0">
              <a:latin typeface="+mn-lt"/>
            </a:endParaRPr>
          </a:p>
        </p:txBody>
      </p:sp>
      <p:sp>
        <p:nvSpPr>
          <p:cNvPr id="6" name="Rectangle 5"/>
          <p:cNvSpPr/>
          <p:nvPr/>
        </p:nvSpPr>
        <p:spPr>
          <a:xfrm>
            <a:off x="533400" y="1219200"/>
            <a:ext cx="1890133" cy="523220"/>
          </a:xfrm>
          <a:prstGeom prst="rect">
            <a:avLst/>
          </a:prstGeom>
        </p:spPr>
        <p:txBody>
          <a:bodyPr wrap="none">
            <a:spAutoFit/>
          </a:bodyPr>
          <a:lstStyle/>
          <a:p>
            <a:r>
              <a:rPr lang="en-US" sz="2800" dirty="0"/>
              <a:t>Divide by 7:</a:t>
            </a:r>
          </a:p>
        </p:txBody>
      </p:sp>
      <p:sp>
        <p:nvSpPr>
          <p:cNvPr id="7" name="Rectangle 6"/>
          <p:cNvSpPr/>
          <p:nvPr/>
        </p:nvSpPr>
        <p:spPr>
          <a:xfrm>
            <a:off x="4800600" y="1219200"/>
            <a:ext cx="2072875" cy="523220"/>
          </a:xfrm>
          <a:prstGeom prst="rect">
            <a:avLst/>
          </a:prstGeom>
        </p:spPr>
        <p:txBody>
          <a:bodyPr wrap="none">
            <a:spAutoFit/>
          </a:bodyPr>
          <a:lstStyle/>
          <a:p>
            <a:r>
              <a:rPr lang="en-US" sz="2800" dirty="0"/>
              <a:t>Divide by 11:</a:t>
            </a:r>
          </a:p>
        </p:txBody>
      </p:sp>
      <p:sp>
        <p:nvSpPr>
          <p:cNvPr id="8" name="Rectangle 7"/>
          <p:cNvSpPr/>
          <p:nvPr/>
        </p:nvSpPr>
        <p:spPr>
          <a:xfrm>
            <a:off x="1892300" y="1959114"/>
            <a:ext cx="2667000" cy="707886"/>
          </a:xfrm>
          <a:prstGeom prst="rect">
            <a:avLst/>
          </a:prstGeom>
        </p:spPr>
        <p:txBody>
          <a:bodyPr wrap="square">
            <a:spAutoFit/>
          </a:bodyPr>
          <a:lstStyle/>
          <a:p>
            <a:r>
              <a:rPr lang="en-US" sz="2000" dirty="0">
                <a:solidFill>
                  <a:srgbClr val="007E7E"/>
                </a:solidFill>
              </a:rPr>
              <a:t>The quotient is greater than the divisor. </a:t>
            </a:r>
            <a:r>
              <a:rPr lang="en-US" sz="2000" dirty="0">
                <a:solidFill>
                  <a:srgbClr val="008080"/>
                </a:solidFill>
              </a:rPr>
              <a:t>	</a:t>
            </a:r>
          </a:p>
        </p:txBody>
      </p:sp>
      <p:graphicFrame>
        <p:nvGraphicFramePr>
          <p:cNvPr id="9" name="Object 4"/>
          <p:cNvGraphicFramePr>
            <a:graphicFrameLocks noChangeAspect="1"/>
          </p:cNvGraphicFramePr>
          <p:nvPr/>
        </p:nvGraphicFramePr>
        <p:xfrm>
          <a:off x="762000" y="1919748"/>
          <a:ext cx="919163" cy="931863"/>
        </p:xfrm>
        <a:graphic>
          <a:graphicData uri="http://schemas.openxmlformats.org/presentationml/2006/ole">
            <mc:AlternateContent xmlns:mc="http://schemas.openxmlformats.org/markup-compatibility/2006">
              <mc:Choice xmlns:v="urn:schemas-microsoft-com:vml" Requires="v">
                <p:oleObj spid="_x0000_s15431" name="Equation" r:id="rId3" imgW="888614" imgH="901309" progId="Equation.DSMT4">
                  <p:embed/>
                </p:oleObj>
              </mc:Choice>
              <mc:Fallback>
                <p:oleObj name="Equation" r:id="rId3" imgW="888614" imgH="901309" progId="Equation.DSMT4">
                  <p:embed/>
                  <p:pic>
                    <p:nvPicPr>
                      <p:cNvPr id="0" name="Picture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919748"/>
                        <a:ext cx="919163" cy="93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4"/>
          <p:cNvGraphicFramePr>
            <a:graphicFrameLocks noChangeAspect="1"/>
          </p:cNvGraphicFramePr>
          <p:nvPr/>
        </p:nvGraphicFramePr>
        <p:xfrm>
          <a:off x="1066800" y="2819400"/>
          <a:ext cx="406400" cy="393700"/>
        </p:xfrm>
        <a:graphic>
          <a:graphicData uri="http://schemas.openxmlformats.org/presentationml/2006/ole">
            <mc:AlternateContent xmlns:mc="http://schemas.openxmlformats.org/markup-compatibility/2006">
              <mc:Choice xmlns:v="urn:schemas-microsoft-com:vml" Requires="v">
                <p:oleObj spid="_x0000_s15432" name="Equation" r:id="rId5" imgW="406080" imgH="393480" progId="Equation.DSMT4">
                  <p:embed/>
                </p:oleObj>
              </mc:Choice>
              <mc:Fallback>
                <p:oleObj name="Equation" r:id="rId5" imgW="406080" imgH="393480" progId="Equation.DSMT4">
                  <p:embed/>
                  <p:pic>
                    <p:nvPicPr>
                      <p:cNvPr id="0" name="Picture 2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2819400"/>
                        <a:ext cx="4064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5"/>
          <p:cNvGraphicFramePr>
            <a:graphicFrameLocks noChangeAspect="1"/>
          </p:cNvGraphicFramePr>
          <p:nvPr/>
        </p:nvGraphicFramePr>
        <p:xfrm>
          <a:off x="1249363" y="1955800"/>
          <a:ext cx="190500" cy="279400"/>
        </p:xfrm>
        <a:graphic>
          <a:graphicData uri="http://schemas.openxmlformats.org/presentationml/2006/ole">
            <mc:AlternateContent xmlns:mc="http://schemas.openxmlformats.org/markup-compatibility/2006">
              <mc:Choice xmlns:v="urn:schemas-microsoft-com:vml" Requires="v">
                <p:oleObj spid="_x0000_s15433" name="Equation" r:id="rId7" imgW="190440" imgH="279360" progId="Equation.DSMT4">
                  <p:embed/>
                </p:oleObj>
              </mc:Choice>
              <mc:Fallback>
                <p:oleObj name="Equation" r:id="rId7" imgW="190440" imgH="279360" progId="Equation.DSMT4">
                  <p:embed/>
                  <p:pic>
                    <p:nvPicPr>
                      <p:cNvPr id="0" name="Picture 2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49363" y="19558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6"/>
          <p:cNvGraphicFramePr>
            <a:graphicFrameLocks noChangeAspect="1"/>
          </p:cNvGraphicFramePr>
          <p:nvPr/>
        </p:nvGraphicFramePr>
        <p:xfrm>
          <a:off x="1259554" y="3301588"/>
          <a:ext cx="368300" cy="292100"/>
        </p:xfrm>
        <a:graphic>
          <a:graphicData uri="http://schemas.openxmlformats.org/presentationml/2006/ole">
            <mc:AlternateContent xmlns:mc="http://schemas.openxmlformats.org/markup-compatibility/2006">
              <mc:Choice xmlns:v="urn:schemas-microsoft-com:vml" Requires="v">
                <p:oleObj spid="_x0000_s15434" name="Equation" r:id="rId9" imgW="368280" imgH="291960" progId="Equation.DSMT4">
                  <p:embed/>
                </p:oleObj>
              </mc:Choice>
              <mc:Fallback>
                <p:oleObj name="Equation" r:id="rId9" imgW="368280" imgH="291960" progId="Equation.DSMT4">
                  <p:embed/>
                  <p:pic>
                    <p:nvPicPr>
                      <p:cNvPr id="0" name="Picture 2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59554" y="3301588"/>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7"/>
          <p:cNvGraphicFramePr>
            <a:graphicFrameLocks noChangeAspect="1"/>
          </p:cNvGraphicFramePr>
          <p:nvPr/>
        </p:nvGraphicFramePr>
        <p:xfrm>
          <a:off x="1022350" y="3670300"/>
          <a:ext cx="596900" cy="406400"/>
        </p:xfrm>
        <a:graphic>
          <a:graphicData uri="http://schemas.openxmlformats.org/presentationml/2006/ole">
            <mc:AlternateContent xmlns:mc="http://schemas.openxmlformats.org/markup-compatibility/2006">
              <mc:Choice xmlns:v="urn:schemas-microsoft-com:vml" Requires="v">
                <p:oleObj spid="_x0000_s15435" name="Equation" r:id="rId11" imgW="596880" imgH="406080" progId="Equation.DSMT4">
                  <p:embed/>
                </p:oleObj>
              </mc:Choice>
              <mc:Fallback>
                <p:oleObj name="Equation" r:id="rId11" imgW="596880" imgH="406080" progId="Equation.DSMT4">
                  <p:embed/>
                  <p:pic>
                    <p:nvPicPr>
                      <p:cNvPr id="0" name="Picture 3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22350" y="36703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8"/>
          <p:cNvGraphicFramePr>
            <a:graphicFrameLocks noChangeAspect="1"/>
          </p:cNvGraphicFramePr>
          <p:nvPr/>
        </p:nvGraphicFramePr>
        <p:xfrm>
          <a:off x="1437354" y="4141788"/>
          <a:ext cx="203200" cy="292100"/>
        </p:xfrm>
        <a:graphic>
          <a:graphicData uri="http://schemas.openxmlformats.org/presentationml/2006/ole">
            <mc:AlternateContent xmlns:mc="http://schemas.openxmlformats.org/markup-compatibility/2006">
              <mc:Choice xmlns:v="urn:schemas-microsoft-com:vml" Requires="v">
                <p:oleObj spid="_x0000_s15436" name="Equation" r:id="rId13" imgW="203040" imgH="291960" progId="Equation.DSMT4">
                  <p:embed/>
                </p:oleObj>
              </mc:Choice>
              <mc:Fallback>
                <p:oleObj name="Equation" r:id="rId13" imgW="203040" imgH="291960" progId="Equation.DSMT4">
                  <p:embed/>
                  <p:pic>
                    <p:nvPicPr>
                      <p:cNvPr id="0" name="Picture 3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437354" y="4141788"/>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9"/>
          <p:cNvGraphicFramePr>
            <a:graphicFrameLocks noChangeAspect="1"/>
          </p:cNvGraphicFramePr>
          <p:nvPr/>
        </p:nvGraphicFramePr>
        <p:xfrm>
          <a:off x="1441450" y="1955800"/>
          <a:ext cx="215900" cy="279400"/>
        </p:xfrm>
        <a:graphic>
          <a:graphicData uri="http://schemas.openxmlformats.org/presentationml/2006/ole">
            <mc:AlternateContent xmlns:mc="http://schemas.openxmlformats.org/markup-compatibility/2006">
              <mc:Choice xmlns:v="urn:schemas-microsoft-com:vml" Requires="v">
                <p:oleObj spid="_x0000_s15437" name="Equation" r:id="rId15" imgW="215640" imgH="279360" progId="Equation.DSMT4">
                  <p:embed/>
                </p:oleObj>
              </mc:Choice>
              <mc:Fallback>
                <p:oleObj name="Equation" r:id="rId15" imgW="215640" imgH="279360" progId="Equation.DSMT4">
                  <p:embed/>
                  <p:pic>
                    <p:nvPicPr>
                      <p:cNvPr id="0" name="Picture 3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441450" y="19558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15"/>
          <p:cNvSpPr/>
          <p:nvPr/>
        </p:nvSpPr>
        <p:spPr>
          <a:xfrm>
            <a:off x="1879600" y="4019490"/>
            <a:ext cx="2603405" cy="400110"/>
          </a:xfrm>
          <a:prstGeom prst="rect">
            <a:avLst/>
          </a:prstGeom>
        </p:spPr>
        <p:txBody>
          <a:bodyPr wrap="none">
            <a:spAutoFit/>
          </a:bodyPr>
          <a:lstStyle/>
          <a:p>
            <a:r>
              <a:rPr lang="en-US" sz="2000" dirty="0">
                <a:solidFill>
                  <a:srgbClr val="007E7E"/>
                </a:solidFill>
              </a:rPr>
              <a:t>The remainder is not 0.</a:t>
            </a:r>
          </a:p>
        </p:txBody>
      </p:sp>
      <p:sp>
        <p:nvSpPr>
          <p:cNvPr id="17" name="Rectangle 16"/>
          <p:cNvSpPr/>
          <p:nvPr/>
        </p:nvSpPr>
        <p:spPr>
          <a:xfrm>
            <a:off x="6083300" y="1816100"/>
            <a:ext cx="2819400" cy="1015663"/>
          </a:xfrm>
          <a:prstGeom prst="rect">
            <a:avLst/>
          </a:prstGeom>
        </p:spPr>
        <p:txBody>
          <a:bodyPr wrap="square">
            <a:spAutoFit/>
          </a:bodyPr>
          <a:lstStyle/>
          <a:p>
            <a:r>
              <a:rPr lang="en-US" sz="2000" dirty="0">
                <a:solidFill>
                  <a:srgbClr val="007E7E"/>
                </a:solidFill>
              </a:rPr>
              <a:t>The quotient is smaller than the divisor, so we are done. </a:t>
            </a:r>
            <a:r>
              <a:rPr lang="en-US" sz="2000" dirty="0">
                <a:solidFill>
                  <a:srgbClr val="008080"/>
                </a:solidFill>
              </a:rPr>
              <a:t>	</a:t>
            </a:r>
          </a:p>
        </p:txBody>
      </p:sp>
      <p:graphicFrame>
        <p:nvGraphicFramePr>
          <p:cNvPr id="18" name="Object 4"/>
          <p:cNvGraphicFramePr>
            <a:graphicFrameLocks noChangeAspect="1"/>
          </p:cNvGraphicFramePr>
          <p:nvPr/>
        </p:nvGraphicFramePr>
        <p:xfrm>
          <a:off x="4829493" y="1919288"/>
          <a:ext cx="1076325" cy="931862"/>
        </p:xfrm>
        <a:graphic>
          <a:graphicData uri="http://schemas.openxmlformats.org/presentationml/2006/ole">
            <mc:AlternateContent xmlns:mc="http://schemas.openxmlformats.org/markup-compatibility/2006">
              <mc:Choice xmlns:v="urn:schemas-microsoft-com:vml" Requires="v">
                <p:oleObj spid="_x0000_s15438" name="Equation" r:id="rId17" imgW="1040948" imgH="901309" progId="Equation.DSMT4">
                  <p:embed/>
                </p:oleObj>
              </mc:Choice>
              <mc:Fallback>
                <p:oleObj name="Equation" r:id="rId17" imgW="1040948" imgH="901309" progId="Equation.DSMT4">
                  <p:embed/>
                  <p:pic>
                    <p:nvPicPr>
                      <p:cNvPr id="0" name="Picture 3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829493" y="1919288"/>
                        <a:ext cx="1076325" cy="931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4"/>
          <p:cNvGraphicFramePr>
            <a:graphicFrameLocks noChangeAspect="1"/>
          </p:cNvGraphicFramePr>
          <p:nvPr/>
        </p:nvGraphicFramePr>
        <p:xfrm>
          <a:off x="5314950" y="2806700"/>
          <a:ext cx="584200" cy="406400"/>
        </p:xfrm>
        <a:graphic>
          <a:graphicData uri="http://schemas.openxmlformats.org/presentationml/2006/ole">
            <mc:AlternateContent xmlns:mc="http://schemas.openxmlformats.org/markup-compatibility/2006">
              <mc:Choice xmlns:v="urn:schemas-microsoft-com:vml" Requires="v">
                <p:oleObj spid="_x0000_s15439" name="Equation" r:id="rId19" imgW="583920" imgH="406080" progId="Equation.DSMT4">
                  <p:embed/>
                </p:oleObj>
              </mc:Choice>
              <mc:Fallback>
                <p:oleObj name="Equation" r:id="rId19" imgW="583920" imgH="406080" progId="Equation.DSMT4">
                  <p:embed/>
                  <p:pic>
                    <p:nvPicPr>
                      <p:cNvPr id="0" name="Picture 3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14950" y="28067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 name="Object 8"/>
          <p:cNvGraphicFramePr>
            <a:graphicFrameLocks noChangeAspect="1"/>
          </p:cNvGraphicFramePr>
          <p:nvPr/>
        </p:nvGraphicFramePr>
        <p:xfrm>
          <a:off x="5678488" y="3378200"/>
          <a:ext cx="215900" cy="279400"/>
        </p:xfrm>
        <a:graphic>
          <a:graphicData uri="http://schemas.openxmlformats.org/presentationml/2006/ole">
            <mc:AlternateContent xmlns:mc="http://schemas.openxmlformats.org/markup-compatibility/2006">
              <mc:Choice xmlns:v="urn:schemas-microsoft-com:vml" Requires="v">
                <p:oleObj spid="_x0000_s15440" name="Equation" r:id="rId21" imgW="215806" imgH="279279" progId="Equation.DSMT4">
                  <p:embed/>
                </p:oleObj>
              </mc:Choice>
              <mc:Fallback>
                <p:oleObj name="Equation" r:id="rId21" imgW="215806" imgH="279279" progId="Equation.DSMT4">
                  <p:embed/>
                  <p:pic>
                    <p:nvPicPr>
                      <p:cNvPr id="0" name="Picture 3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678488" y="33782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 name="Object 9"/>
          <p:cNvGraphicFramePr>
            <a:graphicFrameLocks noChangeAspect="1"/>
          </p:cNvGraphicFramePr>
          <p:nvPr/>
        </p:nvGraphicFramePr>
        <p:xfrm>
          <a:off x="5676900" y="1949450"/>
          <a:ext cx="203200" cy="292100"/>
        </p:xfrm>
        <a:graphic>
          <a:graphicData uri="http://schemas.openxmlformats.org/presentationml/2006/ole">
            <mc:AlternateContent xmlns:mc="http://schemas.openxmlformats.org/markup-compatibility/2006">
              <mc:Choice xmlns:v="urn:schemas-microsoft-com:vml" Requires="v">
                <p:oleObj spid="_x0000_s15441" name="Equation" r:id="rId23" imgW="203040" imgH="291960" progId="Equation.DSMT4">
                  <p:embed/>
                </p:oleObj>
              </mc:Choice>
              <mc:Fallback>
                <p:oleObj name="Equation" r:id="rId23" imgW="203040" imgH="291960" progId="Equation.DSMT4">
                  <p:embed/>
                  <p:pic>
                    <p:nvPicPr>
                      <p:cNvPr id="0" name="Picture 3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676900" y="194945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5" name="Rectangle 24"/>
          <p:cNvSpPr/>
          <p:nvPr/>
        </p:nvSpPr>
        <p:spPr>
          <a:xfrm>
            <a:off x="6096000" y="3352800"/>
            <a:ext cx="2603405" cy="400110"/>
          </a:xfrm>
          <a:prstGeom prst="rect">
            <a:avLst/>
          </a:prstGeom>
        </p:spPr>
        <p:txBody>
          <a:bodyPr wrap="none">
            <a:spAutoFit/>
          </a:bodyPr>
          <a:lstStyle/>
          <a:p>
            <a:r>
              <a:rPr lang="en-US" sz="2000" dirty="0">
                <a:solidFill>
                  <a:srgbClr val="007E7E"/>
                </a:solidFill>
              </a:rPr>
              <a:t>The remainder is not 0.</a:t>
            </a:r>
          </a:p>
        </p:txBody>
      </p:sp>
      <p:sp>
        <p:nvSpPr>
          <p:cNvPr id="21" name="Rectangle 20"/>
          <p:cNvSpPr/>
          <p:nvPr/>
        </p:nvSpPr>
        <p:spPr>
          <a:xfrm>
            <a:off x="533400" y="4734580"/>
            <a:ext cx="3934090" cy="523220"/>
          </a:xfrm>
          <a:prstGeom prst="rect">
            <a:avLst/>
          </a:prstGeom>
        </p:spPr>
        <p:txBody>
          <a:bodyPr wrap="none">
            <a:spAutoFit/>
          </a:bodyPr>
          <a:lstStyle/>
          <a:p>
            <a:r>
              <a:rPr lang="en-US" sz="2800" dirty="0"/>
              <a:t>The number </a:t>
            </a:r>
            <a:r>
              <a:rPr lang="en-US" sz="2800" dirty="0">
                <a:solidFill>
                  <a:srgbClr val="FF0000"/>
                </a:solidFill>
              </a:rPr>
              <a:t>103 is prime</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23"/>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6" grpId="0"/>
      <p:bldP spid="17" grpId="0"/>
      <p:bldP spid="25" grpId="0"/>
      <p:bldP spid="2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Determining Whether a </a:t>
            </a:r>
            <a:br>
              <a:rPr lang="en-US" dirty="0">
                <a:solidFill>
                  <a:schemeClr val="accent1"/>
                </a:solidFill>
              </a:rPr>
            </a:br>
            <a:r>
              <a:rPr lang="en-US" dirty="0">
                <a:solidFill>
                  <a:schemeClr val="accent1"/>
                </a:solidFill>
              </a:rPr>
              <a:t>Number is Prime (cont.)</a:t>
            </a:r>
            <a:endParaRPr lang="en-US" dirty="0"/>
          </a:p>
        </p:txBody>
      </p:sp>
      <p:sp>
        <p:nvSpPr>
          <p:cNvPr id="4" name="Content Placeholder 3"/>
          <p:cNvSpPr txBox="1">
            <a:spLocks noGrp="1"/>
          </p:cNvSpPr>
          <p:nvPr>
            <p:ph idx="1"/>
          </p:nvPr>
        </p:nvSpPr>
        <p:spPr>
          <a:xfrm>
            <a:off x="457200" y="1280160"/>
            <a:ext cx="8229600" cy="2246769"/>
          </a:xfrm>
          <a:prstGeom prst="rect">
            <a:avLst/>
          </a:prstGeom>
          <a:noFill/>
        </p:spPr>
        <p:txBody>
          <a:bodyPr wrap="square" rtlCol="0">
            <a:spAutoFit/>
          </a:bodyPr>
          <a:lstStyle/>
          <a:p>
            <a:r>
              <a:rPr lang="en-US" sz="2800" b="1" dirty="0"/>
              <a:t>Note:</a:t>
            </a:r>
            <a:r>
              <a:rPr lang="en-US" sz="2800" dirty="0"/>
              <a:t> There is no point in dividing by larger numbers such as 13 or 17 because the quotient would only get smaller, and if any of these larger numbers were a divisor, the smaller quotient would have been found to be a divisor earlier in the procedure.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prstGeom prst="rect">
            <a:avLst/>
          </a:prstGeom>
        </p:spPr>
        <p:txBody>
          <a:bodyPr>
            <a:normAutofit/>
          </a:bodyPr>
          <a:lstStyle/>
          <a:p>
            <a:r>
              <a:rPr lang="en-US" dirty="0">
                <a:solidFill>
                  <a:schemeClr val="accent1"/>
                </a:solidFill>
                <a:latin typeface="+mn-lt"/>
              </a:rPr>
              <a:t>Example 5: Determining Whether a </a:t>
            </a:r>
            <a:br>
              <a:rPr lang="en-US" dirty="0">
                <a:solidFill>
                  <a:schemeClr val="accent1"/>
                </a:solidFill>
                <a:latin typeface="+mn-lt"/>
              </a:rPr>
            </a:br>
            <a:r>
              <a:rPr lang="en-US" dirty="0">
                <a:solidFill>
                  <a:schemeClr val="accent1"/>
                </a:solidFill>
                <a:latin typeface="+mn-lt"/>
              </a:rPr>
              <a:t>Number is Prime</a:t>
            </a:r>
          </a:p>
        </p:txBody>
      </p:sp>
      <p:sp>
        <p:nvSpPr>
          <p:cNvPr id="6" name="Content Placeholder 5"/>
          <p:cNvSpPr>
            <a:spLocks noGrp="1"/>
          </p:cNvSpPr>
          <p:nvPr>
            <p:ph idx="1"/>
          </p:nvPr>
        </p:nvSpPr>
        <p:spPr>
          <a:xfrm>
            <a:off x="457200" y="1280160"/>
            <a:ext cx="4038600" cy="4572000"/>
          </a:xfrm>
        </p:spPr>
        <p:txBody>
          <a:bodyPr>
            <a:normAutofit/>
          </a:bodyPr>
          <a:lstStyle/>
          <a:p>
            <a:pPr marL="342900" indent="-342900" eaLnBrk="0" hangingPunct="0">
              <a:spcBef>
                <a:spcPts val="0"/>
              </a:spcBef>
              <a:spcAft>
                <a:spcPts val="600"/>
              </a:spcAft>
            </a:pPr>
            <a:r>
              <a:rPr lang="en-US" dirty="0">
                <a:latin typeface="+mn-lt"/>
              </a:rPr>
              <a:t>Is </a:t>
            </a:r>
            <a:r>
              <a:rPr lang="en-US" dirty="0">
                <a:solidFill>
                  <a:srgbClr val="0000FF"/>
                </a:solidFill>
                <a:latin typeface="+mn-lt"/>
              </a:rPr>
              <a:t>221</a:t>
            </a:r>
            <a:r>
              <a:rPr lang="en-US" dirty="0">
                <a:latin typeface="+mn-lt"/>
              </a:rPr>
              <a:t> a prime number? </a:t>
            </a:r>
          </a:p>
          <a:p>
            <a:pPr marL="342900" indent="-342900" eaLnBrk="0" hangingPunct="0">
              <a:spcBef>
                <a:spcPts val="0"/>
              </a:spcBef>
              <a:spcAft>
                <a:spcPts val="600"/>
              </a:spcAft>
            </a:pPr>
            <a:r>
              <a:rPr lang="en-US" b="1" dirty="0">
                <a:latin typeface="+mn-lt"/>
              </a:rPr>
              <a:t>Solution</a:t>
            </a:r>
          </a:p>
          <a:p>
            <a:pPr eaLnBrk="0" hangingPunct="0">
              <a:spcBef>
                <a:spcPts val="0"/>
              </a:spcBef>
              <a:spcAft>
                <a:spcPts val="600"/>
              </a:spcAft>
            </a:pPr>
            <a:r>
              <a:rPr lang="en-US" dirty="0">
                <a:latin typeface="+mn-lt"/>
              </a:rPr>
              <a:t>Tests for </a:t>
            </a:r>
            <a:r>
              <a:rPr lang="en-US" dirty="0">
                <a:solidFill>
                  <a:srgbClr val="00007E"/>
                </a:solidFill>
                <a:latin typeface="+mn-lt"/>
              </a:rPr>
              <a:t>2</a:t>
            </a:r>
            <a:r>
              <a:rPr lang="en-US" dirty="0">
                <a:latin typeface="+mn-lt"/>
              </a:rPr>
              <a:t>, </a:t>
            </a:r>
            <a:r>
              <a:rPr lang="en-US" dirty="0">
                <a:solidFill>
                  <a:srgbClr val="00007E"/>
                </a:solidFill>
                <a:latin typeface="+mn-lt"/>
              </a:rPr>
              <a:t>3</a:t>
            </a:r>
            <a:r>
              <a:rPr lang="en-US" dirty="0">
                <a:latin typeface="+mn-lt"/>
              </a:rPr>
              <a:t>, and </a:t>
            </a:r>
            <a:r>
              <a:rPr lang="en-US" dirty="0">
                <a:solidFill>
                  <a:srgbClr val="000099"/>
                </a:solidFill>
                <a:latin typeface="+mn-lt"/>
              </a:rPr>
              <a:t>5</a:t>
            </a:r>
            <a:r>
              <a:rPr lang="en-US" dirty="0">
                <a:latin typeface="+mn-lt"/>
              </a:rPr>
              <a:t> fail. (The number </a:t>
            </a:r>
            <a:r>
              <a:rPr lang="en-US" dirty="0">
                <a:solidFill>
                  <a:srgbClr val="0000FF"/>
                </a:solidFill>
                <a:latin typeface="+mn-lt"/>
              </a:rPr>
              <a:t>221</a:t>
            </a:r>
            <a:r>
              <a:rPr lang="en-US" dirty="0">
                <a:latin typeface="+mn-lt"/>
              </a:rPr>
              <a:t> is not even; </a:t>
            </a:r>
            <a:r>
              <a:rPr lang="en-US" dirty="0">
                <a:solidFill>
                  <a:srgbClr val="00007E"/>
                </a:solidFill>
                <a:latin typeface="+mn-lt"/>
              </a:rPr>
              <a:t>2 + 2 + 1 </a:t>
            </a:r>
            <a:r>
              <a:rPr lang="en-US" dirty="0">
                <a:solidFill>
                  <a:srgbClr val="000099"/>
                </a:solidFill>
                <a:latin typeface="+mn-lt"/>
              </a:rPr>
              <a:t>= </a:t>
            </a:r>
            <a:r>
              <a:rPr lang="en-US" dirty="0">
                <a:solidFill>
                  <a:srgbClr val="00007E"/>
                </a:solidFill>
                <a:latin typeface="+mn-lt"/>
              </a:rPr>
              <a:t>5</a:t>
            </a:r>
            <a:r>
              <a:rPr lang="en-US" dirty="0">
                <a:latin typeface="+mn-lt"/>
              </a:rPr>
              <a:t> and </a:t>
            </a:r>
            <a:r>
              <a:rPr lang="en-US" dirty="0">
                <a:solidFill>
                  <a:srgbClr val="00007E"/>
                </a:solidFill>
                <a:latin typeface="+mn-lt"/>
              </a:rPr>
              <a:t>5</a:t>
            </a:r>
            <a:r>
              <a:rPr lang="en-US" dirty="0">
                <a:latin typeface="+mn-lt"/>
              </a:rPr>
              <a:t> is not divisible by 3; and the ones digit is not </a:t>
            </a:r>
            <a:r>
              <a:rPr lang="en-US" dirty="0">
                <a:solidFill>
                  <a:srgbClr val="00007E"/>
                </a:solidFill>
                <a:latin typeface="+mn-lt"/>
              </a:rPr>
              <a:t>0</a:t>
            </a:r>
            <a:r>
              <a:rPr lang="en-US" dirty="0">
                <a:latin typeface="+mn-lt"/>
              </a:rPr>
              <a:t> or </a:t>
            </a:r>
            <a:r>
              <a:rPr lang="en-US" dirty="0">
                <a:solidFill>
                  <a:srgbClr val="00007E"/>
                </a:solidFill>
                <a:latin typeface="+mn-lt"/>
              </a:rPr>
              <a:t>5</a:t>
            </a:r>
            <a:r>
              <a:rPr lang="en-US" dirty="0">
                <a:latin typeface="+mn-lt"/>
              </a:rPr>
              <a:t>.)</a:t>
            </a:r>
          </a:p>
        </p:txBody>
      </p:sp>
      <p:sp>
        <p:nvSpPr>
          <p:cNvPr id="7" name="Rectangle 6"/>
          <p:cNvSpPr/>
          <p:nvPr/>
        </p:nvSpPr>
        <p:spPr>
          <a:xfrm>
            <a:off x="5029200" y="1752600"/>
            <a:ext cx="1890133" cy="523220"/>
          </a:xfrm>
          <a:prstGeom prst="rect">
            <a:avLst/>
          </a:prstGeom>
        </p:spPr>
        <p:txBody>
          <a:bodyPr wrap="none">
            <a:spAutoFit/>
          </a:bodyPr>
          <a:lstStyle/>
          <a:p>
            <a:r>
              <a:rPr lang="en-US" sz="2800" dirty="0"/>
              <a:t>Divide by 7:</a:t>
            </a:r>
          </a:p>
        </p:txBody>
      </p:sp>
      <p:sp>
        <p:nvSpPr>
          <p:cNvPr id="9" name="Rectangle 8"/>
          <p:cNvSpPr/>
          <p:nvPr/>
        </p:nvSpPr>
        <p:spPr>
          <a:xfrm>
            <a:off x="6220855" y="2331720"/>
            <a:ext cx="2618345" cy="707886"/>
          </a:xfrm>
          <a:prstGeom prst="rect">
            <a:avLst/>
          </a:prstGeom>
        </p:spPr>
        <p:txBody>
          <a:bodyPr wrap="none">
            <a:spAutoFit/>
          </a:bodyPr>
          <a:lstStyle/>
          <a:p>
            <a:r>
              <a:rPr lang="en-US" sz="2000" dirty="0">
                <a:solidFill>
                  <a:srgbClr val="007E7E"/>
                </a:solidFill>
              </a:rPr>
              <a:t>The quotient is greater </a:t>
            </a:r>
          </a:p>
          <a:p>
            <a:r>
              <a:rPr lang="en-US" sz="2000" dirty="0">
                <a:solidFill>
                  <a:srgbClr val="007E7E"/>
                </a:solidFill>
              </a:rPr>
              <a:t>than the divisor.</a:t>
            </a:r>
          </a:p>
        </p:txBody>
      </p:sp>
      <p:graphicFrame>
        <p:nvGraphicFramePr>
          <p:cNvPr id="10" name="Object 4"/>
          <p:cNvGraphicFramePr>
            <a:graphicFrameLocks noChangeAspect="1"/>
          </p:cNvGraphicFramePr>
          <p:nvPr/>
        </p:nvGraphicFramePr>
        <p:xfrm>
          <a:off x="5077855" y="2346468"/>
          <a:ext cx="919163" cy="931863"/>
        </p:xfrm>
        <a:graphic>
          <a:graphicData uri="http://schemas.openxmlformats.org/presentationml/2006/ole">
            <mc:AlternateContent xmlns:mc="http://schemas.openxmlformats.org/markup-compatibility/2006">
              <mc:Choice xmlns:v="urn:schemas-microsoft-com:vml" Requires="v">
                <p:oleObj spid="_x0000_s3118" name="Equation" r:id="rId3" imgW="888614" imgH="901309" progId="Equation.DSMT4">
                  <p:embed/>
                </p:oleObj>
              </mc:Choice>
              <mc:Fallback>
                <p:oleObj name="Equation" r:id="rId3" imgW="888614" imgH="901309" progId="Equation.DSMT4">
                  <p:embed/>
                  <p:pic>
                    <p:nvPicPr>
                      <p:cNvPr id="0"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77855" y="2346468"/>
                        <a:ext cx="919163" cy="93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p:cNvGraphicFramePr>
            <a:graphicFrameLocks noChangeAspect="1"/>
          </p:cNvGraphicFramePr>
          <p:nvPr/>
        </p:nvGraphicFramePr>
        <p:xfrm>
          <a:off x="5241925" y="3235325"/>
          <a:ext cx="584200" cy="393700"/>
        </p:xfrm>
        <a:graphic>
          <a:graphicData uri="http://schemas.openxmlformats.org/presentationml/2006/ole">
            <mc:AlternateContent xmlns:mc="http://schemas.openxmlformats.org/markup-compatibility/2006">
              <mc:Choice xmlns:v="urn:schemas-microsoft-com:vml" Requires="v">
                <p:oleObj spid="_x0000_s3119" name="Equation" r:id="rId5" imgW="583920" imgH="393480" progId="Equation.DSMT4">
                  <p:embed/>
                </p:oleObj>
              </mc:Choice>
              <mc:Fallback>
                <p:oleObj name="Equation" r:id="rId5" imgW="583920" imgH="393480" progId="Equation.DSMT4">
                  <p:embed/>
                  <p:pic>
                    <p:nvPicPr>
                      <p:cNvPr id="0" name="Picture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41925" y="3235325"/>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5"/>
          <p:cNvGraphicFramePr>
            <a:graphicFrameLocks noChangeAspect="1"/>
          </p:cNvGraphicFramePr>
          <p:nvPr/>
        </p:nvGraphicFramePr>
        <p:xfrm>
          <a:off x="5565218" y="2376170"/>
          <a:ext cx="190500" cy="292100"/>
        </p:xfrm>
        <a:graphic>
          <a:graphicData uri="http://schemas.openxmlformats.org/presentationml/2006/ole">
            <mc:AlternateContent xmlns:mc="http://schemas.openxmlformats.org/markup-compatibility/2006">
              <mc:Choice xmlns:v="urn:schemas-microsoft-com:vml" Requires="v">
                <p:oleObj spid="_x0000_s3120" name="Equation" r:id="rId7" imgW="190440" imgH="291960" progId="Equation.DSMT4">
                  <p:embed/>
                </p:oleObj>
              </mc:Choice>
              <mc:Fallback>
                <p:oleObj name="Equation" r:id="rId7" imgW="190440" imgH="291960" progId="Equation.DSMT4">
                  <p:embed/>
                  <p:pic>
                    <p:nvPicPr>
                      <p:cNvPr id="0" name="Picture 1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65218" y="237617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6"/>
          <p:cNvGraphicFramePr>
            <a:graphicFrameLocks noChangeAspect="1"/>
          </p:cNvGraphicFramePr>
          <p:nvPr/>
        </p:nvGraphicFramePr>
        <p:xfrm>
          <a:off x="5612843" y="3735070"/>
          <a:ext cx="368300" cy="279400"/>
        </p:xfrm>
        <a:graphic>
          <a:graphicData uri="http://schemas.openxmlformats.org/presentationml/2006/ole">
            <mc:AlternateContent xmlns:mc="http://schemas.openxmlformats.org/markup-compatibility/2006">
              <mc:Choice xmlns:v="urn:schemas-microsoft-com:vml" Requires="v">
                <p:oleObj spid="_x0000_s3121" name="Equation" r:id="rId9" imgW="368300" imgH="279400" progId="Equation.DSMT4">
                  <p:embed/>
                </p:oleObj>
              </mc:Choice>
              <mc:Fallback>
                <p:oleObj name="Equation" r:id="rId9" imgW="368300" imgH="279400" progId="Equation.DSMT4">
                  <p:embed/>
                  <p:pic>
                    <p:nvPicPr>
                      <p:cNvPr id="0" name="Picture 2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12843" y="373507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7"/>
          <p:cNvGraphicFramePr>
            <a:graphicFrameLocks noChangeAspect="1"/>
          </p:cNvGraphicFramePr>
          <p:nvPr/>
        </p:nvGraphicFramePr>
        <p:xfrm>
          <a:off x="5562600" y="4079875"/>
          <a:ext cx="406400" cy="393700"/>
        </p:xfrm>
        <a:graphic>
          <a:graphicData uri="http://schemas.openxmlformats.org/presentationml/2006/ole">
            <mc:AlternateContent xmlns:mc="http://schemas.openxmlformats.org/markup-compatibility/2006">
              <mc:Choice xmlns:v="urn:schemas-microsoft-com:vml" Requires="v">
                <p:oleObj spid="_x0000_s3122" name="Equation" r:id="rId11" imgW="406080" imgH="393480" progId="Equation.DSMT4">
                  <p:embed/>
                </p:oleObj>
              </mc:Choice>
              <mc:Fallback>
                <p:oleObj name="Equation" r:id="rId11" imgW="406080" imgH="393480" progId="Equation.DSMT4">
                  <p:embed/>
                  <p:pic>
                    <p:nvPicPr>
                      <p:cNvPr id="0" name="Picture 2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62600" y="4079875"/>
                        <a:ext cx="4064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8"/>
          <p:cNvGraphicFramePr>
            <a:graphicFrameLocks noChangeAspect="1"/>
          </p:cNvGraphicFramePr>
          <p:nvPr/>
        </p:nvGraphicFramePr>
        <p:xfrm>
          <a:off x="5752543" y="4574858"/>
          <a:ext cx="215900" cy="279400"/>
        </p:xfrm>
        <a:graphic>
          <a:graphicData uri="http://schemas.openxmlformats.org/presentationml/2006/ole">
            <mc:AlternateContent xmlns:mc="http://schemas.openxmlformats.org/markup-compatibility/2006">
              <mc:Choice xmlns:v="urn:schemas-microsoft-com:vml" Requires="v">
                <p:oleObj spid="_x0000_s3123" name="Equation" r:id="rId13" imgW="215806" imgH="279279" progId="Equation.DSMT4">
                  <p:embed/>
                </p:oleObj>
              </mc:Choice>
              <mc:Fallback>
                <p:oleObj name="Equation" r:id="rId13" imgW="215806" imgH="279279" progId="Equation.DSMT4">
                  <p:embed/>
                  <p:pic>
                    <p:nvPicPr>
                      <p:cNvPr id="0" name="Picture 2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752543" y="4574858"/>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9"/>
          <p:cNvGraphicFramePr>
            <a:graphicFrameLocks noChangeAspect="1"/>
          </p:cNvGraphicFramePr>
          <p:nvPr/>
        </p:nvGraphicFramePr>
        <p:xfrm>
          <a:off x="5770005" y="2382520"/>
          <a:ext cx="190500" cy="279400"/>
        </p:xfrm>
        <a:graphic>
          <a:graphicData uri="http://schemas.openxmlformats.org/presentationml/2006/ole">
            <mc:AlternateContent xmlns:mc="http://schemas.openxmlformats.org/markup-compatibility/2006">
              <mc:Choice xmlns:v="urn:schemas-microsoft-com:vml" Requires="v">
                <p:oleObj spid="_x0000_s3124" name="Equation" r:id="rId15" imgW="190440" imgH="279360" progId="Equation.DSMT4">
                  <p:embed/>
                </p:oleObj>
              </mc:Choice>
              <mc:Fallback>
                <p:oleObj name="Equation" r:id="rId15" imgW="190440" imgH="279360" progId="Equation.DSMT4">
                  <p:embed/>
                  <p:pic>
                    <p:nvPicPr>
                      <p:cNvPr id="0" name="Picture 2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770005" y="238252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7" name="Rectangle 16"/>
          <p:cNvSpPr/>
          <p:nvPr/>
        </p:nvSpPr>
        <p:spPr>
          <a:xfrm>
            <a:off x="6220855" y="4446210"/>
            <a:ext cx="2603405" cy="400110"/>
          </a:xfrm>
          <a:prstGeom prst="rect">
            <a:avLst/>
          </a:prstGeom>
        </p:spPr>
        <p:txBody>
          <a:bodyPr wrap="none">
            <a:spAutoFit/>
          </a:bodyPr>
          <a:lstStyle/>
          <a:p>
            <a:r>
              <a:rPr lang="en-US" sz="2000" dirty="0">
                <a:solidFill>
                  <a:srgbClr val="007E7E"/>
                </a:solidFill>
              </a:rPr>
              <a:t>The remainder is not 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prstGeom prst="rect">
            <a:avLst/>
          </a:prstGeom>
        </p:spPr>
        <p:txBody>
          <a:bodyPr/>
          <a:lstStyle/>
          <a:p>
            <a:r>
              <a:rPr lang="en-US" dirty="0">
                <a:solidFill>
                  <a:schemeClr val="accent1"/>
                </a:solidFill>
                <a:latin typeface="+mn-lt"/>
              </a:rPr>
              <a:t>Example 5: Determining Whether a </a:t>
            </a:r>
            <a:br>
              <a:rPr lang="en-US" dirty="0">
                <a:solidFill>
                  <a:schemeClr val="accent1"/>
                </a:solidFill>
                <a:latin typeface="+mn-lt"/>
              </a:rPr>
            </a:br>
            <a:r>
              <a:rPr lang="en-US" dirty="0">
                <a:solidFill>
                  <a:schemeClr val="accent1"/>
                </a:solidFill>
                <a:latin typeface="+mn-lt"/>
              </a:rPr>
              <a:t>Number is Prime</a:t>
            </a:r>
            <a:r>
              <a:rPr lang="en-US" sz="3200" dirty="0">
                <a:solidFill>
                  <a:schemeClr val="accent1"/>
                </a:solidFill>
                <a:latin typeface="+mn-lt"/>
              </a:rPr>
              <a:t> (cont.)</a:t>
            </a:r>
          </a:p>
        </p:txBody>
      </p:sp>
      <p:sp>
        <p:nvSpPr>
          <p:cNvPr id="7" name="Rectangle 6"/>
          <p:cNvSpPr/>
          <p:nvPr/>
        </p:nvSpPr>
        <p:spPr>
          <a:xfrm>
            <a:off x="457200" y="1257300"/>
            <a:ext cx="2072875" cy="523220"/>
          </a:xfrm>
          <a:prstGeom prst="rect">
            <a:avLst/>
          </a:prstGeom>
        </p:spPr>
        <p:txBody>
          <a:bodyPr wrap="none">
            <a:spAutoFit/>
          </a:bodyPr>
          <a:lstStyle/>
          <a:p>
            <a:r>
              <a:rPr lang="en-US" sz="2800" dirty="0"/>
              <a:t>Divide by 11:</a:t>
            </a:r>
          </a:p>
        </p:txBody>
      </p:sp>
      <p:sp>
        <p:nvSpPr>
          <p:cNvPr id="8" name="Rectangle 7"/>
          <p:cNvSpPr/>
          <p:nvPr/>
        </p:nvSpPr>
        <p:spPr>
          <a:xfrm>
            <a:off x="4724400" y="1257300"/>
            <a:ext cx="2072875" cy="523220"/>
          </a:xfrm>
          <a:prstGeom prst="rect">
            <a:avLst/>
          </a:prstGeom>
        </p:spPr>
        <p:txBody>
          <a:bodyPr wrap="none">
            <a:spAutoFit/>
          </a:bodyPr>
          <a:lstStyle/>
          <a:p>
            <a:r>
              <a:rPr lang="en-US" sz="2800" dirty="0"/>
              <a:t>Divide by 13:</a:t>
            </a:r>
          </a:p>
        </p:txBody>
      </p:sp>
      <p:sp>
        <p:nvSpPr>
          <p:cNvPr id="9" name="Rectangle 8"/>
          <p:cNvSpPr/>
          <p:nvPr/>
        </p:nvSpPr>
        <p:spPr>
          <a:xfrm>
            <a:off x="1828800" y="1943100"/>
            <a:ext cx="2618345" cy="707886"/>
          </a:xfrm>
          <a:prstGeom prst="rect">
            <a:avLst/>
          </a:prstGeom>
        </p:spPr>
        <p:txBody>
          <a:bodyPr wrap="none">
            <a:spAutoFit/>
          </a:bodyPr>
          <a:lstStyle/>
          <a:p>
            <a:r>
              <a:rPr lang="en-US" sz="2000" dirty="0">
                <a:solidFill>
                  <a:srgbClr val="007E7E"/>
                </a:solidFill>
              </a:rPr>
              <a:t>The quotient is greater </a:t>
            </a:r>
          </a:p>
          <a:p>
            <a:r>
              <a:rPr lang="en-US" sz="2000" dirty="0">
                <a:solidFill>
                  <a:srgbClr val="007E7E"/>
                </a:solidFill>
              </a:rPr>
              <a:t>than the divisor.</a:t>
            </a:r>
          </a:p>
        </p:txBody>
      </p:sp>
      <p:graphicFrame>
        <p:nvGraphicFramePr>
          <p:cNvPr id="10" name="Object 4"/>
          <p:cNvGraphicFramePr>
            <a:graphicFrameLocks noChangeAspect="1"/>
          </p:cNvGraphicFramePr>
          <p:nvPr/>
        </p:nvGraphicFramePr>
        <p:xfrm>
          <a:off x="601663" y="1957388"/>
          <a:ext cx="1089025" cy="931862"/>
        </p:xfrm>
        <a:graphic>
          <a:graphicData uri="http://schemas.openxmlformats.org/presentationml/2006/ole">
            <mc:AlternateContent xmlns:mc="http://schemas.openxmlformats.org/markup-compatibility/2006">
              <mc:Choice xmlns:v="urn:schemas-microsoft-com:vml" Requires="v">
                <p:oleObj spid="_x0000_s32858" name="Equation" r:id="rId3" imgW="1054100" imgH="901700" progId="Equation.DSMT4">
                  <p:embed/>
                </p:oleObj>
              </mc:Choice>
              <mc:Fallback>
                <p:oleObj name="Equation" r:id="rId3" imgW="1054100" imgH="901700" progId="Equation.DSMT4">
                  <p:embed/>
                  <p:pic>
                    <p:nvPicPr>
                      <p:cNvPr id="0" name="Picture 3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663" y="1957388"/>
                        <a:ext cx="1089025" cy="931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p:cNvGraphicFramePr>
            <a:graphicFrameLocks noChangeAspect="1"/>
          </p:cNvGraphicFramePr>
          <p:nvPr/>
        </p:nvGraphicFramePr>
        <p:xfrm>
          <a:off x="863600" y="2857500"/>
          <a:ext cx="584200" cy="393700"/>
        </p:xfrm>
        <a:graphic>
          <a:graphicData uri="http://schemas.openxmlformats.org/presentationml/2006/ole">
            <mc:AlternateContent xmlns:mc="http://schemas.openxmlformats.org/markup-compatibility/2006">
              <mc:Choice xmlns:v="urn:schemas-microsoft-com:vml" Requires="v">
                <p:oleObj spid="_x0000_s32859" name="Equation" r:id="rId5" imgW="583920" imgH="393480" progId="Equation.DSMT4">
                  <p:embed/>
                </p:oleObj>
              </mc:Choice>
              <mc:Fallback>
                <p:oleObj name="Equation" r:id="rId5" imgW="583920" imgH="393480" progId="Equation.DSMT4">
                  <p:embed/>
                  <p:pic>
                    <p:nvPicPr>
                      <p:cNvPr id="0" name="Picture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63600" y="2857500"/>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5"/>
          <p:cNvGraphicFramePr>
            <a:graphicFrameLocks noChangeAspect="1"/>
          </p:cNvGraphicFramePr>
          <p:nvPr/>
        </p:nvGraphicFramePr>
        <p:xfrm>
          <a:off x="1236663" y="1993900"/>
          <a:ext cx="190500" cy="279400"/>
        </p:xfrm>
        <a:graphic>
          <a:graphicData uri="http://schemas.openxmlformats.org/presentationml/2006/ole">
            <mc:AlternateContent xmlns:mc="http://schemas.openxmlformats.org/markup-compatibility/2006">
              <mc:Choice xmlns:v="urn:schemas-microsoft-com:vml" Requires="v">
                <p:oleObj spid="_x0000_s32860" name="Equation" r:id="rId7" imgW="190440" imgH="279360" progId="Equation.DSMT4">
                  <p:embed/>
                </p:oleObj>
              </mc:Choice>
              <mc:Fallback>
                <p:oleObj name="Equation" r:id="rId7" imgW="190440" imgH="279360" progId="Equation.DSMT4">
                  <p:embed/>
                  <p:pic>
                    <p:nvPicPr>
                      <p:cNvPr id="0" name="Picture 3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36663" y="19939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6"/>
          <p:cNvGraphicFramePr>
            <a:graphicFrameLocks noChangeAspect="1"/>
          </p:cNvGraphicFramePr>
          <p:nvPr/>
        </p:nvGraphicFramePr>
        <p:xfrm>
          <a:off x="1270000" y="3370580"/>
          <a:ext cx="381000" cy="292100"/>
        </p:xfrm>
        <a:graphic>
          <a:graphicData uri="http://schemas.openxmlformats.org/presentationml/2006/ole">
            <mc:AlternateContent xmlns:mc="http://schemas.openxmlformats.org/markup-compatibility/2006">
              <mc:Choice xmlns:v="urn:schemas-microsoft-com:vml" Requires="v">
                <p:oleObj spid="_x0000_s32861" name="Equation" r:id="rId9" imgW="380880" imgH="291960" progId="Equation.DSMT4">
                  <p:embed/>
                </p:oleObj>
              </mc:Choice>
              <mc:Fallback>
                <p:oleObj name="Equation" r:id="rId9" imgW="380880" imgH="291960" progId="Equation.DSMT4">
                  <p:embed/>
                  <p:pic>
                    <p:nvPicPr>
                      <p:cNvPr id="0" name="Picture 3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70000" y="337058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7"/>
          <p:cNvGraphicFramePr>
            <a:graphicFrameLocks noChangeAspect="1"/>
          </p:cNvGraphicFramePr>
          <p:nvPr/>
        </p:nvGraphicFramePr>
        <p:xfrm>
          <a:off x="1219200" y="3721100"/>
          <a:ext cx="419100" cy="406400"/>
        </p:xfrm>
        <a:graphic>
          <a:graphicData uri="http://schemas.openxmlformats.org/presentationml/2006/ole">
            <mc:AlternateContent xmlns:mc="http://schemas.openxmlformats.org/markup-compatibility/2006">
              <mc:Choice xmlns:v="urn:schemas-microsoft-com:vml" Requires="v">
                <p:oleObj spid="_x0000_s32862" name="Equation" r:id="rId11" imgW="419040" imgH="406080" progId="Equation.DSMT4">
                  <p:embed/>
                </p:oleObj>
              </mc:Choice>
              <mc:Fallback>
                <p:oleObj name="Equation" r:id="rId11" imgW="419040" imgH="406080" progId="Equation.DSMT4">
                  <p:embed/>
                  <p:pic>
                    <p:nvPicPr>
                      <p:cNvPr id="0" name="Picture 3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19200" y="3721100"/>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8"/>
          <p:cNvGraphicFramePr>
            <a:graphicFrameLocks noChangeAspect="1"/>
          </p:cNvGraphicFramePr>
          <p:nvPr/>
        </p:nvGraphicFramePr>
        <p:xfrm>
          <a:off x="1460500" y="4198620"/>
          <a:ext cx="190500" cy="279400"/>
        </p:xfrm>
        <a:graphic>
          <a:graphicData uri="http://schemas.openxmlformats.org/presentationml/2006/ole">
            <mc:AlternateContent xmlns:mc="http://schemas.openxmlformats.org/markup-compatibility/2006">
              <mc:Choice xmlns:v="urn:schemas-microsoft-com:vml" Requires="v">
                <p:oleObj spid="_x0000_s32863" name="Equation" r:id="rId13" imgW="190440" imgH="279360" progId="Equation.DSMT4">
                  <p:embed/>
                </p:oleObj>
              </mc:Choice>
              <mc:Fallback>
                <p:oleObj name="Equation" r:id="rId13" imgW="190440" imgH="279360" progId="Equation.DSMT4">
                  <p:embed/>
                  <p:pic>
                    <p:nvPicPr>
                      <p:cNvPr id="0" name="Picture 3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460500" y="419862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9"/>
          <p:cNvGraphicFramePr>
            <a:graphicFrameLocks noChangeAspect="1"/>
          </p:cNvGraphicFramePr>
          <p:nvPr>
            <p:extLst>
              <p:ext uri="{D42A27DB-BD31-4B8C-83A1-F6EECF244321}">
                <p14:modId xmlns:p14="http://schemas.microsoft.com/office/powerpoint/2010/main" val="1314959900"/>
              </p:ext>
            </p:extLst>
          </p:nvPr>
        </p:nvGraphicFramePr>
        <p:xfrm>
          <a:off x="1400905" y="1998078"/>
          <a:ext cx="215900" cy="292100"/>
        </p:xfrm>
        <a:graphic>
          <a:graphicData uri="http://schemas.openxmlformats.org/presentationml/2006/ole">
            <mc:AlternateContent xmlns:mc="http://schemas.openxmlformats.org/markup-compatibility/2006">
              <mc:Choice xmlns:v="urn:schemas-microsoft-com:vml" Requires="v">
                <p:oleObj spid="_x0000_s32864" name="Equation" r:id="rId15" imgW="215640" imgH="291960" progId="Equation.DSMT4">
                  <p:embed/>
                </p:oleObj>
              </mc:Choice>
              <mc:Fallback>
                <p:oleObj name="Equation" r:id="rId15" imgW="215640" imgH="291960" progId="Equation.DSMT4">
                  <p:embed/>
                  <p:pic>
                    <p:nvPicPr>
                      <p:cNvPr id="0" name="Picture 3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400905" y="1998078"/>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7" name="Rectangle 16"/>
          <p:cNvSpPr/>
          <p:nvPr/>
        </p:nvSpPr>
        <p:spPr>
          <a:xfrm>
            <a:off x="1828800" y="4148126"/>
            <a:ext cx="2603405" cy="400110"/>
          </a:xfrm>
          <a:prstGeom prst="rect">
            <a:avLst/>
          </a:prstGeom>
        </p:spPr>
        <p:txBody>
          <a:bodyPr wrap="none">
            <a:spAutoFit/>
          </a:bodyPr>
          <a:lstStyle/>
          <a:p>
            <a:r>
              <a:rPr lang="en-US" sz="2000" dirty="0">
                <a:solidFill>
                  <a:srgbClr val="007E7E"/>
                </a:solidFill>
              </a:rPr>
              <a:t>The remainder is not 0.</a:t>
            </a:r>
          </a:p>
        </p:txBody>
      </p:sp>
      <p:graphicFrame>
        <p:nvGraphicFramePr>
          <p:cNvPr id="19" name="Object 4"/>
          <p:cNvGraphicFramePr>
            <a:graphicFrameLocks noChangeAspect="1"/>
          </p:cNvGraphicFramePr>
          <p:nvPr/>
        </p:nvGraphicFramePr>
        <p:xfrm>
          <a:off x="4746625" y="1957388"/>
          <a:ext cx="1089025" cy="931862"/>
        </p:xfrm>
        <a:graphic>
          <a:graphicData uri="http://schemas.openxmlformats.org/presentationml/2006/ole">
            <mc:AlternateContent xmlns:mc="http://schemas.openxmlformats.org/markup-compatibility/2006">
              <mc:Choice xmlns:v="urn:schemas-microsoft-com:vml" Requires="v">
                <p:oleObj spid="_x0000_s32865" name="Equation" r:id="rId17" imgW="1054100" imgH="901700" progId="Equation.DSMT4">
                  <p:embed/>
                </p:oleObj>
              </mc:Choice>
              <mc:Fallback>
                <p:oleObj name="Equation" r:id="rId17" imgW="1054100" imgH="901700" progId="Equation.DSMT4">
                  <p:embed/>
                  <p:pic>
                    <p:nvPicPr>
                      <p:cNvPr id="0" name="Picture 4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746625" y="1957388"/>
                        <a:ext cx="1089025" cy="931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 name="Object 4"/>
          <p:cNvGraphicFramePr>
            <a:graphicFrameLocks noChangeAspect="1"/>
          </p:cNvGraphicFramePr>
          <p:nvPr/>
        </p:nvGraphicFramePr>
        <p:xfrm>
          <a:off x="5016500" y="2844800"/>
          <a:ext cx="584200" cy="406400"/>
        </p:xfrm>
        <a:graphic>
          <a:graphicData uri="http://schemas.openxmlformats.org/presentationml/2006/ole">
            <mc:AlternateContent xmlns:mc="http://schemas.openxmlformats.org/markup-compatibility/2006">
              <mc:Choice xmlns:v="urn:schemas-microsoft-com:vml" Requires="v">
                <p:oleObj spid="_x0000_s32866" name="Equation" r:id="rId19" imgW="583920" imgH="406080" progId="Equation.DSMT4">
                  <p:embed/>
                </p:oleObj>
              </mc:Choice>
              <mc:Fallback>
                <p:oleObj name="Equation" r:id="rId19" imgW="583920" imgH="406080" progId="Equation.DSMT4">
                  <p:embed/>
                  <p:pic>
                    <p:nvPicPr>
                      <p:cNvPr id="0" name="Picture 4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016500" y="28448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 name="Object 8"/>
          <p:cNvGraphicFramePr>
            <a:graphicFrameLocks noChangeAspect="1"/>
          </p:cNvGraphicFramePr>
          <p:nvPr/>
        </p:nvGraphicFramePr>
        <p:xfrm>
          <a:off x="5401596" y="3359150"/>
          <a:ext cx="368300" cy="292100"/>
        </p:xfrm>
        <a:graphic>
          <a:graphicData uri="http://schemas.openxmlformats.org/presentationml/2006/ole">
            <mc:AlternateContent xmlns:mc="http://schemas.openxmlformats.org/markup-compatibility/2006">
              <mc:Choice xmlns:v="urn:schemas-microsoft-com:vml" Requires="v">
                <p:oleObj spid="_x0000_s32867" name="Equation" r:id="rId21" imgW="368280" imgH="291960" progId="Equation.DSMT4">
                  <p:embed/>
                </p:oleObj>
              </mc:Choice>
              <mc:Fallback>
                <p:oleObj name="Equation" r:id="rId21" imgW="368280" imgH="291960" progId="Equation.DSMT4">
                  <p:embed/>
                  <p:pic>
                    <p:nvPicPr>
                      <p:cNvPr id="0" name="Picture 4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401596" y="33591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 name="Object 9"/>
          <p:cNvGraphicFramePr>
            <a:graphicFrameLocks noChangeAspect="1"/>
          </p:cNvGraphicFramePr>
          <p:nvPr/>
        </p:nvGraphicFramePr>
        <p:xfrm>
          <a:off x="5410200" y="2031079"/>
          <a:ext cx="190500" cy="279400"/>
        </p:xfrm>
        <a:graphic>
          <a:graphicData uri="http://schemas.openxmlformats.org/presentationml/2006/ole">
            <mc:AlternateContent xmlns:mc="http://schemas.openxmlformats.org/markup-compatibility/2006">
              <mc:Choice xmlns:v="urn:schemas-microsoft-com:vml" Requires="v">
                <p:oleObj spid="_x0000_s32868" name="Equation" r:id="rId23" imgW="190440" imgH="279360" progId="Equation.DSMT4">
                  <p:embed/>
                </p:oleObj>
              </mc:Choice>
              <mc:Fallback>
                <p:oleObj name="Equation" r:id="rId23" imgW="190440" imgH="279360" progId="Equation.DSMT4">
                  <p:embed/>
                  <p:pic>
                    <p:nvPicPr>
                      <p:cNvPr id="0" name="Picture 4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410200" y="2031079"/>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3" name="Rectangle 22"/>
          <p:cNvSpPr/>
          <p:nvPr/>
        </p:nvSpPr>
        <p:spPr>
          <a:xfrm>
            <a:off x="6078792" y="4140200"/>
            <a:ext cx="2189830" cy="400110"/>
          </a:xfrm>
          <a:prstGeom prst="rect">
            <a:avLst/>
          </a:prstGeom>
        </p:spPr>
        <p:txBody>
          <a:bodyPr wrap="none">
            <a:spAutoFit/>
          </a:bodyPr>
          <a:lstStyle/>
          <a:p>
            <a:r>
              <a:rPr lang="en-US" sz="2000" dirty="0">
                <a:solidFill>
                  <a:srgbClr val="007E7E"/>
                </a:solidFill>
              </a:rPr>
              <a:t>The remainder is 0.</a:t>
            </a:r>
          </a:p>
        </p:txBody>
      </p:sp>
      <p:graphicFrame>
        <p:nvGraphicFramePr>
          <p:cNvPr id="32782" name="Object 7"/>
          <p:cNvGraphicFramePr>
            <a:graphicFrameLocks noChangeAspect="1"/>
          </p:cNvGraphicFramePr>
          <p:nvPr/>
        </p:nvGraphicFramePr>
        <p:xfrm>
          <a:off x="5194300" y="3721100"/>
          <a:ext cx="584200" cy="406400"/>
        </p:xfrm>
        <a:graphic>
          <a:graphicData uri="http://schemas.openxmlformats.org/presentationml/2006/ole">
            <mc:AlternateContent xmlns:mc="http://schemas.openxmlformats.org/markup-compatibility/2006">
              <mc:Choice xmlns:v="urn:schemas-microsoft-com:vml" Requires="v">
                <p:oleObj spid="_x0000_s32869" name="Equation" r:id="rId25" imgW="583920" imgH="406080" progId="Equation.DSMT4">
                  <p:embed/>
                </p:oleObj>
              </mc:Choice>
              <mc:Fallback>
                <p:oleObj name="Equation" r:id="rId25" imgW="583920" imgH="406080" progId="Equation.DSMT4">
                  <p:embed/>
                  <p:pic>
                    <p:nvPicPr>
                      <p:cNvPr id="0" name="Picture 4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194300" y="37211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83" name="Object 8"/>
          <p:cNvGraphicFramePr>
            <a:graphicFrameLocks noChangeAspect="1"/>
          </p:cNvGraphicFramePr>
          <p:nvPr/>
        </p:nvGraphicFramePr>
        <p:xfrm>
          <a:off x="5592096" y="4190794"/>
          <a:ext cx="215900" cy="292100"/>
        </p:xfrm>
        <a:graphic>
          <a:graphicData uri="http://schemas.openxmlformats.org/presentationml/2006/ole">
            <mc:AlternateContent xmlns:mc="http://schemas.openxmlformats.org/markup-compatibility/2006">
              <mc:Choice xmlns:v="urn:schemas-microsoft-com:vml" Requires="v">
                <p:oleObj spid="_x0000_s32870" name="Equation" r:id="rId27" imgW="215640" imgH="291960" progId="Equation.DSMT4">
                  <p:embed/>
                </p:oleObj>
              </mc:Choice>
              <mc:Fallback>
                <p:oleObj name="Equation" r:id="rId27" imgW="215640" imgH="291960" progId="Equation.DSMT4">
                  <p:embed/>
                  <p:pic>
                    <p:nvPicPr>
                      <p:cNvPr id="0" name="Picture 4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592096" y="4190794"/>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84" name="Object 16"/>
          <p:cNvGraphicFramePr>
            <a:graphicFrameLocks noChangeAspect="1"/>
          </p:cNvGraphicFramePr>
          <p:nvPr/>
        </p:nvGraphicFramePr>
        <p:xfrm>
          <a:off x="5605208" y="2031079"/>
          <a:ext cx="203200" cy="279400"/>
        </p:xfrm>
        <a:graphic>
          <a:graphicData uri="http://schemas.openxmlformats.org/presentationml/2006/ole">
            <mc:AlternateContent xmlns:mc="http://schemas.openxmlformats.org/markup-compatibility/2006">
              <mc:Choice xmlns:v="urn:schemas-microsoft-com:vml" Requires="v">
                <p:oleObj spid="_x0000_s32871" name="Equation" r:id="rId29" imgW="203040" imgH="279360" progId="Equation.DSMT4">
                  <p:embed/>
                </p:oleObj>
              </mc:Choice>
              <mc:Fallback>
                <p:oleObj name="Equation" r:id="rId29" imgW="203040" imgH="279360" progId="Equation.DSMT4">
                  <p:embed/>
                  <p:pic>
                    <p:nvPicPr>
                      <p:cNvPr id="0" name="Picture 46"/>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5605208" y="2031079"/>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7" name="Rectangle 26"/>
          <p:cNvSpPr/>
          <p:nvPr/>
        </p:nvSpPr>
        <p:spPr>
          <a:xfrm>
            <a:off x="457200" y="4876801"/>
            <a:ext cx="8382000" cy="1040285"/>
          </a:xfrm>
          <a:prstGeom prst="rect">
            <a:avLst/>
          </a:prstGeom>
        </p:spPr>
        <p:txBody>
          <a:bodyPr wrap="square">
            <a:spAutoFit/>
          </a:bodyPr>
          <a:lstStyle/>
          <a:p>
            <a:pPr eaLnBrk="0" hangingPunct="0">
              <a:spcBef>
                <a:spcPct val="20000"/>
              </a:spcBef>
              <a:buFont typeface="Courier New" pitchFamily="49" charset="0"/>
              <a:buNone/>
            </a:pPr>
            <a:r>
              <a:rPr lang="en-US" sz="2800" dirty="0">
                <a:latin typeface="Calibri" pitchFamily="34" charset="0"/>
              </a:rPr>
              <a:t>The number </a:t>
            </a:r>
            <a:r>
              <a:rPr lang="en-US" sz="2800" dirty="0">
                <a:solidFill>
                  <a:srgbClr val="FF0000"/>
                </a:solidFill>
                <a:latin typeface="Calibri" pitchFamily="34" charset="0"/>
              </a:rPr>
              <a:t>221 is composite</a:t>
            </a:r>
            <a:r>
              <a:rPr lang="en-US" sz="2800" dirty="0">
                <a:latin typeface="Calibri" pitchFamily="34" charset="0"/>
              </a:rPr>
              <a:t>.                         </a:t>
            </a:r>
          </a:p>
          <a:p>
            <a:pPr eaLnBrk="0" hangingPunct="0">
              <a:spcBef>
                <a:spcPct val="20000"/>
              </a:spcBef>
              <a:buFont typeface="Courier New" pitchFamily="49" charset="0"/>
              <a:buNone/>
            </a:pPr>
            <a:r>
              <a:rPr lang="en-US" sz="2800" b="1" dirty="0">
                <a:latin typeface="Calibri" pitchFamily="34" charset="0"/>
              </a:rPr>
              <a:t>Note:</a:t>
            </a:r>
            <a:r>
              <a:rPr lang="en-US" sz="2800" dirty="0">
                <a:latin typeface="Calibri" pitchFamily="34" charset="0"/>
              </a:rPr>
              <a:t> 221 = 13 ⋅ 17; that is, 13 and 17 are factors of 221.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278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2782"/>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32783"/>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3"/>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7" grpId="0"/>
      <p:bldP spid="23" grpId="0"/>
      <p:bldP spid="2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normAutofit/>
          </a:bodyPr>
          <a:lstStyle/>
          <a:p>
            <a:r>
              <a:rPr lang="en-US" dirty="0">
                <a:solidFill>
                  <a:schemeClr val="accent1"/>
                </a:solidFill>
                <a:latin typeface="+mn-lt"/>
              </a:rPr>
              <a:t>Completion Example 6: Determining Whether a Number is Prime </a:t>
            </a:r>
          </a:p>
        </p:txBody>
      </p:sp>
      <p:sp>
        <p:nvSpPr>
          <p:cNvPr id="6" name="Content Placeholder 5"/>
          <p:cNvSpPr>
            <a:spLocks noGrp="1"/>
          </p:cNvSpPr>
          <p:nvPr>
            <p:ph idx="1"/>
          </p:nvPr>
        </p:nvSpPr>
        <p:spPr>
          <a:xfrm>
            <a:off x="457200" y="1023258"/>
            <a:ext cx="8229600" cy="4876800"/>
          </a:xfrm>
        </p:spPr>
        <p:txBody>
          <a:bodyPr>
            <a:noAutofit/>
          </a:bodyPr>
          <a:lstStyle/>
          <a:p>
            <a:pPr>
              <a:spcBef>
                <a:spcPts val="0"/>
              </a:spcBef>
            </a:pPr>
            <a:r>
              <a:rPr lang="en-US" dirty="0">
                <a:latin typeface="+mn-lt"/>
              </a:rPr>
              <a:t>Is </a:t>
            </a:r>
            <a:r>
              <a:rPr lang="en-US" dirty="0">
                <a:solidFill>
                  <a:srgbClr val="0000FF"/>
                </a:solidFill>
                <a:latin typeface="+mn-lt"/>
              </a:rPr>
              <a:t>199</a:t>
            </a:r>
            <a:r>
              <a:rPr lang="en-US" dirty="0">
                <a:latin typeface="+mn-lt"/>
              </a:rPr>
              <a:t> a prime number? </a:t>
            </a:r>
          </a:p>
          <a:p>
            <a:pPr marL="1588" indent="-1588">
              <a:spcBef>
                <a:spcPts val="1200"/>
              </a:spcBef>
              <a:tabLst>
                <a:tab pos="341313" algn="l"/>
              </a:tabLst>
            </a:pPr>
            <a:r>
              <a:rPr lang="en-US" b="1" dirty="0">
                <a:solidFill>
                  <a:schemeClr val="tx1"/>
                </a:solidFill>
                <a:latin typeface="+mn-lt"/>
              </a:rPr>
              <a:t>Solution </a:t>
            </a:r>
          </a:p>
          <a:p>
            <a:r>
              <a:rPr lang="en-US" dirty="0">
                <a:latin typeface="+mn-lt"/>
              </a:rPr>
              <a:t>Tests for </a:t>
            </a:r>
            <a:r>
              <a:rPr lang="en-US" dirty="0">
                <a:solidFill>
                  <a:srgbClr val="00007E"/>
                </a:solidFill>
                <a:latin typeface="+mn-lt"/>
              </a:rPr>
              <a:t>2</a:t>
            </a:r>
            <a:r>
              <a:rPr lang="en-US" dirty="0">
                <a:latin typeface="+mn-lt"/>
              </a:rPr>
              <a:t>, </a:t>
            </a:r>
            <a:r>
              <a:rPr lang="en-US" dirty="0">
                <a:solidFill>
                  <a:srgbClr val="00007E"/>
                </a:solidFill>
                <a:latin typeface="+mn-lt"/>
              </a:rPr>
              <a:t>3</a:t>
            </a:r>
            <a:r>
              <a:rPr lang="en-US" dirty="0">
                <a:latin typeface="+mn-lt"/>
              </a:rPr>
              <a:t>, and </a:t>
            </a:r>
            <a:r>
              <a:rPr lang="en-US" dirty="0">
                <a:solidFill>
                  <a:srgbClr val="00007E"/>
                </a:solidFill>
                <a:latin typeface="+mn-lt"/>
              </a:rPr>
              <a:t>5</a:t>
            </a:r>
            <a:r>
              <a:rPr lang="en-US" dirty="0">
                <a:latin typeface="+mn-lt"/>
              </a:rPr>
              <a:t> fail. (The number </a:t>
            </a:r>
            <a:r>
              <a:rPr lang="en-US" dirty="0">
                <a:solidFill>
                  <a:srgbClr val="0000FF"/>
                </a:solidFill>
                <a:latin typeface="+mn-lt"/>
              </a:rPr>
              <a:t>199</a:t>
            </a:r>
            <a:r>
              <a:rPr lang="en-US" dirty="0">
                <a:latin typeface="+mn-lt"/>
              </a:rPr>
              <a:t> is not </a:t>
            </a:r>
            <a:r>
              <a:rPr lang="en-US" dirty="0">
                <a:solidFill>
                  <a:schemeClr val="tx1"/>
                </a:solidFill>
                <a:latin typeface="+mn-lt"/>
              </a:rPr>
              <a:t>_____ </a:t>
            </a:r>
            <a:r>
              <a:rPr lang="en-US" dirty="0">
                <a:latin typeface="+mn-lt"/>
              </a:rPr>
              <a:t>; </a:t>
            </a:r>
            <a:r>
              <a:rPr lang="en-US" dirty="0">
                <a:solidFill>
                  <a:srgbClr val="00007E"/>
                </a:solidFill>
                <a:latin typeface="+mn-lt"/>
              </a:rPr>
              <a:t>1 + 9 + 9 </a:t>
            </a:r>
            <a:r>
              <a:rPr lang="en-US" dirty="0">
                <a:solidFill>
                  <a:srgbClr val="000099"/>
                </a:solidFill>
                <a:latin typeface="+mn-lt"/>
              </a:rPr>
              <a:t>= </a:t>
            </a:r>
            <a:r>
              <a:rPr lang="en-US" dirty="0">
                <a:latin typeface="+mn-lt"/>
              </a:rPr>
              <a:t> </a:t>
            </a:r>
            <a:r>
              <a:rPr lang="en-US" dirty="0">
                <a:solidFill>
                  <a:schemeClr val="tx1"/>
                </a:solidFill>
                <a:latin typeface="+mn-lt"/>
              </a:rPr>
              <a:t>___ </a:t>
            </a:r>
            <a:r>
              <a:rPr lang="en-US" dirty="0">
                <a:latin typeface="+mn-lt"/>
              </a:rPr>
              <a:t>which is not divisible by 3; and the ones digit is not </a:t>
            </a:r>
            <a:r>
              <a:rPr lang="en-US" dirty="0">
                <a:solidFill>
                  <a:srgbClr val="000099"/>
                </a:solidFill>
                <a:latin typeface="+mn-lt"/>
              </a:rPr>
              <a:t>0</a:t>
            </a:r>
            <a:r>
              <a:rPr lang="en-US" dirty="0">
                <a:latin typeface="+mn-lt"/>
              </a:rPr>
              <a:t> or </a:t>
            </a:r>
            <a:r>
              <a:rPr lang="en-US" dirty="0">
                <a:solidFill>
                  <a:srgbClr val="00007E"/>
                </a:solidFill>
                <a:latin typeface="+mn-lt"/>
              </a:rPr>
              <a:t>5</a:t>
            </a:r>
            <a:r>
              <a:rPr lang="en-US" dirty="0">
                <a:latin typeface="+mn-lt"/>
              </a:rPr>
              <a:t>.) </a:t>
            </a: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00007E"/>
                </a:solidFill>
              </a:rPr>
              <a:t>7</a:t>
            </a:r>
            <a:r>
              <a:rPr lang="en-US" dirty="0">
                <a:latin typeface="+mn-lt"/>
              </a:rPr>
              <a:t>: ______</a:t>
            </a: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00007E"/>
                </a:solidFill>
              </a:rPr>
              <a:t>11</a:t>
            </a:r>
            <a:r>
              <a:rPr lang="en-US" dirty="0">
                <a:latin typeface="+mn-lt"/>
              </a:rPr>
              <a:t>: </a:t>
            </a:r>
            <a:r>
              <a:rPr lang="en-US" dirty="0"/>
              <a:t>______</a:t>
            </a:r>
            <a:endParaRPr lang="en-US" dirty="0">
              <a:latin typeface="+mn-lt"/>
            </a:endParaRP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00007E"/>
                </a:solidFill>
              </a:rPr>
              <a:t>13</a:t>
            </a:r>
            <a:r>
              <a:rPr lang="en-US" dirty="0">
                <a:latin typeface="+mn-lt"/>
              </a:rPr>
              <a:t>: </a:t>
            </a:r>
            <a:r>
              <a:rPr lang="en-US" dirty="0"/>
              <a:t>______</a:t>
            </a:r>
            <a:endParaRPr lang="en-US" dirty="0">
              <a:latin typeface="+mn-lt"/>
            </a:endParaRP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00007E"/>
                </a:solidFill>
              </a:rPr>
              <a:t>17</a:t>
            </a:r>
            <a:r>
              <a:rPr lang="en-US" dirty="0">
                <a:latin typeface="+mn-lt"/>
              </a:rPr>
              <a:t> : </a:t>
            </a:r>
            <a:r>
              <a:rPr lang="en-US" dirty="0"/>
              <a:t>_______</a:t>
            </a:r>
            <a:endParaRPr lang="en-US" dirty="0">
              <a:latin typeface="+mn-lt"/>
            </a:endParaRPr>
          </a:p>
          <a:p>
            <a:r>
              <a:rPr lang="en-US" dirty="0"/>
              <a:t>199 is a _______ number. </a:t>
            </a:r>
          </a:p>
        </p:txBody>
      </p:sp>
      <p:sp>
        <p:nvSpPr>
          <p:cNvPr id="7" name="Text Box 9"/>
          <p:cNvSpPr txBox="1">
            <a:spLocks noChangeArrowheads="1"/>
          </p:cNvSpPr>
          <p:nvPr/>
        </p:nvSpPr>
        <p:spPr bwMode="auto">
          <a:xfrm>
            <a:off x="7477523" y="2137003"/>
            <a:ext cx="886333" cy="523220"/>
          </a:xfrm>
          <a:prstGeom prst="rect">
            <a:avLst/>
          </a:prstGeom>
          <a:noFill/>
          <a:ln w="9525">
            <a:noFill/>
            <a:miter lim="800000"/>
            <a:headEnd/>
            <a:tailEnd/>
          </a:ln>
        </p:spPr>
        <p:txBody>
          <a:bodyPr wrap="none">
            <a:spAutoFit/>
          </a:bodyPr>
          <a:lstStyle/>
          <a:p>
            <a:r>
              <a:rPr lang="en-US" sz="2800" dirty="0">
                <a:solidFill>
                  <a:srgbClr val="FF0008"/>
                </a:solidFill>
              </a:rPr>
              <a:t>even</a:t>
            </a:r>
          </a:p>
        </p:txBody>
      </p:sp>
      <p:sp>
        <p:nvSpPr>
          <p:cNvPr id="8" name="Text Box 9"/>
          <p:cNvSpPr txBox="1">
            <a:spLocks noChangeArrowheads="1"/>
          </p:cNvSpPr>
          <p:nvPr/>
        </p:nvSpPr>
        <p:spPr bwMode="auto">
          <a:xfrm>
            <a:off x="2178050" y="2556075"/>
            <a:ext cx="546100" cy="519113"/>
          </a:xfrm>
          <a:prstGeom prst="rect">
            <a:avLst/>
          </a:prstGeom>
          <a:noFill/>
          <a:ln w="9525">
            <a:noFill/>
            <a:miter lim="800000"/>
            <a:headEnd/>
            <a:tailEnd/>
          </a:ln>
        </p:spPr>
        <p:txBody>
          <a:bodyPr wrap="none">
            <a:spAutoFit/>
          </a:bodyPr>
          <a:lstStyle/>
          <a:p>
            <a:r>
              <a:rPr lang="en-US" sz="2800" dirty="0">
                <a:solidFill>
                  <a:srgbClr val="FF0008"/>
                </a:solidFill>
              </a:rPr>
              <a:t>19</a:t>
            </a:r>
          </a:p>
        </p:txBody>
      </p:sp>
      <p:sp>
        <p:nvSpPr>
          <p:cNvPr id="9" name="Text Box 6"/>
          <p:cNvSpPr txBox="1">
            <a:spLocks noChangeArrowheads="1"/>
          </p:cNvSpPr>
          <p:nvPr/>
        </p:nvSpPr>
        <p:spPr bwMode="auto">
          <a:xfrm>
            <a:off x="2952187" y="3484989"/>
            <a:ext cx="1010213" cy="523220"/>
          </a:xfrm>
          <a:prstGeom prst="rect">
            <a:avLst/>
          </a:prstGeom>
          <a:noFill/>
          <a:ln w="9525">
            <a:noFill/>
            <a:miter lim="800000"/>
            <a:headEnd/>
            <a:tailEnd/>
          </a:ln>
        </p:spPr>
        <p:txBody>
          <a:bodyPr wrap="none">
            <a:spAutoFit/>
          </a:bodyPr>
          <a:lstStyle/>
          <a:p>
            <a:r>
              <a:rPr lang="en-US" sz="2800" dirty="0">
                <a:solidFill>
                  <a:srgbClr val="FF0008"/>
                </a:solidFill>
              </a:rPr>
              <a:t>28 R3</a:t>
            </a:r>
          </a:p>
        </p:txBody>
      </p:sp>
      <p:sp>
        <p:nvSpPr>
          <p:cNvPr id="10" name="Text Box 6"/>
          <p:cNvSpPr txBox="1">
            <a:spLocks noChangeArrowheads="1"/>
          </p:cNvSpPr>
          <p:nvPr/>
        </p:nvSpPr>
        <p:spPr bwMode="auto">
          <a:xfrm>
            <a:off x="3104587" y="4003171"/>
            <a:ext cx="1010213" cy="523220"/>
          </a:xfrm>
          <a:prstGeom prst="rect">
            <a:avLst/>
          </a:prstGeom>
          <a:noFill/>
          <a:ln w="9525">
            <a:noFill/>
            <a:miter lim="800000"/>
            <a:headEnd/>
            <a:tailEnd/>
          </a:ln>
        </p:spPr>
        <p:txBody>
          <a:bodyPr wrap="none">
            <a:spAutoFit/>
          </a:bodyPr>
          <a:lstStyle/>
          <a:p>
            <a:r>
              <a:rPr lang="en-US" sz="2800" dirty="0">
                <a:solidFill>
                  <a:srgbClr val="FF0008"/>
                </a:solidFill>
              </a:rPr>
              <a:t>18 R1</a:t>
            </a:r>
          </a:p>
        </p:txBody>
      </p:sp>
      <p:sp>
        <p:nvSpPr>
          <p:cNvPr id="11" name="Text Box 6"/>
          <p:cNvSpPr txBox="1">
            <a:spLocks noChangeArrowheads="1"/>
          </p:cNvSpPr>
          <p:nvPr/>
        </p:nvSpPr>
        <p:spPr bwMode="auto">
          <a:xfrm>
            <a:off x="3104587" y="4522761"/>
            <a:ext cx="1010213" cy="523220"/>
          </a:xfrm>
          <a:prstGeom prst="rect">
            <a:avLst/>
          </a:prstGeom>
          <a:noFill/>
          <a:ln w="9525">
            <a:noFill/>
            <a:miter lim="800000"/>
            <a:headEnd/>
            <a:tailEnd/>
          </a:ln>
        </p:spPr>
        <p:txBody>
          <a:bodyPr wrap="none">
            <a:spAutoFit/>
          </a:bodyPr>
          <a:lstStyle/>
          <a:p>
            <a:r>
              <a:rPr lang="en-US" sz="2800" dirty="0">
                <a:solidFill>
                  <a:srgbClr val="FF0008"/>
                </a:solidFill>
              </a:rPr>
              <a:t>15 R4</a:t>
            </a:r>
          </a:p>
        </p:txBody>
      </p:sp>
      <p:sp>
        <p:nvSpPr>
          <p:cNvPr id="12" name="Text Box 6"/>
          <p:cNvSpPr txBox="1">
            <a:spLocks noChangeArrowheads="1"/>
          </p:cNvSpPr>
          <p:nvPr/>
        </p:nvSpPr>
        <p:spPr bwMode="auto">
          <a:xfrm>
            <a:off x="3214914" y="5022799"/>
            <a:ext cx="1192955" cy="523220"/>
          </a:xfrm>
          <a:prstGeom prst="rect">
            <a:avLst/>
          </a:prstGeom>
          <a:noFill/>
          <a:ln w="9525">
            <a:noFill/>
            <a:miter lim="800000"/>
            <a:headEnd/>
            <a:tailEnd/>
          </a:ln>
        </p:spPr>
        <p:txBody>
          <a:bodyPr wrap="none">
            <a:spAutoFit/>
          </a:bodyPr>
          <a:lstStyle/>
          <a:p>
            <a:r>
              <a:rPr lang="en-US" sz="2800" dirty="0">
                <a:solidFill>
                  <a:srgbClr val="FF0008"/>
                </a:solidFill>
              </a:rPr>
              <a:t>11 R12</a:t>
            </a:r>
          </a:p>
        </p:txBody>
      </p:sp>
      <p:sp>
        <p:nvSpPr>
          <p:cNvPr id="13" name="Text Box 6"/>
          <p:cNvSpPr txBox="1">
            <a:spLocks noChangeArrowheads="1"/>
          </p:cNvSpPr>
          <p:nvPr/>
        </p:nvSpPr>
        <p:spPr bwMode="auto">
          <a:xfrm>
            <a:off x="1781628" y="5541685"/>
            <a:ext cx="1045479" cy="523220"/>
          </a:xfrm>
          <a:prstGeom prst="rect">
            <a:avLst/>
          </a:prstGeom>
          <a:noFill/>
          <a:ln w="9525">
            <a:noFill/>
            <a:miter lim="800000"/>
            <a:headEnd/>
            <a:tailEnd/>
          </a:ln>
        </p:spPr>
        <p:txBody>
          <a:bodyPr wrap="none">
            <a:spAutoFit/>
          </a:bodyPr>
          <a:lstStyle/>
          <a:p>
            <a:r>
              <a:rPr lang="en-US" sz="2800" dirty="0">
                <a:solidFill>
                  <a:srgbClr val="FF0008"/>
                </a:solidFill>
              </a:rPr>
              <a:t>prime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P spid="1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b="1" dirty="0">
              <a:solidFill>
                <a:srgbClr val="000000"/>
              </a:solidFill>
              <a:latin typeface="+mn-lt"/>
            </a:endParaRPr>
          </a:p>
          <a:p>
            <a:pPr eaLnBrk="0" hangingPunct="0"/>
            <a:r>
              <a:rPr lang="en-US" dirty="0">
                <a:solidFill>
                  <a:srgbClr val="000000"/>
                </a:solidFill>
                <a:latin typeface="+mn-lt"/>
              </a:rPr>
              <a:t>Every composite number has exactly one prime factorization.</a:t>
            </a:r>
          </a:p>
        </p:txBody>
      </p:sp>
      <p:sp>
        <p:nvSpPr>
          <p:cNvPr id="4" name="Title 3"/>
          <p:cNvSpPr>
            <a:spLocks noGrp="1"/>
          </p:cNvSpPr>
          <p:nvPr>
            <p:ph type="title"/>
          </p:nvPr>
        </p:nvSpPr>
        <p:spPr/>
        <p:txBody>
          <a:bodyPr/>
          <a:lstStyle/>
          <a:p>
            <a:r>
              <a:rPr lang="en-US" dirty="0"/>
              <a:t>The Fundamental Theorem of Arithmetic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2074414"/>
          </a:xfrm>
          <a:solidFill>
            <a:srgbClr val="FFFFCC"/>
          </a:solidFill>
          <a:ln w="28575">
            <a:solidFill>
              <a:srgbClr val="000000"/>
            </a:solidFill>
          </a:ln>
        </p:spPr>
        <p:txBody>
          <a:bodyPr>
            <a:spAutoFit/>
          </a:bodyPr>
          <a:lstStyle/>
          <a:p>
            <a:pPr algn="ctr"/>
            <a:r>
              <a:rPr lang="en-US" b="1" dirty="0">
                <a:solidFill>
                  <a:srgbClr val="000000"/>
                </a:solidFill>
              </a:rPr>
              <a:t>Procedure</a:t>
            </a:r>
          </a:p>
          <a:p>
            <a:pPr marL="514350" indent="-514350">
              <a:buFont typeface="+mj-lt"/>
              <a:buAutoNum type="arabicPeriod"/>
            </a:pPr>
            <a:r>
              <a:rPr lang="en-US" dirty="0">
                <a:solidFill>
                  <a:srgbClr val="000000"/>
                </a:solidFill>
              </a:rPr>
              <a:t>Factor the composite number into any two factors. </a:t>
            </a:r>
          </a:p>
          <a:p>
            <a:pPr marL="514350" indent="-514350">
              <a:buFont typeface="+mj-lt"/>
              <a:buAutoNum type="arabicPeriod"/>
            </a:pPr>
            <a:r>
              <a:rPr lang="en-US" dirty="0">
                <a:solidFill>
                  <a:srgbClr val="000000"/>
                </a:solidFill>
              </a:rPr>
              <a:t>Factor each factor that is not prime. </a:t>
            </a:r>
          </a:p>
          <a:p>
            <a:pPr marL="514350" indent="-514350">
              <a:buFont typeface="+mj-lt"/>
              <a:buAutoNum type="arabicPeriod"/>
            </a:pPr>
            <a:r>
              <a:rPr lang="en-US" dirty="0">
                <a:solidFill>
                  <a:srgbClr val="000000"/>
                </a:solidFill>
              </a:rPr>
              <a:t>Continue this process until all factors are prime. </a:t>
            </a:r>
          </a:p>
        </p:txBody>
      </p:sp>
      <p:sp>
        <p:nvSpPr>
          <p:cNvPr id="4" name="Title 3"/>
          <p:cNvSpPr>
            <a:spLocks noGrp="1"/>
          </p:cNvSpPr>
          <p:nvPr>
            <p:ph type="title"/>
          </p:nvPr>
        </p:nvSpPr>
        <p:spPr/>
        <p:txBody>
          <a:bodyPr>
            <a:normAutofit/>
          </a:bodyPr>
          <a:lstStyle/>
          <a:p>
            <a:r>
              <a:rPr lang="en-US" dirty="0"/>
              <a:t>To Find the Prime Factorization of a Composite Number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normAutofit/>
          </a:bodyPr>
          <a:lstStyle/>
          <a:p>
            <a:r>
              <a:rPr lang="en-US" dirty="0">
                <a:solidFill>
                  <a:schemeClr val="accent1"/>
                </a:solidFill>
                <a:latin typeface="+mn-lt"/>
              </a:rPr>
              <a:t>Example 7: Finding the Prime Factorization </a:t>
            </a:r>
            <a:br>
              <a:rPr lang="en-US" dirty="0">
                <a:solidFill>
                  <a:schemeClr val="accent1"/>
                </a:solidFill>
                <a:latin typeface="+mn-lt"/>
              </a:rPr>
            </a:br>
            <a:r>
              <a:rPr lang="en-US" dirty="0">
                <a:solidFill>
                  <a:schemeClr val="accent1"/>
                </a:solidFill>
                <a:latin typeface="+mn-lt"/>
              </a:rPr>
              <a:t>of a Number </a:t>
            </a:r>
          </a:p>
        </p:txBody>
      </p:sp>
      <p:sp>
        <p:nvSpPr>
          <p:cNvPr id="6" name="Content Placeholder 5"/>
          <p:cNvSpPr>
            <a:spLocks noGrp="1"/>
          </p:cNvSpPr>
          <p:nvPr>
            <p:ph idx="1"/>
          </p:nvPr>
        </p:nvSpPr>
        <p:spPr/>
        <p:txBody>
          <a:bodyPr/>
          <a:lstStyle/>
          <a:p>
            <a:pPr marL="342900" indent="-342900" eaLnBrk="0" hangingPunct="0">
              <a:spcAft>
                <a:spcPts val="1200"/>
              </a:spcAft>
            </a:pPr>
            <a:r>
              <a:rPr lang="en-US" dirty="0">
                <a:latin typeface="+mn-lt"/>
              </a:rPr>
              <a:t>Find the prime factorization of </a:t>
            </a:r>
            <a:r>
              <a:rPr lang="en-US" dirty="0">
                <a:solidFill>
                  <a:srgbClr val="0000FF"/>
                </a:solidFill>
                <a:latin typeface="+mn-lt"/>
              </a:rPr>
              <a:t>90</a:t>
            </a:r>
            <a:r>
              <a:rPr lang="en-US" dirty="0">
                <a:latin typeface="+mn-lt"/>
              </a:rPr>
              <a:t>.</a:t>
            </a:r>
          </a:p>
          <a:p>
            <a:pPr marL="342900" indent="-342900" eaLnBrk="0" hangingPunct="0">
              <a:spcAft>
                <a:spcPts val="1200"/>
              </a:spcAft>
            </a:pPr>
            <a:r>
              <a:rPr lang="en-US" b="1" dirty="0">
                <a:latin typeface="+mn-lt"/>
              </a:rPr>
              <a:t>Solution</a:t>
            </a:r>
          </a:p>
          <a:p>
            <a:pPr marL="342900" indent="-342900" eaLnBrk="0" hangingPunct="0">
              <a:spcAft>
                <a:spcPts val="1200"/>
              </a:spcAft>
            </a:pPr>
            <a:endParaRPr lang="en-US" dirty="0">
              <a:latin typeface="+mn-lt"/>
            </a:endParaRPr>
          </a:p>
          <a:p>
            <a:pPr marL="342900" indent="-342900" eaLnBrk="0" hangingPunct="0">
              <a:spcAft>
                <a:spcPts val="1200"/>
              </a:spcAft>
            </a:pPr>
            <a:endParaRPr lang="en-US" dirty="0">
              <a:latin typeface="+mn-lt"/>
            </a:endParaRPr>
          </a:p>
          <a:p>
            <a:pPr marL="342900" indent="-342900" eaLnBrk="0" hangingPunct="0">
              <a:spcAft>
                <a:spcPts val="1200"/>
              </a:spcAft>
            </a:pPr>
            <a:endParaRPr lang="en-US" dirty="0">
              <a:latin typeface="+mn-lt"/>
            </a:endParaRPr>
          </a:p>
          <a:p>
            <a:endParaRPr lang="en-US" dirty="0">
              <a:latin typeface="+mn-lt"/>
            </a:endParaRPr>
          </a:p>
        </p:txBody>
      </p:sp>
      <p:sp>
        <p:nvSpPr>
          <p:cNvPr id="19459" name="Rectangle 3"/>
          <p:cNvSpPr>
            <a:spLocks/>
          </p:cNvSpPr>
          <p:nvPr/>
        </p:nvSpPr>
        <p:spPr bwMode="auto">
          <a:xfrm>
            <a:off x="457200" y="1752600"/>
            <a:ext cx="8229600" cy="4800600"/>
          </a:xfrm>
          <a:prstGeom prst="rect">
            <a:avLst/>
          </a:prstGeom>
          <a:noFill/>
          <a:ln w="9525">
            <a:noFill/>
            <a:miter lim="800000"/>
            <a:headEnd/>
            <a:tailEnd/>
          </a:ln>
        </p:spPr>
        <p:txBody>
          <a:bodyPr/>
          <a:lstStyle/>
          <a:p>
            <a:pPr marL="342900" indent="-342900" eaLnBrk="0" hangingPunct="0">
              <a:spcBef>
                <a:spcPct val="20000"/>
              </a:spcBef>
              <a:spcAft>
                <a:spcPts val="1200"/>
              </a:spcAft>
              <a:buFont typeface="Courier New" pitchFamily="49" charset="0"/>
              <a:buNone/>
            </a:pPr>
            <a:endParaRPr lang="en-US" sz="2800" b="1" dirty="0">
              <a:latin typeface="Calibri" pitchFamily="34" charset="0"/>
            </a:endParaRPr>
          </a:p>
        </p:txBody>
      </p:sp>
      <p:sp>
        <p:nvSpPr>
          <p:cNvPr id="7" name="Rectangle 6"/>
          <p:cNvSpPr/>
          <p:nvPr/>
        </p:nvSpPr>
        <p:spPr>
          <a:xfrm>
            <a:off x="703008" y="2743200"/>
            <a:ext cx="550151" cy="523220"/>
          </a:xfrm>
          <a:prstGeom prst="rect">
            <a:avLst/>
          </a:prstGeom>
        </p:spPr>
        <p:txBody>
          <a:bodyPr wrap="none">
            <a:spAutoFit/>
          </a:bodyPr>
          <a:lstStyle/>
          <a:p>
            <a:r>
              <a:rPr lang="en-US" sz="2800" dirty="0">
                <a:solidFill>
                  <a:srgbClr val="0000FF"/>
                </a:solidFill>
                <a:latin typeface="Calibri" pitchFamily="34" charset="0"/>
              </a:rPr>
              <a:t>90</a:t>
            </a:r>
            <a:endParaRPr lang="en-US" sz="2800" dirty="0">
              <a:solidFill>
                <a:srgbClr val="002060"/>
              </a:solidFill>
            </a:endParaRPr>
          </a:p>
        </p:txBody>
      </p:sp>
      <p:sp>
        <p:nvSpPr>
          <p:cNvPr id="8" name="Rectangle 7"/>
          <p:cNvSpPr/>
          <p:nvPr/>
        </p:nvSpPr>
        <p:spPr>
          <a:xfrm>
            <a:off x="1324896" y="3991896"/>
            <a:ext cx="2263761"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3</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3   </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2</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5</a:t>
            </a:r>
            <a:endParaRPr lang="en-US" sz="2800" dirty="0">
              <a:solidFill>
                <a:srgbClr val="FF0000"/>
              </a:solidFill>
            </a:endParaRPr>
          </a:p>
        </p:txBody>
      </p:sp>
      <p:sp>
        <p:nvSpPr>
          <p:cNvPr id="9" name="Rectangle 8"/>
          <p:cNvSpPr/>
          <p:nvPr/>
        </p:nvSpPr>
        <p:spPr>
          <a:xfrm>
            <a:off x="3789523" y="2721114"/>
            <a:ext cx="3297077" cy="707886"/>
          </a:xfrm>
          <a:prstGeom prst="rect">
            <a:avLst/>
          </a:prstGeom>
        </p:spPr>
        <p:txBody>
          <a:bodyPr wrap="square">
            <a:spAutoFit/>
          </a:bodyPr>
          <a:lstStyle/>
          <a:p>
            <a:r>
              <a:rPr lang="en-US" sz="2000" dirty="0">
                <a:solidFill>
                  <a:srgbClr val="007E7E"/>
                </a:solidFill>
              </a:rPr>
              <a:t>Since the units digit is 0, we know that 10 is a factor. </a:t>
            </a:r>
          </a:p>
        </p:txBody>
      </p:sp>
      <p:sp>
        <p:nvSpPr>
          <p:cNvPr id="10" name="Rectangle 9"/>
          <p:cNvSpPr/>
          <p:nvPr/>
        </p:nvSpPr>
        <p:spPr>
          <a:xfrm>
            <a:off x="3778871" y="3733800"/>
            <a:ext cx="4572000" cy="1015663"/>
          </a:xfrm>
          <a:prstGeom prst="rect">
            <a:avLst/>
          </a:prstGeom>
        </p:spPr>
        <p:txBody>
          <a:bodyPr>
            <a:spAutoFit/>
          </a:bodyPr>
          <a:lstStyle/>
          <a:p>
            <a:r>
              <a:rPr lang="en-US" sz="2000" dirty="0">
                <a:solidFill>
                  <a:srgbClr val="007E7E"/>
                </a:solidFill>
              </a:rPr>
              <a:t>9 and 10 can both be factored so that each factor is a prime number. This is the prime factorization.</a:t>
            </a:r>
          </a:p>
        </p:txBody>
      </p:sp>
      <p:grpSp>
        <p:nvGrpSpPr>
          <p:cNvPr id="15" name="Group 14"/>
          <p:cNvGrpSpPr/>
          <p:nvPr/>
        </p:nvGrpSpPr>
        <p:grpSpPr>
          <a:xfrm>
            <a:off x="1778000" y="3352800"/>
            <a:ext cx="381000" cy="609600"/>
            <a:chOff x="1752600" y="3352800"/>
            <a:chExt cx="381000" cy="609600"/>
          </a:xfrm>
        </p:grpSpPr>
        <p:cxnSp>
          <p:nvCxnSpPr>
            <p:cNvPr id="12" name="Straight Connector 11"/>
            <p:cNvCxnSpPr/>
            <p:nvPr/>
          </p:nvCxnSpPr>
          <p:spPr>
            <a:xfrm rot="5400000">
              <a:off x="1562100" y="3543300"/>
              <a:ext cx="609600" cy="2286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752600" y="3581400"/>
              <a:ext cx="609600" cy="1524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16" name="Group 15"/>
          <p:cNvGrpSpPr/>
          <p:nvPr/>
        </p:nvGrpSpPr>
        <p:grpSpPr>
          <a:xfrm>
            <a:off x="2939844" y="3352800"/>
            <a:ext cx="381000" cy="609600"/>
            <a:chOff x="1752600" y="3352800"/>
            <a:chExt cx="381000" cy="609600"/>
          </a:xfrm>
        </p:grpSpPr>
        <p:cxnSp>
          <p:nvCxnSpPr>
            <p:cNvPr id="17" name="Straight Connector 16"/>
            <p:cNvCxnSpPr/>
            <p:nvPr/>
          </p:nvCxnSpPr>
          <p:spPr>
            <a:xfrm rot="5400000">
              <a:off x="1562100" y="3543300"/>
              <a:ext cx="609600" cy="2286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1752600" y="3581400"/>
              <a:ext cx="609600" cy="1524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19" name="Rectangle 18"/>
          <p:cNvSpPr/>
          <p:nvPr/>
        </p:nvSpPr>
        <p:spPr>
          <a:xfrm>
            <a:off x="457200" y="5191780"/>
            <a:ext cx="7145418" cy="523220"/>
          </a:xfrm>
          <a:prstGeom prst="rect">
            <a:avLst/>
          </a:prstGeom>
        </p:spPr>
        <p:txBody>
          <a:bodyPr wrap="none">
            <a:spAutoFit/>
          </a:bodyPr>
          <a:lstStyle/>
          <a:p>
            <a:pPr marL="342900" indent="-342900" eaLnBrk="0" hangingPunct="0">
              <a:spcAft>
                <a:spcPts val="1200"/>
              </a:spcAft>
            </a:pPr>
            <a:r>
              <a:rPr lang="en-US" sz="2800" dirty="0">
                <a:latin typeface="Calibri" pitchFamily="34" charset="0"/>
              </a:rPr>
              <a:t>We can also start with a different set of factors.</a:t>
            </a:r>
          </a:p>
        </p:txBody>
      </p:sp>
      <p:sp>
        <p:nvSpPr>
          <p:cNvPr id="20" name="Rectangle 19"/>
          <p:cNvSpPr/>
          <p:nvPr/>
        </p:nvSpPr>
        <p:spPr>
          <a:xfrm>
            <a:off x="1333500" y="2743200"/>
            <a:ext cx="2146742"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9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10</a:t>
            </a:r>
            <a:endParaRPr lang="en-US" sz="2800" dirty="0">
              <a:solidFill>
                <a:srgbClr val="00007E"/>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2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latin typeface="+mn-lt"/>
              </a:rPr>
              <a:t>Objectives</a:t>
            </a:r>
            <a:endParaRPr lang="en-US" dirty="0">
              <a:solidFill>
                <a:schemeClr val="accent1">
                  <a:lumMod val="50000"/>
                </a:schemeClr>
              </a:solidFill>
              <a:latin typeface="+mn-lt"/>
            </a:endParaRPr>
          </a:p>
        </p:txBody>
      </p:sp>
      <p:sp>
        <p:nvSpPr>
          <p:cNvPr id="5123" name="Content Placeholder 2"/>
          <p:cNvSpPr>
            <a:spLocks noGrp="1"/>
          </p:cNvSpPr>
          <p:nvPr>
            <p:ph idx="1"/>
          </p:nvPr>
        </p:nvSpPr>
        <p:spPr>
          <a:xfrm>
            <a:off x="457200" y="1280160"/>
            <a:ext cx="8229600" cy="2505301"/>
          </a:xfrm>
          <a:prstGeom prst="rect">
            <a:avLst/>
          </a:prstGeom>
        </p:spPr>
        <p:txBody>
          <a:bodyPr>
            <a:spAutoFit/>
          </a:bodyPr>
          <a:lstStyle/>
          <a:p>
            <a:pPr marL="339725" indent="-339725">
              <a:buFont typeface="Courier New" pitchFamily="49" charset="0"/>
              <a:buChar char="o"/>
            </a:pPr>
            <a:r>
              <a:rPr lang="en-US" dirty="0">
                <a:solidFill>
                  <a:schemeClr val="tx1"/>
                </a:solidFill>
                <a:latin typeface="+mn-lt"/>
              </a:rPr>
              <a:t>Understand the difference between prime and composite numbers. </a:t>
            </a:r>
          </a:p>
          <a:p>
            <a:pPr marL="339725" indent="-339725">
              <a:buFont typeface="Courier New" pitchFamily="49" charset="0"/>
              <a:buChar char="o"/>
            </a:pPr>
            <a:r>
              <a:rPr lang="en-US" dirty="0">
                <a:solidFill>
                  <a:schemeClr val="tx1"/>
                </a:solidFill>
                <a:latin typeface="+mn-lt"/>
              </a:rPr>
              <a:t>Determine whether a number is prime or composite. </a:t>
            </a:r>
          </a:p>
          <a:p>
            <a:pPr marL="339725" indent="-339725">
              <a:buFont typeface="Courier New" pitchFamily="49" charset="0"/>
              <a:buChar char="o"/>
            </a:pPr>
            <a:r>
              <a:rPr lang="en-US" dirty="0">
                <a:solidFill>
                  <a:schemeClr val="tx1"/>
                </a:solidFill>
                <a:latin typeface="+mn-lt"/>
              </a:rPr>
              <a:t>Find the prime factorization of a composite number. </a:t>
            </a:r>
          </a:p>
          <a:p>
            <a:pPr marL="339725" indent="-339725">
              <a:buFont typeface="Courier New" pitchFamily="49" charset="0"/>
              <a:buChar char="o"/>
            </a:pPr>
            <a:r>
              <a:rPr lang="en-US" dirty="0">
                <a:solidFill>
                  <a:schemeClr val="tx1"/>
                </a:solidFill>
                <a:latin typeface="+mn-lt"/>
              </a:rPr>
              <a:t>Find all factors of a composite number.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dirty="0">
                <a:solidFill>
                  <a:schemeClr val="accent1"/>
                </a:solidFill>
              </a:rPr>
              <a:t>Example 7: Finding the Prime Factorization </a:t>
            </a:r>
            <a:br>
              <a:rPr lang="en-US" dirty="0">
                <a:solidFill>
                  <a:schemeClr val="accent1"/>
                </a:solidFill>
              </a:rPr>
            </a:br>
            <a:r>
              <a:rPr lang="en-US" dirty="0">
                <a:solidFill>
                  <a:schemeClr val="accent1"/>
                </a:solidFill>
              </a:rPr>
              <a:t>of a Number  (cont.)</a:t>
            </a:r>
            <a:endParaRPr lang="en-US" sz="3200" dirty="0">
              <a:solidFill>
                <a:schemeClr val="accent1"/>
              </a:solidFill>
              <a:latin typeface="+mn-lt"/>
            </a:endParaRPr>
          </a:p>
        </p:txBody>
      </p:sp>
      <p:sp>
        <p:nvSpPr>
          <p:cNvPr id="6" name="Content Placeholder 5"/>
          <p:cNvSpPr>
            <a:spLocks noGrp="1"/>
          </p:cNvSpPr>
          <p:nvPr>
            <p:ph idx="1"/>
          </p:nvPr>
        </p:nvSpPr>
        <p:spPr/>
        <p:txBody>
          <a:bodyPr/>
          <a:lstStyle/>
          <a:p>
            <a:endParaRPr lang="en-US" dirty="0">
              <a:solidFill>
                <a:schemeClr val="tx1"/>
              </a:solidFill>
              <a:latin typeface="+mn-lt"/>
            </a:endParaRPr>
          </a:p>
          <a:p>
            <a:endParaRPr lang="en-US" dirty="0">
              <a:solidFill>
                <a:schemeClr val="tx1"/>
              </a:solidFill>
              <a:latin typeface="+mn-lt"/>
            </a:endParaRPr>
          </a:p>
          <a:p>
            <a:pPr>
              <a:spcBef>
                <a:spcPts val="0"/>
              </a:spcBef>
            </a:pPr>
            <a:endParaRPr lang="en-US" dirty="0">
              <a:solidFill>
                <a:schemeClr val="tx1"/>
              </a:solidFill>
              <a:latin typeface="+mn-lt"/>
            </a:endParaRPr>
          </a:p>
          <a:p>
            <a:pPr>
              <a:spcBef>
                <a:spcPts val="0"/>
              </a:spcBef>
            </a:pPr>
            <a:endParaRPr lang="en-US" dirty="0">
              <a:solidFill>
                <a:schemeClr val="tx1"/>
              </a:solidFill>
              <a:latin typeface="+mn-lt"/>
            </a:endParaRPr>
          </a:p>
          <a:p>
            <a:pPr>
              <a:spcBef>
                <a:spcPts val="0"/>
              </a:spcBef>
            </a:pPr>
            <a:endParaRPr lang="en-US" dirty="0">
              <a:solidFill>
                <a:schemeClr val="tx1"/>
              </a:solidFill>
              <a:latin typeface="+mn-lt"/>
            </a:endParaRPr>
          </a:p>
          <a:p>
            <a:pPr>
              <a:spcBef>
                <a:spcPts val="0"/>
              </a:spcBef>
            </a:pPr>
            <a:endParaRPr lang="en-US" dirty="0">
              <a:solidFill>
                <a:schemeClr val="tx1"/>
              </a:solidFill>
              <a:latin typeface="+mn-lt"/>
            </a:endParaRPr>
          </a:p>
          <a:p>
            <a:r>
              <a:rPr lang="en-US" b="1" dirty="0">
                <a:solidFill>
                  <a:schemeClr val="tx1"/>
                </a:solidFill>
              </a:rPr>
              <a:t>Note:</a:t>
            </a:r>
            <a:r>
              <a:rPr lang="en-US" dirty="0">
                <a:solidFill>
                  <a:schemeClr val="tx1"/>
                </a:solidFill>
              </a:rPr>
              <a:t> The final prime factorization was the same in both factor trees even though the first pair of factors was different.</a:t>
            </a:r>
            <a:r>
              <a:rPr lang="en-US" dirty="0">
                <a:solidFill>
                  <a:schemeClr val="tx1"/>
                </a:solidFill>
                <a:latin typeface="+mn-lt"/>
              </a:rPr>
              <a:t> </a:t>
            </a:r>
          </a:p>
          <a:p>
            <a:endParaRPr lang="en-US" dirty="0">
              <a:latin typeface="+mn-lt"/>
            </a:endParaRPr>
          </a:p>
        </p:txBody>
      </p:sp>
      <p:sp>
        <p:nvSpPr>
          <p:cNvPr id="19459" name="Rectangle 3"/>
          <p:cNvSpPr>
            <a:spLocks/>
          </p:cNvSpPr>
          <p:nvPr/>
        </p:nvSpPr>
        <p:spPr bwMode="auto">
          <a:xfrm>
            <a:off x="457200" y="1752600"/>
            <a:ext cx="8229600" cy="4800600"/>
          </a:xfrm>
          <a:prstGeom prst="rect">
            <a:avLst/>
          </a:prstGeom>
          <a:noFill/>
          <a:ln w="9525">
            <a:noFill/>
            <a:miter lim="800000"/>
            <a:headEnd/>
            <a:tailEnd/>
          </a:ln>
        </p:spPr>
        <p:txBody>
          <a:bodyPr/>
          <a:lstStyle/>
          <a:p>
            <a:pPr marL="342900" indent="-342900" eaLnBrk="0" hangingPunct="0">
              <a:spcBef>
                <a:spcPct val="20000"/>
              </a:spcBef>
              <a:spcAft>
                <a:spcPts val="1200"/>
              </a:spcAft>
              <a:buFont typeface="Courier New" pitchFamily="49" charset="0"/>
              <a:buNone/>
            </a:pPr>
            <a:endParaRPr lang="en-US" sz="2800" b="1" dirty="0">
              <a:latin typeface="Calibri" pitchFamily="34" charset="0"/>
            </a:endParaRPr>
          </a:p>
        </p:txBody>
      </p:sp>
      <p:sp>
        <p:nvSpPr>
          <p:cNvPr id="11" name="Rectangle 10"/>
          <p:cNvSpPr/>
          <p:nvPr/>
        </p:nvSpPr>
        <p:spPr>
          <a:xfrm>
            <a:off x="457200" y="1295400"/>
            <a:ext cx="550151" cy="523220"/>
          </a:xfrm>
          <a:prstGeom prst="rect">
            <a:avLst/>
          </a:prstGeom>
        </p:spPr>
        <p:txBody>
          <a:bodyPr wrap="none">
            <a:spAutoFit/>
          </a:bodyPr>
          <a:lstStyle/>
          <a:p>
            <a:r>
              <a:rPr lang="en-US" sz="2800" dirty="0">
                <a:solidFill>
                  <a:srgbClr val="0000FF"/>
                </a:solidFill>
                <a:latin typeface="Calibri" pitchFamily="34" charset="0"/>
              </a:rPr>
              <a:t>90</a:t>
            </a:r>
            <a:endParaRPr lang="en-US" sz="2800" dirty="0">
              <a:solidFill>
                <a:srgbClr val="002060"/>
              </a:solidFill>
            </a:endParaRPr>
          </a:p>
        </p:txBody>
      </p:sp>
      <p:sp>
        <p:nvSpPr>
          <p:cNvPr id="12" name="Rectangle 11"/>
          <p:cNvSpPr/>
          <p:nvPr/>
        </p:nvSpPr>
        <p:spPr>
          <a:xfrm>
            <a:off x="1079088" y="3370008"/>
            <a:ext cx="2836033"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3</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2    </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5</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3</a:t>
            </a:r>
            <a:endParaRPr lang="en-US" sz="2800" dirty="0">
              <a:solidFill>
                <a:srgbClr val="FF0000"/>
              </a:solidFill>
            </a:endParaRPr>
          </a:p>
        </p:txBody>
      </p:sp>
      <p:sp>
        <p:nvSpPr>
          <p:cNvPr id="19" name="Rectangle 18"/>
          <p:cNvSpPr/>
          <p:nvPr/>
        </p:nvSpPr>
        <p:spPr>
          <a:xfrm>
            <a:off x="4540825" y="1352490"/>
            <a:ext cx="2698175" cy="400110"/>
          </a:xfrm>
          <a:prstGeom prst="rect">
            <a:avLst/>
          </a:prstGeom>
        </p:spPr>
        <p:txBody>
          <a:bodyPr wrap="none">
            <a:spAutoFit/>
          </a:bodyPr>
          <a:lstStyle/>
          <a:p>
            <a:r>
              <a:rPr lang="en-US" sz="2000" dirty="0">
                <a:solidFill>
                  <a:srgbClr val="007E7E"/>
                </a:solidFill>
              </a:rPr>
              <a:t>3 is prime, but 30 is not.</a:t>
            </a:r>
          </a:p>
        </p:txBody>
      </p:sp>
      <p:sp>
        <p:nvSpPr>
          <p:cNvPr id="20" name="Rectangle 19"/>
          <p:cNvSpPr/>
          <p:nvPr/>
        </p:nvSpPr>
        <p:spPr>
          <a:xfrm>
            <a:off x="4540825" y="2414370"/>
            <a:ext cx="1814920" cy="400110"/>
          </a:xfrm>
          <a:prstGeom prst="rect">
            <a:avLst/>
          </a:prstGeom>
        </p:spPr>
        <p:txBody>
          <a:bodyPr wrap="none">
            <a:spAutoFit/>
          </a:bodyPr>
          <a:lstStyle/>
          <a:p>
            <a:r>
              <a:rPr lang="en-US" sz="2000" dirty="0">
                <a:solidFill>
                  <a:srgbClr val="007E7E"/>
                </a:solidFill>
              </a:rPr>
              <a:t>10 is not prime.</a:t>
            </a:r>
          </a:p>
        </p:txBody>
      </p:sp>
      <p:sp>
        <p:nvSpPr>
          <p:cNvPr id="21" name="Rectangle 20"/>
          <p:cNvSpPr/>
          <p:nvPr/>
        </p:nvSpPr>
        <p:spPr>
          <a:xfrm>
            <a:off x="4540825" y="3424638"/>
            <a:ext cx="2355901" cy="400110"/>
          </a:xfrm>
          <a:prstGeom prst="rect">
            <a:avLst/>
          </a:prstGeom>
        </p:spPr>
        <p:txBody>
          <a:bodyPr wrap="none">
            <a:spAutoFit/>
          </a:bodyPr>
          <a:lstStyle/>
          <a:p>
            <a:r>
              <a:rPr lang="en-US" sz="2000" dirty="0">
                <a:solidFill>
                  <a:srgbClr val="007E7E"/>
                </a:solidFill>
              </a:rPr>
              <a:t>All factors are prime.</a:t>
            </a:r>
          </a:p>
        </p:txBody>
      </p:sp>
      <p:sp>
        <p:nvSpPr>
          <p:cNvPr id="22" name="Rectangle 21"/>
          <p:cNvSpPr/>
          <p:nvPr/>
        </p:nvSpPr>
        <p:spPr>
          <a:xfrm>
            <a:off x="1066800" y="2315848"/>
            <a:ext cx="2255746"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10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a:t>
            </a:r>
            <a:endParaRPr lang="en-US" sz="2800" dirty="0">
              <a:solidFill>
                <a:srgbClr val="00007E"/>
              </a:solidFill>
            </a:endParaRPr>
          </a:p>
        </p:txBody>
      </p:sp>
      <p:cxnSp>
        <p:nvCxnSpPr>
          <p:cNvPr id="28" name="Straight Connector 27"/>
          <p:cNvCxnSpPr/>
          <p:nvPr/>
        </p:nvCxnSpPr>
        <p:spPr>
          <a:xfrm rot="5400000">
            <a:off x="1418304" y="2074608"/>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16200000" flipH="1">
            <a:off x="2590799" y="1846804"/>
            <a:ext cx="533403" cy="3810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1066800" y="1295400"/>
            <a:ext cx="1656223"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30</a:t>
            </a:r>
            <a:endParaRPr lang="en-US" sz="2800" dirty="0">
              <a:solidFill>
                <a:srgbClr val="00007E"/>
              </a:solidFill>
            </a:endParaRPr>
          </a:p>
        </p:txBody>
      </p:sp>
      <p:cxnSp>
        <p:nvCxnSpPr>
          <p:cNvPr id="27" name="Straight Connector 26"/>
          <p:cNvCxnSpPr/>
          <p:nvPr/>
        </p:nvCxnSpPr>
        <p:spPr>
          <a:xfrm rot="5400000">
            <a:off x="2134394" y="2074608"/>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5400000">
            <a:off x="1448594" y="3123406"/>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2058194" y="3123406"/>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2590798" y="2895601"/>
            <a:ext cx="533403" cy="3810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16200000" flipH="1">
            <a:off x="3200398" y="2895601"/>
            <a:ext cx="533403" cy="3810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5"/>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9" grpId="0"/>
      <p:bldP spid="20" grpId="0"/>
      <p:bldP spid="21" grpId="0"/>
      <p:bldP spid="22" grpId="0"/>
      <p:bldP spid="2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Finding the Prime Factorization </a:t>
            </a:r>
            <a:br>
              <a:rPr lang="en-US" dirty="0">
                <a:solidFill>
                  <a:schemeClr val="accent1"/>
                </a:solidFill>
              </a:rPr>
            </a:br>
            <a:r>
              <a:rPr lang="en-US" dirty="0">
                <a:solidFill>
                  <a:schemeClr val="accent1"/>
                </a:solidFill>
              </a:rPr>
              <a:t>of a Number  (cont.)</a:t>
            </a:r>
            <a:endParaRPr lang="en-US" dirty="0"/>
          </a:p>
        </p:txBody>
      </p:sp>
      <p:sp>
        <p:nvSpPr>
          <p:cNvPr id="3" name="Content Placeholder 2"/>
          <p:cNvSpPr>
            <a:spLocks noGrp="1"/>
          </p:cNvSpPr>
          <p:nvPr>
            <p:ph idx="1"/>
          </p:nvPr>
        </p:nvSpPr>
        <p:spPr/>
        <p:txBody>
          <a:bodyPr/>
          <a:lstStyle/>
          <a:p>
            <a:r>
              <a:rPr lang="en-US" dirty="0"/>
              <a:t>Since multiplication is commutative, the order of the factors is not important. What is important is that all the factors are prime. Writing the factors in ascending order, we can write 90 = 2 ⋅ 3 ⋅ 3 ⋅ 5 or, with exponents, </a:t>
            </a:r>
          </a:p>
        </p:txBody>
      </p:sp>
      <p:graphicFrame>
        <p:nvGraphicFramePr>
          <p:cNvPr id="60419" name="Object 3"/>
          <p:cNvGraphicFramePr>
            <a:graphicFrameLocks noChangeAspect="1"/>
          </p:cNvGraphicFramePr>
          <p:nvPr/>
        </p:nvGraphicFramePr>
        <p:xfrm>
          <a:off x="561975" y="3057525"/>
          <a:ext cx="1765300" cy="393700"/>
        </p:xfrm>
        <a:graphic>
          <a:graphicData uri="http://schemas.openxmlformats.org/presentationml/2006/ole">
            <mc:AlternateContent xmlns:mc="http://schemas.openxmlformats.org/markup-compatibility/2006">
              <mc:Choice xmlns:v="urn:schemas-microsoft-com:vml" Requires="v">
                <p:oleObj spid="_x0000_s60425" name="Equation" r:id="rId3" imgW="1765080" imgH="393480" progId="Equation.DSMT4">
                  <p:embed/>
                </p:oleObj>
              </mc:Choice>
              <mc:Fallback>
                <p:oleObj name="Equation" r:id="rId3" imgW="1765080" imgH="3934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1975" y="3057525"/>
                        <a:ext cx="17653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8: </a:t>
            </a:r>
            <a:r>
              <a:rPr lang="en-US" dirty="0">
                <a:solidFill>
                  <a:schemeClr val="accent1"/>
                </a:solidFill>
                <a:latin typeface="+mn-lt"/>
              </a:rPr>
              <a:t>Finding the Prime Factorization of a Number</a:t>
            </a:r>
          </a:p>
        </p:txBody>
      </p:sp>
      <p:sp>
        <p:nvSpPr>
          <p:cNvPr id="21507" name="Rectangle 3"/>
          <p:cNvSpPr>
            <a:spLocks noGrp="1"/>
          </p:cNvSpPr>
          <p:nvPr>
            <p:ph idx="1"/>
          </p:nvPr>
        </p:nvSpPr>
        <p:spPr>
          <a:xfrm>
            <a:off x="457200" y="1280160"/>
            <a:ext cx="8229600" cy="4511040"/>
          </a:xfrm>
          <a:prstGeom prst="rect">
            <a:avLst/>
          </a:prstGeom>
        </p:spPr>
        <p:txBody>
          <a:bodyPr>
            <a:normAutofit/>
          </a:bodyPr>
          <a:lstStyle/>
          <a:p>
            <a:pPr marL="457200" indent="-457200" eaLnBrk="1" hangingPunct="1">
              <a:spcBef>
                <a:spcPts val="672"/>
              </a:spcBef>
              <a:buFont typeface="Courier New" pitchFamily="49" charset="0"/>
              <a:buNone/>
            </a:pPr>
            <a:r>
              <a:rPr lang="en-US" i="0" dirty="0">
                <a:solidFill>
                  <a:schemeClr val="tx1"/>
                </a:solidFill>
                <a:latin typeface="+mn-lt"/>
              </a:rPr>
              <a:t>Find the prime factorization of each number.</a:t>
            </a:r>
          </a:p>
          <a:p>
            <a:pPr marL="457200" indent="-457200" eaLnBrk="1" hangingPunct="1">
              <a:spcBef>
                <a:spcPts val="672"/>
              </a:spcBef>
              <a:buFont typeface="Courier New" pitchFamily="49" charset="0"/>
              <a:buNone/>
            </a:pPr>
            <a:r>
              <a:rPr lang="en-US" dirty="0"/>
              <a:t>a.</a:t>
            </a:r>
            <a:r>
              <a:rPr lang="en-US" dirty="0">
                <a:solidFill>
                  <a:schemeClr val="tx1"/>
                </a:solidFill>
              </a:rPr>
              <a:t>	</a:t>
            </a:r>
            <a:r>
              <a:rPr lang="en-US" i="0" dirty="0">
                <a:solidFill>
                  <a:srgbClr val="0000FF"/>
                </a:solidFill>
                <a:latin typeface="+mn-lt"/>
              </a:rPr>
              <a:t>65</a:t>
            </a:r>
            <a:endParaRPr lang="en-US" i="0" dirty="0">
              <a:solidFill>
                <a:schemeClr val="tx1"/>
              </a:solidFill>
              <a:latin typeface="+mn-lt"/>
            </a:endParaRPr>
          </a:p>
          <a:p>
            <a:pPr marL="457200" indent="-457200" eaLnBrk="1" hangingPunct="1">
              <a:spcBef>
                <a:spcPts val="672"/>
              </a:spcBef>
              <a:buFont typeface="Courier New" pitchFamily="49" charset="0"/>
              <a:buNone/>
            </a:pPr>
            <a:r>
              <a:rPr lang="en-US" dirty="0"/>
              <a:t>b.</a:t>
            </a:r>
            <a:r>
              <a:rPr lang="en-US" dirty="0">
                <a:solidFill>
                  <a:srgbClr val="0000FF"/>
                </a:solidFill>
              </a:rPr>
              <a:t>	72</a:t>
            </a:r>
          </a:p>
          <a:p>
            <a:pPr marL="457200" indent="-457200" eaLnBrk="1" hangingPunct="1">
              <a:spcBef>
                <a:spcPts val="672"/>
              </a:spcBef>
              <a:buFont typeface="Courier New" pitchFamily="49" charset="0"/>
              <a:buNone/>
            </a:pPr>
            <a:r>
              <a:rPr lang="en-US" dirty="0"/>
              <a:t>c.	</a:t>
            </a:r>
            <a:r>
              <a:rPr lang="en-US" dirty="0">
                <a:solidFill>
                  <a:srgbClr val="0000FF"/>
                </a:solidFill>
              </a:rPr>
              <a:t>294</a:t>
            </a:r>
          </a:p>
          <a:p>
            <a:pPr eaLnBrk="1" hangingPunct="1">
              <a:lnSpc>
                <a:spcPct val="120000"/>
              </a:lnSpc>
              <a:spcBef>
                <a:spcPts val="2400"/>
              </a:spcBef>
              <a:spcAft>
                <a:spcPts val="1200"/>
              </a:spcAft>
              <a:buFont typeface="Courier New" pitchFamily="49" charset="0"/>
              <a:buNone/>
            </a:pPr>
            <a:r>
              <a:rPr lang="en-US" b="1" i="0" dirty="0">
                <a:solidFill>
                  <a:schemeClr val="tx1"/>
                </a:solidFill>
                <a:latin typeface="+mn-lt"/>
              </a:rPr>
              <a:t>Solution</a:t>
            </a:r>
          </a:p>
          <a:p>
            <a:pPr marL="457200" indent="-457200">
              <a:spcBef>
                <a:spcPts val="600"/>
              </a:spcBef>
            </a:pPr>
            <a:r>
              <a:rPr lang="en-US" i="0" dirty="0">
                <a:solidFill>
                  <a:schemeClr val="tx1"/>
                </a:solidFill>
                <a:latin typeface="+mn-lt"/>
              </a:rPr>
              <a:t>a.	</a:t>
            </a:r>
            <a:r>
              <a:rPr lang="en-US" dirty="0">
                <a:solidFill>
                  <a:srgbClr val="0000FF"/>
                </a:solidFill>
              </a:rPr>
              <a:t>65 </a:t>
            </a:r>
            <a:r>
              <a:rPr lang="en-US" dirty="0"/>
              <a:t>=</a:t>
            </a:r>
            <a:r>
              <a:rPr lang="en-US" dirty="0">
                <a:solidFill>
                  <a:srgbClr val="0000FF"/>
                </a:solidFill>
              </a:rPr>
              <a:t> </a:t>
            </a:r>
            <a:r>
              <a:rPr lang="en-US" dirty="0">
                <a:solidFill>
                  <a:srgbClr val="00007E"/>
                </a:solidFill>
              </a:rPr>
              <a:t>5 · 13</a:t>
            </a:r>
          </a:p>
          <a:p>
            <a:pPr marL="457200" indent="-457200">
              <a:lnSpc>
                <a:spcPct val="110000"/>
              </a:lnSpc>
            </a:pPr>
            <a:endParaRPr lang="en-US" b="1" i="0" dirty="0">
              <a:solidFill>
                <a:schemeClr val="tx1"/>
              </a:solidFill>
              <a:latin typeface="+mn-lt"/>
            </a:endParaRPr>
          </a:p>
        </p:txBody>
      </p:sp>
      <p:sp>
        <p:nvSpPr>
          <p:cNvPr id="43" name="Rectangle 42"/>
          <p:cNvSpPr/>
          <p:nvPr/>
        </p:nvSpPr>
        <p:spPr>
          <a:xfrm>
            <a:off x="2743200" y="4325387"/>
            <a:ext cx="5562600" cy="707886"/>
          </a:xfrm>
          <a:prstGeom prst="rect">
            <a:avLst/>
          </a:prstGeom>
        </p:spPr>
        <p:txBody>
          <a:bodyPr wrap="square">
            <a:spAutoFit/>
          </a:bodyPr>
          <a:lstStyle/>
          <a:p>
            <a:r>
              <a:rPr lang="en-US" sz="2000" dirty="0">
                <a:solidFill>
                  <a:srgbClr val="007E7E"/>
                </a:solidFill>
              </a:rPr>
              <a:t>5 is a factor because the units digit is 5. Since both </a:t>
            </a:r>
            <a:br>
              <a:rPr lang="en-US" sz="2000" dirty="0">
                <a:solidFill>
                  <a:srgbClr val="007E7E"/>
                </a:solidFill>
              </a:rPr>
            </a:br>
            <a:r>
              <a:rPr lang="en-US" sz="2000" dirty="0">
                <a:solidFill>
                  <a:srgbClr val="007E7E"/>
                </a:solidFill>
              </a:rPr>
              <a:t>5 and 13 are prime, 5 ⋅ 13 is the prime factorization.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8: </a:t>
            </a:r>
            <a:r>
              <a:rPr lang="en-US" dirty="0">
                <a:solidFill>
                  <a:schemeClr val="accent1"/>
                </a:solidFill>
                <a:latin typeface="+mn-lt"/>
              </a:rPr>
              <a:t>Finding the Prime Factorization of a Number (cont.)</a:t>
            </a:r>
          </a:p>
        </p:txBody>
      </p:sp>
      <p:sp>
        <p:nvSpPr>
          <p:cNvPr id="21507" name="Rectangle 3"/>
          <p:cNvSpPr>
            <a:spLocks noGrp="1"/>
          </p:cNvSpPr>
          <p:nvPr>
            <p:ph idx="1"/>
          </p:nvPr>
        </p:nvSpPr>
        <p:spPr>
          <a:prstGeom prst="rect">
            <a:avLst/>
          </a:prstGeom>
        </p:spPr>
        <p:txBody>
          <a:bodyPr>
            <a:normAutofit/>
          </a:bodyPr>
          <a:lstStyle/>
          <a:p>
            <a:pPr marL="457200" indent="-457200"/>
            <a:r>
              <a:rPr lang="en-US" i="0" dirty="0">
                <a:solidFill>
                  <a:schemeClr val="tx1"/>
                </a:solidFill>
                <a:latin typeface="+mn-lt"/>
              </a:rPr>
              <a:t>b.	</a:t>
            </a:r>
            <a:r>
              <a:rPr lang="en-US" dirty="0">
                <a:solidFill>
                  <a:srgbClr val="0000FF"/>
                </a:solidFill>
                <a:latin typeface="Calibri" pitchFamily="34" charset="0"/>
              </a:rPr>
              <a:t>72</a:t>
            </a:r>
            <a:r>
              <a:rPr lang="en-US" dirty="0">
                <a:solidFill>
                  <a:srgbClr val="FF0000"/>
                </a:solidFill>
                <a:latin typeface="Calibri" pitchFamily="34" charset="0"/>
              </a:rPr>
              <a:t>	</a:t>
            </a:r>
            <a:r>
              <a:rPr lang="en-US" dirty="0">
                <a:solidFill>
                  <a:schemeClr val="tx1"/>
                </a:solidFill>
                <a:latin typeface="Calibri" pitchFamily="34" charset="0"/>
              </a:rPr>
              <a:t>=</a:t>
            </a:r>
            <a:r>
              <a:rPr lang="en-US" dirty="0">
                <a:solidFill>
                  <a:srgbClr val="FF0000"/>
                </a:solidFill>
                <a:latin typeface="Calibri" pitchFamily="34" charset="0"/>
              </a:rPr>
              <a:t>  </a:t>
            </a:r>
            <a:r>
              <a:rPr lang="en-US" dirty="0">
                <a:solidFill>
                  <a:srgbClr val="00007E"/>
                </a:solidFill>
                <a:latin typeface="Calibri" pitchFamily="34" charset="0"/>
              </a:rPr>
              <a:t>8   ·   9</a:t>
            </a:r>
            <a:r>
              <a:rPr lang="en-US" dirty="0"/>
              <a:t>	</a:t>
            </a:r>
          </a:p>
          <a:p>
            <a:pPr marL="457200" indent="-457200">
              <a:lnSpc>
                <a:spcPct val="110000"/>
              </a:lnSpc>
            </a:pPr>
            <a:endParaRPr lang="en-US" dirty="0"/>
          </a:p>
          <a:p>
            <a:pPr marL="457200" indent="-457200"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r>
              <a:rPr lang="en-US" i="0" dirty="0">
                <a:solidFill>
                  <a:schemeClr val="tx1"/>
                </a:solidFill>
                <a:latin typeface="+mn-lt"/>
              </a:rPr>
              <a:t>					</a:t>
            </a:r>
            <a:endParaRPr lang="en-US" b="1" i="0" dirty="0">
              <a:solidFill>
                <a:schemeClr val="tx1"/>
              </a:solidFill>
              <a:latin typeface="+mn-lt"/>
            </a:endParaRPr>
          </a:p>
        </p:txBody>
      </p:sp>
      <p:sp>
        <p:nvSpPr>
          <p:cNvPr id="7" name="Rectangle 6"/>
          <p:cNvSpPr/>
          <p:nvPr/>
        </p:nvSpPr>
        <p:spPr>
          <a:xfrm>
            <a:off x="1419057" y="3553481"/>
            <a:ext cx="1471878"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2</a:t>
            </a:r>
            <a:r>
              <a:rPr lang="en-US" sz="2800" baseline="30000" dirty="0">
                <a:solidFill>
                  <a:srgbClr val="FF0000"/>
                </a:solidFill>
                <a:latin typeface="Calibri" pitchFamily="34" charset="0"/>
              </a:rPr>
              <a:t>3</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3</a:t>
            </a:r>
            <a:r>
              <a:rPr lang="en-US" sz="2800" baseline="30000" dirty="0">
                <a:solidFill>
                  <a:srgbClr val="FF0000"/>
                </a:solidFill>
                <a:latin typeface="Calibri" pitchFamily="34" charset="0"/>
              </a:rPr>
              <a:t>2</a:t>
            </a:r>
            <a:endParaRPr lang="en-US" sz="2800" dirty="0">
              <a:solidFill>
                <a:srgbClr val="FF0000"/>
              </a:solidFill>
            </a:endParaRPr>
          </a:p>
        </p:txBody>
      </p:sp>
      <p:sp>
        <p:nvSpPr>
          <p:cNvPr id="11" name="Rectangle 10"/>
          <p:cNvSpPr/>
          <p:nvPr/>
        </p:nvSpPr>
        <p:spPr>
          <a:xfrm>
            <a:off x="1376997" y="2127457"/>
            <a:ext cx="2999539"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4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3</a:t>
            </a:r>
          </a:p>
        </p:txBody>
      </p:sp>
      <p:sp>
        <p:nvSpPr>
          <p:cNvPr id="28" name="Rectangle 27"/>
          <p:cNvSpPr/>
          <p:nvPr/>
        </p:nvSpPr>
        <p:spPr>
          <a:xfrm>
            <a:off x="1378909" y="2958629"/>
            <a:ext cx="3762568"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2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3</a:t>
            </a:r>
          </a:p>
        </p:txBody>
      </p:sp>
      <p:cxnSp>
        <p:nvCxnSpPr>
          <p:cNvPr id="31" name="Straight Connector 30"/>
          <p:cNvCxnSpPr/>
          <p:nvPr/>
        </p:nvCxnSpPr>
        <p:spPr>
          <a:xfrm>
            <a:off x="2082800" y="1752601"/>
            <a:ext cx="431800" cy="45719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1649447" y="2795255"/>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47" name="Rectangle 46"/>
          <p:cNvSpPr/>
          <p:nvPr/>
        </p:nvSpPr>
        <p:spPr>
          <a:xfrm>
            <a:off x="5207000" y="1282700"/>
            <a:ext cx="3860800" cy="707886"/>
          </a:xfrm>
          <a:prstGeom prst="rect">
            <a:avLst/>
          </a:prstGeom>
        </p:spPr>
        <p:txBody>
          <a:bodyPr wrap="square">
            <a:spAutoFit/>
          </a:bodyPr>
          <a:lstStyle/>
          <a:p>
            <a:r>
              <a:rPr lang="en-US" sz="2000" dirty="0">
                <a:solidFill>
                  <a:srgbClr val="007E7E"/>
                </a:solidFill>
              </a:rPr>
              <a:t>9 is a factor because the sum of the digits is 9.	</a:t>
            </a:r>
          </a:p>
        </p:txBody>
      </p:sp>
      <p:cxnSp>
        <p:nvCxnSpPr>
          <p:cNvPr id="48" name="Straight Connector 47"/>
          <p:cNvCxnSpPr/>
          <p:nvPr/>
        </p:nvCxnSpPr>
        <p:spPr>
          <a:xfrm rot="5400000">
            <a:off x="1650206" y="19804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895600" y="1752602"/>
            <a:ext cx="322386" cy="4191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2895600" y="1752600"/>
            <a:ext cx="1066800" cy="5334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5400000">
            <a:off x="2439194" y="2795255"/>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2872448" y="2567648"/>
            <a:ext cx="381002" cy="457202"/>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3505200" y="2567450"/>
            <a:ext cx="533402" cy="480552"/>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65" name="Rectangle 64"/>
          <p:cNvSpPr/>
          <p:nvPr/>
        </p:nvSpPr>
        <p:spPr>
          <a:xfrm>
            <a:off x="5207000" y="2997200"/>
            <a:ext cx="2946400" cy="400110"/>
          </a:xfrm>
          <a:prstGeom prst="rect">
            <a:avLst/>
          </a:prstGeom>
        </p:spPr>
        <p:txBody>
          <a:bodyPr wrap="square">
            <a:spAutoFit/>
          </a:bodyPr>
          <a:lstStyle/>
          <a:p>
            <a:r>
              <a:rPr lang="en-US" sz="2000" dirty="0">
                <a:solidFill>
                  <a:srgbClr val="007E7E"/>
                </a:solidFill>
              </a:rPr>
              <a:t>Prime factorization</a:t>
            </a:r>
          </a:p>
        </p:txBody>
      </p:sp>
      <p:sp>
        <p:nvSpPr>
          <p:cNvPr id="68" name="Rectangle 67"/>
          <p:cNvSpPr/>
          <p:nvPr/>
        </p:nvSpPr>
        <p:spPr>
          <a:xfrm>
            <a:off x="5207000" y="3632200"/>
            <a:ext cx="2946400" cy="400110"/>
          </a:xfrm>
          <a:prstGeom prst="rect">
            <a:avLst/>
          </a:prstGeom>
        </p:spPr>
        <p:txBody>
          <a:bodyPr wrap="square">
            <a:spAutoFit/>
          </a:bodyPr>
          <a:lstStyle/>
          <a:p>
            <a:r>
              <a:rPr lang="en-US" sz="2000" dirty="0">
                <a:solidFill>
                  <a:srgbClr val="007E7E"/>
                </a:solidFill>
              </a:rPr>
              <a:t>Using exponents</a:t>
            </a:r>
          </a:p>
        </p:txBody>
      </p:sp>
      <p:cxnSp>
        <p:nvCxnSpPr>
          <p:cNvPr id="36" name="Straight Connector 35"/>
          <p:cNvCxnSpPr/>
          <p:nvPr/>
        </p:nvCxnSpPr>
        <p:spPr>
          <a:xfrm>
            <a:off x="4244048" y="2579225"/>
            <a:ext cx="533402" cy="480552"/>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28" grpId="0"/>
      <p:bldP spid="47" grpId="0"/>
      <p:bldP spid="65" grpId="0"/>
      <p:bldP spid="6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8: </a:t>
            </a:r>
            <a:r>
              <a:rPr lang="en-US" dirty="0">
                <a:solidFill>
                  <a:schemeClr val="accent1"/>
                </a:solidFill>
                <a:latin typeface="+mn-lt"/>
              </a:rPr>
              <a:t>Finding the Prime Factorization of a Number (cont.)</a:t>
            </a:r>
          </a:p>
        </p:txBody>
      </p:sp>
      <p:sp>
        <p:nvSpPr>
          <p:cNvPr id="21507" name="Rectangle 3"/>
          <p:cNvSpPr>
            <a:spLocks noGrp="1"/>
          </p:cNvSpPr>
          <p:nvPr>
            <p:ph idx="1"/>
          </p:nvPr>
        </p:nvSpPr>
        <p:spPr>
          <a:xfrm>
            <a:off x="457200" y="1280160"/>
            <a:ext cx="8229600" cy="3672840"/>
          </a:xfrm>
          <a:prstGeom prst="rect">
            <a:avLst/>
          </a:prstGeom>
        </p:spPr>
        <p:txBody>
          <a:bodyPr>
            <a:normAutofit/>
          </a:bodyPr>
          <a:lstStyle/>
          <a:p>
            <a:pPr marL="457200" indent="-457200"/>
            <a:r>
              <a:rPr lang="en-US" i="0" dirty="0">
                <a:solidFill>
                  <a:schemeClr val="tx1"/>
                </a:solidFill>
                <a:latin typeface="+mn-lt"/>
              </a:rPr>
              <a:t>c.	</a:t>
            </a:r>
            <a:r>
              <a:rPr lang="en-US" dirty="0">
                <a:solidFill>
                  <a:srgbClr val="0000FF"/>
                </a:solidFill>
                <a:latin typeface="Calibri" pitchFamily="34" charset="0"/>
              </a:rPr>
              <a:t>294</a:t>
            </a:r>
            <a:r>
              <a:rPr lang="en-US" dirty="0">
                <a:latin typeface="Calibri" pitchFamily="34" charset="0"/>
              </a:rPr>
              <a:t> =</a:t>
            </a:r>
            <a:r>
              <a:rPr lang="en-US" dirty="0">
                <a:solidFill>
                  <a:srgbClr val="0000FF"/>
                </a:solidFill>
                <a:latin typeface="Calibri" pitchFamily="34" charset="0"/>
              </a:rPr>
              <a:t>  </a:t>
            </a:r>
            <a:r>
              <a:rPr lang="en-US" dirty="0">
                <a:solidFill>
                  <a:srgbClr val="00007E"/>
                </a:solidFill>
                <a:latin typeface="Calibri" pitchFamily="34" charset="0"/>
              </a:rPr>
              <a:t>2    ·   147</a:t>
            </a:r>
            <a:r>
              <a:rPr lang="en-US" dirty="0"/>
              <a:t>	</a:t>
            </a:r>
          </a:p>
          <a:p>
            <a:pPr marL="457200" indent="-457200">
              <a:lnSpc>
                <a:spcPct val="110000"/>
              </a:lnSpc>
            </a:pPr>
            <a:endParaRPr lang="en-US" dirty="0"/>
          </a:p>
          <a:p>
            <a:pPr marL="457200" indent="-457200"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r>
              <a:rPr lang="en-US" i="0" dirty="0">
                <a:solidFill>
                  <a:schemeClr val="tx1"/>
                </a:solidFill>
                <a:latin typeface="+mn-lt"/>
              </a:rPr>
              <a:t>					</a:t>
            </a:r>
          </a:p>
          <a:p>
            <a:pPr eaLnBrk="1" hangingPunct="1">
              <a:buFont typeface="Courier New" pitchFamily="49" charset="0"/>
              <a:buNone/>
            </a:pPr>
            <a:endParaRPr lang="en-US" b="1" i="0" dirty="0">
              <a:solidFill>
                <a:schemeClr val="tx1"/>
              </a:solidFill>
              <a:latin typeface="+mn-lt"/>
            </a:endParaRPr>
          </a:p>
        </p:txBody>
      </p:sp>
      <p:sp>
        <p:nvSpPr>
          <p:cNvPr id="7" name="Rectangle 6"/>
          <p:cNvSpPr/>
          <p:nvPr/>
        </p:nvSpPr>
        <p:spPr>
          <a:xfrm>
            <a:off x="1541705" y="3516987"/>
            <a:ext cx="3339376"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2  </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3    </a:t>
            </a:r>
            <a:r>
              <a:rPr lang="en-US" sz="2800" dirty="0">
                <a:solidFill>
                  <a:srgbClr val="FF0000"/>
                </a:solidFill>
                <a:latin typeface="Calibri" pitchFamily="34" charset="0"/>
                <a:sym typeface="Symbol"/>
              </a:rPr>
              <a:t>    7</a:t>
            </a:r>
            <a:r>
              <a:rPr lang="en-US" sz="2800" baseline="30000" dirty="0">
                <a:solidFill>
                  <a:srgbClr val="FF0000"/>
                </a:solidFill>
                <a:latin typeface="Calibri" pitchFamily="34" charset="0"/>
                <a:sym typeface="Symbol"/>
              </a:rPr>
              <a:t>2</a:t>
            </a:r>
            <a:r>
              <a:rPr lang="en-US" sz="2800" dirty="0">
                <a:solidFill>
                  <a:srgbClr val="FF0000"/>
                </a:solidFill>
                <a:latin typeface="Calibri" pitchFamily="34" charset="0"/>
              </a:rPr>
              <a:t>        </a:t>
            </a:r>
            <a:endParaRPr lang="en-US" sz="2800" dirty="0">
              <a:solidFill>
                <a:srgbClr val="FF0000"/>
              </a:solidFill>
            </a:endParaRPr>
          </a:p>
        </p:txBody>
      </p:sp>
      <p:sp>
        <p:nvSpPr>
          <p:cNvPr id="11" name="Rectangle 10"/>
          <p:cNvSpPr/>
          <p:nvPr/>
        </p:nvSpPr>
        <p:spPr>
          <a:xfrm>
            <a:off x="1525045" y="2090963"/>
            <a:ext cx="2746265"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49</a:t>
            </a:r>
          </a:p>
        </p:txBody>
      </p:sp>
      <p:sp>
        <p:nvSpPr>
          <p:cNvPr id="28" name="Rectangle 27"/>
          <p:cNvSpPr/>
          <p:nvPr/>
        </p:nvSpPr>
        <p:spPr>
          <a:xfrm>
            <a:off x="1526957" y="2922135"/>
            <a:ext cx="3326552"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3</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7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7</a:t>
            </a:r>
          </a:p>
        </p:txBody>
      </p:sp>
      <p:cxnSp>
        <p:nvCxnSpPr>
          <p:cNvPr id="32" name="Straight Connector 31"/>
          <p:cNvCxnSpPr/>
          <p:nvPr/>
        </p:nvCxnSpPr>
        <p:spPr>
          <a:xfrm rot="5400000">
            <a:off x="1802606" y="2758761"/>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47" name="Rectangle 46"/>
          <p:cNvSpPr/>
          <p:nvPr/>
        </p:nvSpPr>
        <p:spPr>
          <a:xfrm>
            <a:off x="4864100" y="1349514"/>
            <a:ext cx="3860800" cy="707886"/>
          </a:xfrm>
          <a:prstGeom prst="rect">
            <a:avLst/>
          </a:prstGeom>
        </p:spPr>
        <p:txBody>
          <a:bodyPr wrap="square">
            <a:spAutoFit/>
          </a:bodyPr>
          <a:lstStyle/>
          <a:p>
            <a:r>
              <a:rPr lang="en-US" sz="2000" dirty="0">
                <a:solidFill>
                  <a:srgbClr val="007E7E"/>
                </a:solidFill>
              </a:rPr>
              <a:t>2 is a factor because the units digit is even.	</a:t>
            </a:r>
          </a:p>
        </p:txBody>
      </p:sp>
      <p:cxnSp>
        <p:nvCxnSpPr>
          <p:cNvPr id="48" name="Straight Connector 47"/>
          <p:cNvCxnSpPr/>
          <p:nvPr/>
        </p:nvCxnSpPr>
        <p:spPr>
          <a:xfrm rot="5400000">
            <a:off x="1802606" y="1943912"/>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5400000">
            <a:off x="2704306" y="2758761"/>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65" name="Rectangle 64"/>
          <p:cNvSpPr/>
          <p:nvPr/>
        </p:nvSpPr>
        <p:spPr>
          <a:xfrm>
            <a:off x="4864100" y="2103736"/>
            <a:ext cx="4051300" cy="707886"/>
          </a:xfrm>
          <a:prstGeom prst="rect">
            <a:avLst/>
          </a:prstGeom>
        </p:spPr>
        <p:txBody>
          <a:bodyPr wrap="square">
            <a:spAutoFit/>
          </a:bodyPr>
          <a:lstStyle/>
          <a:p>
            <a:r>
              <a:rPr lang="en-US" sz="2000" dirty="0">
                <a:solidFill>
                  <a:srgbClr val="007E7E"/>
                </a:solidFill>
              </a:rPr>
              <a:t>3 is a factor of 147 because the sum </a:t>
            </a:r>
            <a:br>
              <a:rPr lang="en-US" sz="2000" dirty="0">
                <a:solidFill>
                  <a:srgbClr val="007E7E"/>
                </a:solidFill>
              </a:rPr>
            </a:br>
            <a:r>
              <a:rPr lang="en-US" sz="2000" dirty="0">
                <a:solidFill>
                  <a:srgbClr val="007E7E"/>
                </a:solidFill>
              </a:rPr>
              <a:t>of the digits is divisible by 3.</a:t>
            </a:r>
          </a:p>
        </p:txBody>
      </p:sp>
      <p:grpSp>
        <p:nvGrpSpPr>
          <p:cNvPr id="22" name="Group 21"/>
          <p:cNvGrpSpPr/>
          <p:nvPr/>
        </p:nvGrpSpPr>
        <p:grpSpPr>
          <a:xfrm>
            <a:off x="2945275" y="1727681"/>
            <a:ext cx="381000" cy="469901"/>
            <a:chOff x="2743200" y="2476499"/>
            <a:chExt cx="381000" cy="469901"/>
          </a:xfrm>
        </p:grpSpPr>
        <p:cxnSp>
          <p:nvCxnSpPr>
            <p:cNvPr id="53" name="Straight Connector 52"/>
            <p:cNvCxnSpPr/>
            <p:nvPr/>
          </p:nvCxnSpPr>
          <p:spPr>
            <a:xfrm rot="16200000" flipH="1">
              <a:off x="2724953" y="2494746"/>
              <a:ext cx="417494" cy="3810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2526506" y="27170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23" name="Group 22"/>
          <p:cNvGrpSpPr/>
          <p:nvPr/>
        </p:nvGrpSpPr>
        <p:grpSpPr>
          <a:xfrm>
            <a:off x="3860800" y="2530955"/>
            <a:ext cx="533400" cy="469901"/>
            <a:chOff x="2743200" y="2476499"/>
            <a:chExt cx="533400" cy="469901"/>
          </a:xfrm>
        </p:grpSpPr>
        <p:cxnSp>
          <p:nvCxnSpPr>
            <p:cNvPr id="24" name="Straight Connector 23"/>
            <p:cNvCxnSpPr/>
            <p:nvPr/>
          </p:nvCxnSpPr>
          <p:spPr>
            <a:xfrm>
              <a:off x="2743200" y="2476499"/>
              <a:ext cx="533400" cy="4191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5400000">
              <a:off x="2526506" y="27170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6" name="Rectangle 25"/>
          <p:cNvSpPr/>
          <p:nvPr/>
        </p:nvSpPr>
        <p:spPr>
          <a:xfrm>
            <a:off x="4864100" y="2967335"/>
            <a:ext cx="2667000" cy="400110"/>
          </a:xfrm>
          <a:prstGeom prst="rect">
            <a:avLst/>
          </a:prstGeom>
        </p:spPr>
        <p:txBody>
          <a:bodyPr wrap="square">
            <a:spAutoFit/>
          </a:bodyPr>
          <a:lstStyle/>
          <a:p>
            <a:r>
              <a:rPr lang="en-US" sz="2000" dirty="0">
                <a:solidFill>
                  <a:srgbClr val="007E7E"/>
                </a:solidFill>
              </a:rPr>
              <a:t>Prime factorization</a:t>
            </a:r>
          </a:p>
        </p:txBody>
      </p:sp>
      <p:sp>
        <p:nvSpPr>
          <p:cNvPr id="27" name="Rectangle 26"/>
          <p:cNvSpPr/>
          <p:nvPr/>
        </p:nvSpPr>
        <p:spPr>
          <a:xfrm>
            <a:off x="4864100" y="3551535"/>
            <a:ext cx="2286000" cy="400110"/>
          </a:xfrm>
          <a:prstGeom prst="rect">
            <a:avLst/>
          </a:prstGeom>
        </p:spPr>
        <p:txBody>
          <a:bodyPr wrap="square">
            <a:spAutoFit/>
          </a:bodyPr>
          <a:lstStyle/>
          <a:p>
            <a:r>
              <a:rPr lang="en-US" sz="2000" dirty="0">
                <a:solidFill>
                  <a:srgbClr val="007E7E"/>
                </a:solidFill>
              </a:rPr>
              <a:t>Using exponents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28" grpId="0"/>
      <p:bldP spid="47" grpId="0"/>
      <p:bldP spid="65" grpId="0"/>
      <p:bldP spid="26" grpId="0"/>
      <p:bldP spid="2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8: </a:t>
            </a:r>
            <a:r>
              <a:rPr lang="en-US" dirty="0">
                <a:solidFill>
                  <a:schemeClr val="accent1"/>
                </a:solidFill>
                <a:latin typeface="+mn-lt"/>
              </a:rPr>
              <a:t>Finding the Prime Factorization of a Number (cont.)</a:t>
            </a:r>
          </a:p>
        </p:txBody>
      </p:sp>
      <p:sp>
        <p:nvSpPr>
          <p:cNvPr id="21507" name="Rectangle 3"/>
          <p:cNvSpPr>
            <a:spLocks noGrp="1"/>
          </p:cNvSpPr>
          <p:nvPr>
            <p:ph idx="1"/>
          </p:nvPr>
        </p:nvSpPr>
        <p:spPr>
          <a:prstGeom prst="rect">
            <a:avLst/>
          </a:prstGeom>
        </p:spPr>
        <p:txBody>
          <a:bodyPr>
            <a:normAutofit/>
          </a:bodyPr>
          <a:lstStyle/>
          <a:p>
            <a:pPr eaLnBrk="1" hangingPunct="1">
              <a:lnSpc>
                <a:spcPct val="120000"/>
              </a:lnSpc>
              <a:spcBef>
                <a:spcPts val="672"/>
              </a:spcBef>
              <a:spcAft>
                <a:spcPts val="1200"/>
              </a:spcAft>
              <a:buFont typeface="Courier New" pitchFamily="49" charset="0"/>
              <a:buNone/>
            </a:pPr>
            <a:endParaRPr lang="en-US" b="1" i="0" dirty="0">
              <a:solidFill>
                <a:schemeClr val="tx1"/>
              </a:solidFill>
              <a:latin typeface="+mn-lt"/>
            </a:endParaRPr>
          </a:p>
          <a:p>
            <a:endParaRPr lang="en-US" dirty="0">
              <a:solidFill>
                <a:srgbClr val="FF0000"/>
              </a:solidFill>
              <a:latin typeface="Calibri" pitchFamily="34" charset="0"/>
            </a:endParaRPr>
          </a:p>
          <a:p>
            <a:r>
              <a:rPr lang="en-US" dirty="0">
                <a:solidFill>
                  <a:srgbClr val="FF0000"/>
                </a:solidFill>
                <a:latin typeface="Calibri" pitchFamily="34" charset="0"/>
              </a:rPr>
              <a:t>      </a:t>
            </a:r>
            <a:r>
              <a:rPr lang="en-US" dirty="0">
                <a:solidFill>
                  <a:srgbClr val="0000FF"/>
                </a:solidFill>
                <a:latin typeface="Calibri" pitchFamily="34" charset="0"/>
              </a:rPr>
              <a:t>294</a:t>
            </a:r>
            <a:r>
              <a:rPr lang="en-US" dirty="0">
                <a:latin typeface="Calibri" pitchFamily="34" charset="0"/>
              </a:rPr>
              <a:t> =</a:t>
            </a:r>
            <a:r>
              <a:rPr lang="en-US" dirty="0">
                <a:solidFill>
                  <a:srgbClr val="0000FF"/>
                </a:solidFill>
                <a:latin typeface="Calibri" pitchFamily="34" charset="0"/>
              </a:rPr>
              <a:t>  </a:t>
            </a:r>
            <a:r>
              <a:rPr lang="en-US" dirty="0">
                <a:solidFill>
                  <a:srgbClr val="00007E"/>
                </a:solidFill>
                <a:latin typeface="Calibri" pitchFamily="34" charset="0"/>
              </a:rPr>
              <a:t>6      ·      49</a:t>
            </a:r>
          </a:p>
          <a:p>
            <a:endParaRPr lang="en-US" b="1" i="0" dirty="0">
              <a:solidFill>
                <a:schemeClr val="tx1"/>
              </a:solidFill>
              <a:latin typeface="+mn-lt"/>
            </a:endParaRPr>
          </a:p>
        </p:txBody>
      </p:sp>
      <p:sp>
        <p:nvSpPr>
          <p:cNvPr id="47" name="Rectangle 46"/>
          <p:cNvSpPr/>
          <p:nvPr/>
        </p:nvSpPr>
        <p:spPr>
          <a:xfrm>
            <a:off x="457200" y="1280160"/>
            <a:ext cx="8153400" cy="954107"/>
          </a:xfrm>
          <a:prstGeom prst="rect">
            <a:avLst/>
          </a:prstGeom>
        </p:spPr>
        <p:txBody>
          <a:bodyPr wrap="square">
            <a:spAutoFit/>
          </a:bodyPr>
          <a:lstStyle/>
          <a:p>
            <a:r>
              <a:rPr lang="en-US" sz="2800" dirty="0"/>
              <a:t>If we begin with the product 294 = 6 ⋅ 49, we see that the prime factorization is the same.</a:t>
            </a:r>
            <a:endParaRPr lang="en-US" sz="2800" dirty="0">
              <a:solidFill>
                <a:srgbClr val="366092"/>
              </a:solidFill>
            </a:endParaRPr>
          </a:p>
        </p:txBody>
      </p:sp>
      <p:sp>
        <p:nvSpPr>
          <p:cNvPr id="21" name="Rectangle 20"/>
          <p:cNvSpPr/>
          <p:nvPr/>
        </p:nvSpPr>
        <p:spPr>
          <a:xfrm>
            <a:off x="1563145" y="3359356"/>
            <a:ext cx="2672526"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7    7</a:t>
            </a:r>
            <a:endParaRPr lang="en-US" sz="2800" dirty="0">
              <a:solidFill>
                <a:srgbClr val="00007E"/>
              </a:solidFill>
              <a:latin typeface="Calibri" pitchFamily="34" charset="0"/>
            </a:endParaRPr>
          </a:p>
        </p:txBody>
      </p:sp>
      <p:sp>
        <p:nvSpPr>
          <p:cNvPr id="22" name="Rectangle 21"/>
          <p:cNvSpPr/>
          <p:nvPr/>
        </p:nvSpPr>
        <p:spPr>
          <a:xfrm>
            <a:off x="1565057" y="3873500"/>
            <a:ext cx="2194832"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2</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3 </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7</a:t>
            </a:r>
            <a:r>
              <a:rPr lang="en-US" sz="2800" baseline="30000" dirty="0">
                <a:solidFill>
                  <a:srgbClr val="FF0000"/>
                </a:solidFill>
                <a:latin typeface="Calibri" pitchFamily="34" charset="0"/>
              </a:rPr>
              <a:t>2</a:t>
            </a:r>
            <a:endParaRPr lang="en-US" sz="2800" dirty="0">
              <a:solidFill>
                <a:srgbClr val="FF0000"/>
              </a:solidFill>
              <a:latin typeface="Calibri" pitchFamily="34" charset="0"/>
            </a:endParaRPr>
          </a:p>
        </p:txBody>
      </p:sp>
      <p:grpSp>
        <p:nvGrpSpPr>
          <p:cNvPr id="35" name="Group 34"/>
          <p:cNvGrpSpPr/>
          <p:nvPr/>
        </p:nvGrpSpPr>
        <p:grpSpPr>
          <a:xfrm>
            <a:off x="2044700" y="2971800"/>
            <a:ext cx="622300" cy="469900"/>
            <a:chOff x="2044700" y="3492500"/>
            <a:chExt cx="622300" cy="469900"/>
          </a:xfrm>
        </p:grpSpPr>
        <p:cxnSp>
          <p:nvCxnSpPr>
            <p:cNvPr id="29" name="Straight Connector 28"/>
            <p:cNvCxnSpPr/>
            <p:nvPr/>
          </p:nvCxnSpPr>
          <p:spPr>
            <a:xfrm>
              <a:off x="2044700" y="3505199"/>
              <a:ext cx="622300" cy="4572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5400000">
              <a:off x="1828006" y="37203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36" name="Group 35"/>
          <p:cNvGrpSpPr/>
          <p:nvPr/>
        </p:nvGrpSpPr>
        <p:grpSpPr>
          <a:xfrm>
            <a:off x="3403600" y="2971800"/>
            <a:ext cx="558800" cy="469900"/>
            <a:chOff x="2044700" y="3492500"/>
            <a:chExt cx="558800" cy="469900"/>
          </a:xfrm>
        </p:grpSpPr>
        <p:cxnSp>
          <p:nvCxnSpPr>
            <p:cNvPr id="37" name="Straight Connector 36"/>
            <p:cNvCxnSpPr/>
            <p:nvPr/>
          </p:nvCxnSpPr>
          <p:spPr>
            <a:xfrm>
              <a:off x="2044700" y="3505199"/>
              <a:ext cx="558800" cy="4572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a:off x="1828006" y="37203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latin typeface="+mn-lt"/>
              </a:rPr>
              <a:t>Completion Example 9: </a:t>
            </a:r>
            <a:r>
              <a:rPr lang="en-US" dirty="0">
                <a:solidFill>
                  <a:schemeClr val="accent1"/>
                </a:solidFill>
                <a:latin typeface="+mn-lt"/>
              </a:rPr>
              <a:t>Finding the Prime Factorization of a Number</a:t>
            </a:r>
          </a:p>
        </p:txBody>
      </p:sp>
      <p:sp>
        <p:nvSpPr>
          <p:cNvPr id="22531" name="Rectangle 3"/>
          <p:cNvSpPr>
            <a:spLocks noGrp="1"/>
          </p:cNvSpPr>
          <p:nvPr>
            <p:ph idx="1"/>
          </p:nvPr>
        </p:nvSpPr>
        <p:spPr>
          <a:xfrm>
            <a:off x="457200" y="1280160"/>
            <a:ext cx="8229600" cy="3293209"/>
          </a:xfrm>
          <a:prstGeom prst="rect">
            <a:avLst/>
          </a:prstGeom>
        </p:spPr>
        <p:txBody>
          <a:bodyPr wrap="square">
            <a:spAutoFit/>
          </a:bodyPr>
          <a:lstStyle/>
          <a:p>
            <a:r>
              <a:rPr lang="en-US" dirty="0">
                <a:solidFill>
                  <a:schemeClr val="tx1"/>
                </a:solidFill>
              </a:rPr>
              <a:t>Find the prime factorization of each number.</a:t>
            </a:r>
          </a:p>
          <a:p>
            <a:pPr marL="514350" indent="-514350">
              <a:buAutoNum type="alphaLcPeriod"/>
            </a:pPr>
            <a:r>
              <a:rPr lang="en-US" dirty="0">
                <a:solidFill>
                  <a:schemeClr val="tx1"/>
                </a:solidFill>
              </a:rPr>
              <a:t> </a:t>
            </a:r>
            <a:r>
              <a:rPr lang="en-US" dirty="0">
                <a:solidFill>
                  <a:srgbClr val="0000FF"/>
                </a:solidFill>
              </a:rPr>
              <a:t>60</a:t>
            </a:r>
          </a:p>
          <a:p>
            <a:pPr marL="514350" indent="-514350">
              <a:buAutoNum type="alphaLcPeriod"/>
            </a:pPr>
            <a:r>
              <a:rPr lang="en-US" dirty="0">
                <a:solidFill>
                  <a:schemeClr val="tx1"/>
                </a:solidFill>
              </a:rPr>
              <a:t> </a:t>
            </a:r>
            <a:r>
              <a:rPr lang="en-US" dirty="0">
                <a:solidFill>
                  <a:srgbClr val="0000FF"/>
                </a:solidFill>
              </a:rPr>
              <a:t>308</a:t>
            </a:r>
          </a:p>
          <a:p>
            <a:pPr marL="457200" indent="-457200"/>
            <a:endParaRPr lang="en-US" sz="1000" dirty="0">
              <a:solidFill>
                <a:srgbClr val="0000FF"/>
              </a:solidFill>
            </a:endParaRPr>
          </a:p>
          <a:p>
            <a:r>
              <a:rPr lang="en-US" b="1" i="0" dirty="0">
                <a:solidFill>
                  <a:schemeClr val="tx1"/>
                </a:solidFill>
                <a:latin typeface="+mn-lt"/>
              </a:rPr>
              <a:t>Solution</a:t>
            </a:r>
          </a:p>
          <a:p>
            <a:pPr marL="457200" indent="-457200"/>
            <a:r>
              <a:rPr lang="en-US" dirty="0">
                <a:solidFill>
                  <a:schemeClr val="tx1"/>
                </a:solidFill>
              </a:rPr>
              <a:t>a.	</a:t>
            </a:r>
          </a:p>
          <a:p>
            <a:pPr marL="457200" indent="-457200"/>
            <a:r>
              <a:rPr lang="en-US" dirty="0">
                <a:solidFill>
                  <a:schemeClr val="tx1"/>
                </a:solidFill>
              </a:rPr>
              <a:t>		</a:t>
            </a:r>
            <a:endParaRPr lang="en-US" i="0" dirty="0">
              <a:solidFill>
                <a:schemeClr val="tx1"/>
              </a:solidFill>
              <a:latin typeface="+mn-lt"/>
            </a:endParaRPr>
          </a:p>
        </p:txBody>
      </p:sp>
      <p:sp>
        <p:nvSpPr>
          <p:cNvPr id="9" name="Rectangle 8"/>
          <p:cNvSpPr/>
          <p:nvPr/>
        </p:nvSpPr>
        <p:spPr>
          <a:xfrm>
            <a:off x="914400" y="3531466"/>
            <a:ext cx="3829895" cy="523220"/>
          </a:xfrm>
          <a:prstGeom prst="rect">
            <a:avLst/>
          </a:prstGeom>
        </p:spPr>
        <p:txBody>
          <a:bodyPr wrap="none">
            <a:spAutoFit/>
          </a:bodyPr>
          <a:lstStyle/>
          <a:p>
            <a:r>
              <a:rPr lang="en-US" sz="2800" dirty="0">
                <a:solidFill>
                  <a:srgbClr val="0000FF"/>
                </a:solidFill>
                <a:latin typeface="Calibri" pitchFamily="34" charset="0"/>
              </a:rPr>
              <a:t>60</a:t>
            </a:r>
            <a:r>
              <a:rPr lang="en-US" sz="2800" dirty="0">
                <a:latin typeface="Calibri" pitchFamily="34" charset="0"/>
              </a:rPr>
              <a:t>   =         </a:t>
            </a:r>
            <a:r>
              <a:rPr lang="en-US" sz="2800" dirty="0">
                <a:solidFill>
                  <a:srgbClr val="00007E"/>
                </a:solidFill>
                <a:latin typeface="Calibri" pitchFamily="34" charset="0"/>
              </a:rPr>
              <a:t>6         </a:t>
            </a:r>
            <a:r>
              <a:rPr lang="en-US" sz="2800" dirty="0">
                <a:solidFill>
                  <a:srgbClr val="00007E"/>
                </a:solidFill>
                <a:latin typeface="Calibri" pitchFamily="34" charset="0"/>
                <a:sym typeface="Symbol"/>
              </a:rPr>
              <a:t></a:t>
            </a:r>
            <a:r>
              <a:rPr lang="en-US" sz="2800" dirty="0">
                <a:solidFill>
                  <a:srgbClr val="000099"/>
                </a:solidFill>
                <a:latin typeface="Calibri" pitchFamily="34" charset="0"/>
                <a:sym typeface="Symbol"/>
              </a:rPr>
              <a:t>       ___</a:t>
            </a:r>
            <a:endParaRPr lang="en-US" sz="2800" dirty="0">
              <a:solidFill>
                <a:srgbClr val="000099"/>
              </a:solidFill>
            </a:endParaRPr>
          </a:p>
        </p:txBody>
      </p:sp>
      <p:sp>
        <p:nvSpPr>
          <p:cNvPr id="11" name="Rectangle 10"/>
          <p:cNvSpPr/>
          <p:nvPr/>
        </p:nvSpPr>
        <p:spPr>
          <a:xfrm>
            <a:off x="1511300" y="4353580"/>
            <a:ext cx="3679212" cy="523220"/>
          </a:xfrm>
          <a:prstGeom prst="rect">
            <a:avLst/>
          </a:prstGeom>
        </p:spPr>
        <p:txBody>
          <a:bodyPr wrap="none">
            <a:spAutoFit/>
          </a:bodyPr>
          <a:lstStyle/>
          <a:p>
            <a:r>
              <a:rPr lang="en-US" sz="2800">
                <a:solidFill>
                  <a:srgbClr val="00007E"/>
                </a:solidFill>
                <a:latin typeface="Calibri" pitchFamily="34" charset="0"/>
              </a:rPr>
              <a:t>=  2</a:t>
            </a:r>
            <a:r>
              <a:rPr lang="en-US" sz="2800">
                <a:solidFill>
                  <a:srgbClr val="00007E"/>
                </a:solidFill>
                <a:latin typeface="Calibri" pitchFamily="34" charset="0"/>
                <a:sym typeface="Symbol"/>
              </a:rPr>
              <a:t>          3   </a:t>
            </a:r>
            <a:r>
              <a:rPr lang="en-US" sz="2800">
                <a:solidFill>
                  <a:srgbClr val="002060"/>
                </a:solidFill>
                <a:latin typeface="Calibri" pitchFamily="34" charset="0"/>
                <a:sym typeface="Symbol"/>
              </a:rPr>
              <a:t>   __   </a:t>
            </a:r>
            <a:r>
              <a:rPr lang="en-US" sz="2800">
                <a:solidFill>
                  <a:srgbClr val="000099"/>
                </a:solidFill>
                <a:latin typeface="Calibri" pitchFamily="34" charset="0"/>
                <a:sym typeface="Symbol"/>
              </a:rPr>
              <a:t>   __</a:t>
            </a:r>
            <a:endParaRPr lang="en-US" sz="2800" dirty="0">
              <a:solidFill>
                <a:srgbClr val="002060"/>
              </a:solidFill>
            </a:endParaRPr>
          </a:p>
        </p:txBody>
      </p:sp>
      <p:grpSp>
        <p:nvGrpSpPr>
          <p:cNvPr id="26" name="Group 25"/>
          <p:cNvGrpSpPr/>
          <p:nvPr/>
        </p:nvGrpSpPr>
        <p:grpSpPr>
          <a:xfrm>
            <a:off x="2354580" y="4013200"/>
            <a:ext cx="525216" cy="387145"/>
            <a:chOff x="6820793" y="4375356"/>
            <a:chExt cx="525216" cy="387145"/>
          </a:xfrm>
        </p:grpSpPr>
        <p:cxnSp>
          <p:nvCxnSpPr>
            <p:cNvPr id="22" name="Straight Connector 21"/>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8" name="Rectangle 27"/>
          <p:cNvSpPr/>
          <p:nvPr/>
        </p:nvSpPr>
        <p:spPr>
          <a:xfrm>
            <a:off x="1511300" y="4963180"/>
            <a:ext cx="3218177" cy="523220"/>
          </a:xfrm>
          <a:prstGeom prst="rect">
            <a:avLst/>
          </a:prstGeom>
        </p:spPr>
        <p:txBody>
          <a:bodyPr wrap="square">
            <a:spAutoFit/>
          </a:bodyPr>
          <a:lstStyle/>
          <a:p>
            <a:r>
              <a:rPr lang="en-US" sz="2800" dirty="0">
                <a:latin typeface="Calibri" pitchFamily="34" charset="0"/>
              </a:rPr>
              <a:t>=  _____________</a:t>
            </a:r>
            <a:endParaRPr lang="en-US" sz="2800" dirty="0">
              <a:solidFill>
                <a:srgbClr val="002060"/>
              </a:solidFill>
            </a:endParaRPr>
          </a:p>
        </p:txBody>
      </p:sp>
      <p:sp>
        <p:nvSpPr>
          <p:cNvPr id="27" name="Rectangle 26"/>
          <p:cNvSpPr/>
          <p:nvPr/>
        </p:nvSpPr>
        <p:spPr>
          <a:xfrm>
            <a:off x="5410200" y="4375090"/>
            <a:ext cx="2590800" cy="400110"/>
          </a:xfrm>
          <a:prstGeom prst="rect">
            <a:avLst/>
          </a:prstGeom>
        </p:spPr>
        <p:txBody>
          <a:bodyPr wrap="square">
            <a:spAutoFit/>
          </a:bodyPr>
          <a:lstStyle/>
          <a:p>
            <a:r>
              <a:rPr lang="en-US" sz="2000" dirty="0">
                <a:solidFill>
                  <a:srgbClr val="007E7E"/>
                </a:solidFill>
              </a:rPr>
              <a:t>Prime factorization</a:t>
            </a:r>
          </a:p>
        </p:txBody>
      </p:sp>
      <p:sp>
        <p:nvSpPr>
          <p:cNvPr id="32" name="Rectangle 31"/>
          <p:cNvSpPr/>
          <p:nvPr/>
        </p:nvSpPr>
        <p:spPr>
          <a:xfrm>
            <a:off x="5410200" y="4991100"/>
            <a:ext cx="2235200" cy="400110"/>
          </a:xfrm>
          <a:prstGeom prst="rect">
            <a:avLst/>
          </a:prstGeom>
        </p:spPr>
        <p:txBody>
          <a:bodyPr wrap="square">
            <a:spAutoFit/>
          </a:bodyPr>
          <a:lstStyle/>
          <a:p>
            <a:r>
              <a:rPr lang="en-US" sz="2000" dirty="0">
                <a:solidFill>
                  <a:srgbClr val="007E7E"/>
                </a:solidFill>
              </a:rPr>
              <a:t>Using exponents	</a:t>
            </a:r>
          </a:p>
        </p:txBody>
      </p:sp>
      <p:grpSp>
        <p:nvGrpSpPr>
          <p:cNvPr id="13" name="Group 12"/>
          <p:cNvGrpSpPr/>
          <p:nvPr/>
        </p:nvGrpSpPr>
        <p:grpSpPr>
          <a:xfrm>
            <a:off x="4138224" y="4013200"/>
            <a:ext cx="525216" cy="387145"/>
            <a:chOff x="6820793" y="4375356"/>
            <a:chExt cx="525216" cy="387145"/>
          </a:xfrm>
        </p:grpSpPr>
        <p:cxnSp>
          <p:nvCxnSpPr>
            <p:cNvPr id="14" name="Straight Connector 13"/>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0" name="Rectangle 19"/>
          <p:cNvSpPr/>
          <p:nvPr/>
        </p:nvSpPr>
        <p:spPr>
          <a:xfrm>
            <a:off x="4057650" y="3505200"/>
            <a:ext cx="550151" cy="523220"/>
          </a:xfrm>
          <a:prstGeom prst="rect">
            <a:avLst/>
          </a:prstGeom>
        </p:spPr>
        <p:txBody>
          <a:bodyPr wrap="none">
            <a:spAutoFit/>
          </a:bodyPr>
          <a:lstStyle/>
          <a:p>
            <a:r>
              <a:rPr lang="en-US" sz="2800" dirty="0">
                <a:solidFill>
                  <a:srgbClr val="FF0000"/>
                </a:solidFill>
                <a:latin typeface="Calibri" pitchFamily="34" charset="0"/>
              </a:rPr>
              <a:t>10</a:t>
            </a:r>
            <a:endParaRPr lang="en-US" sz="2800" dirty="0"/>
          </a:p>
        </p:txBody>
      </p:sp>
      <p:sp>
        <p:nvSpPr>
          <p:cNvPr id="21" name="Rectangle 20"/>
          <p:cNvSpPr/>
          <p:nvPr/>
        </p:nvSpPr>
        <p:spPr>
          <a:xfrm>
            <a:off x="3762375" y="4343400"/>
            <a:ext cx="367408" cy="523220"/>
          </a:xfrm>
          <a:prstGeom prst="rect">
            <a:avLst/>
          </a:prstGeom>
        </p:spPr>
        <p:txBody>
          <a:bodyPr wrap="none">
            <a:spAutoFit/>
          </a:bodyPr>
          <a:lstStyle/>
          <a:p>
            <a:r>
              <a:rPr lang="en-US" sz="2800" dirty="0">
                <a:solidFill>
                  <a:srgbClr val="FF0000"/>
                </a:solidFill>
                <a:latin typeface="Calibri" pitchFamily="34" charset="0"/>
                <a:sym typeface="Symbol"/>
              </a:rPr>
              <a:t>2</a:t>
            </a:r>
            <a:endParaRPr lang="en-US" sz="2800" dirty="0"/>
          </a:p>
        </p:txBody>
      </p:sp>
      <p:sp>
        <p:nvSpPr>
          <p:cNvPr id="24" name="Rectangle 23"/>
          <p:cNvSpPr/>
          <p:nvPr/>
        </p:nvSpPr>
        <p:spPr>
          <a:xfrm>
            <a:off x="4686300" y="4343400"/>
            <a:ext cx="367408" cy="523220"/>
          </a:xfrm>
          <a:prstGeom prst="rect">
            <a:avLst/>
          </a:prstGeom>
        </p:spPr>
        <p:txBody>
          <a:bodyPr wrap="none">
            <a:spAutoFit/>
          </a:bodyPr>
          <a:lstStyle/>
          <a:p>
            <a:r>
              <a:rPr lang="en-US" sz="2800" dirty="0">
                <a:solidFill>
                  <a:srgbClr val="FF0000"/>
                </a:solidFill>
                <a:latin typeface="Calibri" pitchFamily="34" charset="0"/>
                <a:sym typeface="Symbol"/>
              </a:rPr>
              <a:t>5</a:t>
            </a:r>
            <a:endParaRPr lang="en-US" sz="2800" dirty="0"/>
          </a:p>
        </p:txBody>
      </p:sp>
      <p:sp>
        <p:nvSpPr>
          <p:cNvPr id="25" name="Rectangle 24"/>
          <p:cNvSpPr/>
          <p:nvPr/>
        </p:nvSpPr>
        <p:spPr>
          <a:xfrm>
            <a:off x="2286000" y="4953000"/>
            <a:ext cx="1527982" cy="523220"/>
          </a:xfrm>
          <a:prstGeom prst="rect">
            <a:avLst/>
          </a:prstGeom>
        </p:spPr>
        <p:txBody>
          <a:bodyPr wrap="none">
            <a:spAutoFit/>
          </a:bodyPr>
          <a:lstStyle/>
          <a:p>
            <a:r>
              <a:rPr lang="en-US" sz="2800" dirty="0">
                <a:solidFill>
                  <a:srgbClr val="FF0000"/>
                </a:solidFill>
              </a:rPr>
              <a:t>2</a:t>
            </a:r>
            <a:r>
              <a:rPr lang="en-US" sz="2800" baseline="30000" dirty="0">
                <a:solidFill>
                  <a:srgbClr val="FF0000"/>
                </a:solidFill>
              </a:rPr>
              <a:t>2</a:t>
            </a:r>
            <a:r>
              <a:rPr lang="en-US" sz="2800" dirty="0">
                <a:solidFill>
                  <a:srgbClr val="FF0000"/>
                </a:solidFill>
              </a:rPr>
              <a:t>  ·  3 · 5</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4" grpId="0"/>
      <p:bldP spid="2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latin typeface="+mn-lt"/>
              </a:rPr>
              <a:t>Completion Example 9: </a:t>
            </a:r>
            <a:r>
              <a:rPr lang="en-US" dirty="0">
                <a:solidFill>
                  <a:schemeClr val="accent1"/>
                </a:solidFill>
                <a:latin typeface="+mn-lt"/>
              </a:rPr>
              <a:t>Finding the Prime Factorization of a Number (cont.)</a:t>
            </a:r>
          </a:p>
        </p:txBody>
      </p:sp>
      <p:sp>
        <p:nvSpPr>
          <p:cNvPr id="22531" name="Rectangle 3"/>
          <p:cNvSpPr>
            <a:spLocks noGrp="1"/>
          </p:cNvSpPr>
          <p:nvPr>
            <p:ph idx="1"/>
          </p:nvPr>
        </p:nvSpPr>
        <p:spPr>
          <a:xfrm>
            <a:off x="457200" y="1280160"/>
            <a:ext cx="8229600" cy="1040285"/>
          </a:xfrm>
          <a:prstGeom prst="rect">
            <a:avLst/>
          </a:prstGeom>
        </p:spPr>
        <p:txBody>
          <a:bodyPr wrap="square">
            <a:spAutoFit/>
          </a:bodyPr>
          <a:lstStyle/>
          <a:p>
            <a:pPr marL="457200" indent="-457200"/>
            <a:r>
              <a:rPr lang="en-US" dirty="0">
                <a:solidFill>
                  <a:schemeClr val="tx1"/>
                </a:solidFill>
              </a:rPr>
              <a:t>b.	</a:t>
            </a:r>
          </a:p>
          <a:p>
            <a:pPr marL="457200" indent="-457200"/>
            <a:r>
              <a:rPr lang="en-US" dirty="0">
                <a:solidFill>
                  <a:schemeClr val="tx1"/>
                </a:solidFill>
              </a:rPr>
              <a:t>		</a:t>
            </a:r>
            <a:endParaRPr lang="en-US" i="0" dirty="0">
              <a:solidFill>
                <a:schemeClr val="tx1"/>
              </a:solidFill>
              <a:latin typeface="+mn-lt"/>
            </a:endParaRPr>
          </a:p>
        </p:txBody>
      </p:sp>
      <p:sp>
        <p:nvSpPr>
          <p:cNvPr id="9" name="Rectangle 8"/>
          <p:cNvSpPr/>
          <p:nvPr/>
        </p:nvSpPr>
        <p:spPr>
          <a:xfrm>
            <a:off x="914400" y="1295400"/>
            <a:ext cx="4094391" cy="523220"/>
          </a:xfrm>
          <a:prstGeom prst="rect">
            <a:avLst/>
          </a:prstGeom>
        </p:spPr>
        <p:txBody>
          <a:bodyPr wrap="none">
            <a:spAutoFit/>
          </a:bodyPr>
          <a:lstStyle/>
          <a:p>
            <a:r>
              <a:rPr lang="en-US" sz="2800" dirty="0">
                <a:solidFill>
                  <a:srgbClr val="0000FF"/>
                </a:solidFill>
                <a:latin typeface="Calibri" pitchFamily="34" charset="0"/>
              </a:rPr>
              <a:t>308</a:t>
            </a:r>
            <a:r>
              <a:rPr lang="en-US" sz="2800" dirty="0">
                <a:latin typeface="Calibri" pitchFamily="34" charset="0"/>
              </a:rPr>
              <a:t>   =         </a:t>
            </a:r>
            <a:r>
              <a:rPr lang="en-US" sz="2800" dirty="0">
                <a:solidFill>
                  <a:srgbClr val="00007E"/>
                </a:solidFill>
                <a:latin typeface="Calibri" pitchFamily="34" charset="0"/>
              </a:rPr>
              <a:t>4         </a:t>
            </a:r>
            <a:r>
              <a:rPr lang="en-US" sz="2800" dirty="0">
                <a:solidFill>
                  <a:srgbClr val="00007E"/>
                </a:solidFill>
                <a:latin typeface="Calibri" pitchFamily="34" charset="0"/>
                <a:sym typeface="Symbol"/>
              </a:rPr>
              <a:t>        ___</a:t>
            </a:r>
            <a:endParaRPr lang="en-US" sz="2800" dirty="0">
              <a:solidFill>
                <a:srgbClr val="000099"/>
              </a:solidFill>
            </a:endParaRPr>
          </a:p>
        </p:txBody>
      </p:sp>
      <p:sp>
        <p:nvSpPr>
          <p:cNvPr id="11" name="Rectangle 10"/>
          <p:cNvSpPr/>
          <p:nvPr/>
        </p:nvSpPr>
        <p:spPr>
          <a:xfrm>
            <a:off x="1701800" y="2143780"/>
            <a:ext cx="3860352" cy="523220"/>
          </a:xfrm>
          <a:prstGeom prst="rect">
            <a:avLst/>
          </a:prstGeom>
        </p:spPr>
        <p:txBody>
          <a:bodyPr wrap="none">
            <a:spAutoFit/>
          </a:bodyPr>
          <a:lstStyle/>
          <a:p>
            <a:r>
              <a:rPr lang="en-US" sz="2800" dirty="0">
                <a:latin typeface="Calibri" pitchFamily="34" charset="0"/>
              </a:rPr>
              <a:t>= __         __      __      ___ </a:t>
            </a:r>
            <a:endParaRPr lang="en-US" sz="2800" dirty="0">
              <a:solidFill>
                <a:srgbClr val="002060"/>
              </a:solidFill>
            </a:endParaRPr>
          </a:p>
        </p:txBody>
      </p:sp>
      <p:grpSp>
        <p:nvGrpSpPr>
          <p:cNvPr id="2" name="Group 25"/>
          <p:cNvGrpSpPr/>
          <p:nvPr/>
        </p:nvGrpSpPr>
        <p:grpSpPr>
          <a:xfrm>
            <a:off x="2548184" y="1816100"/>
            <a:ext cx="525216" cy="387145"/>
            <a:chOff x="6820793" y="4375356"/>
            <a:chExt cx="525216" cy="387145"/>
          </a:xfrm>
        </p:grpSpPr>
        <p:cxnSp>
          <p:nvCxnSpPr>
            <p:cNvPr id="22" name="Straight Connector 21"/>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8" name="Rectangle 27"/>
          <p:cNvSpPr/>
          <p:nvPr/>
        </p:nvSpPr>
        <p:spPr>
          <a:xfrm>
            <a:off x="1701800" y="2766080"/>
            <a:ext cx="3218177" cy="523220"/>
          </a:xfrm>
          <a:prstGeom prst="rect">
            <a:avLst/>
          </a:prstGeom>
        </p:spPr>
        <p:txBody>
          <a:bodyPr wrap="square">
            <a:spAutoFit/>
          </a:bodyPr>
          <a:lstStyle/>
          <a:p>
            <a:r>
              <a:rPr lang="en-US" sz="2800" dirty="0">
                <a:latin typeface="Calibri" pitchFamily="34" charset="0"/>
              </a:rPr>
              <a:t>=  ______________</a:t>
            </a:r>
            <a:endParaRPr lang="en-US" sz="2800" dirty="0">
              <a:solidFill>
                <a:srgbClr val="002060"/>
              </a:solidFill>
            </a:endParaRPr>
          </a:p>
        </p:txBody>
      </p:sp>
      <p:sp>
        <p:nvSpPr>
          <p:cNvPr id="27" name="Rectangle 26"/>
          <p:cNvSpPr/>
          <p:nvPr/>
        </p:nvSpPr>
        <p:spPr>
          <a:xfrm>
            <a:off x="5600700" y="2177990"/>
            <a:ext cx="2590800" cy="400110"/>
          </a:xfrm>
          <a:prstGeom prst="rect">
            <a:avLst/>
          </a:prstGeom>
        </p:spPr>
        <p:txBody>
          <a:bodyPr wrap="square">
            <a:spAutoFit/>
          </a:bodyPr>
          <a:lstStyle/>
          <a:p>
            <a:r>
              <a:rPr lang="en-US" sz="2000" dirty="0">
                <a:solidFill>
                  <a:srgbClr val="007E7E"/>
                </a:solidFill>
              </a:rPr>
              <a:t>Prime factorization</a:t>
            </a:r>
          </a:p>
        </p:txBody>
      </p:sp>
      <p:sp>
        <p:nvSpPr>
          <p:cNvPr id="32" name="Rectangle 31"/>
          <p:cNvSpPr/>
          <p:nvPr/>
        </p:nvSpPr>
        <p:spPr>
          <a:xfrm>
            <a:off x="5600700" y="2794000"/>
            <a:ext cx="2235200" cy="400110"/>
          </a:xfrm>
          <a:prstGeom prst="rect">
            <a:avLst/>
          </a:prstGeom>
        </p:spPr>
        <p:txBody>
          <a:bodyPr wrap="square">
            <a:spAutoFit/>
          </a:bodyPr>
          <a:lstStyle/>
          <a:p>
            <a:r>
              <a:rPr lang="en-US" sz="2000" dirty="0">
                <a:solidFill>
                  <a:srgbClr val="007E7E"/>
                </a:solidFill>
              </a:rPr>
              <a:t>Using exponents	</a:t>
            </a:r>
          </a:p>
        </p:txBody>
      </p:sp>
      <p:grpSp>
        <p:nvGrpSpPr>
          <p:cNvPr id="3" name="Group 12"/>
          <p:cNvGrpSpPr/>
          <p:nvPr/>
        </p:nvGrpSpPr>
        <p:grpSpPr>
          <a:xfrm>
            <a:off x="4343400" y="1816100"/>
            <a:ext cx="525216" cy="387145"/>
            <a:chOff x="6820793" y="4375356"/>
            <a:chExt cx="525216" cy="387145"/>
          </a:xfrm>
        </p:grpSpPr>
        <p:cxnSp>
          <p:nvCxnSpPr>
            <p:cNvPr id="14" name="Straight Connector 13"/>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4" name="Rectangle 23"/>
          <p:cNvSpPr/>
          <p:nvPr/>
        </p:nvSpPr>
        <p:spPr>
          <a:xfrm>
            <a:off x="4324350" y="1295400"/>
            <a:ext cx="550151" cy="523220"/>
          </a:xfrm>
          <a:prstGeom prst="rect">
            <a:avLst/>
          </a:prstGeom>
        </p:spPr>
        <p:txBody>
          <a:bodyPr wrap="none">
            <a:spAutoFit/>
          </a:bodyPr>
          <a:lstStyle/>
          <a:p>
            <a:r>
              <a:rPr lang="en-US" sz="2800" dirty="0">
                <a:solidFill>
                  <a:srgbClr val="FF0000"/>
                </a:solidFill>
                <a:latin typeface="Calibri" pitchFamily="34" charset="0"/>
              </a:rPr>
              <a:t>77</a:t>
            </a:r>
            <a:endParaRPr lang="en-US" sz="2800" dirty="0"/>
          </a:p>
        </p:txBody>
      </p:sp>
      <p:sp>
        <p:nvSpPr>
          <p:cNvPr id="25" name="Rectangle 24"/>
          <p:cNvSpPr/>
          <p:nvPr/>
        </p:nvSpPr>
        <p:spPr>
          <a:xfrm>
            <a:off x="2009775" y="2133600"/>
            <a:ext cx="3411511" cy="523220"/>
          </a:xfrm>
          <a:prstGeom prst="rect">
            <a:avLst/>
          </a:prstGeom>
        </p:spPr>
        <p:txBody>
          <a:bodyPr wrap="none">
            <a:spAutoFit/>
          </a:bodyPr>
          <a:lstStyle/>
          <a:p>
            <a:r>
              <a:rPr lang="en-US" sz="2800" dirty="0">
                <a:solidFill>
                  <a:srgbClr val="FF0000"/>
                </a:solidFill>
                <a:latin typeface="Calibri" pitchFamily="34" charset="0"/>
              </a:rPr>
              <a:t>2</a:t>
            </a:r>
            <a:r>
              <a:rPr lang="en-US" sz="2800" dirty="0">
                <a:solidFill>
                  <a:srgbClr val="002060"/>
                </a:solidFill>
                <a:latin typeface="Calibri" pitchFamily="34" charset="0"/>
                <a:sym typeface="Symbol"/>
              </a:rPr>
              <a:t>          </a:t>
            </a:r>
            <a:r>
              <a:rPr lang="en-US" sz="2800" dirty="0">
                <a:solidFill>
                  <a:srgbClr val="FF0000"/>
                </a:solidFill>
                <a:latin typeface="Calibri" pitchFamily="34" charset="0"/>
                <a:sym typeface="Symbol"/>
              </a:rPr>
              <a:t>2</a:t>
            </a:r>
            <a:r>
              <a:rPr lang="en-US" sz="2800" dirty="0">
                <a:solidFill>
                  <a:srgbClr val="002060"/>
                </a:solidFill>
                <a:latin typeface="Calibri" pitchFamily="34" charset="0"/>
                <a:sym typeface="Symbol"/>
              </a:rPr>
              <a:t>       </a:t>
            </a:r>
            <a:r>
              <a:rPr lang="en-US" sz="2800" dirty="0">
                <a:solidFill>
                  <a:srgbClr val="FF0000"/>
                </a:solidFill>
                <a:latin typeface="Calibri" pitchFamily="34" charset="0"/>
                <a:sym typeface="Symbol"/>
              </a:rPr>
              <a:t>7</a:t>
            </a:r>
            <a:r>
              <a:rPr lang="en-US" sz="2800" dirty="0">
                <a:solidFill>
                  <a:srgbClr val="002060"/>
                </a:solidFill>
                <a:latin typeface="Calibri" pitchFamily="34" charset="0"/>
                <a:sym typeface="Symbol"/>
              </a:rPr>
              <a:t>    </a:t>
            </a:r>
            <a:r>
              <a:rPr lang="en-US" sz="2800" dirty="0">
                <a:solidFill>
                  <a:srgbClr val="000099"/>
                </a:solidFill>
                <a:latin typeface="Calibri" pitchFamily="34" charset="0"/>
                <a:sym typeface="Symbol"/>
              </a:rPr>
              <a:t>    </a:t>
            </a:r>
            <a:r>
              <a:rPr lang="en-US" sz="2800" dirty="0">
                <a:solidFill>
                  <a:srgbClr val="FF0000"/>
                </a:solidFill>
                <a:latin typeface="Calibri" pitchFamily="34" charset="0"/>
                <a:sym typeface="Symbol"/>
              </a:rPr>
              <a:t>11</a:t>
            </a:r>
            <a:endParaRPr lang="en-US" sz="2800" dirty="0"/>
          </a:p>
        </p:txBody>
      </p:sp>
      <p:sp>
        <p:nvSpPr>
          <p:cNvPr id="26" name="Rectangle 25"/>
          <p:cNvSpPr/>
          <p:nvPr/>
        </p:nvSpPr>
        <p:spPr>
          <a:xfrm>
            <a:off x="2400300" y="2743200"/>
            <a:ext cx="1710725" cy="523220"/>
          </a:xfrm>
          <a:prstGeom prst="rect">
            <a:avLst/>
          </a:prstGeom>
        </p:spPr>
        <p:txBody>
          <a:bodyPr wrap="none">
            <a:spAutoFit/>
          </a:bodyPr>
          <a:lstStyle/>
          <a:p>
            <a:r>
              <a:rPr lang="en-US" sz="2800" dirty="0">
                <a:solidFill>
                  <a:srgbClr val="FF0000"/>
                </a:solidFill>
              </a:rPr>
              <a:t>2</a:t>
            </a:r>
            <a:r>
              <a:rPr lang="en-US" sz="2800" baseline="30000" dirty="0">
                <a:solidFill>
                  <a:srgbClr val="FF0000"/>
                </a:solidFill>
              </a:rPr>
              <a:t>2</a:t>
            </a:r>
            <a:r>
              <a:rPr lang="en-US" sz="2800" dirty="0">
                <a:solidFill>
                  <a:srgbClr val="FF0000"/>
                </a:solidFill>
              </a:rPr>
              <a:t>  ·  7 · 11</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2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3108543"/>
          </a:xfrm>
          <a:solidFill>
            <a:srgbClr val="FFFFCC"/>
          </a:solidFill>
          <a:ln w="28575">
            <a:solidFill>
              <a:srgbClr val="000000"/>
            </a:solidFill>
          </a:ln>
        </p:spPr>
        <p:txBody>
          <a:bodyPr>
            <a:spAutoFit/>
          </a:bodyPr>
          <a:lstStyle/>
          <a:p>
            <a:pPr algn="ctr">
              <a:spcBef>
                <a:spcPts val="0"/>
              </a:spcBef>
              <a:tabLst>
                <a:tab pos="457200" algn="l"/>
              </a:tabLst>
            </a:pPr>
            <a:r>
              <a:rPr lang="en-US" b="1" dirty="0">
                <a:solidFill>
                  <a:srgbClr val="000000"/>
                </a:solidFill>
                <a:latin typeface="+mn-lt"/>
              </a:rPr>
              <a:t>Definition</a:t>
            </a:r>
          </a:p>
          <a:p>
            <a:pPr>
              <a:spcBef>
                <a:spcPts val="0"/>
              </a:spcBef>
              <a:tabLst>
                <a:tab pos="457200" algn="l"/>
              </a:tabLst>
            </a:pPr>
            <a:r>
              <a:rPr lang="en-US" dirty="0">
                <a:solidFill>
                  <a:srgbClr val="000000"/>
                </a:solidFill>
                <a:latin typeface="+mn-lt"/>
              </a:rPr>
              <a:t>The only factors (or divisors) of a composite number are</a:t>
            </a:r>
          </a:p>
          <a:p>
            <a:pPr marL="514350" indent="-514350">
              <a:spcBef>
                <a:spcPts val="0"/>
              </a:spcBef>
              <a:buFont typeface="+mj-lt"/>
              <a:buAutoNum type="arabicPeriod"/>
              <a:tabLst>
                <a:tab pos="457200" algn="l"/>
              </a:tabLst>
            </a:pPr>
            <a:r>
              <a:rPr lang="en-US" dirty="0">
                <a:solidFill>
                  <a:srgbClr val="000000"/>
                </a:solidFill>
                <a:latin typeface="+mn-lt"/>
              </a:rPr>
              <a:t>1 and the number itself,</a:t>
            </a:r>
          </a:p>
          <a:p>
            <a:pPr marL="514350" indent="-514350">
              <a:spcBef>
                <a:spcPts val="0"/>
              </a:spcBef>
              <a:buFont typeface="+mj-lt"/>
              <a:buAutoNum type="arabicPeriod"/>
              <a:tabLst>
                <a:tab pos="457200" algn="l"/>
              </a:tabLst>
            </a:pPr>
            <a:r>
              <a:rPr lang="en-US" dirty="0">
                <a:solidFill>
                  <a:srgbClr val="000000"/>
                </a:solidFill>
                <a:latin typeface="+mn-lt"/>
              </a:rPr>
              <a:t>each prime factor, and </a:t>
            </a:r>
          </a:p>
          <a:p>
            <a:pPr marL="514350" indent="-514350">
              <a:spcBef>
                <a:spcPts val="0"/>
              </a:spcBef>
              <a:buFont typeface="+mj-lt"/>
              <a:buAutoNum type="arabicPeriod"/>
              <a:tabLst>
                <a:tab pos="457200" algn="l"/>
              </a:tabLst>
            </a:pPr>
            <a:r>
              <a:rPr lang="en-US" dirty="0">
                <a:solidFill>
                  <a:srgbClr val="000000"/>
                </a:solidFill>
                <a:latin typeface="+mn-lt"/>
              </a:rPr>
              <a:t>products formed by all combinations of the prime       factors (including repeated factors).</a:t>
            </a:r>
          </a:p>
        </p:txBody>
      </p:sp>
      <p:sp>
        <p:nvSpPr>
          <p:cNvPr id="4" name="Title 3"/>
          <p:cNvSpPr>
            <a:spLocks noGrp="1"/>
          </p:cNvSpPr>
          <p:nvPr>
            <p:ph type="title"/>
          </p:nvPr>
        </p:nvSpPr>
        <p:spPr/>
        <p:txBody>
          <a:bodyPr>
            <a:normAutofit/>
          </a:bodyPr>
          <a:lstStyle/>
          <a:p>
            <a:r>
              <a:rPr lang="en-US" dirty="0"/>
              <a:t>Factors of a Composite Number </a:t>
            </a:r>
            <a:endParaRPr lang="en-US" dirty="0">
              <a:solidFill>
                <a:schemeClr val="accent1"/>
              </a:solidFill>
              <a:latin typeface="+mn-lt"/>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pPr eaLnBrk="1" hangingPunct="1"/>
            <a:r>
              <a:rPr lang="en-US" sz="3200" dirty="0">
                <a:solidFill>
                  <a:schemeClr val="accent1"/>
                </a:solidFill>
                <a:latin typeface="+mn-lt"/>
              </a:rPr>
              <a:t>Example 10: Finding the Factors </a:t>
            </a:r>
            <a:br>
              <a:rPr lang="en-US" sz="3200" dirty="0">
                <a:solidFill>
                  <a:schemeClr val="accent1"/>
                </a:solidFill>
                <a:latin typeface="+mn-lt"/>
              </a:rPr>
            </a:br>
            <a:r>
              <a:rPr lang="en-US" sz="3200" dirty="0">
                <a:solidFill>
                  <a:schemeClr val="accent1"/>
                </a:solidFill>
                <a:latin typeface="+mn-lt"/>
              </a:rPr>
              <a:t>of a Composite Number</a:t>
            </a:r>
          </a:p>
        </p:txBody>
      </p:sp>
      <p:sp>
        <p:nvSpPr>
          <p:cNvPr id="24579" name="Rectangle 3"/>
          <p:cNvSpPr>
            <a:spLocks noGrp="1"/>
          </p:cNvSpPr>
          <p:nvPr>
            <p:ph idx="1"/>
          </p:nvPr>
        </p:nvSpPr>
        <p:spPr>
          <a:xfrm>
            <a:off x="457200" y="1280160"/>
            <a:ext cx="8407400" cy="4942892"/>
          </a:xfrm>
          <a:prstGeom prst="rect">
            <a:avLst/>
          </a:prstGeom>
        </p:spPr>
        <p:txBody>
          <a:bodyPr wrap="square">
            <a:spAutoFit/>
          </a:bodyPr>
          <a:lstStyle/>
          <a:p>
            <a:pPr marL="0" indent="0" eaLnBrk="1" hangingPunct="1">
              <a:buFont typeface="Courier New" pitchFamily="49" charset="0"/>
              <a:buNone/>
              <a:tabLst>
                <a:tab pos="457200" algn="l"/>
              </a:tabLst>
            </a:pPr>
            <a:r>
              <a:rPr lang="en-US" i="0" dirty="0">
                <a:solidFill>
                  <a:schemeClr val="tx1"/>
                </a:solidFill>
                <a:latin typeface="+mn-lt"/>
              </a:rPr>
              <a:t>Find all the factors of </a:t>
            </a:r>
            <a:r>
              <a:rPr lang="en-US" i="0" dirty="0">
                <a:solidFill>
                  <a:srgbClr val="0000FF"/>
                </a:solidFill>
                <a:latin typeface="+mn-lt"/>
              </a:rPr>
              <a:t>60</a:t>
            </a:r>
            <a:r>
              <a:rPr lang="en-US" i="0" dirty="0">
                <a:solidFill>
                  <a:schemeClr val="tx1"/>
                </a:solidFill>
                <a:latin typeface="+mn-lt"/>
              </a:rPr>
              <a:t>.</a:t>
            </a:r>
          </a:p>
          <a:p>
            <a:pPr marL="0" indent="0" eaLnBrk="1" hangingPunct="1">
              <a:buFont typeface="Courier New" pitchFamily="49" charset="0"/>
              <a:buNone/>
              <a:tabLst>
                <a:tab pos="457200" algn="l"/>
              </a:tabLst>
            </a:pPr>
            <a:r>
              <a:rPr lang="en-US" b="1" i="0" dirty="0">
                <a:solidFill>
                  <a:schemeClr val="tx1"/>
                </a:solidFill>
                <a:latin typeface="+mn-lt"/>
              </a:rPr>
              <a:t>Solution</a:t>
            </a:r>
          </a:p>
          <a:p>
            <a:pPr>
              <a:tabLst>
                <a:tab pos="457200" algn="l"/>
              </a:tabLst>
            </a:pPr>
            <a:r>
              <a:rPr lang="en-US" dirty="0">
                <a:solidFill>
                  <a:schemeClr val="tx1"/>
                </a:solidFill>
              </a:rPr>
              <a:t>The prime factorization of </a:t>
            </a:r>
            <a:r>
              <a:rPr lang="en-US" dirty="0">
                <a:solidFill>
                  <a:srgbClr val="0000FF"/>
                </a:solidFill>
              </a:rPr>
              <a:t>60</a:t>
            </a:r>
            <a:r>
              <a:rPr lang="en-US" dirty="0">
                <a:solidFill>
                  <a:schemeClr val="tx1"/>
                </a:solidFill>
              </a:rPr>
              <a:t> is </a:t>
            </a:r>
            <a:r>
              <a:rPr lang="en-US" dirty="0">
                <a:solidFill>
                  <a:srgbClr val="00007E"/>
                </a:solidFill>
              </a:rPr>
              <a:t>2</a:t>
            </a:r>
            <a:r>
              <a:rPr lang="en-US" baseline="30000" dirty="0">
                <a:solidFill>
                  <a:srgbClr val="00007E"/>
                </a:solidFill>
              </a:rPr>
              <a:t>2</a:t>
            </a:r>
            <a:r>
              <a:rPr lang="en-US" dirty="0">
                <a:solidFill>
                  <a:srgbClr val="00007E"/>
                </a:solidFill>
              </a:rPr>
              <a:t> ⋅ 3 ⋅ 5</a:t>
            </a:r>
            <a:r>
              <a:rPr lang="en-US" dirty="0">
                <a:solidFill>
                  <a:schemeClr val="tx1"/>
                </a:solidFill>
              </a:rPr>
              <a:t>. Thus, the factors are</a:t>
            </a:r>
          </a:p>
          <a:p>
            <a:pPr marL="514350" indent="-514350" eaLnBrk="1" hangingPunct="1">
              <a:spcBef>
                <a:spcPts val="0"/>
              </a:spcBef>
              <a:buFont typeface="+mj-lt"/>
              <a:buAutoNum type="arabicPeriod"/>
              <a:tabLst>
                <a:tab pos="457200" algn="l"/>
              </a:tabLst>
            </a:pPr>
            <a:r>
              <a:rPr lang="en-US" i="0" dirty="0">
                <a:solidFill>
                  <a:schemeClr val="tx1"/>
                </a:solidFill>
                <a:latin typeface="+mn-lt"/>
              </a:rPr>
              <a:t> </a:t>
            </a:r>
            <a:r>
              <a:rPr lang="en-US" i="0" dirty="0">
                <a:solidFill>
                  <a:srgbClr val="000099"/>
                </a:solidFill>
                <a:latin typeface="+mn-lt"/>
              </a:rPr>
              <a:t>1</a:t>
            </a:r>
            <a:r>
              <a:rPr lang="en-US" i="0" dirty="0">
                <a:solidFill>
                  <a:schemeClr val="tx1"/>
                </a:solidFill>
                <a:latin typeface="+mn-lt"/>
              </a:rPr>
              <a:t> and the number itself, </a:t>
            </a:r>
            <a:r>
              <a:rPr lang="en-US" i="0" dirty="0">
                <a:solidFill>
                  <a:srgbClr val="00007E"/>
                </a:solidFill>
                <a:latin typeface="+mn-lt"/>
              </a:rPr>
              <a:t>60</a:t>
            </a:r>
            <a:r>
              <a:rPr lang="en-US" i="0" dirty="0">
                <a:solidFill>
                  <a:schemeClr val="tx1"/>
                </a:solidFill>
                <a:latin typeface="+mn-lt"/>
              </a:rPr>
              <a:t>.</a:t>
            </a:r>
          </a:p>
          <a:p>
            <a:pPr marL="514350" indent="-514350" eaLnBrk="1" hangingPunct="1">
              <a:buFont typeface="+mj-lt"/>
              <a:buAutoNum type="arabicPeriod"/>
              <a:tabLst>
                <a:tab pos="457200" algn="l"/>
              </a:tabLst>
            </a:pPr>
            <a:r>
              <a:rPr lang="en-US" i="0" dirty="0">
                <a:solidFill>
                  <a:schemeClr val="tx1"/>
                </a:solidFill>
                <a:latin typeface="+mn-lt"/>
              </a:rPr>
              <a:t> Each prime factor: </a:t>
            </a:r>
            <a:r>
              <a:rPr lang="en-US" i="0" dirty="0">
                <a:solidFill>
                  <a:srgbClr val="00007E"/>
                </a:solidFill>
                <a:latin typeface="+mn-lt"/>
              </a:rPr>
              <a:t>2</a:t>
            </a:r>
            <a:r>
              <a:rPr lang="en-US" i="0" dirty="0">
                <a:solidFill>
                  <a:schemeClr val="tx1"/>
                </a:solidFill>
                <a:latin typeface="+mn-lt"/>
              </a:rPr>
              <a:t>,</a:t>
            </a:r>
            <a:r>
              <a:rPr lang="en-US" i="0" dirty="0">
                <a:solidFill>
                  <a:srgbClr val="000099"/>
                </a:solidFill>
                <a:latin typeface="+mn-lt"/>
              </a:rPr>
              <a:t> </a:t>
            </a:r>
            <a:r>
              <a:rPr lang="en-US" i="0" dirty="0">
                <a:solidFill>
                  <a:srgbClr val="00007E"/>
                </a:solidFill>
                <a:latin typeface="+mn-lt"/>
              </a:rPr>
              <a:t>3</a:t>
            </a:r>
            <a:r>
              <a:rPr lang="en-US" i="0" dirty="0">
                <a:solidFill>
                  <a:schemeClr val="tx1"/>
                </a:solidFill>
                <a:latin typeface="+mn-lt"/>
              </a:rPr>
              <a:t>,</a:t>
            </a:r>
            <a:r>
              <a:rPr lang="en-US" i="0" dirty="0">
                <a:solidFill>
                  <a:srgbClr val="00007E"/>
                </a:solidFill>
                <a:latin typeface="+mn-lt"/>
              </a:rPr>
              <a:t> 5</a:t>
            </a:r>
            <a:r>
              <a:rPr lang="en-US" i="0" dirty="0">
                <a:solidFill>
                  <a:schemeClr val="tx1"/>
                </a:solidFill>
                <a:latin typeface="+mn-lt"/>
              </a:rPr>
              <a:t>.</a:t>
            </a:r>
          </a:p>
          <a:p>
            <a:pPr marL="514350" indent="-514350" eaLnBrk="1" hangingPunct="1">
              <a:buFont typeface="+mj-lt"/>
              <a:buAutoNum type="arabicPeriod"/>
              <a:tabLst>
                <a:tab pos="457200" algn="l"/>
              </a:tabLst>
            </a:pPr>
            <a:r>
              <a:rPr lang="en-US" dirty="0">
                <a:solidFill>
                  <a:schemeClr val="tx1"/>
                </a:solidFill>
              </a:rPr>
              <a:t> </a:t>
            </a:r>
            <a:r>
              <a:rPr lang="en-US" i="0" dirty="0">
                <a:solidFill>
                  <a:schemeClr val="tx1"/>
                </a:solidFill>
                <a:latin typeface="+mn-lt"/>
              </a:rPr>
              <a:t>Products of all combinations of the prime factors:</a:t>
            </a:r>
          </a:p>
          <a:p>
            <a:pPr marL="0" indent="0" eaLnBrk="1" hangingPunct="1">
              <a:buFont typeface="Courier New" pitchFamily="49" charset="0"/>
              <a:buNone/>
              <a:tabLst>
                <a:tab pos="457200" algn="l"/>
              </a:tabLst>
            </a:pPr>
            <a:endParaRPr lang="en-US" sz="2000" i="0" dirty="0">
              <a:solidFill>
                <a:schemeClr val="tx1"/>
              </a:solidFill>
              <a:latin typeface="+mn-lt"/>
            </a:endParaRPr>
          </a:p>
          <a:p>
            <a:pPr marL="0" indent="0" eaLnBrk="1" hangingPunct="1">
              <a:buFont typeface="Courier New" pitchFamily="49" charset="0"/>
              <a:buNone/>
              <a:tabLst>
                <a:tab pos="457200" algn="l"/>
              </a:tabLst>
            </a:pPr>
            <a:r>
              <a:rPr lang="en-US" sz="2000" i="0" dirty="0">
                <a:solidFill>
                  <a:schemeClr val="tx1"/>
                </a:solidFill>
                <a:latin typeface="+mn-lt"/>
              </a:rPr>
              <a:t>	</a:t>
            </a:r>
            <a:r>
              <a:rPr lang="en-US" i="0" dirty="0">
                <a:solidFill>
                  <a:schemeClr val="tx1"/>
                </a:solidFill>
                <a:latin typeface="+mn-lt"/>
              </a:rPr>
              <a:t>		</a:t>
            </a:r>
          </a:p>
          <a:p>
            <a:pPr marL="0" indent="0" eaLnBrk="1" hangingPunct="1">
              <a:buFont typeface="Courier New" pitchFamily="49" charset="0"/>
              <a:buNone/>
              <a:tabLst>
                <a:tab pos="457200" algn="l"/>
              </a:tabLst>
            </a:pPr>
            <a:r>
              <a:rPr lang="en-US" i="0" dirty="0">
                <a:solidFill>
                  <a:schemeClr val="tx1"/>
                </a:solidFill>
                <a:latin typeface="+mn-lt"/>
              </a:rPr>
              <a:t>The factors are </a:t>
            </a:r>
            <a:r>
              <a:rPr lang="en-US" i="0" dirty="0">
                <a:solidFill>
                  <a:srgbClr val="FF0008"/>
                </a:solidFill>
                <a:latin typeface="+mn-lt"/>
              </a:rPr>
              <a:t>1, 2, 3, 4, 5, 6, 10, 12, 15, 20, 30, and 60</a:t>
            </a:r>
            <a:r>
              <a:rPr lang="en-US" i="0" dirty="0">
                <a:solidFill>
                  <a:schemeClr val="tx1"/>
                </a:solidFill>
                <a:latin typeface="+mn-lt"/>
              </a:rPr>
              <a:t>.</a:t>
            </a:r>
          </a:p>
        </p:txBody>
      </p:sp>
      <p:graphicFrame>
        <p:nvGraphicFramePr>
          <p:cNvPr id="24581" name="Object 5"/>
          <p:cNvGraphicFramePr>
            <a:graphicFrameLocks noChangeAspect="1"/>
          </p:cNvGraphicFramePr>
          <p:nvPr/>
        </p:nvGraphicFramePr>
        <p:xfrm>
          <a:off x="1149350" y="4737100"/>
          <a:ext cx="7023100" cy="901700"/>
        </p:xfrm>
        <a:graphic>
          <a:graphicData uri="http://schemas.openxmlformats.org/presentationml/2006/ole">
            <mc:AlternateContent xmlns:mc="http://schemas.openxmlformats.org/markup-compatibility/2006">
              <mc:Choice xmlns:v="urn:schemas-microsoft-com:vml" Requires="v">
                <p:oleObj spid="_x0000_s7180" name="Equation" r:id="rId3" imgW="7022880" imgH="901440" progId="Equation.DSMT4">
                  <p:embed/>
                </p:oleObj>
              </mc:Choice>
              <mc:Fallback>
                <p:oleObj name="Equation" r:id="rId3" imgW="7022880" imgH="90144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9350" y="4737100"/>
                        <a:ext cx="70231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57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579">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5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457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eaLnBrk="0" hangingPunct="0"/>
            <a:r>
              <a:rPr lang="en-US" b="1" dirty="0">
                <a:solidFill>
                  <a:srgbClr val="000000"/>
                </a:solidFill>
                <a:latin typeface="+mn-lt"/>
              </a:rPr>
              <a:t>Definition</a:t>
            </a:r>
          </a:p>
          <a:p>
            <a:r>
              <a:rPr lang="en-US" dirty="0">
                <a:solidFill>
                  <a:srgbClr val="000000"/>
                </a:solidFill>
                <a:latin typeface="+mn-lt"/>
              </a:rPr>
              <a:t>A </a:t>
            </a:r>
            <a:r>
              <a:rPr lang="en-US" b="1" dirty="0">
                <a:solidFill>
                  <a:srgbClr val="C00000"/>
                </a:solidFill>
                <a:latin typeface="+mn-lt"/>
              </a:rPr>
              <a:t>prime number</a:t>
            </a:r>
            <a:r>
              <a:rPr lang="en-US" dirty="0">
                <a:solidFill>
                  <a:srgbClr val="000000"/>
                </a:solidFill>
                <a:latin typeface="+mn-lt"/>
              </a:rPr>
              <a:t> is a counting number greater than 1 that has exactly two </a:t>
            </a:r>
            <a:r>
              <a:rPr lang="en-US" i="1" dirty="0">
                <a:solidFill>
                  <a:srgbClr val="000000"/>
                </a:solidFill>
                <a:latin typeface="+mn-lt"/>
              </a:rPr>
              <a:t>different</a:t>
            </a:r>
            <a:r>
              <a:rPr lang="en-US" dirty="0">
                <a:solidFill>
                  <a:srgbClr val="000000"/>
                </a:solidFill>
                <a:latin typeface="+mn-lt"/>
              </a:rPr>
              <a:t> factors (or divisors)—itself and 1. </a:t>
            </a:r>
          </a:p>
        </p:txBody>
      </p:sp>
      <p:sp>
        <p:nvSpPr>
          <p:cNvPr id="4" name="Title 3"/>
          <p:cNvSpPr>
            <a:spLocks noGrp="1"/>
          </p:cNvSpPr>
          <p:nvPr>
            <p:ph type="title"/>
          </p:nvPr>
        </p:nvSpPr>
        <p:spPr/>
        <p:txBody>
          <a:bodyPr/>
          <a:lstStyle/>
          <a:p>
            <a:r>
              <a:rPr lang="en-US" dirty="0"/>
              <a:t>Prime Number </a:t>
            </a:r>
            <a:endParaRPr lang="en-US" dirty="0">
              <a:latin typeface="+mn-lt"/>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dirty="0">
                <a:solidFill>
                  <a:schemeClr val="accent1"/>
                </a:solidFill>
              </a:rPr>
              <a:t>Completion Example 11: Finding the Factors of a </a:t>
            </a:r>
            <a:br>
              <a:rPr lang="en-US" dirty="0">
                <a:solidFill>
                  <a:schemeClr val="accent1"/>
                </a:solidFill>
              </a:rPr>
            </a:br>
            <a:r>
              <a:rPr lang="en-US" dirty="0">
                <a:solidFill>
                  <a:schemeClr val="accent1"/>
                </a:solidFill>
              </a:rPr>
              <a:t>Composite Number</a:t>
            </a:r>
            <a:endParaRPr lang="en-US" sz="3200" dirty="0">
              <a:solidFill>
                <a:schemeClr val="accent1"/>
              </a:solidFill>
              <a:latin typeface="+mn-lt"/>
            </a:endParaRPr>
          </a:p>
        </p:txBody>
      </p:sp>
      <p:sp>
        <p:nvSpPr>
          <p:cNvPr id="24579" name="Rectangle 3"/>
          <p:cNvSpPr>
            <a:spLocks noGrp="1"/>
          </p:cNvSpPr>
          <p:nvPr>
            <p:ph idx="1"/>
          </p:nvPr>
        </p:nvSpPr>
        <p:spPr>
          <a:xfrm>
            <a:off x="457200" y="1280160"/>
            <a:ext cx="8407400" cy="4880823"/>
          </a:xfrm>
          <a:prstGeom prst="rect">
            <a:avLst/>
          </a:prstGeom>
        </p:spPr>
        <p:txBody>
          <a:bodyPr wrap="square">
            <a:spAutoFit/>
          </a:bodyPr>
          <a:lstStyle/>
          <a:p>
            <a:pPr marL="0" indent="0" eaLnBrk="1" hangingPunct="1">
              <a:buFont typeface="Courier New" pitchFamily="49" charset="0"/>
              <a:buNone/>
              <a:tabLst>
                <a:tab pos="457200" algn="l"/>
              </a:tabLst>
            </a:pPr>
            <a:r>
              <a:rPr lang="en-US" i="0" dirty="0">
                <a:solidFill>
                  <a:schemeClr val="tx1"/>
                </a:solidFill>
                <a:latin typeface="+mn-lt"/>
              </a:rPr>
              <a:t>Find all the factors of </a:t>
            </a:r>
            <a:r>
              <a:rPr lang="en-US" i="0" dirty="0">
                <a:solidFill>
                  <a:srgbClr val="0000FF"/>
                </a:solidFill>
                <a:latin typeface="+mn-lt"/>
              </a:rPr>
              <a:t>154</a:t>
            </a:r>
            <a:r>
              <a:rPr lang="en-US" i="0" dirty="0">
                <a:solidFill>
                  <a:schemeClr val="tx1"/>
                </a:solidFill>
                <a:latin typeface="+mn-lt"/>
              </a:rPr>
              <a:t>.</a:t>
            </a:r>
          </a:p>
          <a:p>
            <a:pPr marL="0" indent="0" eaLnBrk="1" hangingPunct="1">
              <a:spcBef>
                <a:spcPts val="0"/>
              </a:spcBef>
              <a:buFont typeface="Courier New" pitchFamily="49" charset="0"/>
              <a:buNone/>
              <a:tabLst>
                <a:tab pos="457200" algn="l"/>
              </a:tabLst>
            </a:pPr>
            <a:r>
              <a:rPr lang="en-US" b="1" i="0" dirty="0">
                <a:solidFill>
                  <a:schemeClr val="tx1"/>
                </a:solidFill>
                <a:latin typeface="+mn-lt"/>
              </a:rPr>
              <a:t>Solution</a:t>
            </a:r>
          </a:p>
          <a:p>
            <a:pPr>
              <a:spcBef>
                <a:spcPts val="0"/>
              </a:spcBef>
              <a:tabLst>
                <a:tab pos="457200" algn="l"/>
              </a:tabLst>
            </a:pPr>
            <a:r>
              <a:rPr lang="en-US" dirty="0">
                <a:solidFill>
                  <a:schemeClr val="tx1"/>
                </a:solidFill>
              </a:rPr>
              <a:t>The prime factorization of </a:t>
            </a:r>
            <a:r>
              <a:rPr lang="en-US" dirty="0">
                <a:solidFill>
                  <a:srgbClr val="0000FF"/>
                </a:solidFill>
              </a:rPr>
              <a:t>154</a:t>
            </a:r>
            <a:r>
              <a:rPr lang="en-US" dirty="0">
                <a:solidFill>
                  <a:schemeClr val="tx1"/>
                </a:solidFill>
              </a:rPr>
              <a:t> is </a:t>
            </a:r>
            <a:r>
              <a:rPr lang="en-US" dirty="0">
                <a:solidFill>
                  <a:srgbClr val="00007E"/>
                </a:solidFill>
              </a:rPr>
              <a:t>2 ⋅ 7 ⋅ 11</a:t>
            </a:r>
            <a:r>
              <a:rPr lang="en-US" dirty="0">
                <a:solidFill>
                  <a:schemeClr val="tx1"/>
                </a:solidFill>
              </a:rPr>
              <a:t>. Thus, the factors are</a:t>
            </a:r>
          </a:p>
          <a:p>
            <a:pPr marL="514350" indent="-514350">
              <a:spcBef>
                <a:spcPts val="0"/>
              </a:spcBef>
              <a:buFont typeface="+mj-lt"/>
              <a:buAutoNum type="arabicPeriod"/>
              <a:tabLst>
                <a:tab pos="457200" algn="l"/>
              </a:tabLst>
            </a:pPr>
            <a:r>
              <a:rPr lang="en-US" i="0" dirty="0">
                <a:solidFill>
                  <a:schemeClr val="tx1"/>
                </a:solidFill>
                <a:latin typeface="+mn-lt"/>
              </a:rPr>
              <a:t> </a:t>
            </a:r>
            <a:r>
              <a:rPr lang="en-US" i="0" dirty="0">
                <a:solidFill>
                  <a:srgbClr val="000099"/>
                </a:solidFill>
                <a:latin typeface="+mn-lt"/>
              </a:rPr>
              <a:t>1</a:t>
            </a:r>
            <a:r>
              <a:rPr lang="en-US" i="0" dirty="0">
                <a:solidFill>
                  <a:schemeClr val="tx1"/>
                </a:solidFill>
                <a:latin typeface="+mn-lt"/>
              </a:rPr>
              <a:t> and </a:t>
            </a:r>
            <a:r>
              <a:rPr lang="en-US" dirty="0"/>
              <a:t>______</a:t>
            </a:r>
            <a:r>
              <a:rPr lang="en-US" i="0" dirty="0">
                <a:solidFill>
                  <a:schemeClr val="tx1"/>
                </a:solidFill>
                <a:latin typeface="+mn-lt"/>
              </a:rPr>
              <a:t>.</a:t>
            </a:r>
          </a:p>
          <a:p>
            <a:pPr marL="514350" indent="-514350">
              <a:spcBef>
                <a:spcPts val="400"/>
              </a:spcBef>
              <a:buFont typeface="+mj-lt"/>
              <a:buAutoNum type="arabicPeriod"/>
              <a:tabLst>
                <a:tab pos="457200" algn="l"/>
              </a:tabLst>
            </a:pPr>
            <a:r>
              <a:rPr lang="en-US" i="0" dirty="0">
                <a:solidFill>
                  <a:schemeClr val="tx1"/>
                </a:solidFill>
                <a:latin typeface="+mn-lt"/>
              </a:rPr>
              <a:t> Each prime factor: </a:t>
            </a:r>
            <a:r>
              <a:rPr lang="en-US" dirty="0"/>
              <a:t>___</a:t>
            </a:r>
            <a:r>
              <a:rPr lang="en-US" dirty="0">
                <a:solidFill>
                  <a:schemeClr val="tx1"/>
                </a:solidFill>
              </a:rPr>
              <a:t>,</a:t>
            </a:r>
            <a:r>
              <a:rPr lang="en-US" i="0" dirty="0">
                <a:solidFill>
                  <a:srgbClr val="000099"/>
                </a:solidFill>
                <a:latin typeface="+mn-lt"/>
              </a:rPr>
              <a:t> </a:t>
            </a:r>
            <a:r>
              <a:rPr lang="en-US" dirty="0"/>
              <a:t>___</a:t>
            </a:r>
            <a:r>
              <a:rPr lang="en-US" dirty="0">
                <a:solidFill>
                  <a:schemeClr val="tx1"/>
                </a:solidFill>
              </a:rPr>
              <a:t>, and </a:t>
            </a:r>
            <a:r>
              <a:rPr lang="en-US" dirty="0"/>
              <a:t>___</a:t>
            </a:r>
            <a:r>
              <a:rPr lang="en-US" i="0" dirty="0">
                <a:solidFill>
                  <a:schemeClr val="tx1"/>
                </a:solidFill>
                <a:latin typeface="+mn-lt"/>
              </a:rPr>
              <a:t>.</a:t>
            </a:r>
          </a:p>
          <a:p>
            <a:pPr marL="514350" indent="-514350" eaLnBrk="1" hangingPunct="1">
              <a:spcBef>
                <a:spcPts val="400"/>
              </a:spcBef>
              <a:buFont typeface="+mj-lt"/>
              <a:buAutoNum type="arabicPeriod"/>
              <a:tabLst>
                <a:tab pos="457200" algn="l"/>
              </a:tabLst>
            </a:pPr>
            <a:r>
              <a:rPr lang="en-US" dirty="0">
                <a:solidFill>
                  <a:schemeClr val="tx1"/>
                </a:solidFill>
              </a:rPr>
              <a:t> </a:t>
            </a:r>
            <a:r>
              <a:rPr lang="en-US" i="0" dirty="0">
                <a:solidFill>
                  <a:schemeClr val="tx1"/>
                </a:solidFill>
                <a:latin typeface="+mn-lt"/>
              </a:rPr>
              <a:t>Products of all combinations of the prime factors:</a:t>
            </a:r>
          </a:p>
          <a:p>
            <a:pPr>
              <a:spcBef>
                <a:spcPts val="200"/>
              </a:spcBef>
              <a:spcAft>
                <a:spcPts val="200"/>
              </a:spcAft>
              <a:tabLst>
                <a:tab pos="457200" algn="l"/>
              </a:tabLst>
            </a:pPr>
            <a:r>
              <a:rPr lang="en-US" i="0" dirty="0">
                <a:solidFill>
                  <a:schemeClr val="tx1"/>
                </a:solidFill>
                <a:latin typeface="+mn-lt"/>
              </a:rPr>
              <a:t>	</a:t>
            </a:r>
            <a:r>
              <a:rPr lang="en-US" sz="2000" dirty="0"/>
              <a:t>_____ </a:t>
            </a:r>
            <a:r>
              <a:rPr lang="en-US" sz="2000" dirty="0">
                <a:solidFill>
                  <a:schemeClr val="tx1"/>
                </a:solidFill>
              </a:rPr>
              <a:t>· </a:t>
            </a:r>
            <a:r>
              <a:rPr lang="en-US" sz="2000" dirty="0"/>
              <a:t>_____ </a:t>
            </a:r>
            <a:r>
              <a:rPr lang="en-US" sz="2000" dirty="0">
                <a:solidFill>
                  <a:schemeClr val="tx1"/>
                </a:solidFill>
              </a:rPr>
              <a:t>= </a:t>
            </a:r>
            <a:r>
              <a:rPr lang="en-US" sz="2000" dirty="0"/>
              <a:t>_____</a:t>
            </a:r>
            <a:r>
              <a:rPr lang="en-US" sz="2000" dirty="0">
                <a:solidFill>
                  <a:schemeClr val="tx1"/>
                </a:solidFill>
              </a:rPr>
              <a:t>,</a:t>
            </a:r>
          </a:p>
          <a:p>
            <a:pPr>
              <a:spcBef>
                <a:spcPts val="200"/>
              </a:spcBef>
              <a:spcAft>
                <a:spcPts val="200"/>
              </a:spcAft>
              <a:tabLst>
                <a:tab pos="457200" algn="l"/>
              </a:tabLst>
            </a:pPr>
            <a:r>
              <a:rPr lang="en-US" sz="2000" dirty="0">
                <a:solidFill>
                  <a:srgbClr val="0000FF"/>
                </a:solidFill>
              </a:rPr>
              <a:t>	</a:t>
            </a:r>
            <a:r>
              <a:rPr lang="en-US" sz="2000" dirty="0"/>
              <a:t>_____ </a:t>
            </a:r>
            <a:r>
              <a:rPr lang="en-US" sz="2000" dirty="0">
                <a:solidFill>
                  <a:schemeClr val="tx1"/>
                </a:solidFill>
              </a:rPr>
              <a:t>· </a:t>
            </a:r>
            <a:r>
              <a:rPr lang="en-US" sz="2000" dirty="0"/>
              <a:t>_____ </a:t>
            </a:r>
            <a:r>
              <a:rPr lang="en-US" sz="2000" dirty="0">
                <a:solidFill>
                  <a:schemeClr val="tx1"/>
                </a:solidFill>
              </a:rPr>
              <a:t>= </a:t>
            </a:r>
            <a:r>
              <a:rPr lang="en-US" sz="2000" dirty="0"/>
              <a:t>_____</a:t>
            </a:r>
            <a:r>
              <a:rPr lang="en-US" sz="2000" dirty="0">
                <a:solidFill>
                  <a:schemeClr val="tx1"/>
                </a:solidFill>
              </a:rPr>
              <a:t>,</a:t>
            </a:r>
          </a:p>
          <a:p>
            <a:pPr>
              <a:spcBef>
                <a:spcPts val="200"/>
              </a:spcBef>
              <a:spcAft>
                <a:spcPts val="200"/>
              </a:spcAft>
              <a:tabLst>
                <a:tab pos="457200" algn="l"/>
              </a:tabLst>
            </a:pPr>
            <a:r>
              <a:rPr lang="en-US" sz="2000" dirty="0"/>
              <a:t>	_____ </a:t>
            </a:r>
            <a:r>
              <a:rPr lang="en-US" sz="2000" dirty="0">
                <a:solidFill>
                  <a:schemeClr val="tx1"/>
                </a:solidFill>
              </a:rPr>
              <a:t>· </a:t>
            </a:r>
            <a:r>
              <a:rPr lang="en-US" sz="2000" dirty="0"/>
              <a:t>_____ </a:t>
            </a:r>
            <a:r>
              <a:rPr lang="en-US" sz="2000" dirty="0">
                <a:solidFill>
                  <a:schemeClr val="tx1"/>
                </a:solidFill>
              </a:rPr>
              <a:t>= </a:t>
            </a:r>
            <a:r>
              <a:rPr lang="en-US" sz="2000" dirty="0"/>
              <a:t>_____</a:t>
            </a:r>
          </a:p>
          <a:p>
            <a:pPr>
              <a:spcBef>
                <a:spcPts val="0"/>
              </a:spcBef>
              <a:tabLst>
                <a:tab pos="457200" algn="l"/>
              </a:tabLst>
            </a:pPr>
            <a:r>
              <a:rPr lang="en-US" i="0" dirty="0">
                <a:solidFill>
                  <a:schemeClr val="tx1"/>
                </a:solidFill>
                <a:latin typeface="+mn-lt"/>
              </a:rPr>
              <a:t>The factors of </a:t>
            </a:r>
            <a:r>
              <a:rPr lang="en-US" i="0" dirty="0">
                <a:solidFill>
                  <a:srgbClr val="0000FF"/>
                </a:solidFill>
                <a:latin typeface="+mn-lt"/>
              </a:rPr>
              <a:t>154</a:t>
            </a:r>
            <a:r>
              <a:rPr lang="en-US" i="0" dirty="0">
                <a:solidFill>
                  <a:schemeClr val="tx1"/>
                </a:solidFill>
                <a:latin typeface="+mn-lt"/>
              </a:rPr>
              <a:t> are </a:t>
            </a:r>
            <a:r>
              <a:rPr lang="en-US" dirty="0"/>
              <a:t>___________________________</a:t>
            </a:r>
            <a:r>
              <a:rPr lang="en-US" i="0" dirty="0">
                <a:solidFill>
                  <a:schemeClr val="tx1"/>
                </a:solidFill>
                <a:latin typeface="+mn-lt"/>
              </a:rPr>
              <a:t>.</a:t>
            </a:r>
          </a:p>
        </p:txBody>
      </p:sp>
      <p:sp>
        <p:nvSpPr>
          <p:cNvPr id="6" name="Rectangle 5"/>
          <p:cNvSpPr/>
          <p:nvPr/>
        </p:nvSpPr>
        <p:spPr>
          <a:xfrm>
            <a:off x="1170708" y="4324427"/>
            <a:ext cx="367408" cy="523220"/>
          </a:xfrm>
          <a:prstGeom prst="rect">
            <a:avLst/>
          </a:prstGeom>
        </p:spPr>
        <p:txBody>
          <a:bodyPr wrap="none">
            <a:spAutoFit/>
          </a:bodyPr>
          <a:lstStyle/>
          <a:p>
            <a:r>
              <a:rPr lang="en-US" sz="2800" dirty="0">
                <a:solidFill>
                  <a:srgbClr val="FF0000"/>
                </a:solidFill>
                <a:latin typeface="Calibri" pitchFamily="34" charset="0"/>
              </a:rPr>
              <a:t>2</a:t>
            </a:r>
            <a:endParaRPr lang="en-US" sz="2800" dirty="0">
              <a:solidFill>
                <a:srgbClr val="FF0000"/>
              </a:solidFill>
            </a:endParaRPr>
          </a:p>
        </p:txBody>
      </p:sp>
      <p:sp>
        <p:nvSpPr>
          <p:cNvPr id="7" name="Rectangle 6"/>
          <p:cNvSpPr/>
          <p:nvPr/>
        </p:nvSpPr>
        <p:spPr>
          <a:xfrm>
            <a:off x="1953228" y="4324638"/>
            <a:ext cx="367408" cy="523220"/>
          </a:xfrm>
          <a:prstGeom prst="rect">
            <a:avLst/>
          </a:prstGeom>
        </p:spPr>
        <p:txBody>
          <a:bodyPr wrap="none">
            <a:spAutoFit/>
          </a:bodyPr>
          <a:lstStyle/>
          <a:p>
            <a:r>
              <a:rPr lang="en-US" sz="2800" dirty="0">
                <a:solidFill>
                  <a:srgbClr val="FF0000"/>
                </a:solidFill>
                <a:latin typeface="Calibri" pitchFamily="34" charset="0"/>
              </a:rPr>
              <a:t>7</a:t>
            </a:r>
            <a:endParaRPr lang="en-US" sz="2800" dirty="0">
              <a:solidFill>
                <a:srgbClr val="FF0000"/>
              </a:solidFill>
            </a:endParaRPr>
          </a:p>
        </p:txBody>
      </p:sp>
      <p:sp>
        <p:nvSpPr>
          <p:cNvPr id="8" name="Rectangle 7"/>
          <p:cNvSpPr/>
          <p:nvPr/>
        </p:nvSpPr>
        <p:spPr>
          <a:xfrm>
            <a:off x="2701636" y="4324638"/>
            <a:ext cx="550151" cy="523220"/>
          </a:xfrm>
          <a:prstGeom prst="rect">
            <a:avLst/>
          </a:prstGeom>
        </p:spPr>
        <p:txBody>
          <a:bodyPr wrap="none">
            <a:spAutoFit/>
          </a:bodyPr>
          <a:lstStyle/>
          <a:p>
            <a:r>
              <a:rPr lang="en-US" sz="2800" dirty="0">
                <a:solidFill>
                  <a:srgbClr val="FF0000"/>
                </a:solidFill>
                <a:latin typeface="Calibri" pitchFamily="34" charset="0"/>
              </a:rPr>
              <a:t>14</a:t>
            </a:r>
            <a:endParaRPr lang="en-US" sz="2800" dirty="0">
              <a:solidFill>
                <a:srgbClr val="FF0000"/>
              </a:solidFill>
            </a:endParaRPr>
          </a:p>
        </p:txBody>
      </p:sp>
      <p:sp>
        <p:nvSpPr>
          <p:cNvPr id="10" name="Rectangle 9"/>
          <p:cNvSpPr/>
          <p:nvPr/>
        </p:nvSpPr>
        <p:spPr>
          <a:xfrm>
            <a:off x="1167245" y="4726131"/>
            <a:ext cx="367408" cy="523220"/>
          </a:xfrm>
          <a:prstGeom prst="rect">
            <a:avLst/>
          </a:prstGeom>
        </p:spPr>
        <p:txBody>
          <a:bodyPr wrap="none">
            <a:spAutoFit/>
          </a:bodyPr>
          <a:lstStyle/>
          <a:p>
            <a:r>
              <a:rPr lang="en-US" sz="2800" dirty="0">
                <a:solidFill>
                  <a:srgbClr val="FF0000"/>
                </a:solidFill>
                <a:latin typeface="Calibri" pitchFamily="34" charset="0"/>
              </a:rPr>
              <a:t>2</a:t>
            </a:r>
            <a:endParaRPr lang="en-US" sz="2800" dirty="0">
              <a:solidFill>
                <a:srgbClr val="FF0000"/>
              </a:solidFill>
            </a:endParaRPr>
          </a:p>
        </p:txBody>
      </p:sp>
      <p:sp>
        <p:nvSpPr>
          <p:cNvPr id="11" name="Rectangle 10"/>
          <p:cNvSpPr/>
          <p:nvPr/>
        </p:nvSpPr>
        <p:spPr>
          <a:xfrm>
            <a:off x="1839191" y="4726131"/>
            <a:ext cx="550151" cy="523220"/>
          </a:xfrm>
          <a:prstGeom prst="rect">
            <a:avLst/>
          </a:prstGeom>
        </p:spPr>
        <p:txBody>
          <a:bodyPr wrap="none">
            <a:spAutoFit/>
          </a:bodyPr>
          <a:lstStyle/>
          <a:p>
            <a:r>
              <a:rPr lang="en-US" sz="2800" dirty="0">
                <a:solidFill>
                  <a:srgbClr val="FF0000"/>
                </a:solidFill>
                <a:latin typeface="Calibri" pitchFamily="34" charset="0"/>
              </a:rPr>
              <a:t>11</a:t>
            </a:r>
            <a:endParaRPr lang="en-US" sz="2800" dirty="0">
              <a:solidFill>
                <a:srgbClr val="FF0000"/>
              </a:solidFill>
            </a:endParaRPr>
          </a:p>
        </p:txBody>
      </p:sp>
      <p:sp>
        <p:nvSpPr>
          <p:cNvPr id="12" name="Rectangle 11"/>
          <p:cNvSpPr/>
          <p:nvPr/>
        </p:nvSpPr>
        <p:spPr>
          <a:xfrm>
            <a:off x="2708564" y="4726131"/>
            <a:ext cx="550151" cy="523220"/>
          </a:xfrm>
          <a:prstGeom prst="rect">
            <a:avLst/>
          </a:prstGeom>
        </p:spPr>
        <p:txBody>
          <a:bodyPr wrap="none">
            <a:spAutoFit/>
          </a:bodyPr>
          <a:lstStyle/>
          <a:p>
            <a:r>
              <a:rPr lang="en-US" sz="2800" dirty="0">
                <a:solidFill>
                  <a:srgbClr val="FF0000"/>
                </a:solidFill>
                <a:latin typeface="Calibri" pitchFamily="34" charset="0"/>
              </a:rPr>
              <a:t>22</a:t>
            </a:r>
            <a:endParaRPr lang="en-US" sz="2800" dirty="0">
              <a:solidFill>
                <a:srgbClr val="FF0000"/>
              </a:solidFill>
            </a:endParaRPr>
          </a:p>
        </p:txBody>
      </p:sp>
      <p:sp>
        <p:nvSpPr>
          <p:cNvPr id="13" name="Rectangle 12"/>
          <p:cNvSpPr/>
          <p:nvPr/>
        </p:nvSpPr>
        <p:spPr>
          <a:xfrm>
            <a:off x="1170446" y="5092414"/>
            <a:ext cx="367408" cy="523220"/>
          </a:xfrm>
          <a:prstGeom prst="rect">
            <a:avLst/>
          </a:prstGeom>
        </p:spPr>
        <p:txBody>
          <a:bodyPr wrap="none">
            <a:spAutoFit/>
          </a:bodyPr>
          <a:lstStyle/>
          <a:p>
            <a:r>
              <a:rPr lang="en-US" sz="2800" dirty="0">
                <a:solidFill>
                  <a:srgbClr val="FF0000"/>
                </a:solidFill>
                <a:latin typeface="Calibri" pitchFamily="34" charset="0"/>
              </a:rPr>
              <a:t>7</a:t>
            </a:r>
            <a:endParaRPr lang="en-US" sz="2800" dirty="0">
              <a:solidFill>
                <a:srgbClr val="FF0000"/>
              </a:solidFill>
            </a:endParaRPr>
          </a:p>
        </p:txBody>
      </p:sp>
      <p:sp>
        <p:nvSpPr>
          <p:cNvPr id="14" name="Rectangle 13"/>
          <p:cNvSpPr/>
          <p:nvPr/>
        </p:nvSpPr>
        <p:spPr>
          <a:xfrm>
            <a:off x="1853045" y="5095877"/>
            <a:ext cx="550151" cy="523220"/>
          </a:xfrm>
          <a:prstGeom prst="rect">
            <a:avLst/>
          </a:prstGeom>
        </p:spPr>
        <p:txBody>
          <a:bodyPr wrap="none">
            <a:spAutoFit/>
          </a:bodyPr>
          <a:lstStyle/>
          <a:p>
            <a:r>
              <a:rPr lang="en-US" sz="2800" dirty="0">
                <a:solidFill>
                  <a:srgbClr val="FF0000"/>
                </a:solidFill>
                <a:latin typeface="Calibri" pitchFamily="34" charset="0"/>
              </a:rPr>
              <a:t>11</a:t>
            </a:r>
            <a:endParaRPr lang="en-US" sz="2800" dirty="0">
              <a:solidFill>
                <a:srgbClr val="FF0000"/>
              </a:solidFill>
            </a:endParaRPr>
          </a:p>
        </p:txBody>
      </p:sp>
      <p:sp>
        <p:nvSpPr>
          <p:cNvPr id="15" name="Rectangle 14"/>
          <p:cNvSpPr/>
          <p:nvPr/>
        </p:nvSpPr>
        <p:spPr>
          <a:xfrm>
            <a:off x="2708564" y="5106055"/>
            <a:ext cx="550151" cy="523220"/>
          </a:xfrm>
          <a:prstGeom prst="rect">
            <a:avLst/>
          </a:prstGeom>
        </p:spPr>
        <p:txBody>
          <a:bodyPr wrap="none">
            <a:spAutoFit/>
          </a:bodyPr>
          <a:lstStyle/>
          <a:p>
            <a:r>
              <a:rPr lang="en-US" sz="2800" dirty="0">
                <a:solidFill>
                  <a:srgbClr val="FF0000"/>
                </a:solidFill>
                <a:latin typeface="Calibri" pitchFamily="34" charset="0"/>
              </a:rPr>
              <a:t>77</a:t>
            </a:r>
            <a:endParaRPr lang="en-US" sz="2800" dirty="0">
              <a:solidFill>
                <a:srgbClr val="FF0000"/>
              </a:solidFill>
            </a:endParaRPr>
          </a:p>
        </p:txBody>
      </p:sp>
      <p:sp>
        <p:nvSpPr>
          <p:cNvPr id="16" name="Rectangle 15"/>
          <p:cNvSpPr/>
          <p:nvPr/>
        </p:nvSpPr>
        <p:spPr>
          <a:xfrm>
            <a:off x="3882909" y="5521691"/>
            <a:ext cx="4575291" cy="523220"/>
          </a:xfrm>
          <a:prstGeom prst="rect">
            <a:avLst/>
          </a:prstGeom>
        </p:spPr>
        <p:txBody>
          <a:bodyPr wrap="none">
            <a:spAutoFit/>
          </a:bodyPr>
          <a:lstStyle/>
          <a:p>
            <a:r>
              <a:rPr lang="en-US" sz="2800" dirty="0">
                <a:solidFill>
                  <a:srgbClr val="FF0008"/>
                </a:solidFill>
              </a:rPr>
              <a:t>1, 2, 7, 11, 14, 22, 77, and 154</a:t>
            </a:r>
            <a:endParaRPr lang="en-US" sz="2800" dirty="0"/>
          </a:p>
        </p:txBody>
      </p:sp>
      <p:sp>
        <p:nvSpPr>
          <p:cNvPr id="17" name="Rectangle 16"/>
          <p:cNvSpPr/>
          <p:nvPr/>
        </p:nvSpPr>
        <p:spPr>
          <a:xfrm>
            <a:off x="2209800" y="2924175"/>
            <a:ext cx="732893" cy="523220"/>
          </a:xfrm>
          <a:prstGeom prst="rect">
            <a:avLst/>
          </a:prstGeom>
        </p:spPr>
        <p:txBody>
          <a:bodyPr wrap="none">
            <a:spAutoFit/>
          </a:bodyPr>
          <a:lstStyle/>
          <a:p>
            <a:r>
              <a:rPr lang="en-US" sz="2800" dirty="0">
                <a:solidFill>
                  <a:srgbClr val="FF0000"/>
                </a:solidFill>
              </a:rPr>
              <a:t>154</a:t>
            </a:r>
          </a:p>
        </p:txBody>
      </p:sp>
      <p:sp>
        <p:nvSpPr>
          <p:cNvPr id="18" name="Rectangle 17"/>
          <p:cNvSpPr/>
          <p:nvPr/>
        </p:nvSpPr>
        <p:spPr>
          <a:xfrm>
            <a:off x="3968461" y="3451302"/>
            <a:ext cx="367408" cy="523220"/>
          </a:xfrm>
          <a:prstGeom prst="rect">
            <a:avLst/>
          </a:prstGeom>
        </p:spPr>
        <p:txBody>
          <a:bodyPr wrap="none">
            <a:spAutoFit/>
          </a:bodyPr>
          <a:lstStyle/>
          <a:p>
            <a:r>
              <a:rPr lang="en-US" sz="2800" dirty="0">
                <a:solidFill>
                  <a:srgbClr val="FF0000"/>
                </a:solidFill>
              </a:rPr>
              <a:t>2</a:t>
            </a:r>
          </a:p>
        </p:txBody>
      </p:sp>
      <p:sp>
        <p:nvSpPr>
          <p:cNvPr id="19" name="Rectangle 18"/>
          <p:cNvSpPr/>
          <p:nvPr/>
        </p:nvSpPr>
        <p:spPr>
          <a:xfrm>
            <a:off x="4667853" y="3447839"/>
            <a:ext cx="367408" cy="523220"/>
          </a:xfrm>
          <a:prstGeom prst="rect">
            <a:avLst/>
          </a:prstGeom>
        </p:spPr>
        <p:txBody>
          <a:bodyPr wrap="none">
            <a:spAutoFit/>
          </a:bodyPr>
          <a:lstStyle/>
          <a:p>
            <a:r>
              <a:rPr lang="en-US" sz="2800" dirty="0">
                <a:solidFill>
                  <a:srgbClr val="FF0000"/>
                </a:solidFill>
              </a:rPr>
              <a:t>7</a:t>
            </a:r>
          </a:p>
        </p:txBody>
      </p:sp>
      <p:sp>
        <p:nvSpPr>
          <p:cNvPr id="20" name="Rectangle 19"/>
          <p:cNvSpPr/>
          <p:nvPr/>
        </p:nvSpPr>
        <p:spPr>
          <a:xfrm>
            <a:off x="5898274" y="3461693"/>
            <a:ext cx="550151" cy="523220"/>
          </a:xfrm>
          <a:prstGeom prst="rect">
            <a:avLst/>
          </a:prstGeom>
        </p:spPr>
        <p:txBody>
          <a:bodyPr wrap="none">
            <a:spAutoFit/>
          </a:bodyPr>
          <a:lstStyle/>
          <a:p>
            <a:r>
              <a:rPr lang="en-US" sz="2800" dirty="0">
                <a:solidFill>
                  <a:srgbClr val="FF0000"/>
                </a:solidFill>
              </a:rPr>
              <a:t>11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0" grpId="0"/>
      <p:bldP spid="11" grpId="0"/>
      <p:bldP spid="12" grpId="0"/>
      <p:bldP spid="13" grpId="0"/>
      <p:bldP spid="14" grpId="0"/>
      <p:bldP spid="15" grpId="0"/>
      <p:bldP spid="16" grpId="0"/>
      <p:bldP spid="17" grpId="0"/>
      <p:bldP spid="18" grpId="0"/>
      <p:bldP spid="19" grpId="0"/>
      <p:bldP spid="20"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eaLnBrk="0" hangingPunct="0"/>
            <a:r>
              <a:rPr lang="en-US" dirty="0">
                <a:solidFill>
                  <a:schemeClr val="accent1"/>
                </a:solidFill>
                <a:latin typeface="+mn-lt"/>
              </a:rPr>
              <a:t>Example 12: Using Factors of Counting Numbers</a:t>
            </a:r>
          </a:p>
        </p:txBody>
      </p:sp>
      <p:sp>
        <p:nvSpPr>
          <p:cNvPr id="26626" name="Rectangle 3"/>
          <p:cNvSpPr>
            <a:spLocks noGrp="1"/>
          </p:cNvSpPr>
          <p:nvPr>
            <p:ph idx="1"/>
          </p:nvPr>
        </p:nvSpPr>
        <p:spPr>
          <a:xfrm>
            <a:off x="457199" y="2133600"/>
            <a:ext cx="4724401" cy="2754600"/>
          </a:xfrm>
          <a:prstGeom prst="rect">
            <a:avLst/>
          </a:prstGeom>
        </p:spPr>
        <p:txBody>
          <a:bodyPr wrap="square">
            <a:spAutoFit/>
          </a:bodyPr>
          <a:lstStyle/>
          <a:p>
            <a:pPr>
              <a:spcBef>
                <a:spcPct val="0"/>
              </a:spcBef>
              <a:spcAft>
                <a:spcPts val="600"/>
              </a:spcAft>
            </a:pPr>
            <a:r>
              <a:rPr lang="en-US" b="1" dirty="0">
                <a:solidFill>
                  <a:schemeClr val="tx1"/>
                </a:solidFill>
              </a:rPr>
              <a:t>Solution</a:t>
            </a:r>
            <a:r>
              <a:rPr lang="en-US" dirty="0"/>
              <a:t> </a:t>
            </a:r>
          </a:p>
          <a:p>
            <a:pPr>
              <a:spcBef>
                <a:spcPct val="0"/>
              </a:spcBef>
              <a:spcAft>
                <a:spcPts val="600"/>
              </a:spcAft>
            </a:pPr>
            <a:r>
              <a:rPr lang="en-US" dirty="0">
                <a:solidFill>
                  <a:schemeClr val="tx1"/>
                </a:solidFill>
              </a:rPr>
              <a:t>Here we have listed the pairs of factors and their sums in a table format. The pair we are looking for can be found by looking at the list of sums.</a:t>
            </a:r>
          </a:p>
        </p:txBody>
      </p:sp>
      <p:graphicFrame>
        <p:nvGraphicFramePr>
          <p:cNvPr id="6" name="Table 5"/>
          <p:cNvGraphicFramePr>
            <a:graphicFrameLocks noGrp="1"/>
          </p:cNvGraphicFramePr>
          <p:nvPr/>
        </p:nvGraphicFramePr>
        <p:xfrm>
          <a:off x="4965700" y="2542541"/>
          <a:ext cx="4038600" cy="2169159"/>
        </p:xfrm>
        <a:graphic>
          <a:graphicData uri="http://schemas.openxmlformats.org/drawingml/2006/table">
            <a:tbl>
              <a:tblPr firstRow="1" bandRow="1">
                <a:tableStyleId>{5C22544A-7EE6-4342-B048-85BDC9FD1C3A}</a:tableStyleId>
              </a:tblPr>
              <a:tblGrid>
                <a:gridCol w="2019300">
                  <a:extLst>
                    <a:ext uri="{9D8B030D-6E8A-4147-A177-3AD203B41FA5}">
                      <a16:colId xmlns:a16="http://schemas.microsoft.com/office/drawing/2014/main" val="20000"/>
                    </a:ext>
                  </a:extLst>
                </a:gridCol>
                <a:gridCol w="2019300">
                  <a:extLst>
                    <a:ext uri="{9D8B030D-6E8A-4147-A177-3AD203B41FA5}">
                      <a16:colId xmlns:a16="http://schemas.microsoft.com/office/drawing/2014/main" val="20001"/>
                    </a:ext>
                  </a:extLst>
                </a:gridCol>
              </a:tblGrid>
              <a:tr h="511059">
                <a:tc>
                  <a:txBody>
                    <a:bodyPr/>
                    <a:lstStyle/>
                    <a:p>
                      <a:pPr algn="ctr">
                        <a:spcBef>
                          <a:spcPts val="0"/>
                        </a:spcBef>
                      </a:pPr>
                      <a:r>
                        <a:rPr lang="en-US" sz="2000" kern="1200" baseline="0" dirty="0"/>
                        <a:t>Factors of 70</a:t>
                      </a:r>
                      <a:endParaRPr lang="en-US" sz="2000" baseline="0" dirty="0">
                        <a:solidFill>
                          <a:srgbClr val="000000"/>
                        </a:solidFill>
                      </a:endParaRPr>
                    </a:p>
                  </a:txBody>
                  <a:tcPr anchor="b"/>
                </a:tc>
                <a:tc>
                  <a:txBody>
                    <a:bodyPr/>
                    <a:lstStyle/>
                    <a:p>
                      <a:pPr algn="ctr">
                        <a:spcBef>
                          <a:spcPts val="0"/>
                        </a:spcBef>
                      </a:pPr>
                      <a:r>
                        <a:rPr lang="en-US" sz="2000" kern="1200" baseline="0" dirty="0"/>
                        <a:t>Sum of Factors</a:t>
                      </a:r>
                      <a:endParaRPr lang="en-US" sz="2000" baseline="0" dirty="0">
                        <a:solidFill>
                          <a:srgbClr val="000000"/>
                        </a:solidFill>
                      </a:endParaRPr>
                    </a:p>
                  </a:txBody>
                  <a:tcPr anchor="b"/>
                </a:tc>
                <a:extLst>
                  <a:ext uri="{0D108BD9-81ED-4DB2-BD59-A6C34878D82A}">
                    <a16:rowId xmlns:a16="http://schemas.microsoft.com/office/drawing/2014/main" val="10000"/>
                  </a:ext>
                </a:extLst>
              </a:tr>
              <a:tr h="414525">
                <a:tc>
                  <a:txBody>
                    <a:bodyPr/>
                    <a:lstStyle/>
                    <a:p>
                      <a:pPr algn="ctr">
                        <a:spcBef>
                          <a:spcPts val="0"/>
                        </a:spcBef>
                      </a:pPr>
                      <a:r>
                        <a:rPr lang="en-US" sz="2000" kern="1200" baseline="0" dirty="0">
                          <a:solidFill>
                            <a:srgbClr val="000000"/>
                          </a:solidFill>
                        </a:rPr>
                        <a:t>1 ⋅ 70 = 70</a:t>
                      </a:r>
                      <a:endParaRPr lang="en-US" sz="2000" baseline="0" dirty="0">
                        <a:solidFill>
                          <a:srgbClr val="000000"/>
                        </a:solidFill>
                      </a:endParaRPr>
                    </a:p>
                  </a:txBody>
                  <a:tcPr anchor="b"/>
                </a:tc>
                <a:tc>
                  <a:txBody>
                    <a:bodyPr/>
                    <a:lstStyle/>
                    <a:p>
                      <a:pPr algn="ctr">
                        <a:spcBef>
                          <a:spcPts val="0"/>
                        </a:spcBef>
                      </a:pPr>
                      <a:r>
                        <a:rPr lang="en-US" sz="2000" kern="1200" baseline="0" dirty="0">
                          <a:solidFill>
                            <a:srgbClr val="000000"/>
                          </a:solidFill>
                        </a:rPr>
                        <a:t>1 + 70 = 71</a:t>
                      </a:r>
                      <a:endParaRPr lang="en-US" sz="2000" baseline="0" dirty="0">
                        <a:solidFill>
                          <a:srgbClr val="000000"/>
                        </a:solidFill>
                      </a:endParaRPr>
                    </a:p>
                  </a:txBody>
                  <a:tcPr anchor="b"/>
                </a:tc>
                <a:extLst>
                  <a:ext uri="{0D108BD9-81ED-4DB2-BD59-A6C34878D82A}">
                    <a16:rowId xmlns:a16="http://schemas.microsoft.com/office/drawing/2014/main" val="10001"/>
                  </a:ext>
                </a:extLst>
              </a:tr>
              <a:tr h="414525">
                <a:tc>
                  <a:txBody>
                    <a:bodyPr/>
                    <a:lstStyle/>
                    <a:p>
                      <a:pPr algn="ctr">
                        <a:spcBef>
                          <a:spcPts val="0"/>
                        </a:spcBef>
                      </a:pPr>
                      <a:r>
                        <a:rPr lang="en-US" sz="2000" kern="1200" baseline="0" dirty="0">
                          <a:solidFill>
                            <a:srgbClr val="000000"/>
                          </a:solidFill>
                        </a:rPr>
                        <a:t>2 ⋅ 35 = 70</a:t>
                      </a:r>
                      <a:endParaRPr lang="en-US" sz="2000" baseline="0" dirty="0">
                        <a:solidFill>
                          <a:srgbClr val="000000"/>
                        </a:solidFill>
                      </a:endParaRPr>
                    </a:p>
                  </a:txBody>
                  <a:tcPr anchor="b"/>
                </a:tc>
                <a:tc>
                  <a:txBody>
                    <a:bodyPr/>
                    <a:lstStyle/>
                    <a:p>
                      <a:pPr algn="ctr">
                        <a:spcBef>
                          <a:spcPts val="0"/>
                        </a:spcBef>
                      </a:pPr>
                      <a:r>
                        <a:rPr lang="en-US" sz="2000" kern="1200" baseline="0" dirty="0">
                          <a:solidFill>
                            <a:srgbClr val="000000"/>
                          </a:solidFill>
                        </a:rPr>
                        <a:t>2 + 35 = 37</a:t>
                      </a:r>
                      <a:endParaRPr lang="en-US" sz="2000" baseline="0" dirty="0">
                        <a:solidFill>
                          <a:srgbClr val="000000"/>
                        </a:solidFill>
                      </a:endParaRPr>
                    </a:p>
                  </a:txBody>
                  <a:tcPr anchor="b"/>
                </a:tc>
                <a:extLst>
                  <a:ext uri="{0D108BD9-81ED-4DB2-BD59-A6C34878D82A}">
                    <a16:rowId xmlns:a16="http://schemas.microsoft.com/office/drawing/2014/main" val="10002"/>
                  </a:ext>
                </a:extLst>
              </a:tr>
              <a:tr h="414525">
                <a:tc>
                  <a:txBody>
                    <a:bodyPr/>
                    <a:lstStyle/>
                    <a:p>
                      <a:pPr algn="ctr">
                        <a:spcBef>
                          <a:spcPts val="0"/>
                        </a:spcBef>
                      </a:pPr>
                      <a:r>
                        <a:rPr lang="en-US" sz="2000" kern="1200" baseline="0" dirty="0">
                          <a:solidFill>
                            <a:srgbClr val="C00000"/>
                          </a:solidFill>
                        </a:rPr>
                        <a:t>5 ⋅ 14 = 70</a:t>
                      </a:r>
                      <a:endParaRPr lang="en-US" sz="2000" baseline="0" dirty="0">
                        <a:solidFill>
                          <a:srgbClr val="C00000"/>
                        </a:solidFill>
                      </a:endParaRPr>
                    </a:p>
                  </a:txBody>
                  <a:tcPr anchor="b"/>
                </a:tc>
                <a:tc>
                  <a:txBody>
                    <a:bodyPr/>
                    <a:lstStyle/>
                    <a:p>
                      <a:pPr algn="ctr">
                        <a:spcBef>
                          <a:spcPts val="0"/>
                        </a:spcBef>
                      </a:pPr>
                      <a:r>
                        <a:rPr lang="en-US" sz="2000" kern="1200" baseline="0" dirty="0">
                          <a:solidFill>
                            <a:srgbClr val="C00000"/>
                          </a:solidFill>
                        </a:rPr>
                        <a:t>5 + 14 = 19</a:t>
                      </a:r>
                      <a:endParaRPr lang="en-US" sz="2000" baseline="0" dirty="0">
                        <a:solidFill>
                          <a:srgbClr val="C00000"/>
                        </a:solidFill>
                      </a:endParaRPr>
                    </a:p>
                  </a:txBody>
                  <a:tcPr anchor="b"/>
                </a:tc>
                <a:extLst>
                  <a:ext uri="{0D108BD9-81ED-4DB2-BD59-A6C34878D82A}">
                    <a16:rowId xmlns:a16="http://schemas.microsoft.com/office/drawing/2014/main" val="10003"/>
                  </a:ext>
                </a:extLst>
              </a:tr>
              <a:tr h="414525">
                <a:tc>
                  <a:txBody>
                    <a:bodyPr/>
                    <a:lstStyle/>
                    <a:p>
                      <a:pPr algn="ctr">
                        <a:spcBef>
                          <a:spcPts val="0"/>
                        </a:spcBef>
                      </a:pPr>
                      <a:r>
                        <a:rPr lang="en-US" sz="2000" kern="1200" baseline="0" dirty="0">
                          <a:solidFill>
                            <a:srgbClr val="000000"/>
                          </a:solidFill>
                        </a:rPr>
                        <a:t>7 ⋅ 10 = 70</a:t>
                      </a:r>
                      <a:endParaRPr lang="en-US" sz="2000" baseline="0" dirty="0">
                        <a:solidFill>
                          <a:srgbClr val="000000"/>
                        </a:solidFill>
                      </a:endParaRPr>
                    </a:p>
                  </a:txBody>
                  <a:tcPr anchor="b"/>
                </a:tc>
                <a:tc>
                  <a:txBody>
                    <a:bodyPr/>
                    <a:lstStyle/>
                    <a:p>
                      <a:pPr algn="ctr">
                        <a:spcBef>
                          <a:spcPts val="0"/>
                        </a:spcBef>
                      </a:pPr>
                      <a:r>
                        <a:rPr lang="en-US" sz="2000" kern="1200" baseline="0" dirty="0">
                          <a:solidFill>
                            <a:srgbClr val="000000"/>
                          </a:solidFill>
                        </a:rPr>
                        <a:t>7 + 10 = 17</a:t>
                      </a:r>
                      <a:endParaRPr lang="en-US" sz="2000" baseline="0" dirty="0">
                        <a:solidFill>
                          <a:srgbClr val="000000"/>
                        </a:solidFill>
                      </a:endParaRPr>
                    </a:p>
                  </a:txBody>
                  <a:tcPr anchor="b"/>
                </a:tc>
                <a:extLst>
                  <a:ext uri="{0D108BD9-81ED-4DB2-BD59-A6C34878D82A}">
                    <a16:rowId xmlns:a16="http://schemas.microsoft.com/office/drawing/2014/main" val="10004"/>
                  </a:ext>
                </a:extLst>
              </a:tr>
            </a:tbl>
          </a:graphicData>
        </a:graphic>
      </p:graphicFrame>
      <p:sp>
        <p:nvSpPr>
          <p:cNvPr id="7" name="Rectangle 6"/>
          <p:cNvSpPr/>
          <p:nvPr/>
        </p:nvSpPr>
        <p:spPr>
          <a:xfrm>
            <a:off x="457200" y="1280160"/>
            <a:ext cx="8153400" cy="954107"/>
          </a:xfrm>
          <a:prstGeom prst="rect">
            <a:avLst/>
          </a:prstGeom>
        </p:spPr>
        <p:txBody>
          <a:bodyPr wrap="square">
            <a:spAutoFit/>
          </a:bodyPr>
          <a:lstStyle/>
          <a:p>
            <a:pPr>
              <a:spcBef>
                <a:spcPct val="0"/>
              </a:spcBef>
              <a:spcAft>
                <a:spcPts val="1200"/>
              </a:spcAft>
            </a:pPr>
            <a:r>
              <a:rPr lang="en-US" sz="2800" dirty="0"/>
              <a:t>Find two factors of </a:t>
            </a:r>
            <a:r>
              <a:rPr lang="en-US" sz="2800" dirty="0">
                <a:solidFill>
                  <a:srgbClr val="0000FF"/>
                </a:solidFill>
              </a:rPr>
              <a:t>70</a:t>
            </a:r>
            <a:r>
              <a:rPr lang="en-US" sz="2800" dirty="0"/>
              <a:t> such that their product is </a:t>
            </a:r>
            <a:r>
              <a:rPr lang="en-US" sz="2800" dirty="0">
                <a:solidFill>
                  <a:srgbClr val="0000FF"/>
                </a:solidFill>
              </a:rPr>
              <a:t>70</a:t>
            </a:r>
            <a:r>
              <a:rPr lang="en-US" sz="2800" dirty="0"/>
              <a:t> and their sum is </a:t>
            </a:r>
            <a:r>
              <a:rPr lang="en-US" sz="2800" dirty="0">
                <a:solidFill>
                  <a:srgbClr val="0000FF"/>
                </a:solidFill>
              </a:rPr>
              <a:t>19</a:t>
            </a:r>
            <a:r>
              <a:rPr lang="en-US" sz="2800" dirty="0"/>
              <a:t>.</a:t>
            </a:r>
          </a:p>
        </p:txBody>
      </p:sp>
      <p:sp>
        <p:nvSpPr>
          <p:cNvPr id="8" name="Rectangle 7"/>
          <p:cNvSpPr/>
          <p:nvPr/>
        </p:nvSpPr>
        <p:spPr>
          <a:xfrm>
            <a:off x="457200" y="4976049"/>
            <a:ext cx="8534400" cy="1031051"/>
          </a:xfrm>
          <a:prstGeom prst="rect">
            <a:avLst/>
          </a:prstGeom>
        </p:spPr>
        <p:txBody>
          <a:bodyPr wrap="square">
            <a:spAutoFit/>
          </a:bodyPr>
          <a:lstStyle/>
          <a:p>
            <a:pPr>
              <a:spcBef>
                <a:spcPts val="0"/>
              </a:spcBef>
              <a:spcAft>
                <a:spcPts val="600"/>
              </a:spcAft>
            </a:pPr>
            <a:r>
              <a:rPr lang="en-US" sz="2800" spc="-30" dirty="0"/>
              <a:t>Thus, the numbers we are looking for are </a:t>
            </a:r>
            <a:r>
              <a:rPr lang="en-US" sz="2800" spc="-30" dirty="0">
                <a:solidFill>
                  <a:srgbClr val="0000FF"/>
                </a:solidFill>
              </a:rPr>
              <a:t>5</a:t>
            </a:r>
            <a:r>
              <a:rPr lang="en-US" sz="2800" spc="-30" dirty="0"/>
              <a:t> and </a:t>
            </a:r>
            <a:r>
              <a:rPr lang="en-US" sz="2800" spc="-30" dirty="0">
                <a:solidFill>
                  <a:srgbClr val="0000FF"/>
                </a:solidFill>
              </a:rPr>
              <a:t>14</a:t>
            </a:r>
            <a:r>
              <a:rPr lang="en-US" sz="2800" spc="-30" dirty="0"/>
              <a:t> because</a:t>
            </a:r>
          </a:p>
          <a:p>
            <a:pPr algn="ctr">
              <a:spcBef>
                <a:spcPts val="0"/>
              </a:spcBef>
            </a:pPr>
            <a:r>
              <a:rPr lang="en-US" sz="2800" dirty="0">
                <a:solidFill>
                  <a:srgbClr val="FF0000"/>
                </a:solidFill>
              </a:rPr>
              <a:t>5 ⋅ 14 = 70 </a:t>
            </a:r>
            <a:r>
              <a:rPr lang="en-US" sz="2800" dirty="0"/>
              <a:t>and </a:t>
            </a:r>
            <a:r>
              <a:rPr lang="en-US" sz="2800" dirty="0">
                <a:solidFill>
                  <a:srgbClr val="FF0000"/>
                </a:solidFill>
              </a:rPr>
              <a:t>5 + 14 = 19</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eaLnBrk="0" hangingPunct="0"/>
            <a:r>
              <a:rPr lang="en-US" b="1" dirty="0">
                <a:solidFill>
                  <a:srgbClr val="000000"/>
                </a:solidFill>
                <a:latin typeface="+mn-lt"/>
              </a:rPr>
              <a:t>Definition</a:t>
            </a:r>
          </a:p>
          <a:p>
            <a:pPr eaLnBrk="0" hangingPunct="0"/>
            <a:r>
              <a:rPr lang="en-US" dirty="0">
                <a:solidFill>
                  <a:srgbClr val="000000"/>
                </a:solidFill>
                <a:latin typeface="+mn-lt"/>
              </a:rPr>
              <a:t>A </a:t>
            </a:r>
            <a:r>
              <a:rPr lang="en-US" b="1" dirty="0">
                <a:solidFill>
                  <a:srgbClr val="C00000"/>
                </a:solidFill>
                <a:latin typeface="+mn-lt"/>
              </a:rPr>
              <a:t>composite number</a:t>
            </a:r>
            <a:r>
              <a:rPr lang="en-US" dirty="0">
                <a:solidFill>
                  <a:srgbClr val="C00000"/>
                </a:solidFill>
                <a:latin typeface="+mn-lt"/>
              </a:rPr>
              <a:t> </a:t>
            </a:r>
            <a:r>
              <a:rPr lang="en-US" dirty="0">
                <a:solidFill>
                  <a:srgbClr val="000000"/>
                </a:solidFill>
                <a:latin typeface="+mn-lt"/>
              </a:rPr>
              <a:t>is a counting number with more than two different factors (or divisors).</a:t>
            </a:r>
          </a:p>
        </p:txBody>
      </p:sp>
      <p:sp>
        <p:nvSpPr>
          <p:cNvPr id="4" name="Title 3"/>
          <p:cNvSpPr>
            <a:spLocks noGrp="1"/>
          </p:cNvSpPr>
          <p:nvPr>
            <p:ph type="title"/>
          </p:nvPr>
        </p:nvSpPr>
        <p:spPr/>
        <p:txBody>
          <a:bodyPr/>
          <a:lstStyle/>
          <a:p>
            <a:r>
              <a:rPr lang="en-US" dirty="0"/>
              <a:t>Composite Number </a:t>
            </a:r>
            <a:endParaRPr lang="en-US" dirty="0">
              <a:latin typeface="+mn-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eaLnBrk="0" hangingPunct="0"/>
            <a:r>
              <a:rPr lang="en-US" b="1" dirty="0">
                <a:solidFill>
                  <a:srgbClr val="000000"/>
                </a:solidFill>
                <a:latin typeface="+mn-lt"/>
              </a:rPr>
              <a:t>Attention! </a:t>
            </a:r>
          </a:p>
          <a:p>
            <a:r>
              <a:rPr lang="en-US" dirty="0">
                <a:solidFill>
                  <a:srgbClr val="000000"/>
                </a:solidFill>
                <a:latin typeface="+mn-lt"/>
              </a:rPr>
              <a:t>1 = 1 ⋅ 1, and 1 is the only factor of 1. 1 does not have </a:t>
            </a:r>
            <a:r>
              <a:rPr lang="en-US" b="1" dirty="0">
                <a:solidFill>
                  <a:srgbClr val="C00000"/>
                </a:solidFill>
                <a:latin typeface="+mn-lt"/>
              </a:rPr>
              <a:t>exactly two different</a:t>
            </a:r>
            <a:r>
              <a:rPr lang="en-US" dirty="0">
                <a:solidFill>
                  <a:srgbClr val="000000"/>
                </a:solidFill>
                <a:latin typeface="+mn-lt"/>
              </a:rPr>
              <a:t> factors, and it does not have more than two different factors. Thus, 1 is </a:t>
            </a:r>
            <a:r>
              <a:rPr lang="en-US" b="1" dirty="0">
                <a:solidFill>
                  <a:srgbClr val="C00000"/>
                </a:solidFill>
                <a:latin typeface="+mn-lt"/>
              </a:rPr>
              <a:t>neither</a:t>
            </a:r>
            <a:r>
              <a:rPr lang="en-US" dirty="0">
                <a:solidFill>
                  <a:srgbClr val="000000"/>
                </a:solidFill>
                <a:latin typeface="+mn-lt"/>
              </a:rPr>
              <a:t> a prime nor a composite number. </a:t>
            </a:r>
          </a:p>
        </p:txBody>
      </p:sp>
      <p:sp>
        <p:nvSpPr>
          <p:cNvPr id="4" name="Title 3"/>
          <p:cNvSpPr>
            <a:spLocks noGrp="1"/>
          </p:cNvSpPr>
          <p:nvPr>
            <p:ph type="title"/>
          </p:nvPr>
        </p:nvSpPr>
        <p:spPr/>
        <p:txBody>
          <a:bodyPr/>
          <a:lstStyle/>
          <a:p>
            <a:r>
              <a:rPr lang="en-US" dirty="0">
                <a:solidFill>
                  <a:schemeClr val="accent1"/>
                </a:solidFill>
                <a:latin typeface="+mn-lt"/>
              </a:rPr>
              <a:t>Prime and Composite Numbers</a:t>
            </a:r>
            <a:endParaRPr lang="en-US" dirty="0">
              <a:latin typeface="+mn-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p:cNvSpPr>
          <p:nvPr>
            <p:ph idx="1"/>
          </p:nvPr>
        </p:nvSpPr>
        <p:spPr>
          <a:xfrm>
            <a:off x="457200" y="1280160"/>
            <a:ext cx="8229600" cy="2985433"/>
          </a:xfrm>
          <a:prstGeom prst="rect">
            <a:avLst/>
          </a:prstGeom>
        </p:spPr>
        <p:txBody>
          <a:bodyPr>
            <a:spAutoFit/>
          </a:bodyPr>
          <a:lstStyle/>
          <a:p>
            <a:pPr>
              <a:spcBef>
                <a:spcPts val="600"/>
              </a:spcBef>
            </a:pPr>
            <a:r>
              <a:rPr lang="en-US" dirty="0">
                <a:solidFill>
                  <a:schemeClr val="tx1"/>
                </a:solidFill>
                <a:latin typeface="+mn-lt"/>
              </a:rPr>
              <a:t>The following numbers are prime because each has exactly two different factors, 1 and itself. </a:t>
            </a:r>
          </a:p>
          <a:p>
            <a:pPr eaLnBrk="1" hangingPunct="1">
              <a:spcBef>
                <a:spcPts val="600"/>
              </a:spcBef>
              <a:buFont typeface="Courier New" pitchFamily="49" charset="0"/>
              <a:buNone/>
            </a:pPr>
            <a:r>
              <a:rPr lang="en-US" i="0" dirty="0">
                <a:solidFill>
                  <a:srgbClr val="0000FF"/>
                </a:solidFill>
                <a:latin typeface="+mn-lt"/>
              </a:rPr>
              <a:t>	2</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2</a:t>
            </a:r>
            <a:r>
              <a:rPr lang="en-US" i="0" dirty="0">
                <a:solidFill>
                  <a:schemeClr val="tx1"/>
                </a:solidFill>
                <a:latin typeface="+mn-lt"/>
              </a:rPr>
              <a:t>. </a:t>
            </a:r>
          </a:p>
          <a:p>
            <a:pPr eaLnBrk="1" hangingPunct="1">
              <a:spcBef>
                <a:spcPts val="600"/>
              </a:spcBef>
              <a:buFont typeface="Courier New" pitchFamily="49" charset="0"/>
              <a:buNone/>
            </a:pPr>
            <a:r>
              <a:rPr lang="en-US" i="0" dirty="0">
                <a:solidFill>
                  <a:schemeClr val="tx1"/>
                </a:solidFill>
                <a:latin typeface="+mn-lt"/>
              </a:rPr>
              <a:t>	</a:t>
            </a:r>
            <a:r>
              <a:rPr lang="en-US" i="0" dirty="0">
                <a:solidFill>
                  <a:srgbClr val="0000FF"/>
                </a:solidFill>
                <a:latin typeface="+mn-lt"/>
              </a:rPr>
              <a:t>7</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7</a:t>
            </a:r>
            <a:r>
              <a:rPr lang="en-US" i="0" dirty="0">
                <a:solidFill>
                  <a:schemeClr val="tx1"/>
                </a:solidFill>
                <a:latin typeface="+mn-lt"/>
              </a:rPr>
              <a:t>. </a:t>
            </a:r>
          </a:p>
          <a:p>
            <a:pPr eaLnBrk="1" hangingPunct="1">
              <a:spcBef>
                <a:spcPts val="600"/>
              </a:spcBef>
              <a:buFont typeface="Courier New" pitchFamily="49" charset="0"/>
              <a:buNone/>
            </a:pPr>
            <a:r>
              <a:rPr lang="en-US" i="0" dirty="0">
                <a:solidFill>
                  <a:schemeClr val="tx1"/>
                </a:solidFill>
                <a:latin typeface="+mn-lt"/>
              </a:rPr>
              <a:t> 	</a:t>
            </a:r>
            <a:r>
              <a:rPr lang="en-US" i="0" dirty="0">
                <a:solidFill>
                  <a:srgbClr val="0000FF"/>
                </a:solidFill>
                <a:latin typeface="+mn-lt"/>
              </a:rPr>
              <a:t>11</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11</a:t>
            </a:r>
            <a:r>
              <a:rPr lang="en-US" i="0" dirty="0">
                <a:solidFill>
                  <a:schemeClr val="tx1"/>
                </a:solidFill>
                <a:latin typeface="+mn-lt"/>
              </a:rPr>
              <a:t>.</a:t>
            </a:r>
          </a:p>
          <a:p>
            <a:pPr eaLnBrk="1" hangingPunct="1">
              <a:spcBef>
                <a:spcPts val="600"/>
              </a:spcBef>
              <a:buFont typeface="Courier New" pitchFamily="49" charset="0"/>
              <a:buNone/>
            </a:pPr>
            <a:r>
              <a:rPr lang="en-US" i="0" dirty="0">
                <a:solidFill>
                  <a:schemeClr val="tx1"/>
                </a:solidFill>
                <a:latin typeface="+mn-lt"/>
              </a:rPr>
              <a:t> 	</a:t>
            </a:r>
            <a:r>
              <a:rPr lang="en-US" i="0" dirty="0">
                <a:solidFill>
                  <a:srgbClr val="0000FF"/>
                </a:solidFill>
                <a:latin typeface="+mn-lt"/>
              </a:rPr>
              <a:t>29</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29</a:t>
            </a:r>
            <a:r>
              <a:rPr lang="en-US" i="0" dirty="0">
                <a:solidFill>
                  <a:schemeClr val="tx1"/>
                </a:solidFill>
                <a:latin typeface="+mn-lt"/>
              </a:rPr>
              <a:t>.</a:t>
            </a:r>
          </a:p>
        </p:txBody>
      </p:sp>
      <p:sp>
        <p:nvSpPr>
          <p:cNvPr id="8194" name="Rectangle 2"/>
          <p:cNvSpPr>
            <a:spLocks noGrp="1"/>
          </p:cNvSpPr>
          <p:nvPr>
            <p:ph type="title"/>
          </p:nvPr>
        </p:nvSpPr>
        <p:spPr>
          <a:prstGeom prst="rect">
            <a:avLst/>
          </a:prstGeom>
        </p:spPr>
        <p:txBody>
          <a:bodyPr>
            <a:normAutofit/>
          </a:bodyPr>
          <a:lstStyle/>
          <a:p>
            <a:r>
              <a:rPr lang="en-US" dirty="0">
                <a:solidFill>
                  <a:schemeClr val="accent1"/>
                </a:solidFill>
                <a:latin typeface="+mn-lt"/>
              </a:rPr>
              <a:t>Example 1: Determining Prime Numbers</a:t>
            </a:r>
          </a:p>
        </p:txBody>
      </p:sp>
      <p:sp>
        <p:nvSpPr>
          <p:cNvPr id="4" name="Rectangle 3"/>
          <p:cNvSpPr txBox="1">
            <a:spLocks/>
          </p:cNvSpPr>
          <p:nvPr/>
        </p:nvSpPr>
        <p:spPr>
          <a:xfrm>
            <a:off x="457200" y="2208911"/>
            <a:ext cx="685800" cy="2046714"/>
          </a:xfrm>
          <a:prstGeom prst="rect">
            <a:avLst/>
          </a:prstGeom>
        </p:spPr>
        <p:txBody>
          <a:bodyPr wrap="square">
            <a:spAutoFit/>
          </a:bodyPr>
          <a:lstStyle/>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2:</a:t>
            </a:r>
            <a:r>
              <a:rPr kumimoji="0" lang="en-US" sz="2800" b="0" i="0" u="none" strike="noStrike" kern="1200" cap="none" spc="0" normalizeH="0" baseline="0" noProof="0" dirty="0">
                <a:ln>
                  <a:noFill/>
                </a:ln>
                <a:solidFill>
                  <a:schemeClr val="tx1"/>
                </a:solidFill>
                <a:effectLst/>
                <a:uLnTx/>
                <a:uFillTx/>
                <a:latin typeface="+mn-lt"/>
                <a:ea typeface="+mn-ea"/>
                <a:cs typeface="+mn-cs"/>
              </a:rPr>
              <a:t> </a:t>
            </a:r>
          </a:p>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7:</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11:</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29:</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accent1"/>
                </a:solidFill>
                <a:latin typeface="+mn-lt"/>
              </a:rPr>
              <a:t>Example 2: Determining Composite Numbers</a:t>
            </a:r>
          </a:p>
        </p:txBody>
      </p:sp>
      <p:sp>
        <p:nvSpPr>
          <p:cNvPr id="3" name="Content Placeholder 2"/>
          <p:cNvSpPr>
            <a:spLocks noGrp="1"/>
          </p:cNvSpPr>
          <p:nvPr>
            <p:ph idx="1"/>
          </p:nvPr>
        </p:nvSpPr>
        <p:spPr>
          <a:xfrm>
            <a:off x="457200" y="1280160"/>
            <a:ext cx="8229600" cy="3339376"/>
          </a:xfrm>
        </p:spPr>
        <p:txBody>
          <a:bodyPr>
            <a:spAutoFit/>
          </a:bodyPr>
          <a:lstStyle/>
          <a:p>
            <a:pPr marL="342900" indent="-342900">
              <a:spcBef>
                <a:spcPts val="600"/>
              </a:spcBef>
            </a:pPr>
            <a:r>
              <a:rPr lang="en-US" dirty="0">
                <a:latin typeface="+mn-lt"/>
              </a:rPr>
              <a:t>The following numbers are composite.</a:t>
            </a:r>
          </a:p>
          <a:p>
            <a:pPr marL="342900" indent="-342900">
              <a:spcBef>
                <a:spcPts val="600"/>
              </a:spcBef>
            </a:pPr>
            <a:r>
              <a:rPr lang="en-US" dirty="0">
                <a:solidFill>
                  <a:srgbClr val="0000FF"/>
                </a:solidFill>
                <a:latin typeface="+mn-lt"/>
              </a:rPr>
              <a:t>	</a:t>
            </a:r>
            <a:r>
              <a:rPr lang="en-US" dirty="0">
                <a:latin typeface="+mn-lt"/>
              </a:rPr>
              <a:t>                                                                    So </a:t>
            </a:r>
            <a:r>
              <a:rPr lang="en-US" dirty="0">
                <a:solidFill>
                  <a:srgbClr val="00007E"/>
                </a:solidFill>
                <a:latin typeface="+mn-lt"/>
              </a:rPr>
              <a:t>1</a:t>
            </a:r>
            <a:r>
              <a:rPr lang="en-US" dirty="0">
                <a:latin typeface="+mn-lt"/>
              </a:rPr>
              <a:t>,</a:t>
            </a:r>
            <a:r>
              <a:rPr lang="en-US" dirty="0">
                <a:solidFill>
                  <a:srgbClr val="00007E"/>
                </a:solidFill>
                <a:latin typeface="+mn-lt"/>
              </a:rPr>
              <a:t> 2</a:t>
            </a:r>
            <a:r>
              <a:rPr lang="en-US" dirty="0"/>
              <a:t>,</a:t>
            </a:r>
            <a:r>
              <a:rPr lang="en-US" dirty="0">
                <a:solidFill>
                  <a:srgbClr val="00007E"/>
                </a:solidFill>
                <a:latin typeface="+mn-lt"/>
              </a:rPr>
              <a:t> 3</a:t>
            </a:r>
            <a:r>
              <a:rPr lang="en-US" dirty="0"/>
              <a:t>,</a:t>
            </a:r>
            <a:r>
              <a:rPr lang="en-US" dirty="0">
                <a:solidFill>
                  <a:srgbClr val="00007E"/>
                </a:solidFill>
                <a:latin typeface="+mn-lt"/>
              </a:rPr>
              <a:t> 4</a:t>
            </a:r>
            <a:r>
              <a:rPr lang="en-US" dirty="0"/>
              <a:t>,</a:t>
            </a:r>
            <a:r>
              <a:rPr lang="en-US" dirty="0">
                <a:solidFill>
                  <a:srgbClr val="00007E"/>
                </a:solidFill>
                <a:latin typeface="+mn-lt"/>
              </a:rPr>
              <a:t>  </a:t>
            </a:r>
          </a:p>
          <a:p>
            <a:pPr marL="342900" indent="-342900">
              <a:spcBef>
                <a:spcPts val="600"/>
              </a:spcBef>
            </a:pPr>
            <a:r>
              <a:rPr lang="en-US" dirty="0">
                <a:solidFill>
                  <a:srgbClr val="00007E"/>
                </a:solidFill>
                <a:latin typeface="+mn-lt"/>
              </a:rPr>
              <a:t>		6</a:t>
            </a:r>
            <a:r>
              <a:rPr lang="en-US" dirty="0"/>
              <a:t>,</a:t>
            </a:r>
            <a:r>
              <a:rPr lang="en-US" dirty="0">
                <a:solidFill>
                  <a:srgbClr val="000099"/>
                </a:solidFill>
                <a:latin typeface="+mn-lt"/>
              </a:rPr>
              <a:t> </a:t>
            </a:r>
            <a:r>
              <a:rPr lang="en-US" dirty="0">
                <a:latin typeface="+mn-lt"/>
              </a:rPr>
              <a:t>and </a:t>
            </a:r>
            <a:r>
              <a:rPr lang="en-US" dirty="0">
                <a:solidFill>
                  <a:srgbClr val="00007E"/>
                </a:solidFill>
                <a:latin typeface="+mn-lt"/>
              </a:rPr>
              <a:t>12</a:t>
            </a:r>
            <a:r>
              <a:rPr lang="en-US" dirty="0">
                <a:latin typeface="+mn-lt"/>
              </a:rPr>
              <a:t> are all factors of </a:t>
            </a:r>
            <a:r>
              <a:rPr lang="en-US" dirty="0">
                <a:solidFill>
                  <a:srgbClr val="0000FF"/>
                </a:solidFill>
                <a:latin typeface="+mn-lt"/>
              </a:rPr>
              <a:t>12</a:t>
            </a:r>
            <a:r>
              <a:rPr lang="en-US" dirty="0">
                <a:latin typeface="+mn-lt"/>
              </a:rPr>
              <a:t>, and </a:t>
            </a:r>
            <a:r>
              <a:rPr lang="en-US" dirty="0">
                <a:solidFill>
                  <a:srgbClr val="0000FF"/>
                </a:solidFill>
                <a:latin typeface="+mn-lt"/>
              </a:rPr>
              <a:t>12</a:t>
            </a:r>
            <a:r>
              <a:rPr lang="en-US" dirty="0">
                <a:latin typeface="+mn-lt"/>
              </a:rPr>
              <a:t> has </a:t>
            </a:r>
            <a:r>
              <a:rPr lang="en-US" dirty="0">
                <a:solidFill>
                  <a:srgbClr val="FF0000"/>
                </a:solidFill>
                <a:latin typeface="+mn-lt"/>
              </a:rPr>
              <a:t>more 	than two different factors</a:t>
            </a:r>
            <a:r>
              <a:rPr lang="en-US" dirty="0">
                <a:latin typeface="+mn-lt"/>
              </a:rPr>
              <a:t>.</a:t>
            </a:r>
          </a:p>
          <a:p>
            <a:pPr marL="914400" indent="-914400">
              <a:spcBef>
                <a:spcPts val="600"/>
              </a:spcBef>
            </a:pPr>
            <a:r>
              <a:rPr lang="en-US" dirty="0">
                <a:latin typeface="+mn-lt"/>
              </a:rPr>
              <a:t>	                                             So </a:t>
            </a:r>
            <a:r>
              <a:rPr lang="en-US" dirty="0">
                <a:solidFill>
                  <a:srgbClr val="00007E"/>
                </a:solidFill>
                <a:latin typeface="+mn-lt"/>
              </a:rPr>
              <a:t>1</a:t>
            </a:r>
            <a:r>
              <a:rPr lang="en-US" dirty="0"/>
              <a:t>,</a:t>
            </a:r>
            <a:r>
              <a:rPr lang="en-US" dirty="0">
                <a:solidFill>
                  <a:srgbClr val="00007E"/>
                </a:solidFill>
                <a:latin typeface="+mn-lt"/>
              </a:rPr>
              <a:t> 3</a:t>
            </a:r>
            <a:r>
              <a:rPr lang="en-US" dirty="0"/>
              <a:t>,</a:t>
            </a:r>
            <a:r>
              <a:rPr lang="en-US" dirty="0">
                <a:solidFill>
                  <a:srgbClr val="00007E"/>
                </a:solidFill>
                <a:latin typeface="+mn-lt"/>
              </a:rPr>
              <a:t> 11</a:t>
            </a:r>
            <a:r>
              <a:rPr lang="en-US" dirty="0"/>
              <a:t>,</a:t>
            </a:r>
            <a:r>
              <a:rPr lang="en-US" dirty="0">
                <a:solidFill>
                  <a:srgbClr val="00007E"/>
                </a:solidFill>
                <a:latin typeface="+mn-lt"/>
              </a:rPr>
              <a:t> </a:t>
            </a:r>
            <a:r>
              <a:rPr lang="en-US" dirty="0">
                <a:latin typeface="+mn-lt"/>
              </a:rPr>
              <a:t>and </a:t>
            </a:r>
            <a:r>
              <a:rPr lang="en-US" dirty="0">
                <a:solidFill>
                  <a:srgbClr val="00007E"/>
                </a:solidFill>
                <a:latin typeface="+mn-lt"/>
              </a:rPr>
              <a:t>33</a:t>
            </a:r>
            <a:r>
              <a:rPr lang="en-US" dirty="0">
                <a:latin typeface="+mn-lt"/>
              </a:rPr>
              <a:t> are all factors of </a:t>
            </a:r>
            <a:r>
              <a:rPr lang="en-US" dirty="0">
                <a:solidFill>
                  <a:srgbClr val="0000FF"/>
                </a:solidFill>
                <a:latin typeface="+mn-lt"/>
              </a:rPr>
              <a:t>33</a:t>
            </a:r>
            <a:r>
              <a:rPr lang="en-US" dirty="0">
                <a:latin typeface="+mn-lt"/>
              </a:rPr>
              <a:t>, and </a:t>
            </a:r>
            <a:r>
              <a:rPr lang="en-US" dirty="0">
                <a:solidFill>
                  <a:srgbClr val="0000FF"/>
                </a:solidFill>
                <a:latin typeface="+mn-lt"/>
              </a:rPr>
              <a:t>33</a:t>
            </a:r>
            <a:r>
              <a:rPr lang="en-US" dirty="0">
                <a:latin typeface="+mn-lt"/>
              </a:rPr>
              <a:t> has </a:t>
            </a:r>
            <a:r>
              <a:rPr lang="en-US" dirty="0">
                <a:solidFill>
                  <a:srgbClr val="FF0000"/>
                </a:solidFill>
                <a:latin typeface="+mn-lt"/>
              </a:rPr>
              <a:t>more than two different factors</a:t>
            </a:r>
            <a:r>
              <a:rPr lang="en-US" dirty="0">
                <a:latin typeface="+mn-lt"/>
              </a:rPr>
              <a:t>. </a:t>
            </a:r>
          </a:p>
        </p:txBody>
      </p:sp>
      <p:graphicFrame>
        <p:nvGraphicFramePr>
          <p:cNvPr id="31746" name="Object 6"/>
          <p:cNvGraphicFramePr>
            <a:graphicFrameLocks noChangeAspect="1"/>
          </p:cNvGraphicFramePr>
          <p:nvPr/>
        </p:nvGraphicFramePr>
        <p:xfrm>
          <a:off x="1460500" y="1892300"/>
          <a:ext cx="4787900" cy="381000"/>
        </p:xfrm>
        <a:graphic>
          <a:graphicData uri="http://schemas.openxmlformats.org/presentationml/2006/ole">
            <mc:AlternateContent xmlns:mc="http://schemas.openxmlformats.org/markup-compatibility/2006">
              <mc:Choice xmlns:v="urn:schemas-microsoft-com:vml" Requires="v">
                <p:oleObj spid="_x0000_s31759" name="Equation" r:id="rId3" imgW="4787640" imgH="380880" progId="Equation.DSMT4">
                  <p:embed/>
                </p:oleObj>
              </mc:Choice>
              <mc:Fallback>
                <p:oleObj name="Equation" r:id="rId3" imgW="4787640" imgH="38088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60500" y="1892300"/>
                        <a:ext cx="47879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47" name="Object 7"/>
          <p:cNvGraphicFramePr>
            <a:graphicFrameLocks noChangeAspect="1"/>
          </p:cNvGraphicFramePr>
          <p:nvPr/>
        </p:nvGraphicFramePr>
        <p:xfrm>
          <a:off x="1466850" y="3327400"/>
          <a:ext cx="3517900" cy="381000"/>
        </p:xfrm>
        <a:graphic>
          <a:graphicData uri="http://schemas.openxmlformats.org/presentationml/2006/ole">
            <mc:AlternateContent xmlns:mc="http://schemas.openxmlformats.org/markup-compatibility/2006">
              <mc:Choice xmlns:v="urn:schemas-microsoft-com:vml" Requires="v">
                <p:oleObj spid="_x0000_s31760" name="Equation" r:id="rId5" imgW="3517560" imgH="380880" progId="Equation.DSMT4">
                  <p:embed/>
                </p:oleObj>
              </mc:Choice>
              <mc:Fallback>
                <p:oleObj name="Equation" r:id="rId5" imgW="3517560" imgH="38088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66850" y="3327400"/>
                        <a:ext cx="35179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Content Placeholder 2"/>
          <p:cNvSpPr txBox="1">
            <a:spLocks/>
          </p:cNvSpPr>
          <p:nvPr/>
        </p:nvSpPr>
        <p:spPr>
          <a:xfrm>
            <a:off x="457200" y="1778000"/>
            <a:ext cx="762000" cy="2323713"/>
          </a:xfrm>
          <a:prstGeom prst="rect">
            <a:avLst/>
          </a:prstGeom>
        </p:spPr>
        <p:txBody>
          <a:bodyPr wrap="square">
            <a:spAutoFit/>
          </a:bodyPr>
          <a:lstStyle/>
          <a:p>
            <a:pPr marL="342900" marR="0" lvl="0" indent="-342900" algn="l" defTabSz="914400" rtl="0" eaLnBrk="1" fontAlgn="auto" latinLnBrk="0" hangingPunct="1">
              <a:lnSpc>
                <a:spcPct val="100000"/>
              </a:lnSpc>
              <a:spcBef>
                <a:spcPts val="600"/>
              </a:spcBef>
              <a:spcAft>
                <a:spcPts val="0"/>
              </a:spcAft>
              <a:buClrTx/>
              <a:buSzTx/>
              <a:buFontTx/>
              <a:buNone/>
              <a:tabLst/>
              <a:defRPr/>
            </a:pPr>
            <a:r>
              <a:rPr kumimoji="0" lang="en-US" sz="2800" b="1" i="0" u="none" strike="noStrike" kern="1200" cap="none" spc="0" normalizeH="0" baseline="0" noProof="0" dirty="0">
                <a:ln>
                  <a:noFill/>
                </a:ln>
                <a:solidFill>
                  <a:srgbClr val="0000FF"/>
                </a:solidFill>
                <a:effectLst/>
                <a:uLnTx/>
                <a:uFillTx/>
                <a:latin typeface="Calibri" pitchFamily="34" charset="0"/>
                <a:ea typeface="+mn-ea"/>
                <a:cs typeface="+mn-cs"/>
              </a:rPr>
              <a:t>12:</a:t>
            </a:r>
            <a:endParaRPr kumimoji="0" lang="en-US" sz="2800" b="1" i="0" u="none" strike="noStrike" kern="1200" cap="none" spc="0" normalizeH="0" baseline="0" noProof="0" dirty="0">
              <a:ln>
                <a:noFill/>
              </a:ln>
              <a:solidFill>
                <a:srgbClr val="366092"/>
              </a:solidFill>
              <a:effectLst/>
              <a:uLnTx/>
              <a:uFillTx/>
              <a:latin typeface="Calibri" pitchFamily="34" charset="0"/>
              <a:ea typeface="+mn-ea"/>
              <a:cs typeface="+mn-cs"/>
            </a:endParaRPr>
          </a:p>
          <a:p>
            <a:pPr marL="342900" marR="0" lvl="0" indent="-342900" algn="l" defTabSz="914400" rtl="0" eaLnBrk="1" fontAlgn="auto" latinLnBrk="0" hangingPunct="1">
              <a:lnSpc>
                <a:spcPct val="400000"/>
              </a:lnSpc>
              <a:spcBef>
                <a:spcPts val="600"/>
              </a:spcBef>
              <a:spcAft>
                <a:spcPts val="0"/>
              </a:spcAft>
              <a:buClrTx/>
              <a:buSzTx/>
              <a:buFontTx/>
              <a:buNone/>
              <a:tabLst/>
              <a:defRPr/>
            </a:pPr>
            <a:r>
              <a:rPr kumimoji="0" lang="en-US" sz="2800" b="1" i="0" u="none" strike="noStrike" kern="1200" cap="none" spc="0" normalizeH="0" baseline="0" noProof="0" dirty="0">
                <a:ln>
                  <a:noFill/>
                </a:ln>
                <a:solidFill>
                  <a:srgbClr val="0000FF"/>
                </a:solidFill>
                <a:effectLst/>
                <a:uLnTx/>
                <a:uFillTx/>
                <a:latin typeface="Calibri" pitchFamily="34" charset="0"/>
                <a:ea typeface="+mn-ea"/>
                <a:cs typeface="+mn-cs"/>
              </a:rPr>
              <a:t>33:</a:t>
            </a:r>
            <a:endParaRPr kumimoji="0" lang="en-US" sz="2800" b="1" i="0" u="none" strike="noStrike" kern="1200" cap="none" spc="0" normalizeH="0" baseline="0" noProof="0" dirty="0">
              <a:ln>
                <a:noFill/>
              </a:ln>
              <a:solidFill>
                <a:srgbClr val="366092"/>
              </a:solidFill>
              <a:effectLst/>
              <a:uLnTx/>
              <a:uFillTx/>
              <a:latin typeface="Calibri" pitchFamily="34"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74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174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To Determine Whether a Number is Prime </a:t>
            </a:r>
            <a:endParaRPr lang="en-US" dirty="0">
              <a:solidFill>
                <a:schemeClr val="accent1"/>
              </a:solidFill>
              <a:latin typeface="+mn-lt"/>
            </a:endParaRPr>
          </a:p>
        </p:txBody>
      </p:sp>
      <p:sp>
        <p:nvSpPr>
          <p:cNvPr id="10242" name="Content Placeholder 2"/>
          <p:cNvSpPr>
            <a:spLocks noGrp="1"/>
          </p:cNvSpPr>
          <p:nvPr>
            <p:ph idx="1"/>
          </p:nvPr>
        </p:nvSpPr>
        <p:spPr>
          <a:xfrm>
            <a:off x="457200" y="1280160"/>
            <a:ext cx="8229600" cy="4659737"/>
          </a:xfrm>
          <a:prstGeom prst="rect">
            <a:avLst/>
          </a:prstGeom>
          <a:solidFill>
            <a:srgbClr val="FFFFCC"/>
          </a:solidFill>
          <a:ln w="28575">
            <a:solidFill>
              <a:srgbClr val="000000"/>
            </a:solidFill>
          </a:ln>
        </p:spPr>
        <p:txBody>
          <a:bodyPr>
            <a:spAutoFit/>
          </a:bodyPr>
          <a:lstStyle/>
          <a:p>
            <a:pPr algn="ctr" eaLnBrk="1" hangingPunct="1">
              <a:buFont typeface="Courier New" pitchFamily="49" charset="0"/>
              <a:buNone/>
            </a:pPr>
            <a:r>
              <a:rPr lang="en-US" b="1" i="0" dirty="0">
                <a:solidFill>
                  <a:srgbClr val="000000"/>
                </a:solidFill>
                <a:latin typeface="+mn-lt"/>
              </a:rPr>
              <a:t>Procedure</a:t>
            </a:r>
          </a:p>
          <a:p>
            <a:r>
              <a:rPr lang="en-US" dirty="0">
                <a:solidFill>
                  <a:srgbClr val="000000"/>
                </a:solidFill>
                <a:latin typeface="+mn-lt"/>
              </a:rPr>
              <a:t>Divide the number by progressively larger prime numbers (2, 3, 5, 7, 11, and so forth) until one of the following is true.</a:t>
            </a:r>
          </a:p>
          <a:p>
            <a:pPr marL="514350" indent="-514350" eaLnBrk="1" hangingPunct="1">
              <a:buFont typeface="+mj-lt"/>
              <a:buAutoNum type="arabicPeriod"/>
            </a:pPr>
            <a:r>
              <a:rPr lang="en-US" dirty="0">
                <a:solidFill>
                  <a:srgbClr val="000000"/>
                </a:solidFill>
              </a:rPr>
              <a:t> </a:t>
            </a:r>
            <a:r>
              <a:rPr lang="en-US" b="1" i="0" dirty="0">
                <a:solidFill>
                  <a:srgbClr val="C00000"/>
                </a:solidFill>
                <a:latin typeface="+mn-lt"/>
              </a:rPr>
              <a:t>The remainder is 0</a:t>
            </a:r>
            <a:r>
              <a:rPr lang="en-US" i="0" dirty="0">
                <a:solidFill>
                  <a:srgbClr val="000000"/>
                </a:solidFill>
                <a:latin typeface="+mn-lt"/>
              </a:rPr>
              <a:t>. This means that the prime number is a factor and </a:t>
            </a:r>
            <a:r>
              <a:rPr lang="en-US" b="1" i="0" dirty="0">
                <a:solidFill>
                  <a:srgbClr val="C00000"/>
                </a:solidFill>
                <a:latin typeface="+mn-lt"/>
              </a:rPr>
              <a:t>the given number is composite</a:t>
            </a:r>
            <a:r>
              <a:rPr lang="en-US" dirty="0">
                <a:latin typeface="+mn-lt"/>
              </a:rPr>
              <a:t>.</a:t>
            </a:r>
            <a:endParaRPr lang="en-US" i="0" dirty="0">
              <a:solidFill>
                <a:srgbClr val="000000"/>
              </a:solidFill>
              <a:latin typeface="+mn-lt"/>
            </a:endParaRPr>
          </a:p>
          <a:p>
            <a:pPr marL="514350" indent="-514350" eaLnBrk="1" hangingPunct="1">
              <a:buFont typeface="+mj-lt"/>
              <a:buAutoNum type="arabicPeriod"/>
            </a:pPr>
            <a:r>
              <a:rPr lang="en-US" dirty="0">
                <a:solidFill>
                  <a:srgbClr val="000000"/>
                </a:solidFill>
              </a:rPr>
              <a:t> </a:t>
            </a:r>
            <a:r>
              <a:rPr lang="en-US" b="1" i="0" dirty="0">
                <a:solidFill>
                  <a:srgbClr val="C00000"/>
                </a:solidFill>
                <a:latin typeface="+mn-lt"/>
              </a:rPr>
              <a:t>You find a quotient smaller than the prime divisor</a:t>
            </a:r>
            <a:r>
              <a:rPr lang="en-US" i="0" dirty="0">
                <a:solidFill>
                  <a:srgbClr val="000000"/>
                </a:solidFill>
                <a:latin typeface="+mn-lt"/>
              </a:rPr>
              <a:t>.  This means that </a:t>
            </a:r>
            <a:r>
              <a:rPr lang="en-US" b="1" i="0" dirty="0">
                <a:solidFill>
                  <a:srgbClr val="C00000"/>
                </a:solidFill>
                <a:latin typeface="+mn-lt"/>
              </a:rPr>
              <a:t>the given number is prime</a:t>
            </a:r>
            <a:r>
              <a:rPr lang="en-US" i="0" dirty="0">
                <a:solidFill>
                  <a:srgbClr val="C00000"/>
                </a:solidFill>
                <a:latin typeface="+mn-lt"/>
              </a:rPr>
              <a:t> </a:t>
            </a:r>
            <a:r>
              <a:rPr lang="en-US" i="0" dirty="0">
                <a:solidFill>
                  <a:srgbClr val="000000"/>
                </a:solidFill>
                <a:latin typeface="+mn-lt"/>
              </a:rPr>
              <a:t>because it has no smaller prime factors.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Determining Whether a Number is Prime</a:t>
            </a:r>
          </a:p>
        </p:txBody>
      </p:sp>
      <p:sp>
        <p:nvSpPr>
          <p:cNvPr id="4" name="Content Placeholder 3"/>
          <p:cNvSpPr>
            <a:spLocks noGrp="1"/>
          </p:cNvSpPr>
          <p:nvPr>
            <p:ph idx="1"/>
          </p:nvPr>
        </p:nvSpPr>
        <p:spPr>
          <a:xfrm>
            <a:off x="457200" y="1280160"/>
            <a:ext cx="8229600" cy="2936188"/>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a:t>
            </a:r>
          </a:p>
          <a:p>
            <a:r>
              <a:rPr lang="en-US" dirty="0">
                <a:solidFill>
                  <a:srgbClr val="000000"/>
                </a:solidFill>
              </a:rPr>
              <a:t>We divide only by prime numbers. That is, there is no</a:t>
            </a:r>
          </a:p>
          <a:p>
            <a:r>
              <a:rPr lang="en-US" dirty="0">
                <a:solidFill>
                  <a:srgbClr val="000000"/>
                </a:solidFill>
              </a:rPr>
              <a:t>need to divide by a composite number. (The reasoning is that if a composite number was a factor, then one of its prime factors would have been found in an earlier division.)</a:t>
            </a:r>
            <a:endParaRPr lang="en-US" dirty="0">
              <a:solidFill>
                <a:srgbClr val="000000"/>
              </a:solidFill>
              <a:latin typeface="Calibri" pitchFamily="34" charset="0"/>
            </a:endParaRP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1202</TotalTime>
  <Words>1581</Words>
  <Application>Microsoft Office PowerPoint</Application>
  <PresentationFormat>On-screen Show (4:3)</PresentationFormat>
  <Paragraphs>259</Paragraphs>
  <Slides>31</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7" baseType="lpstr">
      <vt:lpstr>Arial</vt:lpstr>
      <vt:lpstr>Calibri</vt:lpstr>
      <vt:lpstr>Courier New</vt:lpstr>
      <vt:lpstr>Symbol</vt:lpstr>
      <vt:lpstr>Office Theme</vt:lpstr>
      <vt:lpstr>Equation</vt:lpstr>
      <vt:lpstr>Section 1.9</vt:lpstr>
      <vt:lpstr>Objectives</vt:lpstr>
      <vt:lpstr>Prime Number </vt:lpstr>
      <vt:lpstr>Composite Number </vt:lpstr>
      <vt:lpstr>Prime and Composite Numbers</vt:lpstr>
      <vt:lpstr>Example 1: Determining Prime Numbers</vt:lpstr>
      <vt:lpstr>Example 2: Determining Composite Numbers</vt:lpstr>
      <vt:lpstr>To Determine Whether a Number is Prime </vt:lpstr>
      <vt:lpstr>Determining Whether a Number is Prime</vt:lpstr>
      <vt:lpstr>Example 3: Determining Whether a  Number is Prime</vt:lpstr>
      <vt:lpstr>Example 4: Determining Whether a  Number is Prime</vt:lpstr>
      <vt:lpstr>Example 4: Determining Whether a  Number is Prime (cont.)</vt:lpstr>
      <vt:lpstr>Example 4: Determining Whether a  Number is Prime (cont.)</vt:lpstr>
      <vt:lpstr>Example 5: Determining Whether a  Number is Prime</vt:lpstr>
      <vt:lpstr>Example 5: Determining Whether a  Number is Prime (cont.)</vt:lpstr>
      <vt:lpstr>Completion Example 6: Determining Whether a Number is Prime </vt:lpstr>
      <vt:lpstr>The Fundamental Theorem of Arithmetic </vt:lpstr>
      <vt:lpstr>To Find the Prime Factorization of a Composite Number </vt:lpstr>
      <vt:lpstr>Example 7: Finding the Prime Factorization  of a Number </vt:lpstr>
      <vt:lpstr>Example 7: Finding the Prime Factorization  of a Number  (cont.)</vt:lpstr>
      <vt:lpstr>Example 7: Finding the Prime Factorization  of a Number  (cont.)</vt:lpstr>
      <vt:lpstr>Example 8: Finding the Prime Factorization of a Number</vt:lpstr>
      <vt:lpstr>Example 8: Finding the Prime Factorization of a Number (cont.)</vt:lpstr>
      <vt:lpstr>Example 8: Finding the Prime Factorization of a Number (cont.)</vt:lpstr>
      <vt:lpstr>Example 8: Finding the Prime Factorization of a Number (cont.)</vt:lpstr>
      <vt:lpstr>Completion Example 9: Finding the Prime Factorization of a Number</vt:lpstr>
      <vt:lpstr>Completion Example 9: Finding the Prime Factorization of a Number (cont.)</vt:lpstr>
      <vt:lpstr>Factors of a Composite Number </vt:lpstr>
      <vt:lpstr>Example 10: Finding the Factors  of a Composite Number</vt:lpstr>
      <vt:lpstr>Completion Example 11: Finding the Factors of a  Composite Number</vt:lpstr>
      <vt:lpstr>Example 12: Using Factors of Counting Numbers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Rebecca Lebeaux</cp:lastModifiedBy>
  <cp:revision>197</cp:revision>
  <dcterms:created xsi:type="dcterms:W3CDTF">2013-04-26T14:43:13Z</dcterms:created>
  <dcterms:modified xsi:type="dcterms:W3CDTF">2018-06-22T14:03:46Z</dcterms:modified>
</cp:coreProperties>
</file>