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23"/>
  </p:handoutMasterIdLst>
  <p:sldIdLst>
    <p:sldId id="256" r:id="rId2"/>
    <p:sldId id="259" r:id="rId3"/>
    <p:sldId id="260" r:id="rId4"/>
    <p:sldId id="261" r:id="rId5"/>
    <p:sldId id="263" r:id="rId6"/>
    <p:sldId id="290" r:id="rId7"/>
    <p:sldId id="265" r:id="rId8"/>
    <p:sldId id="266" r:id="rId9"/>
    <p:sldId id="267" r:id="rId10"/>
    <p:sldId id="286" r:id="rId11"/>
    <p:sldId id="268" r:id="rId12"/>
    <p:sldId id="269" r:id="rId13"/>
    <p:sldId id="270" r:id="rId14"/>
    <p:sldId id="271" r:id="rId15"/>
    <p:sldId id="272" r:id="rId16"/>
    <p:sldId id="273" r:id="rId17"/>
    <p:sldId id="274" r:id="rId18"/>
    <p:sldId id="275" r:id="rId19"/>
    <p:sldId id="276" r:id="rId20"/>
    <p:sldId id="277" r:id="rId21"/>
    <p:sldId id="291" r:id="rId2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2D7D9F"/>
    <a:srgbClr val="000099"/>
    <a:srgbClr val="9900FF"/>
    <a:srgbClr val="000000"/>
    <a:srgbClr val="FFFFCC"/>
    <a:srgbClr val="1F497D"/>
    <a:srgbClr val="008080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0"/>
    <p:restoredTop sz="94660"/>
  </p:normalViewPr>
  <p:slideViewPr>
    <p:cSldViewPr>
      <p:cViewPr varScale="1">
        <p:scale>
          <a:sx n="78" d="100"/>
          <a:sy n="78" d="100"/>
        </p:scale>
        <p:origin x="390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6/22/2018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975129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1.8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612648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marL="0" indent="0" algn="ctr">
              <a:lnSpc>
                <a:spcPct val="90000"/>
              </a:lnSpc>
              <a:buNone/>
            </a:pPr>
            <a:r>
              <a:rPr lang="en-US" b="1" i="1" dirty="0">
                <a:solidFill>
                  <a:srgbClr val="1F497D"/>
                </a:solidFill>
              </a:rPr>
              <a:t>Tests for Divisibility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>
            <a:normAutofit/>
          </a:bodyPr>
          <a:lstStyle/>
          <a:p>
            <a:pPr marL="514350" indent="-514350">
              <a:spcBef>
                <a:spcPts val="1200"/>
              </a:spcBef>
              <a:buFont typeface="+mj-lt"/>
              <a:buAutoNum type="alphaLcPeriod" startAt="3"/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15,031</a:t>
            </a:r>
            <a:r>
              <a:rPr lang="en-US" dirty="0">
                <a:solidFill>
                  <a:schemeClr val="tx1"/>
                </a:solidFill>
              </a:rPr>
              <a:t> is </a:t>
            </a:r>
            <a:r>
              <a:rPr lang="en-US" dirty="0">
                <a:solidFill>
                  <a:srgbClr val="FF0000"/>
                </a:solidFill>
              </a:rPr>
              <a:t>not divisible by 4</a:t>
            </a:r>
            <a:r>
              <a:rPr lang="en-US" dirty="0">
                <a:solidFill>
                  <a:schemeClr val="tx1"/>
                </a:solidFill>
              </a:rPr>
              <a:t> since 31 is not divisible by 4.</a:t>
            </a:r>
          </a:p>
        </p:txBody>
      </p:sp>
      <p:sp>
        <p:nvSpPr>
          <p:cNvPr id="4" name="Title 4"/>
          <p:cNvSpPr txBox="1">
            <a:spLocks/>
          </p:cNvSpPr>
          <p:nvPr/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/>
          <a:p>
            <a:pPr lvl="0" algn="ctr">
              <a:lnSpc>
                <a:spcPts val="3000"/>
              </a:lnSpc>
              <a:spcBef>
                <a:spcPct val="0"/>
              </a:spcBef>
            </a:pPr>
            <a:r>
              <a:rPr lang="en-US" sz="3200" dirty="0">
                <a:solidFill>
                  <a:schemeClr val="accent1"/>
                </a:solidFill>
              </a:rPr>
              <a:t>Example 3: </a:t>
            </a:r>
            <a:r>
              <a:rPr lang="en-US" sz="3200" dirty="0"/>
              <a:t>Determining Divisibility by 4 (cont.)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rgbClr val="1F497D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040285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1588" indent="-1588" algn="ctr"/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Definition</a:t>
            </a:r>
          </a:p>
          <a:p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A number is divisible by 5 if the ones digit is 0 or 5.</a:t>
            </a:r>
          </a:p>
        </p:txBody>
      </p:sp>
      <p:sp>
        <p:nvSpPr>
          <p:cNvPr id="5" name="Title 4"/>
          <p:cNvSpPr txBox="1">
            <a:spLocks/>
          </p:cNvSpPr>
          <p:nvPr/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/>
          <a:p>
            <a:pPr lvl="0" algn="ctr">
              <a:lnSpc>
                <a:spcPts val="3000"/>
              </a:lnSpc>
              <a:spcBef>
                <a:spcPct val="0"/>
              </a:spcBef>
            </a:pPr>
            <a:r>
              <a:rPr lang="en-US" sz="3200" dirty="0">
                <a:solidFill>
                  <a:schemeClr val="accent1"/>
                </a:solidFill>
              </a:rPr>
              <a:t>Divisibility by 5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rgbClr val="1F497D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Rectangle 3"/>
          <p:cNvSpPr>
            <a:spLocks noGrp="1"/>
          </p:cNvSpPr>
          <p:nvPr>
            <p:ph idx="1"/>
          </p:nvPr>
        </p:nvSpPr>
        <p:spPr>
          <a:xfrm>
            <a:off x="457200" y="1019175"/>
            <a:ext cx="8229600" cy="5139869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tabLst>
                <a:tab pos="457200" algn="l"/>
              </a:tabLst>
            </a:pPr>
            <a:r>
              <a:rPr lang="en-US" dirty="0"/>
              <a:t>Determine whether each of the following numbers is divisible by 5.</a:t>
            </a:r>
            <a:endParaRPr lang="en-US" i="0" dirty="0">
              <a:solidFill>
                <a:schemeClr val="tx1"/>
              </a:solidFill>
            </a:endParaRPr>
          </a:p>
          <a:p>
            <a:pPr marL="457200" indent="-457200" eaLnBrk="1" hangingPunct="1">
              <a:buFont typeface="Courier New" pitchFamily="49" charset="0"/>
              <a:buAutoNum type="alphaLcPeriod"/>
            </a:pP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</a:rPr>
              <a:t>1365</a:t>
            </a:r>
          </a:p>
          <a:p>
            <a:pPr marL="457200" indent="-457200">
              <a:buFont typeface="Courier New" pitchFamily="49" charset="0"/>
              <a:buAutoNum type="alphaLcPeriod"/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970</a:t>
            </a:r>
          </a:p>
          <a:p>
            <a:pPr marL="457200" indent="-457200">
              <a:buFont typeface="Courier New" pitchFamily="49" charset="0"/>
              <a:buAutoNum type="alphaLcPeriod"/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1863</a:t>
            </a:r>
            <a:endParaRPr lang="en-US" i="0" dirty="0">
              <a:solidFill>
                <a:srgbClr val="0000FF"/>
              </a:solidFill>
            </a:endParaRPr>
          </a:p>
          <a:p>
            <a:pPr marL="0" indent="0" eaLnBrk="1" hangingPunct="1">
              <a:buFont typeface="Courier New" pitchFamily="49" charset="0"/>
              <a:buNone/>
              <a:tabLst>
                <a:tab pos="457200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514350" indent="-514350" eaLnBrk="1" hangingPunct="1">
              <a:buFont typeface="+mj-lt"/>
              <a:buAutoNum type="alphaLcPeriod"/>
              <a:tabLst>
                <a:tab pos="457200" algn="l"/>
              </a:tabLst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</a:rPr>
              <a:t>1365</a:t>
            </a:r>
            <a:r>
              <a:rPr lang="en-US" i="0" dirty="0">
                <a:solidFill>
                  <a:schemeClr val="tx1"/>
                </a:solidFill>
              </a:rPr>
              <a:t> is </a:t>
            </a:r>
            <a:r>
              <a:rPr lang="en-US" i="0" dirty="0">
                <a:solidFill>
                  <a:srgbClr val="FF0000"/>
                </a:solidFill>
              </a:rPr>
              <a:t>divisible by 5</a:t>
            </a:r>
            <a:r>
              <a:rPr lang="en-US" i="0" dirty="0">
                <a:solidFill>
                  <a:schemeClr val="tx1"/>
                </a:solidFill>
              </a:rPr>
              <a:t> since the ones digit is 5.</a:t>
            </a:r>
          </a:p>
          <a:p>
            <a:pPr marL="514350" indent="-514350" eaLnBrk="1" hangingPunct="1">
              <a:spcBef>
                <a:spcPts val="1200"/>
              </a:spcBef>
              <a:buFont typeface="+mj-lt"/>
              <a:buAutoNum type="alphaLcPeriod" startAt="2"/>
              <a:tabLst>
                <a:tab pos="457200" algn="l"/>
              </a:tabLst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</a:rPr>
              <a:t>970</a:t>
            </a:r>
            <a:r>
              <a:rPr lang="en-US" i="0" dirty="0">
                <a:solidFill>
                  <a:schemeClr val="tx1"/>
                </a:solidFill>
              </a:rPr>
              <a:t> is </a:t>
            </a:r>
            <a:r>
              <a:rPr lang="en-US" i="0" dirty="0">
                <a:solidFill>
                  <a:srgbClr val="FF0000"/>
                </a:solidFill>
              </a:rPr>
              <a:t>divisible by 5</a:t>
            </a:r>
            <a:r>
              <a:rPr lang="en-US" i="0" dirty="0">
                <a:solidFill>
                  <a:schemeClr val="tx1"/>
                </a:solidFill>
              </a:rPr>
              <a:t> since the ones digit is 0.</a:t>
            </a:r>
          </a:p>
          <a:p>
            <a:pPr marL="514350" indent="-514350" eaLnBrk="1" hangingPunct="1">
              <a:spcBef>
                <a:spcPts val="1200"/>
              </a:spcBef>
              <a:buFont typeface="+mj-lt"/>
              <a:buAutoNum type="alphaLcPeriod" startAt="3"/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</a:rPr>
              <a:t>1863</a:t>
            </a:r>
            <a:r>
              <a:rPr lang="en-US" i="0" dirty="0">
                <a:solidFill>
                  <a:schemeClr val="tx1"/>
                </a:solidFill>
              </a:rPr>
              <a:t> is </a:t>
            </a:r>
            <a:r>
              <a:rPr lang="en-US" i="0" dirty="0">
                <a:solidFill>
                  <a:srgbClr val="FF0000"/>
                </a:solidFill>
              </a:rPr>
              <a:t>not divisible by 5</a:t>
            </a:r>
            <a:r>
              <a:rPr lang="en-US" i="0" dirty="0">
                <a:solidFill>
                  <a:schemeClr val="tx1"/>
                </a:solidFill>
              </a:rPr>
              <a:t> since the ones digit is not 0 or 5.</a:t>
            </a:r>
          </a:p>
        </p:txBody>
      </p:sp>
      <p:sp>
        <p:nvSpPr>
          <p:cNvPr id="4" name="Title 4"/>
          <p:cNvSpPr txBox="1">
            <a:spLocks/>
          </p:cNvSpPr>
          <p:nvPr/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/>
          <a:p>
            <a:pPr lvl="0" algn="ctr">
              <a:lnSpc>
                <a:spcPts val="3000"/>
              </a:lnSpc>
              <a:spcBef>
                <a:spcPct val="0"/>
              </a:spcBef>
            </a:pPr>
            <a:r>
              <a:rPr lang="en-US" sz="3200" dirty="0">
                <a:solidFill>
                  <a:schemeClr val="accent1"/>
                </a:solidFill>
              </a:rPr>
              <a:t>Example 4: Determining Divisibility by 5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rgbClr val="1F497D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471172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algn="ctr"/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Definition</a:t>
            </a:r>
          </a:p>
          <a:p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A number is divisible by 6 if it is divisible by both 2 and 3.</a:t>
            </a:r>
          </a:p>
        </p:txBody>
      </p:sp>
      <p:sp>
        <p:nvSpPr>
          <p:cNvPr id="5" name="Title 4"/>
          <p:cNvSpPr txBox="1">
            <a:spLocks/>
          </p:cNvSpPr>
          <p:nvPr/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/>
          <a:p>
            <a:pPr lvl="0" algn="ctr">
              <a:lnSpc>
                <a:spcPts val="3000"/>
              </a:lnSpc>
              <a:spcBef>
                <a:spcPct val="0"/>
              </a:spcBef>
            </a:pPr>
            <a:r>
              <a:rPr lang="en-US" sz="3200" dirty="0">
                <a:solidFill>
                  <a:schemeClr val="accent1"/>
                </a:solidFill>
              </a:rPr>
              <a:t>Divisibility by 6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rgbClr val="1F497D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92620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tabLst>
                <a:tab pos="457200" algn="l"/>
              </a:tabLst>
            </a:pPr>
            <a:r>
              <a:rPr lang="en-US" dirty="0"/>
              <a:t>Determine whether each of the following numbers is divisible by 6.</a:t>
            </a:r>
            <a:endParaRPr lang="en-US" i="0" dirty="0">
              <a:solidFill>
                <a:schemeClr val="tx1"/>
              </a:solidFill>
            </a:endParaRPr>
          </a:p>
          <a:p>
            <a:pPr marL="514350" indent="-514350" eaLnBrk="1" hangingPunct="1">
              <a:buFont typeface="+mj-lt"/>
              <a:buAutoNum type="alphaLcPeriod"/>
              <a:tabLst>
                <a:tab pos="457200" algn="l"/>
              </a:tabLst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</a:rPr>
              <a:t>9054</a:t>
            </a:r>
          </a:p>
          <a:p>
            <a:pPr marL="514350" indent="-514350">
              <a:buFont typeface="+mj-lt"/>
              <a:buAutoNum type="alphaLcPeriod"/>
              <a:tabLst>
                <a:tab pos="457200" algn="l"/>
              </a:tabLst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17,000</a:t>
            </a:r>
            <a:endParaRPr lang="en-US" i="0" dirty="0">
              <a:solidFill>
                <a:schemeClr val="tx1"/>
              </a:solidFill>
            </a:endParaRPr>
          </a:p>
          <a:p>
            <a:pPr marL="0" indent="0" eaLnBrk="1" hangingPunct="1">
              <a:buFont typeface="Courier New" pitchFamily="49" charset="0"/>
              <a:buNone/>
              <a:tabLst>
                <a:tab pos="457200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514350" indent="-514350" eaLnBrk="1" hangingPunct="1">
              <a:spcBef>
                <a:spcPts val="1000"/>
              </a:spcBef>
              <a:spcAft>
                <a:spcPts val="300"/>
              </a:spcAft>
              <a:buFont typeface="+mj-lt"/>
              <a:buAutoNum type="alphaLcPeriod"/>
              <a:tabLst>
                <a:tab pos="457200" algn="l"/>
              </a:tabLst>
            </a:pP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</a:rPr>
              <a:t>9054</a:t>
            </a:r>
            <a:r>
              <a:rPr lang="en-US" i="0" dirty="0">
                <a:solidFill>
                  <a:schemeClr val="tx1"/>
                </a:solidFill>
              </a:rPr>
              <a:t> is divisible by 2 since the ones digit is 4. </a:t>
            </a:r>
            <a:r>
              <a:rPr lang="en-US" i="0" dirty="0">
                <a:solidFill>
                  <a:srgbClr val="0000FF"/>
                </a:solidFill>
              </a:rPr>
              <a:t>9054</a:t>
            </a:r>
            <a:r>
              <a:rPr lang="en-US" i="0" dirty="0">
                <a:solidFill>
                  <a:schemeClr val="tx1"/>
                </a:solidFill>
              </a:rPr>
              <a:t> is divisible by 3 since </a:t>
            </a:r>
            <a:r>
              <a:rPr lang="en-US" i="0" dirty="0">
                <a:solidFill>
                  <a:srgbClr val="000099"/>
                </a:solidFill>
              </a:rPr>
              <a:t>9 + 0 + 5 + 4 = 18</a:t>
            </a:r>
            <a:r>
              <a:rPr lang="en-US" i="0" dirty="0">
                <a:solidFill>
                  <a:schemeClr val="tx1"/>
                </a:solidFill>
              </a:rPr>
              <a:t>, and 18 is divisible by 3. Therefore, 9054 is </a:t>
            </a:r>
            <a:r>
              <a:rPr lang="en-US" i="0" dirty="0">
                <a:solidFill>
                  <a:srgbClr val="FF0000"/>
                </a:solidFill>
              </a:rPr>
              <a:t>divisible by 6</a:t>
            </a:r>
            <a:r>
              <a:rPr lang="en-US" i="0" dirty="0">
                <a:solidFill>
                  <a:schemeClr val="tx1"/>
                </a:solidFill>
              </a:rPr>
              <a:t>.</a:t>
            </a:r>
          </a:p>
        </p:txBody>
      </p:sp>
      <p:sp>
        <p:nvSpPr>
          <p:cNvPr id="4" name="Title 4"/>
          <p:cNvSpPr txBox="1">
            <a:spLocks/>
          </p:cNvSpPr>
          <p:nvPr/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/>
          <a:p>
            <a:pPr lvl="0" algn="ctr">
              <a:lnSpc>
                <a:spcPts val="3000"/>
              </a:lnSpc>
              <a:spcBef>
                <a:spcPct val="0"/>
              </a:spcBef>
            </a:pPr>
            <a:r>
              <a:rPr lang="en-US" sz="3200" dirty="0">
                <a:solidFill>
                  <a:schemeClr val="accent1"/>
                </a:solidFill>
              </a:rPr>
              <a:t>Example 5: Determining Divisibility by 6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rgbClr val="1F497D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902059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457200" indent="-457200">
              <a:buFont typeface="+mj-lt"/>
              <a:buAutoNum type="alphaLcPeriod" startAt="2"/>
            </a:pP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</a:rPr>
              <a:t>17,000</a:t>
            </a:r>
            <a:r>
              <a:rPr lang="en-US" i="0" dirty="0">
                <a:solidFill>
                  <a:schemeClr val="tx1"/>
                </a:solidFill>
              </a:rPr>
              <a:t> is divisible by 2 since the ones digit is 0.</a:t>
            </a:r>
          </a:p>
          <a:p>
            <a:pPr marL="457200" indent="-457200"/>
            <a:r>
              <a:rPr lang="en-US" i="0" dirty="0">
                <a:solidFill>
                  <a:srgbClr val="0000FF"/>
                </a:solidFill>
              </a:rPr>
              <a:t>	17,000</a:t>
            </a:r>
            <a:r>
              <a:rPr lang="en-US" i="0" dirty="0">
                <a:solidFill>
                  <a:schemeClr val="tx1"/>
                </a:solidFill>
              </a:rPr>
              <a:t> is not divisible by 3 since </a:t>
            </a:r>
            <a:r>
              <a:rPr lang="en-US" i="0" dirty="0">
                <a:solidFill>
                  <a:srgbClr val="000099"/>
                </a:solidFill>
              </a:rPr>
              <a:t>1</a:t>
            </a:r>
            <a:r>
              <a:rPr lang="en-US" dirty="0">
                <a:solidFill>
                  <a:srgbClr val="000099"/>
                </a:solidFill>
              </a:rPr>
              <a:t> + 7 + 0 + 0 + 0 = 8</a:t>
            </a:r>
            <a:r>
              <a:rPr lang="en-US" i="0" dirty="0">
                <a:solidFill>
                  <a:schemeClr val="tx1"/>
                </a:solidFill>
              </a:rPr>
              <a:t>, and 8 is not divisible by 3.  Therefore, </a:t>
            </a:r>
            <a:r>
              <a:rPr lang="en-US" i="0" dirty="0">
                <a:solidFill>
                  <a:srgbClr val="0000FF"/>
                </a:solidFill>
              </a:rPr>
              <a:t>17,000</a:t>
            </a:r>
            <a:r>
              <a:rPr lang="en-US" i="0" dirty="0">
                <a:solidFill>
                  <a:schemeClr val="tx1"/>
                </a:solidFill>
              </a:rPr>
              <a:t> is </a:t>
            </a:r>
            <a:r>
              <a:rPr lang="en-US" i="0" dirty="0">
                <a:solidFill>
                  <a:srgbClr val="FF0000"/>
                </a:solidFill>
              </a:rPr>
              <a:t>not divisible by 6</a:t>
            </a:r>
            <a:r>
              <a:rPr lang="en-US" i="0" dirty="0">
                <a:solidFill>
                  <a:schemeClr val="tx1"/>
                </a:solidFill>
              </a:rPr>
              <a:t>.</a:t>
            </a:r>
            <a:endParaRPr lang="en-US" dirty="0"/>
          </a:p>
        </p:txBody>
      </p:sp>
      <p:sp>
        <p:nvSpPr>
          <p:cNvPr id="4" name="Title 4"/>
          <p:cNvSpPr txBox="1">
            <a:spLocks/>
          </p:cNvSpPr>
          <p:nvPr/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/>
          <a:p>
            <a:pPr lvl="0" algn="ctr">
              <a:lnSpc>
                <a:spcPts val="3000"/>
              </a:lnSpc>
              <a:spcBef>
                <a:spcPct val="0"/>
              </a:spcBef>
            </a:pPr>
            <a:r>
              <a:rPr lang="en-US" sz="3200" dirty="0">
                <a:solidFill>
                  <a:schemeClr val="accent1"/>
                </a:solidFill>
              </a:rPr>
              <a:t>Example 5: Determining Divisibility by 6 (cont.)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rgbClr val="1F497D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471172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1588" indent="-1588" algn="ctr"/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Definition</a:t>
            </a:r>
          </a:p>
          <a:p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A number is divisible by 9 if the sum of the digits is divisible by 9.</a:t>
            </a:r>
          </a:p>
        </p:txBody>
      </p:sp>
      <p:sp>
        <p:nvSpPr>
          <p:cNvPr id="5" name="Title 4"/>
          <p:cNvSpPr txBox="1">
            <a:spLocks/>
          </p:cNvSpPr>
          <p:nvPr/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/>
          <a:p>
            <a:pPr lvl="0" algn="ctr">
              <a:lnSpc>
                <a:spcPts val="3000"/>
              </a:lnSpc>
              <a:spcBef>
                <a:spcPct val="0"/>
              </a:spcBef>
            </a:pPr>
            <a:r>
              <a:rPr lang="en-US" sz="3200" dirty="0">
                <a:solidFill>
                  <a:schemeClr val="accent1"/>
                </a:solidFill>
              </a:rPr>
              <a:t>Divisibility by 9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rgbClr val="1F497D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3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40120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tabLst>
                <a:tab pos="457200" algn="l"/>
              </a:tabLst>
            </a:pPr>
            <a:r>
              <a:rPr lang="en-US" dirty="0"/>
              <a:t>Determine whether each of the following numbers is divisible by 9.</a:t>
            </a:r>
            <a:endParaRPr lang="en-US" i="0" dirty="0">
              <a:solidFill>
                <a:schemeClr val="tx1"/>
              </a:solidFill>
            </a:endParaRPr>
          </a:p>
          <a:p>
            <a:pPr marL="514350" indent="-514350" eaLnBrk="1" hangingPunct="1">
              <a:buFont typeface="+mj-lt"/>
              <a:buAutoNum type="alphaLcPeriod"/>
              <a:tabLst>
                <a:tab pos="457200" algn="l"/>
              </a:tabLst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</a:rPr>
              <a:t>2530</a:t>
            </a:r>
          </a:p>
          <a:p>
            <a:pPr marL="514350" indent="-514350">
              <a:buFont typeface="+mj-lt"/>
              <a:buAutoNum type="alphaLcPeriod"/>
              <a:tabLst>
                <a:tab pos="457200" algn="l"/>
              </a:tabLst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873</a:t>
            </a:r>
            <a:endParaRPr lang="en-US" i="0" dirty="0">
              <a:solidFill>
                <a:schemeClr val="tx1"/>
              </a:solidFill>
            </a:endParaRPr>
          </a:p>
          <a:p>
            <a:pPr marL="0" indent="0" eaLnBrk="1" hangingPunct="1">
              <a:buFont typeface="Courier New" pitchFamily="49" charset="0"/>
              <a:buNone/>
              <a:tabLst>
                <a:tab pos="457200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514350" indent="-514350" eaLnBrk="1" hangingPunct="1">
              <a:buFont typeface="+mj-lt"/>
              <a:buAutoNum type="alphaLcPeriod"/>
            </a:pP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</a:rPr>
              <a:t>2530</a:t>
            </a:r>
            <a:r>
              <a:rPr lang="en-US" i="0" dirty="0">
                <a:solidFill>
                  <a:schemeClr val="tx1"/>
                </a:solidFill>
              </a:rPr>
              <a:t> is </a:t>
            </a:r>
            <a:r>
              <a:rPr lang="en-US" i="0" dirty="0">
                <a:solidFill>
                  <a:srgbClr val="FF0000"/>
                </a:solidFill>
              </a:rPr>
              <a:t>not divisible by 9</a:t>
            </a:r>
            <a:r>
              <a:rPr lang="en-US" i="0" dirty="0">
                <a:solidFill>
                  <a:schemeClr val="tx1"/>
                </a:solidFill>
              </a:rPr>
              <a:t> since </a:t>
            </a:r>
            <a:r>
              <a:rPr lang="en-US" i="0" dirty="0">
                <a:solidFill>
                  <a:srgbClr val="000099"/>
                </a:solidFill>
              </a:rPr>
              <a:t>2 + 5 + 3 + 0 = 10</a:t>
            </a:r>
            <a:r>
              <a:rPr lang="en-US" i="0" dirty="0">
                <a:solidFill>
                  <a:schemeClr val="tx1"/>
                </a:solidFill>
              </a:rPr>
              <a:t>, and 10 is not divisible by 9.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873</a:t>
            </a:r>
            <a:r>
              <a:rPr lang="en-US" dirty="0">
                <a:solidFill>
                  <a:schemeClr val="tx1"/>
                </a:solidFill>
              </a:rPr>
              <a:t> is </a:t>
            </a:r>
            <a:r>
              <a:rPr lang="en-US" dirty="0">
                <a:solidFill>
                  <a:srgbClr val="FF0000"/>
                </a:solidFill>
              </a:rPr>
              <a:t>divisible by 9</a:t>
            </a:r>
            <a:r>
              <a:rPr lang="en-US" dirty="0">
                <a:solidFill>
                  <a:schemeClr val="tx1"/>
                </a:solidFill>
              </a:rPr>
              <a:t> since </a:t>
            </a:r>
            <a:r>
              <a:rPr lang="en-US" dirty="0">
                <a:solidFill>
                  <a:srgbClr val="000099"/>
                </a:solidFill>
              </a:rPr>
              <a:t>8 + 7 + 3 = 18</a:t>
            </a:r>
            <a:r>
              <a:rPr lang="en-US" dirty="0">
                <a:solidFill>
                  <a:schemeClr val="tx1"/>
                </a:solidFill>
              </a:rPr>
              <a:t>, and 18 is divisible by 9.</a:t>
            </a:r>
          </a:p>
        </p:txBody>
      </p:sp>
      <p:sp>
        <p:nvSpPr>
          <p:cNvPr id="4" name="Title 4"/>
          <p:cNvSpPr txBox="1">
            <a:spLocks/>
          </p:cNvSpPr>
          <p:nvPr/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/>
          <a:p>
            <a:pPr lvl="0" algn="ctr">
              <a:lnSpc>
                <a:spcPts val="3000"/>
              </a:lnSpc>
              <a:spcBef>
                <a:spcPct val="0"/>
              </a:spcBef>
            </a:pPr>
            <a:r>
              <a:rPr lang="en-US" sz="3200" dirty="0">
                <a:solidFill>
                  <a:schemeClr val="accent1"/>
                </a:solidFill>
              </a:rPr>
              <a:t>Example 6: Determining Divisibility by 9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rgbClr val="1F497D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040285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1588" indent="-1588" algn="ctr"/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Definition</a:t>
            </a:r>
          </a:p>
          <a:p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A number is divisible by 10 if the ones digit is 0.</a:t>
            </a:r>
          </a:p>
        </p:txBody>
      </p:sp>
      <p:sp>
        <p:nvSpPr>
          <p:cNvPr id="6" name="Title 4"/>
          <p:cNvSpPr txBox="1">
            <a:spLocks/>
          </p:cNvSpPr>
          <p:nvPr/>
        </p:nvSpPr>
        <p:spPr>
          <a:xfrm>
            <a:off x="609600" y="3352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/>
          <a:p>
            <a:pPr lvl="0" algn="ctr">
              <a:lnSpc>
                <a:spcPts val="3000"/>
              </a:lnSpc>
              <a:spcBef>
                <a:spcPct val="0"/>
              </a:spcBef>
            </a:pPr>
            <a:r>
              <a:rPr lang="en-US" sz="3200" dirty="0">
                <a:solidFill>
                  <a:schemeClr val="accent1"/>
                </a:solidFill>
              </a:rPr>
              <a:t>Divisibility by 10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14267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tabLst>
                <a:tab pos="457200" algn="l"/>
              </a:tabLst>
            </a:pPr>
            <a:r>
              <a:rPr lang="en-US" dirty="0"/>
              <a:t>Determine whether each of the following numbers is divisible by 10.</a:t>
            </a:r>
            <a:endParaRPr lang="en-US" i="0" dirty="0">
              <a:solidFill>
                <a:schemeClr val="tx1"/>
              </a:solidFill>
            </a:endParaRPr>
          </a:p>
          <a:p>
            <a:pPr marL="514350" indent="-514350" eaLnBrk="1" hangingPunct="1">
              <a:buFont typeface="+mj-lt"/>
              <a:buAutoNum type="alphaLcPeriod"/>
              <a:tabLst>
                <a:tab pos="457200" algn="l"/>
              </a:tabLst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</a:rPr>
              <a:t>12,530</a:t>
            </a:r>
          </a:p>
          <a:p>
            <a:pPr marL="514350" indent="-514350">
              <a:buFont typeface="+mj-lt"/>
              <a:buAutoNum type="alphaLcPeriod"/>
              <a:tabLst>
                <a:tab pos="457200" algn="l"/>
              </a:tabLst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841</a:t>
            </a:r>
            <a:endParaRPr lang="en-US" i="0" dirty="0">
              <a:solidFill>
                <a:schemeClr val="tx1"/>
              </a:solidFill>
            </a:endParaRPr>
          </a:p>
          <a:p>
            <a:pPr marL="0" indent="0" eaLnBrk="1" hangingPunct="1">
              <a:spcBef>
                <a:spcPct val="50000"/>
              </a:spcBef>
              <a:buFont typeface="Courier New" pitchFamily="49" charset="0"/>
              <a:buNone/>
              <a:tabLst>
                <a:tab pos="457200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514350" indent="-514350" eaLnBrk="1" hangingPunct="1">
              <a:spcBef>
                <a:spcPct val="25000"/>
              </a:spcBef>
              <a:buFont typeface="+mj-lt"/>
              <a:buAutoNum type="alphaLcPeriod"/>
            </a:pP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</a:rPr>
              <a:t>12,530</a:t>
            </a:r>
            <a:r>
              <a:rPr lang="en-US" i="0" dirty="0">
                <a:solidFill>
                  <a:schemeClr val="tx1"/>
                </a:solidFill>
              </a:rPr>
              <a:t> is </a:t>
            </a:r>
            <a:r>
              <a:rPr lang="en-US" i="0" dirty="0">
                <a:solidFill>
                  <a:srgbClr val="FF0000"/>
                </a:solidFill>
              </a:rPr>
              <a:t>divisible by 10</a:t>
            </a:r>
            <a:r>
              <a:rPr lang="en-US" i="0" dirty="0">
                <a:solidFill>
                  <a:schemeClr val="tx1"/>
                </a:solidFill>
              </a:rPr>
              <a:t> since the ones digit is 0.</a:t>
            </a:r>
          </a:p>
          <a:p>
            <a:pPr marL="514350" indent="-514350">
              <a:spcBef>
                <a:spcPct val="25000"/>
              </a:spcBef>
              <a:buFont typeface="+mj-lt"/>
              <a:buAutoNum type="alphaLcPeriod"/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841</a:t>
            </a:r>
            <a:r>
              <a:rPr lang="en-US" dirty="0">
                <a:solidFill>
                  <a:schemeClr val="tx1"/>
                </a:solidFill>
              </a:rPr>
              <a:t> is </a:t>
            </a:r>
            <a:r>
              <a:rPr lang="en-US" dirty="0">
                <a:solidFill>
                  <a:srgbClr val="FF0000"/>
                </a:solidFill>
              </a:rPr>
              <a:t>not divisible by 10</a:t>
            </a:r>
            <a:r>
              <a:rPr lang="en-US" dirty="0">
                <a:solidFill>
                  <a:schemeClr val="tx1"/>
                </a:solidFill>
              </a:rPr>
              <a:t> since the ones digit is not 0.</a:t>
            </a:r>
          </a:p>
        </p:txBody>
      </p:sp>
      <p:sp>
        <p:nvSpPr>
          <p:cNvPr id="4" name="Title 4"/>
          <p:cNvSpPr txBox="1">
            <a:spLocks/>
          </p:cNvSpPr>
          <p:nvPr/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/>
          <a:p>
            <a:pPr lvl="0" algn="ctr">
              <a:lnSpc>
                <a:spcPts val="3000"/>
              </a:lnSpc>
              <a:spcBef>
                <a:spcPct val="0"/>
              </a:spcBef>
            </a:pPr>
            <a:r>
              <a:rPr lang="en-US" sz="3200" dirty="0">
                <a:solidFill>
                  <a:schemeClr val="accent1"/>
                </a:solidFill>
              </a:rPr>
              <a:t>Example 7: Determining Divisibility by 10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rgbClr val="1F497D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eaLnBrk="1" hangingPunct="1"/>
            <a:r>
              <a:rPr lang="en-US" sz="3200" dirty="0">
                <a:solidFill>
                  <a:schemeClr val="accent1"/>
                </a:solidFill>
              </a:rPr>
              <a:t>Objectives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954107"/>
          </a:xfrm>
          <a:prstGeom prst="rect">
            <a:avLst/>
          </a:prstGeom>
        </p:spPr>
        <p:txBody>
          <a:bodyPr>
            <a:spAutoFit/>
          </a:bodyPr>
          <a:lstStyle/>
          <a:p>
            <a:pPr marL="339725" indent="-339725" eaLnBrk="1" hangingPunct="1">
              <a:buFont typeface="Courier New" pitchFamily="49" charset="0"/>
              <a:buChar char="o"/>
            </a:pPr>
            <a:r>
              <a:rPr lang="en-US" i="0" dirty="0">
                <a:solidFill>
                  <a:schemeClr val="tx1"/>
                </a:solidFill>
              </a:rPr>
              <a:t>Check for divisibility by using the tests for  2, 3, 4, 5, 6, 9, and 10.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/>
          </p:cNvSpPr>
          <p:nvPr>
            <p:ph type="title"/>
          </p:nvPr>
        </p:nvSpPr>
        <p:spPr>
          <a:xfrm>
            <a:off x="457199" y="182880"/>
            <a:ext cx="8406245" cy="87395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dirty="0">
                <a:solidFill>
                  <a:schemeClr val="accent1"/>
                </a:solidFill>
              </a:rPr>
              <a:t>Completion Example 8: </a:t>
            </a:r>
            <a:r>
              <a:rPr lang="en-US" dirty="0">
                <a:solidFill>
                  <a:schemeClr val="accent1"/>
                </a:solidFill>
              </a:rPr>
              <a:t>Using the Divisibility Rules</a:t>
            </a:r>
          </a:p>
        </p:txBody>
      </p:sp>
      <p:sp>
        <p:nvSpPr>
          <p:cNvPr id="23555" name="Rectangle 3"/>
          <p:cNvSpPr>
            <a:spLocks noGrp="1"/>
          </p:cNvSpPr>
          <p:nvPr>
            <p:ph idx="1"/>
          </p:nvPr>
        </p:nvSpPr>
        <p:spPr>
          <a:xfrm>
            <a:off x="457199" y="1143000"/>
            <a:ext cx="8559209" cy="4876800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tabLst>
                <a:tab pos="457200" algn="l"/>
              </a:tabLst>
            </a:pPr>
            <a:r>
              <a:rPr lang="en-US" dirty="0"/>
              <a:t>Complete each sentence.</a:t>
            </a:r>
            <a:endParaRPr lang="en-US" b="1" i="0" dirty="0">
              <a:solidFill>
                <a:schemeClr val="tx1"/>
              </a:solidFill>
            </a:endParaRPr>
          </a:p>
          <a:p>
            <a:pPr marL="514350" indent="-514350" eaLnBrk="1" hangingPunct="1">
              <a:buFont typeface="+mj-lt"/>
              <a:buAutoNum type="alphaLcPeriod"/>
              <a:tabLst>
                <a:tab pos="457200" algn="l"/>
              </a:tabLst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</a:rPr>
              <a:t>250 is divisible by 10 since ________________</a:t>
            </a:r>
          </a:p>
          <a:p>
            <a:pPr marL="514350" indent="-514350">
              <a:spcBef>
                <a:spcPts val="1200"/>
              </a:spcBef>
              <a:buFont typeface="+mj-lt"/>
              <a:buAutoNum type="alphaLcPeriod" startAt="2"/>
              <a:tabLst>
                <a:tab pos="457200" algn="l"/>
              </a:tabLst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</a:rPr>
              <a:t>5712 is divisible by 4 </a:t>
            </a:r>
            <a:r>
              <a:rPr lang="en-US" dirty="0">
                <a:solidFill>
                  <a:schemeClr val="tx1"/>
                </a:solidFill>
              </a:rPr>
              <a:t>since ____________________</a:t>
            </a:r>
          </a:p>
          <a:p>
            <a:pPr>
              <a:spcBef>
                <a:spcPts val="1200"/>
              </a:spcBef>
              <a:tabLst>
                <a:tab pos="457200" algn="l"/>
              </a:tabLst>
            </a:pPr>
            <a:r>
              <a:rPr lang="en-US" i="0" dirty="0">
                <a:solidFill>
                  <a:schemeClr val="tx1"/>
                </a:solidFill>
              </a:rPr>
              <a:t>	</a:t>
            </a:r>
            <a:r>
              <a:rPr lang="en-US" dirty="0">
                <a:solidFill>
                  <a:schemeClr val="tx1"/>
                </a:solidFill>
              </a:rPr>
              <a:t> _____________________________</a:t>
            </a:r>
            <a:endParaRPr lang="en-US" i="0" dirty="0">
              <a:solidFill>
                <a:schemeClr val="tx1"/>
              </a:solidFill>
            </a:endParaRPr>
          </a:p>
          <a:p>
            <a:pPr marL="514350" indent="-514350">
              <a:spcBef>
                <a:spcPts val="1200"/>
              </a:spcBef>
              <a:buFont typeface="+mj-lt"/>
              <a:buAutoNum type="alphaLcPeriod" startAt="3"/>
              <a:tabLst>
                <a:tab pos="457200" algn="l"/>
              </a:tabLst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</a:rPr>
              <a:t>5402 is not divisible by 3 </a:t>
            </a:r>
            <a:r>
              <a:rPr lang="en-US" dirty="0">
                <a:solidFill>
                  <a:schemeClr val="tx1"/>
                </a:solidFill>
              </a:rPr>
              <a:t>since _________________ 	_______________________</a:t>
            </a:r>
            <a:endParaRPr lang="en-US" i="0" dirty="0">
              <a:solidFill>
                <a:schemeClr val="tx1"/>
              </a:solidFill>
            </a:endParaRPr>
          </a:p>
        </p:txBody>
      </p:sp>
      <p:sp>
        <p:nvSpPr>
          <p:cNvPr id="335876" name="Text Box 4"/>
          <p:cNvSpPr txBox="1">
            <a:spLocks noChangeArrowheads="1"/>
          </p:cNvSpPr>
          <p:nvPr/>
        </p:nvSpPr>
        <p:spPr bwMode="auto">
          <a:xfrm>
            <a:off x="4963391" y="1674631"/>
            <a:ext cx="2642070" cy="49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600" dirty="0">
                <a:solidFill>
                  <a:srgbClr val="FF0008"/>
                </a:solidFill>
                <a:latin typeface="Calibri" pitchFamily="34" charset="0"/>
              </a:rPr>
              <a:t>the ones digit is 0.</a:t>
            </a:r>
          </a:p>
        </p:txBody>
      </p:sp>
      <p:sp>
        <p:nvSpPr>
          <p:cNvPr id="335877" name="Text Box 5"/>
          <p:cNvSpPr txBox="1">
            <a:spLocks noChangeArrowheads="1"/>
          </p:cNvSpPr>
          <p:nvPr/>
        </p:nvSpPr>
        <p:spPr bwMode="auto">
          <a:xfrm>
            <a:off x="4978222" y="2273792"/>
            <a:ext cx="3327578" cy="49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600" dirty="0">
                <a:solidFill>
                  <a:srgbClr val="FF0008"/>
                </a:solidFill>
                <a:latin typeface="Calibri" pitchFamily="34" charset="0"/>
              </a:rPr>
              <a:t>the number formed by</a:t>
            </a:r>
          </a:p>
        </p:txBody>
      </p:sp>
      <p:sp>
        <p:nvSpPr>
          <p:cNvPr id="335878" name="Text Box 6"/>
          <p:cNvSpPr txBox="1">
            <a:spLocks noChangeArrowheads="1"/>
          </p:cNvSpPr>
          <p:nvPr/>
        </p:nvSpPr>
        <p:spPr bwMode="auto">
          <a:xfrm>
            <a:off x="5615931" y="3416598"/>
            <a:ext cx="2632452" cy="49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600" dirty="0">
                <a:solidFill>
                  <a:srgbClr val="FF0008"/>
                </a:solidFill>
                <a:latin typeface="Calibri" pitchFamily="34" charset="0"/>
              </a:rPr>
              <a:t>5 + 4 + 0 + 2 = 11,</a:t>
            </a:r>
          </a:p>
        </p:txBody>
      </p:sp>
      <p:sp>
        <p:nvSpPr>
          <p:cNvPr id="8" name="Text Box 5"/>
          <p:cNvSpPr txBox="1">
            <a:spLocks noChangeArrowheads="1"/>
          </p:cNvSpPr>
          <p:nvPr/>
        </p:nvSpPr>
        <p:spPr bwMode="auto">
          <a:xfrm>
            <a:off x="990600" y="2848804"/>
            <a:ext cx="5036443" cy="49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600" dirty="0">
                <a:solidFill>
                  <a:srgbClr val="FF0008"/>
                </a:solidFill>
                <a:latin typeface="Calibri" pitchFamily="34" charset="0"/>
              </a:rPr>
              <a:t>the last 2 digits (12) is divisible by 4.</a:t>
            </a:r>
          </a:p>
        </p:txBody>
      </p:sp>
      <p:sp>
        <p:nvSpPr>
          <p:cNvPr id="9" name="Text Box 6"/>
          <p:cNvSpPr txBox="1">
            <a:spLocks noChangeArrowheads="1"/>
          </p:cNvSpPr>
          <p:nvPr/>
        </p:nvSpPr>
        <p:spPr bwMode="auto">
          <a:xfrm>
            <a:off x="1371600" y="3851052"/>
            <a:ext cx="3833101" cy="49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600" dirty="0">
                <a:solidFill>
                  <a:srgbClr val="FF0008"/>
                </a:solidFill>
                <a:latin typeface="Calibri" pitchFamily="34" charset="0"/>
              </a:rPr>
              <a:t>and 11 is not divisible by 3.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58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58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58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5876" grpId="0"/>
      <p:bldP spid="335877" grpId="0"/>
      <p:bldP spid="335878" grpId="0"/>
      <p:bldP spid="8" grpId="0"/>
      <p:bldP spid="9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/>
          </p:cNvSpPr>
          <p:nvPr>
            <p:ph type="title"/>
          </p:nvPr>
        </p:nvSpPr>
        <p:spPr>
          <a:xfrm>
            <a:off x="457199" y="182880"/>
            <a:ext cx="8406245" cy="87395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dirty="0">
                <a:solidFill>
                  <a:schemeClr val="accent1"/>
                </a:solidFill>
              </a:rPr>
              <a:t>Completion Example 8: </a:t>
            </a:r>
            <a:r>
              <a:rPr lang="en-US" dirty="0">
                <a:solidFill>
                  <a:schemeClr val="accent1"/>
                </a:solidFill>
              </a:rPr>
              <a:t>Using the Divisibility Rules (cont.)</a:t>
            </a:r>
          </a:p>
        </p:txBody>
      </p:sp>
      <p:sp>
        <p:nvSpPr>
          <p:cNvPr id="23555" name="Rectangle 3"/>
          <p:cNvSpPr>
            <a:spLocks noGrp="1"/>
          </p:cNvSpPr>
          <p:nvPr>
            <p:ph idx="1"/>
          </p:nvPr>
        </p:nvSpPr>
        <p:spPr>
          <a:xfrm>
            <a:off x="457199" y="1143000"/>
            <a:ext cx="8559209" cy="487680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514350" indent="-514350">
              <a:spcBef>
                <a:spcPts val="1200"/>
              </a:spcBef>
              <a:buFont typeface="+mj-lt"/>
              <a:buAutoNum type="alphaLcPeriod" startAt="4"/>
              <a:tabLst>
                <a:tab pos="457200" algn="l"/>
              </a:tabLst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</a:rPr>
              <a:t>6036 is divisible by 6 </a:t>
            </a:r>
            <a:r>
              <a:rPr lang="en-US" dirty="0">
                <a:solidFill>
                  <a:schemeClr val="tx1"/>
                </a:solidFill>
              </a:rPr>
              <a:t>since ____________________</a:t>
            </a:r>
            <a:endParaRPr lang="en-US" i="0" dirty="0">
              <a:solidFill>
                <a:schemeClr val="tx1"/>
              </a:solidFill>
            </a:endParaRPr>
          </a:p>
          <a:p>
            <a:pPr>
              <a:tabLst>
                <a:tab pos="457200" algn="l"/>
              </a:tabLst>
            </a:pPr>
            <a:r>
              <a:rPr lang="en-US" i="0" dirty="0">
                <a:solidFill>
                  <a:schemeClr val="tx1"/>
                </a:solidFill>
              </a:rPr>
              <a:t>	</a:t>
            </a:r>
            <a:r>
              <a:rPr lang="en-US" dirty="0">
                <a:solidFill>
                  <a:schemeClr val="tx1"/>
                </a:solidFill>
              </a:rPr>
              <a:t>__________________________________________</a:t>
            </a:r>
          </a:p>
          <a:p>
            <a:pPr>
              <a:tabLst>
                <a:tab pos="457200" algn="l"/>
              </a:tabLst>
            </a:pPr>
            <a:r>
              <a:rPr lang="en-US" i="0" dirty="0">
                <a:solidFill>
                  <a:schemeClr val="tx1"/>
                </a:solidFill>
              </a:rPr>
              <a:t>	</a:t>
            </a:r>
            <a:r>
              <a:rPr lang="en-US" dirty="0">
                <a:solidFill>
                  <a:schemeClr val="tx1"/>
                </a:solidFill>
              </a:rPr>
              <a:t>__________________________________________</a:t>
            </a:r>
          </a:p>
          <a:p>
            <a:pPr>
              <a:tabLst>
                <a:tab pos="457200" algn="l"/>
              </a:tabLst>
            </a:pPr>
            <a:r>
              <a:rPr lang="en-US" dirty="0">
                <a:solidFill>
                  <a:schemeClr val="tx1"/>
                </a:solidFill>
              </a:rPr>
              <a:t>	__________________</a:t>
            </a:r>
            <a:endParaRPr lang="en-US" i="0" dirty="0">
              <a:solidFill>
                <a:schemeClr val="tx1"/>
              </a:solidFill>
            </a:endParaRPr>
          </a:p>
        </p:txBody>
      </p:sp>
      <p:sp>
        <p:nvSpPr>
          <p:cNvPr id="335879" name="Text Box 7"/>
          <p:cNvSpPr txBox="1">
            <a:spLocks noChangeArrowheads="1"/>
          </p:cNvSpPr>
          <p:nvPr/>
        </p:nvSpPr>
        <p:spPr bwMode="auto">
          <a:xfrm>
            <a:off x="4936885" y="1183957"/>
            <a:ext cx="3515706" cy="49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600" dirty="0">
                <a:solidFill>
                  <a:srgbClr val="FF0008"/>
                </a:solidFill>
                <a:latin typeface="Calibri" pitchFamily="34" charset="0"/>
              </a:rPr>
              <a:t>6036 is divisible by both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914400" y="1665314"/>
            <a:ext cx="7651325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2 and 3. (It is divisible by 2 since the ones digit is 6 </a:t>
            </a:r>
            <a:endParaRPr lang="en-US" sz="2600" dirty="0">
              <a:solidFill>
                <a:srgbClr val="FF0000"/>
              </a:solidFill>
              <a:latin typeface="Calibri" pitchFamily="34" charset="0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914400" y="2188081"/>
            <a:ext cx="7745903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and it is divisible by 3 since 6 + 0 + 3 + 6 = 15, and  </a:t>
            </a:r>
            <a:endParaRPr lang="en-US" sz="2600" dirty="0">
              <a:solidFill>
                <a:srgbClr val="FF0000"/>
              </a:solidFill>
              <a:latin typeface="Calibri" pitchFamily="34" charset="0"/>
            </a:endParaRP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914400" y="2710848"/>
            <a:ext cx="3182153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15 is divisible by 3.) </a:t>
            </a:r>
            <a:endParaRPr lang="en-US" sz="2600" dirty="0">
              <a:solidFill>
                <a:srgbClr val="FF0000"/>
              </a:solidFill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58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5879" grpId="0"/>
      <p:bldP spid="10" grpId="0"/>
      <p:bldP spid="11" grpId="0"/>
      <p:bldP spid="1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eaLnBrk="1" hangingPunct="1"/>
            <a:r>
              <a:rPr lang="en-US" sz="3200" dirty="0">
                <a:solidFill>
                  <a:schemeClr val="accent1"/>
                </a:solidFill>
              </a:rPr>
              <a:t>Divisibility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676630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algn="ctr"/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Definition</a:t>
            </a:r>
          </a:p>
          <a:p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If a number can be divided by another number so that the remainder is 0, then we say</a:t>
            </a:r>
          </a:p>
          <a:p>
            <a:pPr marL="514350" indent="-514350">
              <a:spcBef>
                <a:spcPct val="50000"/>
              </a:spcBef>
              <a:buFont typeface="+mj-lt"/>
              <a:buAutoNum type="arabicPeriod"/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the number is </a:t>
            </a:r>
            <a:r>
              <a:rPr lang="en-US" b="1" dirty="0">
                <a:solidFill>
                  <a:srgbClr val="C00000"/>
                </a:solidFill>
                <a:latin typeface="Calibri" pitchFamily="34" charset="0"/>
              </a:rPr>
              <a:t>divisible by 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the divisor, or</a:t>
            </a:r>
          </a:p>
          <a:p>
            <a:pPr marL="514350" indent="-514350">
              <a:spcBef>
                <a:spcPts val="1000"/>
              </a:spcBef>
              <a:buFont typeface="+mj-lt"/>
              <a:buAutoNum type="arabicPeriod"/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the divisor </a:t>
            </a:r>
            <a:r>
              <a:rPr lang="en-US" b="1" dirty="0">
                <a:solidFill>
                  <a:srgbClr val="C00000"/>
                </a:solidFill>
                <a:latin typeface="Calibri" pitchFamily="34" charset="0"/>
              </a:rPr>
              <a:t>divides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 the dividend.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902059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algn="ctr"/>
            <a:r>
              <a:rPr lang="en-US" b="1" dirty="0">
                <a:solidFill>
                  <a:srgbClr val="000000"/>
                </a:solidFill>
              </a:rPr>
              <a:t>Definition</a:t>
            </a:r>
          </a:p>
          <a:p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A number is divisible by 2 (is an </a:t>
            </a:r>
            <a:r>
              <a:rPr lang="en-US" b="1" dirty="0">
                <a:solidFill>
                  <a:srgbClr val="C00000"/>
                </a:solidFill>
                <a:latin typeface="Calibri" pitchFamily="34" charset="0"/>
              </a:rPr>
              <a:t>even number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) if the ones digit is 0, 2, 4, 6, or 8. (</a:t>
            </a:r>
            <a:r>
              <a:rPr lang="en-US" b="1" dirty="0">
                <a:solidFill>
                  <a:srgbClr val="C00000"/>
                </a:solidFill>
                <a:latin typeface="Calibri" pitchFamily="34" charset="0"/>
              </a:rPr>
              <a:t>Note: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 A number is an </a:t>
            </a:r>
            <a:r>
              <a:rPr lang="en-US" b="1" dirty="0">
                <a:solidFill>
                  <a:srgbClr val="C00000"/>
                </a:solidFill>
                <a:latin typeface="Calibri" pitchFamily="34" charset="0"/>
              </a:rPr>
              <a:t>odd number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 if it is not divisible by 2.)</a:t>
            </a:r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Divisibility by 2</a:t>
            </a:r>
            <a:endParaRPr lang="en-US" sz="3200" dirty="0">
              <a:solidFill>
                <a:schemeClr val="accent1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918269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tabLst>
                <a:tab pos="457200" algn="l"/>
              </a:tabLst>
            </a:pPr>
            <a:r>
              <a:rPr lang="en-US" dirty="0">
                <a:solidFill>
                  <a:schemeClr val="tx1"/>
                </a:solidFill>
              </a:rPr>
              <a:t>Determine whether each of the following numbers is divisible by 2.</a:t>
            </a:r>
          </a:p>
          <a:p>
            <a:pPr marL="514350" indent="-514350" eaLnBrk="1" hangingPunct="1">
              <a:buFont typeface="+mj-lt"/>
              <a:buAutoNum type="alphaLcPeriod"/>
              <a:tabLst>
                <a:tab pos="457200" algn="l"/>
              </a:tabLst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</a:rPr>
              <a:t>674</a:t>
            </a:r>
          </a:p>
          <a:p>
            <a:pPr marL="514350" indent="-514350" eaLnBrk="1" hangingPunct="1">
              <a:buFont typeface="+mj-lt"/>
              <a:buAutoNum type="alphaLcPeriod"/>
              <a:tabLst>
                <a:tab pos="457200" algn="l"/>
              </a:tabLst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</a:rPr>
              <a:t>357</a:t>
            </a:r>
          </a:p>
          <a:p>
            <a:pPr marL="0" indent="0" eaLnBrk="1" hangingPunct="1">
              <a:buFont typeface="Courier New" pitchFamily="49" charset="0"/>
              <a:buNone/>
              <a:tabLst>
                <a:tab pos="457200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</a:rPr>
              <a:t>674</a:t>
            </a:r>
            <a:r>
              <a:rPr lang="en-US" i="0" dirty="0">
                <a:solidFill>
                  <a:schemeClr val="tx1"/>
                </a:solidFill>
              </a:rPr>
              <a:t> is </a:t>
            </a:r>
            <a:r>
              <a:rPr lang="en-US" i="0" dirty="0">
                <a:solidFill>
                  <a:srgbClr val="FF0000"/>
                </a:solidFill>
              </a:rPr>
              <a:t>divisible by 2 </a:t>
            </a:r>
            <a:r>
              <a:rPr lang="en-US" i="0" dirty="0">
                <a:solidFill>
                  <a:schemeClr val="tx1"/>
                </a:solidFill>
              </a:rPr>
              <a:t>since the ones digit is 4 (an even digit).</a:t>
            </a:r>
          </a:p>
          <a:p>
            <a:pPr marL="514350" indent="-514350">
              <a:buFont typeface="+mj-lt"/>
              <a:buAutoNum type="alphaLcPeriod" startAt="2"/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357</a:t>
            </a:r>
            <a:r>
              <a:rPr lang="en-US" dirty="0"/>
              <a:t> is </a:t>
            </a:r>
            <a:r>
              <a:rPr lang="en-US" dirty="0">
                <a:solidFill>
                  <a:srgbClr val="FF0000"/>
                </a:solidFill>
              </a:rPr>
              <a:t>not divisible by 2 </a:t>
            </a:r>
            <a:r>
              <a:rPr lang="en-US" dirty="0"/>
              <a:t>since the ones digit is not </a:t>
            </a:r>
            <a:r>
              <a:rPr lang="en-US" dirty="0">
                <a:solidFill>
                  <a:srgbClr val="0000FF"/>
                </a:solidFill>
              </a:rPr>
              <a:t>0,</a:t>
            </a:r>
            <a:r>
              <a:rPr lang="en-US" dirty="0"/>
              <a:t> </a:t>
            </a:r>
            <a:r>
              <a:rPr lang="en-US" dirty="0">
                <a:solidFill>
                  <a:srgbClr val="0000FF"/>
                </a:solidFill>
              </a:rPr>
              <a:t>2, 4, 6,</a:t>
            </a:r>
            <a:r>
              <a:rPr lang="en-US" dirty="0"/>
              <a:t> or </a:t>
            </a:r>
            <a:r>
              <a:rPr lang="en-US" dirty="0">
                <a:solidFill>
                  <a:srgbClr val="0000FF"/>
                </a:solidFill>
              </a:rPr>
              <a:t>8</a:t>
            </a:r>
            <a:r>
              <a:rPr lang="en-US" dirty="0"/>
              <a:t>.</a:t>
            </a:r>
          </a:p>
          <a:p>
            <a:pPr marL="457200" indent="-457200"/>
            <a:endParaRPr lang="en-US" i="0" dirty="0">
              <a:solidFill>
                <a:schemeClr val="tx1"/>
              </a:solidFill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/>
          <a:p>
            <a:pPr lvl="0" algn="ctr">
              <a:lnSpc>
                <a:spcPts val="3000"/>
              </a:lnSpc>
              <a:spcBef>
                <a:spcPct val="0"/>
              </a:spcBef>
            </a:pPr>
            <a:r>
              <a:rPr lang="en-US" sz="3200" dirty="0">
                <a:solidFill>
                  <a:schemeClr val="accent1"/>
                </a:solidFill>
              </a:rPr>
              <a:t>Example 1: Determining Divisibility by 2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471172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1588" indent="-1588" algn="ctr" eaLnBrk="1" hangingPunct="1">
              <a:buFont typeface="Courier New" pitchFamily="49" charset="0"/>
              <a:buNone/>
            </a:pPr>
            <a:r>
              <a:rPr lang="en-US" b="1" i="0" dirty="0">
                <a:solidFill>
                  <a:srgbClr val="000000"/>
                </a:solidFill>
              </a:rPr>
              <a:t>Definition</a:t>
            </a:r>
          </a:p>
          <a:p>
            <a:r>
              <a:rPr lang="en-US" dirty="0">
                <a:solidFill>
                  <a:srgbClr val="000000"/>
                </a:solidFill>
              </a:rPr>
              <a:t>A number is divisible by 3 if the sum of the digits is divisible by 3.</a:t>
            </a: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/>
          <a:p>
            <a:pPr lvl="0" algn="ctr">
              <a:lnSpc>
                <a:spcPts val="3000"/>
              </a:lnSpc>
              <a:spcBef>
                <a:spcPct val="0"/>
              </a:spcBef>
            </a:pPr>
            <a:r>
              <a:rPr lang="en-US" sz="3200" dirty="0">
                <a:solidFill>
                  <a:schemeClr val="accent1"/>
                </a:solidFill>
              </a:rPr>
              <a:t>Divisibility by 3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40120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indent="0" eaLnBrk="1" hangingPunct="1">
              <a:buFont typeface="Courier New" pitchFamily="49" charset="0"/>
              <a:buNone/>
              <a:tabLst>
                <a:tab pos="457200" algn="l"/>
              </a:tabLst>
            </a:pPr>
            <a:r>
              <a:rPr lang="en-US" i="0" dirty="0">
                <a:solidFill>
                  <a:schemeClr val="tx1"/>
                </a:solidFill>
              </a:rPr>
              <a:t>Determine whether each of the following numbers is divisible by 3.</a:t>
            </a:r>
          </a:p>
          <a:p>
            <a:pPr marL="514350" indent="-514350" eaLnBrk="1" hangingPunct="1">
              <a:buFont typeface="+mj-lt"/>
              <a:buAutoNum type="alphaLcPeriod"/>
              <a:tabLst>
                <a:tab pos="457200" algn="l"/>
              </a:tabLst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</a:rPr>
              <a:t>6801</a:t>
            </a:r>
          </a:p>
          <a:p>
            <a:pPr marL="514350" indent="-514350">
              <a:buFont typeface="+mj-lt"/>
              <a:buAutoNum type="alphaLcPeriod"/>
              <a:tabLst>
                <a:tab pos="457200" algn="l"/>
              </a:tabLst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356</a:t>
            </a:r>
            <a:endParaRPr lang="en-US" i="0" dirty="0">
              <a:solidFill>
                <a:schemeClr val="tx1"/>
              </a:solidFill>
            </a:endParaRPr>
          </a:p>
          <a:p>
            <a:pPr marL="0" indent="0" eaLnBrk="1" hangingPunct="1">
              <a:buFont typeface="Courier New" pitchFamily="49" charset="0"/>
              <a:buNone/>
              <a:tabLst>
                <a:tab pos="457200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514350" indent="-514350" eaLnBrk="1" hangingPunct="1">
              <a:buFont typeface="+mj-lt"/>
              <a:buAutoNum type="alphaLcPeriod"/>
            </a:pP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</a:rPr>
              <a:t>6801</a:t>
            </a:r>
            <a:r>
              <a:rPr lang="en-US" i="0" dirty="0">
                <a:solidFill>
                  <a:schemeClr val="tx1"/>
                </a:solidFill>
              </a:rPr>
              <a:t> is </a:t>
            </a:r>
            <a:r>
              <a:rPr lang="en-US" i="0" dirty="0">
                <a:solidFill>
                  <a:srgbClr val="FF0000"/>
                </a:solidFill>
              </a:rPr>
              <a:t>divisible by 3 </a:t>
            </a:r>
            <a:r>
              <a:rPr lang="en-US" i="0" dirty="0">
                <a:solidFill>
                  <a:schemeClr val="tx1"/>
                </a:solidFill>
              </a:rPr>
              <a:t>since </a:t>
            </a:r>
            <a:r>
              <a:rPr lang="en-US" i="0" dirty="0">
                <a:solidFill>
                  <a:srgbClr val="000099"/>
                </a:solidFill>
              </a:rPr>
              <a:t>6 + 8 + 0 + 1 = 15</a:t>
            </a:r>
            <a:r>
              <a:rPr lang="en-US" i="0" dirty="0">
                <a:solidFill>
                  <a:schemeClr val="tx1"/>
                </a:solidFill>
              </a:rPr>
              <a:t>, and </a:t>
            </a:r>
            <a:r>
              <a:rPr lang="en-US" i="0" dirty="0">
                <a:solidFill>
                  <a:srgbClr val="000099"/>
                </a:solidFill>
              </a:rPr>
              <a:t>15 is divisible by 3</a:t>
            </a:r>
            <a:r>
              <a:rPr lang="en-US" i="0" dirty="0">
                <a:solidFill>
                  <a:schemeClr val="tx1"/>
                </a:solidFill>
              </a:rPr>
              <a:t>.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356</a:t>
            </a:r>
            <a:r>
              <a:rPr lang="en-US" dirty="0">
                <a:solidFill>
                  <a:schemeClr val="tx1"/>
                </a:solidFill>
              </a:rPr>
              <a:t> is </a:t>
            </a:r>
            <a:r>
              <a:rPr lang="en-US" dirty="0">
                <a:solidFill>
                  <a:srgbClr val="FF0000"/>
                </a:solidFill>
              </a:rPr>
              <a:t>not divisible by 3</a:t>
            </a:r>
            <a:r>
              <a:rPr lang="en-US" dirty="0">
                <a:solidFill>
                  <a:schemeClr val="tx1"/>
                </a:solidFill>
              </a:rPr>
              <a:t> since </a:t>
            </a:r>
            <a:r>
              <a:rPr lang="en-US" dirty="0">
                <a:solidFill>
                  <a:srgbClr val="000099"/>
                </a:solidFill>
              </a:rPr>
              <a:t>3 + 5 + 6 = 14</a:t>
            </a:r>
            <a:r>
              <a:rPr lang="en-US" dirty="0">
                <a:solidFill>
                  <a:schemeClr val="tx1"/>
                </a:solidFill>
              </a:rPr>
              <a:t>, and </a:t>
            </a:r>
            <a:r>
              <a:rPr lang="en-US" dirty="0">
                <a:solidFill>
                  <a:srgbClr val="000099"/>
                </a:solidFill>
              </a:rPr>
              <a:t>14 is not divisible by 3</a:t>
            </a:r>
            <a:r>
              <a:rPr lang="en-US" dirty="0">
                <a:solidFill>
                  <a:schemeClr val="tx1"/>
                </a:solidFill>
              </a:rPr>
              <a:t>.</a:t>
            </a:r>
            <a:endParaRPr lang="en-US" i="0" dirty="0">
              <a:solidFill>
                <a:schemeClr val="tx1"/>
              </a:solidFill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/>
          <a:p>
            <a:pPr lvl="0" algn="ctr">
              <a:lnSpc>
                <a:spcPts val="3000"/>
              </a:lnSpc>
              <a:spcBef>
                <a:spcPct val="0"/>
              </a:spcBef>
            </a:pPr>
            <a:r>
              <a:rPr lang="en-US" sz="3200" dirty="0">
                <a:solidFill>
                  <a:schemeClr val="accent1"/>
                </a:solidFill>
              </a:rPr>
              <a:t>Example 2: Determining Divisibility by 3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902059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algn="ctr"/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Definition</a:t>
            </a:r>
          </a:p>
          <a:p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A number is divisible by 4 if the number formed by the last two digits is divisible by 4. (00 is considered to be divisible by 4.)</a:t>
            </a: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/>
          <a:p>
            <a:pPr lvl="0" algn="ctr">
              <a:lnSpc>
                <a:spcPts val="3000"/>
              </a:lnSpc>
              <a:spcBef>
                <a:spcPct val="0"/>
              </a:spcBef>
            </a:pPr>
            <a:r>
              <a:rPr lang="en-US" sz="3200" dirty="0">
                <a:solidFill>
                  <a:schemeClr val="accent1"/>
                </a:solidFill>
              </a:rPr>
              <a:t>Divisibility by 4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Rectangle 3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800600"/>
          </a:xfrm>
          <a:prstGeom prst="rect">
            <a:avLst/>
          </a:prstGeom>
        </p:spPr>
        <p:txBody>
          <a:bodyPr>
            <a:normAutofit lnSpcReduction="10000"/>
          </a:bodyPr>
          <a:lstStyle/>
          <a:p>
            <a:pPr>
              <a:tabLst>
                <a:tab pos="457200" algn="l"/>
              </a:tabLst>
            </a:pPr>
            <a:r>
              <a:rPr lang="en-US" i="0" dirty="0">
                <a:solidFill>
                  <a:schemeClr val="tx1"/>
                </a:solidFill>
              </a:rPr>
              <a:t>Determine </a:t>
            </a:r>
            <a:r>
              <a:rPr lang="en-US" dirty="0"/>
              <a:t>whether each</a:t>
            </a:r>
            <a:r>
              <a:rPr lang="en-US" i="0" dirty="0">
                <a:solidFill>
                  <a:schemeClr val="tx1"/>
                </a:solidFill>
              </a:rPr>
              <a:t> of the following numbers is divisible by 4.</a:t>
            </a:r>
          </a:p>
          <a:p>
            <a:pPr marL="514350" indent="-514350" eaLnBrk="1" hangingPunct="1">
              <a:buFont typeface="+mj-lt"/>
              <a:buAutoNum type="alphaLcPeriod"/>
              <a:tabLst>
                <a:tab pos="457200" algn="l"/>
              </a:tabLst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</a:rPr>
              <a:t>9036</a:t>
            </a:r>
          </a:p>
          <a:p>
            <a:pPr marL="514350" indent="-514350">
              <a:buFont typeface="+mj-lt"/>
              <a:buAutoNum type="alphaLcPeriod"/>
              <a:tabLst>
                <a:tab pos="457200" algn="l"/>
              </a:tabLst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6700</a:t>
            </a:r>
          </a:p>
          <a:p>
            <a:pPr marL="514350" indent="-514350">
              <a:buFont typeface="+mj-lt"/>
              <a:buAutoNum type="alphaLcPeriod"/>
              <a:tabLst>
                <a:tab pos="457200" algn="l"/>
              </a:tabLst>
            </a:pP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15,031</a:t>
            </a:r>
            <a:endParaRPr lang="en-US" i="0" dirty="0">
              <a:solidFill>
                <a:schemeClr val="tx1"/>
              </a:solidFill>
            </a:endParaRPr>
          </a:p>
          <a:p>
            <a:pPr marL="0" indent="0" eaLnBrk="1" hangingPunct="1">
              <a:buFont typeface="Courier New" pitchFamily="49" charset="0"/>
              <a:buNone/>
              <a:tabLst>
                <a:tab pos="457200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514350" indent="-514350" eaLnBrk="1" hangingPunct="1">
              <a:buFont typeface="+mj-lt"/>
              <a:buAutoNum type="alphaLcPeriod"/>
            </a:pP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</a:rPr>
              <a:t>9036</a:t>
            </a:r>
            <a:r>
              <a:rPr lang="en-US" i="0" dirty="0">
                <a:solidFill>
                  <a:schemeClr val="tx1"/>
                </a:solidFill>
              </a:rPr>
              <a:t> is </a:t>
            </a:r>
            <a:r>
              <a:rPr lang="en-US" i="0" dirty="0">
                <a:solidFill>
                  <a:srgbClr val="FF0000"/>
                </a:solidFill>
              </a:rPr>
              <a:t>divisible by 4</a:t>
            </a:r>
            <a:r>
              <a:rPr lang="en-US" i="0" dirty="0">
                <a:solidFill>
                  <a:schemeClr val="tx1"/>
                </a:solidFill>
              </a:rPr>
              <a:t> since 36 (the number formed by the last two digits) is divisible by 4.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6700</a:t>
            </a:r>
            <a:r>
              <a:rPr lang="en-US" dirty="0">
                <a:solidFill>
                  <a:schemeClr val="tx1"/>
                </a:solidFill>
              </a:rPr>
              <a:t> is </a:t>
            </a:r>
            <a:r>
              <a:rPr lang="en-US" dirty="0">
                <a:solidFill>
                  <a:srgbClr val="FF0000"/>
                </a:solidFill>
              </a:rPr>
              <a:t>divisible by 4</a:t>
            </a:r>
            <a:r>
              <a:rPr lang="en-US" dirty="0">
                <a:solidFill>
                  <a:schemeClr val="tx1"/>
                </a:solidFill>
              </a:rPr>
              <a:t> since 00 is considered to be divisible by 4.</a:t>
            </a:r>
          </a:p>
          <a:p>
            <a:pPr marL="514350" indent="-514350" eaLnBrk="1" hangingPunct="1">
              <a:buFont typeface="+mj-lt"/>
              <a:buAutoNum type="alphaLcPeriod"/>
            </a:pPr>
            <a:endParaRPr lang="en-US" i="0" dirty="0">
              <a:solidFill>
                <a:schemeClr val="tx1"/>
              </a:solidFill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/>
          <a:p>
            <a:pPr lvl="0" algn="ctr">
              <a:lnSpc>
                <a:spcPts val="3000"/>
              </a:lnSpc>
              <a:spcBef>
                <a:spcPct val="0"/>
              </a:spcBef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dirty="0">
                <a:solidFill>
                  <a:schemeClr val="accent1"/>
                </a:solidFill>
              </a:rPr>
              <a:t>Example 3: </a:t>
            </a:r>
            <a:r>
              <a:rPr lang="en-US" dirty="0"/>
              <a:t>Determining Divisibility by 4</a:t>
            </a:r>
            <a:endParaRPr lang="en-US" dirty="0">
              <a:solidFill>
                <a:schemeClr val="accent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329</TotalTime>
  <Words>887</Words>
  <Application>Microsoft Office PowerPoint</Application>
  <PresentationFormat>On-screen Show (4:3)</PresentationFormat>
  <Paragraphs>106</Paragraphs>
  <Slides>21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5" baseType="lpstr">
      <vt:lpstr>Arial</vt:lpstr>
      <vt:lpstr>Calibri</vt:lpstr>
      <vt:lpstr>Courier New</vt:lpstr>
      <vt:lpstr>Office Theme</vt:lpstr>
      <vt:lpstr>Section 1.8</vt:lpstr>
      <vt:lpstr>Objectives</vt:lpstr>
      <vt:lpstr>Divisibility</vt:lpstr>
      <vt:lpstr>Divisibility by 2</vt:lpstr>
      <vt:lpstr>PowerPoint Presentation</vt:lpstr>
      <vt:lpstr>PowerPoint Presentation</vt:lpstr>
      <vt:lpstr>PowerPoint Presentation</vt:lpstr>
      <vt:lpstr>PowerPoint Presentation</vt:lpstr>
      <vt:lpstr>Example 3: Determining Divisibility by 4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Completion Example 8: Using the Divisibility Rules</vt:lpstr>
      <vt:lpstr>Completion Example 8: Using the Divisibility Rules (cont.)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Developmental Mathematics</dc:title>
  <dc:creator>Hawkes Learning</dc:creator>
  <cp:lastModifiedBy>Rebecca Lebeaux</cp:lastModifiedBy>
  <cp:revision>92</cp:revision>
  <dcterms:created xsi:type="dcterms:W3CDTF">2013-04-26T14:43:13Z</dcterms:created>
  <dcterms:modified xsi:type="dcterms:W3CDTF">2018-06-22T13:46:26Z</dcterms:modified>
</cp:coreProperties>
</file>