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8" r:id="rId6"/>
    <p:sldId id="260" r:id="rId7"/>
    <p:sldId id="264" r:id="rId8"/>
    <p:sldId id="265" r:id="rId9"/>
    <p:sldId id="266" r:id="rId10"/>
    <p:sldId id="267" r:id="rId11"/>
  </p:sldIdLst>
  <p:sldSz cx="9144000" cy="6858000" type="screen4x3"/>
  <p:notesSz cx="6858000" cy="9144000"/>
  <p:embeddedFontLst>
    <p:embeddedFont>
      <p:font typeface="Cambria Math" panose="02040503050406030204" pitchFamily="18"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6.6</a:t>
            </a:r>
          </a:p>
        </p:txBody>
      </p:sp>
      <p:sp>
        <p:nvSpPr>
          <p:cNvPr id="2" name="Text Placeholder 1"/>
          <p:cNvSpPr>
            <a:spLocks noGrp="1"/>
          </p:cNvSpPr>
          <p:nvPr>
            <p:ph type="body" sz="quarter" idx="10"/>
          </p:nvPr>
        </p:nvSpPr>
        <p:spPr/>
        <p:txBody>
          <a:bodyPr/>
          <a:lstStyle/>
          <a:p>
            <a:pPr algn="ctr"/>
            <a:r>
              <a:t>The Hypergeometric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Calculating the Expected Value and Variance of a Hypergeometric Random Variable</a:t>
            </a:r>
          </a:p>
        </p:txBody>
      </p:sp>
      <p:sp>
        <p:nvSpPr>
          <p:cNvPr id="3" name="Text Placeholder 2"/>
          <p:cNvSpPr>
            <a:spLocks noGrp="1"/>
          </p:cNvSpPr>
          <p:nvPr>
            <p:ph type="body" sz="quarter" idx="10"/>
          </p:nvPr>
        </p:nvSpPr>
        <p:spPr/>
        <p:txBody>
          <a:bodyPr>
            <a:normAutofit/>
          </a:bodyPr>
          <a:lstStyle/>
          <a:p>
            <a:r>
              <a:rPr sz="2800" dirty="0"/>
              <a:t>Compute the expected value and variance for the random variable defined in </a:t>
            </a:r>
            <a:r>
              <a:rPr lang="en-IN" sz="2800" dirty="0"/>
              <a:t>Example 1</a:t>
            </a:r>
            <a:r>
              <a:rPr sz="2800" dirty="0"/>
              <a:t>.</a:t>
            </a:r>
            <a:endParaRPr lang="en-US" sz="2800" dirty="0"/>
          </a:p>
          <a:p>
            <a:r>
              <a:rPr lang="en-IN" sz="2800" b="1" dirty="0"/>
              <a:t>Solution</a:t>
            </a:r>
            <a:endParaRPr sz="2800" dirty="0"/>
          </a:p>
        </p:txBody>
      </p:sp>
      <p:pic>
        <p:nvPicPr>
          <p:cNvPr id="6" name="Picture 5" descr="E of capital X equals 2 times open parentheses 4 divided by 15 close parentheses approximately equals to 0.5333, and&#10;&#10;sigma squared equals V of capital X equals 2 times  open parentheses 4 divided by 15 close parentheses times open parentheses 1 minus open fraction 4 divided by 15 close fraction close parentheses times open parentheses 15 minus 2 close parentheses divided by open parentheses 15 minus 1 close parentheses approximately equals to 0.3632">
            <a:extLst>
              <a:ext uri="{FF2B5EF4-FFF2-40B4-BE49-F238E27FC236}">
                <a16:creationId xmlns:a16="http://schemas.microsoft.com/office/drawing/2014/main" id="{425E9696-480A-64E3-A70D-AC477A196D27}"/>
              </a:ext>
            </a:extLst>
          </p:cNvPr>
          <p:cNvPicPr>
            <a:picLocks noChangeAspect="1"/>
          </p:cNvPicPr>
          <p:nvPr/>
        </p:nvPicPr>
        <p:blipFill>
          <a:blip r:embed="rId2"/>
          <a:stretch>
            <a:fillRect/>
          </a:stretch>
        </p:blipFill>
        <p:spPr>
          <a:xfrm>
            <a:off x="1592820" y="2286000"/>
            <a:ext cx="5958360" cy="1944000"/>
          </a:xfrm>
          <a:prstGeom prst="rect">
            <a:avLst/>
          </a:prstGeom>
        </p:spPr>
      </p:pic>
      <p:sp>
        <p:nvSpPr>
          <p:cNvPr id="5" name="TextBox 4">
            <a:extLst>
              <a:ext uri="{FF2B5EF4-FFF2-40B4-BE49-F238E27FC236}">
                <a16:creationId xmlns:a16="http://schemas.microsoft.com/office/drawing/2014/main" id="{B21B59CD-DE27-7938-AE3F-40D260CE88E7}"/>
              </a:ext>
            </a:extLst>
          </p:cNvPr>
          <p:cNvSpPr txBox="1"/>
          <p:nvPr/>
        </p:nvSpPr>
        <p:spPr>
          <a:xfrm>
            <a:off x="457200" y="4175343"/>
            <a:ext cx="8229600" cy="1815882"/>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Thus, if the experiment were repeated many times, the average number of stocks in the mutual fund that had positive gains would be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0.5333</a:t>
            </a:r>
            <a:r>
              <a:rPr kumimoji="0" lang="en-IN" sz="2800" b="0" i="0" u="none" strike="noStrike" kern="1200" cap="none" spc="0" normalizeH="0" baseline="0" noProof="0" dirty="0">
                <a:ln>
                  <a:noFill/>
                </a:ln>
                <a:solidFill>
                  <a:srgbClr val="366092"/>
                </a:solidFill>
                <a:effectLst/>
                <a:uLnTx/>
                <a:uFillTx/>
                <a:latin typeface="Calibri"/>
                <a:ea typeface="+mn-ea"/>
                <a:cs typeface="+mn-cs"/>
              </a:rPr>
              <a:t>. This leads us to believe that this particular fund is not very promising.</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Hypergeometric Probability Distribution Function</a:t>
            </a:r>
          </a:p>
        </p:txBody>
      </p:sp>
      <p:sp>
        <p:nvSpPr>
          <p:cNvPr id="3" name="Text Placeholder 2"/>
          <p:cNvSpPr>
            <a:spLocks noGrp="1"/>
          </p:cNvSpPr>
          <p:nvPr>
            <p:ph type="body" sz="quarter" idx="10"/>
          </p:nvPr>
        </p:nvSpPr>
        <p:spPr>
          <a:xfrm>
            <a:off x="457200" y="1082078"/>
            <a:ext cx="8229600" cy="4861522"/>
          </a:xfrm>
        </p:spPr>
        <p:txBody>
          <a:bodyPr>
            <a:normAutofit/>
          </a:bodyPr>
          <a:lstStyle/>
          <a:p>
            <a:r>
              <a:rPr lang="en-IN" sz="2800" dirty="0"/>
              <a:t>The </a:t>
            </a:r>
            <a:r>
              <a:rPr lang="en-IN" sz="2800" b="1" dirty="0"/>
              <a:t>hypergeometric probability distribution function</a:t>
            </a:r>
            <a:r>
              <a:rPr lang="en-IN" sz="2800" dirty="0"/>
              <a:t> is given by:</a:t>
            </a:r>
            <a:endParaRPr sz="2800" dirty="0"/>
          </a:p>
        </p:txBody>
      </p:sp>
      <p:pic>
        <p:nvPicPr>
          <p:cNvPr id="5" name="Picture 4" descr="P of open parentheses capital X equals small x close parentheses equals numerator k choose x times open parenthesis N minus k close parenthesis choose open parenthesis n minus x close parenthesis whole divided by denominator N choose n">
            <a:extLst>
              <a:ext uri="{FF2B5EF4-FFF2-40B4-BE49-F238E27FC236}">
                <a16:creationId xmlns:a16="http://schemas.microsoft.com/office/drawing/2014/main" id="{639E3930-575A-7588-76D0-611495D06F69}"/>
              </a:ext>
            </a:extLst>
          </p:cNvPr>
          <p:cNvPicPr>
            <a:picLocks noChangeAspect="1"/>
          </p:cNvPicPr>
          <p:nvPr/>
        </p:nvPicPr>
        <p:blipFill>
          <a:blip r:embed="rId2"/>
          <a:stretch>
            <a:fillRect/>
          </a:stretch>
        </p:blipFill>
        <p:spPr>
          <a:xfrm>
            <a:off x="3057525" y="1981200"/>
            <a:ext cx="3028950" cy="904875"/>
          </a:xfrm>
          <a:prstGeom prst="rect">
            <a:avLst/>
          </a:prstGeom>
        </p:spPr>
      </p:pic>
      <p:sp>
        <p:nvSpPr>
          <p:cNvPr id="6" name="TextBox 5">
            <a:extLst>
              <a:ext uri="{FF2B5EF4-FFF2-40B4-BE49-F238E27FC236}">
                <a16:creationId xmlns:a16="http://schemas.microsoft.com/office/drawing/2014/main" id="{813C34B0-0987-3925-D4F2-D68900DCAAC8}"/>
              </a:ext>
            </a:extLst>
          </p:cNvPr>
          <p:cNvSpPr txBox="1"/>
          <p:nvPr/>
        </p:nvSpPr>
        <p:spPr>
          <a:xfrm>
            <a:off x="457200" y="2726591"/>
            <a:ext cx="8229600" cy="329320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0" u="none" strike="noStrike" kern="1200" cap="none" spc="0" normalizeH="0" baseline="0" noProof="0" dirty="0">
                <a:ln>
                  <a:noFill/>
                </a:ln>
                <a:solidFill>
                  <a:srgbClr val="000000"/>
                </a:solidFill>
                <a:effectLst/>
                <a:uLnTx/>
                <a:uFillTx/>
                <a:latin typeface="Calibri"/>
                <a:ea typeface="+mn-ea"/>
                <a:cs typeface="+mn-cs"/>
              </a:rPr>
              <a:t>where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1" u="none" strike="noStrike" kern="1200" cap="none" spc="0" normalizeH="0" baseline="0" noProof="0" dirty="0">
                <a:ln>
                  <a:noFill/>
                </a:ln>
                <a:solidFill>
                  <a:srgbClr val="000000"/>
                </a:solidFill>
                <a:effectLst/>
                <a:uLnTx/>
                <a:uFillTx/>
                <a:latin typeface="Calibri"/>
                <a:ea typeface="+mn-ea"/>
                <a:cs typeface="+mn-cs"/>
              </a:rPr>
              <a:t>k</a:t>
            </a:r>
            <a:r>
              <a:rPr kumimoji="0" lang="en-IN" sz="2600" b="0" i="0" u="none" strike="noStrike" kern="1200" cap="none" spc="0" normalizeH="0" baseline="0" noProof="0" dirty="0">
                <a:ln>
                  <a:noFill/>
                </a:ln>
                <a:solidFill>
                  <a:srgbClr val="000000"/>
                </a:solidFill>
                <a:effectLst/>
                <a:uLnTx/>
                <a:uFillTx/>
                <a:latin typeface="Calibri"/>
                <a:ea typeface="+mn-ea"/>
                <a:cs typeface="+mn-cs"/>
              </a:rPr>
              <a:t> = the total number of successes possible in the population,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1" u="none" strike="noStrike" kern="1200" cap="none" spc="0" normalizeH="0" baseline="0" noProof="0" dirty="0">
                <a:ln>
                  <a:noFill/>
                </a:ln>
                <a:solidFill>
                  <a:srgbClr val="000000"/>
                </a:solidFill>
                <a:effectLst/>
                <a:uLnTx/>
                <a:uFillTx/>
                <a:latin typeface="Calibri"/>
                <a:ea typeface="+mn-ea"/>
                <a:cs typeface="+mn-cs"/>
              </a:rPr>
              <a:t>N</a:t>
            </a:r>
            <a:r>
              <a:rPr kumimoji="0" lang="en-IN" sz="2600" b="0" i="0" u="none" strike="noStrike" kern="1200" cap="none" spc="0" normalizeH="0" baseline="0" noProof="0" dirty="0">
                <a:ln>
                  <a:noFill/>
                </a:ln>
                <a:solidFill>
                  <a:srgbClr val="000000"/>
                </a:solidFill>
                <a:effectLst/>
                <a:uLnTx/>
                <a:uFillTx/>
                <a:latin typeface="Calibri"/>
                <a:ea typeface="+mn-ea"/>
                <a:cs typeface="+mn-cs"/>
              </a:rPr>
              <a:t> = the size of the total population,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1" u="none" strike="noStrike" kern="1200" cap="none" spc="0" normalizeH="0" baseline="0" noProof="0" dirty="0">
                <a:ln>
                  <a:noFill/>
                </a:ln>
                <a:solidFill>
                  <a:srgbClr val="000000"/>
                </a:solidFill>
                <a:effectLst/>
                <a:uLnTx/>
                <a:uFillTx/>
                <a:latin typeface="Calibri"/>
                <a:ea typeface="+mn-ea"/>
                <a:cs typeface="+mn-cs"/>
              </a:rPr>
              <a:t>n</a:t>
            </a:r>
            <a:r>
              <a:rPr kumimoji="0" lang="en-IN" sz="2600" b="0" i="0" u="none" strike="noStrike" kern="1200" cap="none" spc="0" normalizeH="0" baseline="0" noProof="0" dirty="0">
                <a:ln>
                  <a:noFill/>
                </a:ln>
                <a:solidFill>
                  <a:srgbClr val="000000"/>
                </a:solidFill>
                <a:effectLst/>
                <a:uLnTx/>
                <a:uFillTx/>
                <a:latin typeface="Calibri"/>
                <a:ea typeface="+mn-ea"/>
                <a:cs typeface="+mn-cs"/>
              </a:rPr>
              <a:t> = the size of the sample drawn,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1" u="none" strike="noStrike" kern="1200" cap="none" spc="0" normalizeH="0" baseline="0" noProof="0" dirty="0">
                <a:ln>
                  <a:noFill/>
                </a:ln>
                <a:solidFill>
                  <a:srgbClr val="000000"/>
                </a:solidFill>
                <a:effectLst/>
                <a:uLnTx/>
                <a:uFillTx/>
                <a:latin typeface="Calibri"/>
                <a:ea typeface="+mn-ea"/>
                <a:cs typeface="+mn-cs"/>
              </a:rPr>
              <a:t>x</a:t>
            </a:r>
            <a:r>
              <a:rPr kumimoji="0" lang="en-IN" sz="2600" b="0" i="0" u="none" strike="noStrike" kern="1200" cap="none" spc="0" normalizeH="0" baseline="0" noProof="0" dirty="0">
                <a:ln>
                  <a:noFill/>
                </a:ln>
                <a:solidFill>
                  <a:srgbClr val="000000"/>
                </a:solidFill>
                <a:effectLst/>
                <a:uLnTx/>
                <a:uFillTx/>
                <a:latin typeface="Calibri"/>
                <a:ea typeface="+mn-ea"/>
                <a:cs typeface="+mn-cs"/>
              </a:rPr>
              <a:t> = the number of successes in the sample of size </a:t>
            </a:r>
            <a:r>
              <a:rPr kumimoji="0" lang="en-IN" sz="2600" b="0" i="1" u="none" strike="noStrike" kern="1200" cap="none" spc="0" normalizeH="0" baseline="0" noProof="0" dirty="0">
                <a:ln>
                  <a:noFill/>
                </a:ln>
                <a:solidFill>
                  <a:srgbClr val="000000"/>
                </a:solidFill>
                <a:effectLst/>
                <a:uLnTx/>
                <a:uFillTx/>
                <a:latin typeface="Calibri"/>
                <a:ea typeface="+mn-ea"/>
                <a:cs typeface="+mn-cs"/>
              </a:rPr>
              <a:t>n</a:t>
            </a:r>
            <a:r>
              <a:rPr kumimoji="0" lang="en-IN" sz="2600" b="0" i="0" u="none" strike="noStrike" kern="1200" cap="none" spc="0" normalizeH="0" baseline="0" noProof="0" dirty="0">
                <a:ln>
                  <a:noFill/>
                </a:ln>
                <a:solidFill>
                  <a:srgbClr val="000000"/>
                </a:solidFill>
                <a:effectLst/>
                <a:uLnTx/>
                <a:uFillTx/>
                <a:latin typeface="Calibri"/>
                <a:ea typeface="+mn-ea"/>
                <a:cs typeface="+mn-cs"/>
              </a:rPr>
              <a:t>, and</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IN" sz="2600" dirty="0">
                <a:solidFill>
                  <a:srgbClr val="000000"/>
                </a:solidFill>
                <a:latin typeface="Calibri"/>
              </a:rPr>
              <a:t>maximum of (0, </a:t>
            </a:r>
            <a:r>
              <a:rPr lang="en-IN" sz="2600" i="1" dirty="0">
                <a:solidFill>
                  <a:srgbClr val="000000"/>
                </a:solidFill>
                <a:latin typeface="Calibri"/>
              </a:rPr>
              <a:t>n</a:t>
            </a:r>
            <a:r>
              <a:rPr lang="en-IN" sz="2600" dirty="0">
                <a:solidFill>
                  <a:srgbClr val="000000"/>
                </a:solidFill>
                <a:latin typeface="Calibri"/>
              </a:rPr>
              <a:t> + </a:t>
            </a:r>
            <a:r>
              <a:rPr lang="en-IN" sz="2600" i="1" dirty="0">
                <a:solidFill>
                  <a:srgbClr val="000000"/>
                </a:solidFill>
                <a:latin typeface="Calibri"/>
              </a:rPr>
              <a:t>k</a:t>
            </a:r>
            <a:r>
              <a:rPr lang="en-IN" sz="2600" dirty="0">
                <a:solidFill>
                  <a:srgbClr val="000000"/>
                </a:solidFill>
                <a:latin typeface="Calibri"/>
              </a:rPr>
              <a:t> </a:t>
            </a:r>
            <a:r>
              <a:rPr lang="en-IN" sz="26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IN" sz="2600" dirty="0">
                <a:solidFill>
                  <a:srgbClr val="000000"/>
                </a:solidFill>
                <a:latin typeface="Calibri"/>
              </a:rPr>
              <a:t> </a:t>
            </a:r>
            <a:r>
              <a:rPr lang="en-IN" sz="2600" i="1" dirty="0">
                <a:solidFill>
                  <a:srgbClr val="000000"/>
                </a:solidFill>
                <a:latin typeface="Calibri"/>
              </a:rPr>
              <a:t>N</a:t>
            </a:r>
            <a:r>
              <a:rPr lang="en-IN" sz="2600" dirty="0">
                <a:solidFill>
                  <a:srgbClr val="000000"/>
                </a:solidFill>
                <a:latin typeface="Calibri"/>
              </a:rPr>
              <a:t>) ≤ </a:t>
            </a:r>
            <a:r>
              <a:rPr lang="en-IN" sz="2600" i="1" dirty="0">
                <a:solidFill>
                  <a:srgbClr val="000000"/>
                </a:solidFill>
                <a:latin typeface="Calibri"/>
              </a:rPr>
              <a:t>x</a:t>
            </a:r>
            <a:r>
              <a:rPr lang="en-IN" sz="2600" dirty="0">
                <a:solidFill>
                  <a:srgbClr val="000000"/>
                </a:solidFill>
                <a:latin typeface="Calibri"/>
              </a:rPr>
              <a:t> ≤ minimum of (</a:t>
            </a:r>
            <a:r>
              <a:rPr lang="en-IN" sz="2600" i="1" dirty="0">
                <a:solidFill>
                  <a:srgbClr val="000000"/>
                </a:solidFill>
                <a:latin typeface="Calibri"/>
              </a:rPr>
              <a:t>k</a:t>
            </a:r>
            <a:r>
              <a:rPr lang="en-IN" sz="2600" dirty="0">
                <a:solidFill>
                  <a:srgbClr val="000000"/>
                </a:solidFill>
                <a:latin typeface="Calibri"/>
              </a:rPr>
              <a:t>, </a:t>
            </a:r>
            <a:r>
              <a:rPr lang="en-IN" sz="2600" i="1" dirty="0">
                <a:solidFill>
                  <a:srgbClr val="000000"/>
                </a:solidFill>
                <a:latin typeface="Calibri"/>
              </a:rPr>
              <a:t>n</a:t>
            </a:r>
            <a:r>
              <a:rPr lang="en-IN" sz="2600" dirty="0">
                <a:solidFill>
                  <a:srgbClr val="000000"/>
                </a:solidFill>
                <a:latin typeface="Calibri"/>
              </a:rPr>
              <a:t>).</a:t>
            </a:r>
            <a:endParaRPr lang="en-IN"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Determining the Probability Distribution of Stocks in a Mutual Fund</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In a volatile stock market, suppose a mutual fund contains </a:t>
            </a:r>
            <a:r>
              <a:rPr sz="2800" dirty="0">
                <a:latin typeface="Cambria Math"/>
              </a:rPr>
              <a:t>15</a:t>
            </a:r>
            <a:r>
              <a:rPr sz="2800" dirty="0"/>
              <a:t> stocks. Four of the stocks in the fund have positive gains, while </a:t>
            </a:r>
            <a:r>
              <a:rPr sz="2800" dirty="0">
                <a:latin typeface="Cambria Math"/>
              </a:rPr>
              <a:t>11</a:t>
            </a:r>
            <a:r>
              <a:rPr sz="2800" dirty="0"/>
              <a:t> of the stocks are losing money. If two of the stocks from the mutual fund are chosen at random (without replacement), what is the probability distribution for the number of stocks in the sample that will have a positive gain?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Determining the Probability Distribution of Stocks in a Mutual Fund</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r>
              <a:rPr lang="en-IN" sz="2800" dirty="0"/>
              <a:t>The random variable under consideration is given as</a:t>
            </a:r>
          </a:p>
          <a:p>
            <a:r>
              <a:rPr lang="en-IN" i="1" dirty="0"/>
              <a:t>X</a:t>
            </a:r>
            <a:r>
              <a:rPr lang="en-IN" dirty="0"/>
              <a:t> = </a:t>
            </a:r>
            <a:r>
              <a:rPr lang="en-IN" sz="2800" dirty="0"/>
              <a:t>the number of stocks in the mutual fund that have positive gains.</a:t>
            </a:r>
          </a:p>
          <a:p>
            <a:r>
              <a:rPr lang="en-IN" sz="2800" dirty="0"/>
              <a:t>The parameters of the distribution are</a:t>
            </a:r>
          </a:p>
          <a:p>
            <a:r>
              <a:rPr lang="en-IN" i="1" dirty="0"/>
              <a:t>k</a:t>
            </a:r>
            <a:r>
              <a:rPr lang="en-IN" dirty="0"/>
              <a:t> = 4</a:t>
            </a:r>
            <a:r>
              <a:rPr lang="en-IN" sz="2800" dirty="0"/>
              <a:t> (a success in this case is a money-making stock)</a:t>
            </a:r>
          </a:p>
          <a:p>
            <a:r>
              <a:rPr lang="en-IN" i="1" dirty="0"/>
              <a:t>N</a:t>
            </a:r>
            <a:r>
              <a:rPr lang="en-IN" dirty="0"/>
              <a:t> = 15, </a:t>
            </a:r>
            <a:r>
              <a:rPr lang="en-IN" sz="2800" dirty="0"/>
              <a:t>and</a:t>
            </a:r>
          </a:p>
          <a:p>
            <a:r>
              <a:rPr lang="en-IN" i="1" dirty="0"/>
              <a:t>n</a:t>
            </a:r>
            <a:r>
              <a:rPr lang="en-IN" dirty="0"/>
              <a:t> = 2.</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8E9AA-4314-475D-DB22-AE3348239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386450-5F63-0188-BD72-126948F3A3C4}"/>
              </a:ext>
            </a:extLst>
          </p:cNvPr>
          <p:cNvSpPr>
            <a:spLocks noGrp="1"/>
          </p:cNvSpPr>
          <p:nvPr>
            <p:ph type="title"/>
          </p:nvPr>
        </p:nvSpPr>
        <p:spPr/>
        <p:txBody>
          <a:bodyPr>
            <a:normAutofit/>
          </a:bodyPr>
          <a:lstStyle/>
          <a:p>
            <a:pPr>
              <a:defRPr sz="3200"/>
            </a:pPr>
            <a:r>
              <a:rPr lang="en-IN" dirty="0"/>
              <a:t>Example 1</a:t>
            </a:r>
            <a:r>
              <a:rPr dirty="0"/>
              <a:t>: Determining the Probability Distribution of Stocks in a Mutual Fund</a:t>
            </a:r>
            <a:r>
              <a:rPr lang="en-US" dirty="0"/>
              <a:t>—Slide 3</a:t>
            </a:r>
            <a:endParaRPr dirty="0"/>
          </a:p>
        </p:txBody>
      </p:sp>
      <p:sp>
        <p:nvSpPr>
          <p:cNvPr id="3" name="Text Placeholder 2">
            <a:extLst>
              <a:ext uri="{FF2B5EF4-FFF2-40B4-BE49-F238E27FC236}">
                <a16:creationId xmlns:a16="http://schemas.microsoft.com/office/drawing/2014/main" id="{D8100705-D1B8-C44D-2FA0-CD2512EA9000}"/>
              </a:ext>
            </a:extLst>
          </p:cNvPr>
          <p:cNvSpPr>
            <a:spLocks noGrp="1"/>
          </p:cNvSpPr>
          <p:nvPr>
            <p:ph type="body" sz="quarter" idx="10"/>
          </p:nvPr>
        </p:nvSpPr>
        <p:spPr/>
        <p:txBody>
          <a:bodyPr>
            <a:normAutofit/>
          </a:bodyPr>
          <a:lstStyle/>
          <a:p>
            <a:pPr>
              <a:defRPr sz="2800"/>
            </a:pPr>
            <a:r>
              <a:rPr lang="en-IN" sz="2800" dirty="0"/>
              <a:t>The maximum value of </a:t>
            </a:r>
            <a:r>
              <a:rPr lang="en-IN" sz="2800" i="1" dirty="0"/>
              <a:t>X</a:t>
            </a:r>
            <a:r>
              <a:rPr lang="en-IN" sz="2800" dirty="0"/>
              <a:t> in this case is </a:t>
            </a:r>
            <a:r>
              <a:rPr lang="en-IN" sz="2800" dirty="0">
                <a:latin typeface="Cambria Math"/>
              </a:rPr>
              <a:t>2</a:t>
            </a:r>
            <a:r>
              <a:rPr lang="en-IN" sz="2800" dirty="0"/>
              <a:t>. Using the hypergeometric distribution function, we have the following.</a:t>
            </a:r>
            <a:endParaRPr sz="2800" dirty="0"/>
          </a:p>
        </p:txBody>
      </p:sp>
      <p:pic>
        <p:nvPicPr>
          <p:cNvPr id="7" name="Picture 6" descr="P of open parentheses capital X equals 0 close parentheses equals open fraction 4 choose 0 times open parentheses 15 minus 4 close parentheses choose open parentheses 2 minus 0 close parentheses divided by 15 choose 2 close fraction is approximately 0.5238.&#10;&#10;P of open parentheses capital X equals 1 close parentheses equals open fraction 4 choose 1 times open parentheses 15 minus 4 close parentheses choose open parentheses 2 minus 1 close parentheses divided by 15 choose 2 close fraction is approximately 0.4190.&#10;&#10;P of open parentheses capital X equals 2 close parentheses equals open fraction 4 choose 2 times open parentheses 15 minus 4 close parentheses choose open parentheses 2 minus 2 close parentheses divided by 15 choose 2 close fraction is approximately 0.0571.">
            <a:extLst>
              <a:ext uri="{FF2B5EF4-FFF2-40B4-BE49-F238E27FC236}">
                <a16:creationId xmlns:a16="http://schemas.microsoft.com/office/drawing/2014/main" id="{312CABFA-D3C0-6365-7422-ECEAEB28F48C}"/>
              </a:ext>
            </a:extLst>
          </p:cNvPr>
          <p:cNvPicPr>
            <a:picLocks noChangeAspect="1"/>
          </p:cNvPicPr>
          <p:nvPr/>
        </p:nvPicPr>
        <p:blipFill>
          <a:blip r:embed="rId2"/>
          <a:stretch>
            <a:fillRect/>
          </a:stretch>
        </p:blipFill>
        <p:spPr>
          <a:xfrm>
            <a:off x="2486025" y="2060257"/>
            <a:ext cx="4171950" cy="2905125"/>
          </a:xfrm>
          <a:prstGeom prst="rect">
            <a:avLst/>
          </a:prstGeom>
        </p:spPr>
      </p:pic>
      <p:sp>
        <p:nvSpPr>
          <p:cNvPr id="5" name="TextBox 4">
            <a:extLst>
              <a:ext uri="{FF2B5EF4-FFF2-40B4-BE49-F238E27FC236}">
                <a16:creationId xmlns:a16="http://schemas.microsoft.com/office/drawing/2014/main" id="{B1637F5A-5AFD-A8DA-3A99-ECF77EEB9BF6}"/>
              </a:ext>
            </a:extLst>
          </p:cNvPr>
          <p:cNvSpPr txBox="1"/>
          <p:nvPr/>
        </p:nvSpPr>
        <p:spPr>
          <a:xfrm>
            <a:off x="457200" y="4908813"/>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 probability distribution is summarized in the following table.</a:t>
            </a:r>
            <a:endParaRPr lang="en-IN" dirty="0"/>
          </a:p>
        </p:txBody>
      </p:sp>
    </p:spTree>
    <p:extLst>
      <p:ext uri="{BB962C8B-B14F-4D97-AF65-F5344CB8AC3E}">
        <p14:creationId xmlns:p14="http://schemas.microsoft.com/office/powerpoint/2010/main" val="1157015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Determining the Probability Distribution of Stocks in a Mutual Fund</a:t>
            </a:r>
            <a:r>
              <a:rPr lang="en-US" dirty="0"/>
              <a:t>—Slide 4</a:t>
            </a:r>
            <a:endParaRPr dirty="0"/>
          </a:p>
        </p:txBody>
      </p:sp>
      <p:sp>
        <p:nvSpPr>
          <p:cNvPr id="5" name="TextBox 4">
            <a:extLst>
              <a:ext uri="{FF2B5EF4-FFF2-40B4-BE49-F238E27FC236}">
                <a16:creationId xmlns:a16="http://schemas.microsoft.com/office/drawing/2014/main" id="{4B4780F2-F165-1C5A-B2EA-9F518137FF90}"/>
              </a:ext>
            </a:extLst>
          </p:cNvPr>
          <p:cNvSpPr txBox="1"/>
          <p:nvPr/>
        </p:nvSpPr>
        <p:spPr>
          <a:xfrm>
            <a:off x="2743200" y="1195308"/>
            <a:ext cx="36576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1 – Probability Distribution</a:t>
            </a:r>
            <a:endParaRPr lang="en-IN" dirty="0">
              <a:solidFill>
                <a:srgbClr val="366092"/>
              </a:solidFill>
            </a:endParaRPr>
          </a:p>
        </p:txBody>
      </p:sp>
      <mc:AlternateContent xmlns:mc="http://schemas.openxmlformats.org/markup-compatibility/2006" xmlns:a14="http://schemas.microsoft.com/office/drawing/2010/main">
        <mc:Choice Requires="a14">
          <p:graphicFrame>
            <p:nvGraphicFramePr>
              <p:cNvPr id="3" name="Table Placeholder 2" descr="Table has two columns and three rows. The first column is titled x, and the second column is P of (capital X equals small x).&#10;x equals 0: Probability equals 0.5238,&#10;x equals 1: Probability equals 0.4190,&#10;x equals 2: Probability equals 0.0571."/>
              <p:cNvGraphicFramePr>
                <a:graphicFrameLocks noGrp="1"/>
              </p:cNvGraphicFramePr>
              <p:nvPr>
                <p:ph type="tbl" sz="quarter" idx="10"/>
                <p:extLst>
                  <p:ext uri="{D42A27DB-BD31-4B8C-83A1-F6EECF244321}">
                    <p14:modId xmlns:p14="http://schemas.microsoft.com/office/powerpoint/2010/main" val="3497023873"/>
                  </p:ext>
                </p:extLst>
              </p:nvPr>
            </p:nvGraphicFramePr>
            <p:xfrm>
              <a:off x="457200" y="1564640"/>
              <a:ext cx="8229600" cy="14833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x</a:t>
                          </a: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𝑃</m:t>
                                </m:r>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r>
                                      <a:rPr sz="1800">
                                        <a:latin typeface="Cambria Math" panose="02040503050406030204" pitchFamily="18" charset="0"/>
                                      </a:rPr>
                                      <m:t>𝑥</m:t>
                                    </m:r>
                                  </m:e>
                                </m:d>
                              </m:oMath>
                            </m:oMathPara>
                          </a14:m>
                          <a:endParaRPr dirty="0"/>
                        </a:p>
                      </a:txBody>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0.5238</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r>
                            <a:rPr sz="1800"/>
                            <a:t>0.4190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dirty="0"/>
                            <a:t>0.0571</a:t>
                          </a:r>
                          <a:endParaRPr sz="18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Table has two columns and three rows. The first column is titled x, and the second column is P of (capital X equals small x).&#10;x equals 0: Probability equals 0.5238,&#10;x equals 1: Probability equals 0.4190,&#10;x equals 2: Probability equals 0.0571."/>
              <p:cNvGraphicFramePr>
                <a:graphicFrameLocks noGrp="1"/>
              </p:cNvGraphicFramePr>
              <p:nvPr>
                <p:ph type="tbl" sz="quarter" idx="10"/>
                <p:extLst>
                  <p:ext uri="{D42A27DB-BD31-4B8C-83A1-F6EECF244321}">
                    <p14:modId xmlns:p14="http://schemas.microsoft.com/office/powerpoint/2010/main" val="3497023873"/>
                  </p:ext>
                </p:extLst>
              </p:nvPr>
            </p:nvGraphicFramePr>
            <p:xfrm>
              <a:off x="457200" y="1564640"/>
              <a:ext cx="8229600" cy="14833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x</a:t>
                          </a:r>
                        </a:p>
                      </a:txBody>
                      <a:tcPr/>
                    </a:tc>
                    <a:tc>
                      <a:txBody>
                        <a:bodyPr/>
                        <a:lstStyle/>
                        <a:p>
                          <a:endParaRPr lang="en-US"/>
                        </a:p>
                      </a:txBody>
                      <a:tcPr>
                        <a:blipFill>
                          <a:blip r:embed="rId2"/>
                          <a:stretch>
                            <a:fillRect l="-100296" t="-8197" r="-444" b="-324590"/>
                          </a:stretch>
                        </a:blipFill>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0.5238</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r>
                            <a:rPr sz="1800"/>
                            <a:t>0.4190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dirty="0"/>
                            <a:t>0.0571</a:t>
                          </a:r>
                          <a:endParaRPr sz="18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Expected Value and Variance </a:t>
            </a:r>
            <a:endParaRPr dirty="0"/>
          </a:p>
        </p:txBody>
      </p:sp>
      <p:sp>
        <p:nvSpPr>
          <p:cNvPr id="3" name="Text Placeholder 2"/>
          <p:cNvSpPr>
            <a:spLocks noGrp="1"/>
          </p:cNvSpPr>
          <p:nvPr>
            <p:ph type="body" sz="quarter" idx="10"/>
          </p:nvPr>
        </p:nvSpPr>
        <p:spPr/>
        <p:txBody>
          <a:bodyPr>
            <a:normAutofit/>
          </a:bodyPr>
          <a:lstStyle/>
          <a:p>
            <a:pPr>
              <a:defRPr sz="2800"/>
            </a:pPr>
            <a:r>
              <a:rPr sz="2800" dirty="0"/>
              <a:t>It is apparent that the hypergeometric distribution can be rather tedious to calculate, based on the calculations in </a:t>
            </a:r>
            <a:r>
              <a:rPr lang="en-IN" sz="2800" dirty="0"/>
              <a:t>Example 1</a:t>
            </a:r>
            <a:r>
              <a:rPr sz="2800" dirty="0"/>
              <a:t>. Since there are no tables for the distribution, determining an expected value using the definition</a:t>
            </a:r>
          </a:p>
        </p:txBody>
      </p:sp>
      <p:pic>
        <p:nvPicPr>
          <p:cNvPr id="5" name="Picture 4" descr="Open parentheses, summation of open bracket x sub i times p of small x sub i close bracket close parentheses.">
            <a:extLst>
              <a:ext uri="{FF2B5EF4-FFF2-40B4-BE49-F238E27FC236}">
                <a16:creationId xmlns:a16="http://schemas.microsoft.com/office/drawing/2014/main" id="{C36F3100-D93E-46F5-677C-AC848ABE391F}"/>
              </a:ext>
            </a:extLst>
          </p:cNvPr>
          <p:cNvPicPr>
            <a:picLocks noChangeAspect="1"/>
          </p:cNvPicPr>
          <p:nvPr/>
        </p:nvPicPr>
        <p:blipFill>
          <a:blip r:embed="rId2"/>
          <a:stretch>
            <a:fillRect/>
          </a:stretch>
        </p:blipFill>
        <p:spPr>
          <a:xfrm>
            <a:off x="2634766" y="2750850"/>
            <a:ext cx="1832459" cy="540000"/>
          </a:xfrm>
          <a:prstGeom prst="rect">
            <a:avLst/>
          </a:prstGeom>
        </p:spPr>
      </p:pic>
      <p:sp>
        <p:nvSpPr>
          <p:cNvPr id="7" name="TextBox 6">
            <a:extLst>
              <a:ext uri="{FF2B5EF4-FFF2-40B4-BE49-F238E27FC236}">
                <a16:creationId xmlns:a16="http://schemas.microsoft.com/office/drawing/2014/main" id="{80DED863-D857-C203-58F8-BF2149B12BCE}"/>
              </a:ext>
            </a:extLst>
          </p:cNvPr>
          <p:cNvSpPr txBox="1"/>
          <p:nvPr/>
        </p:nvSpPr>
        <p:spPr>
          <a:xfrm>
            <a:off x="4527549" y="2735880"/>
            <a:ext cx="2787651"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would consume a</a:t>
            </a:r>
            <a:endParaRPr lang="en-IN" dirty="0"/>
          </a:p>
        </p:txBody>
      </p:sp>
      <p:sp>
        <p:nvSpPr>
          <p:cNvPr id="9" name="TextBox 8">
            <a:extLst>
              <a:ext uri="{FF2B5EF4-FFF2-40B4-BE49-F238E27FC236}">
                <a16:creationId xmlns:a16="http://schemas.microsoft.com/office/drawing/2014/main" id="{D5C50811-74C9-9E15-F0CF-29CE36AC3497}"/>
              </a:ext>
            </a:extLst>
          </p:cNvPr>
          <p:cNvSpPr txBox="1"/>
          <p:nvPr/>
        </p:nvSpPr>
        <p:spPr>
          <a:xfrm>
            <a:off x="457200" y="3164681"/>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considerable amount of time. Fortunately, there is a simpler method.</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Expected Value</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a:t>
            </a:r>
            <a:r>
              <a:rPr sz="2800" b="1" dirty="0"/>
              <a:t>expected value</a:t>
            </a:r>
            <a:r>
              <a:rPr sz="2800" dirty="0"/>
              <a:t> of a hypergeometric random variable can be obtained using the following expression.</a:t>
            </a:r>
          </a:p>
        </p:txBody>
      </p:sp>
      <p:pic>
        <p:nvPicPr>
          <p:cNvPr id="8" name="Picture 7" descr="mu equals E of capital X equals n times open parentheses k divided by N close parentheses">
            <a:extLst>
              <a:ext uri="{FF2B5EF4-FFF2-40B4-BE49-F238E27FC236}">
                <a16:creationId xmlns:a16="http://schemas.microsoft.com/office/drawing/2014/main" id="{57FC5BB3-0FB5-9410-61B0-E831CF928BEE}"/>
              </a:ext>
            </a:extLst>
          </p:cNvPr>
          <p:cNvPicPr>
            <a:picLocks noChangeAspect="1"/>
          </p:cNvPicPr>
          <p:nvPr/>
        </p:nvPicPr>
        <p:blipFill>
          <a:blip r:embed="rId2"/>
          <a:stretch>
            <a:fillRect/>
          </a:stretch>
        </p:blipFill>
        <p:spPr>
          <a:xfrm>
            <a:off x="3356217" y="2379364"/>
            <a:ext cx="2431565" cy="936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Variance</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a:t>
            </a:r>
            <a:r>
              <a:rPr sz="2800" b="1" dirty="0"/>
              <a:t>variance</a:t>
            </a:r>
            <a:r>
              <a:rPr sz="2800" dirty="0"/>
              <a:t> of a hypergeometric random variable is given by the following expression.</a:t>
            </a:r>
          </a:p>
        </p:txBody>
      </p:sp>
      <p:pic>
        <p:nvPicPr>
          <p:cNvPr id="6" name="Picture 5" descr="sigma squared equals V of capital X equals n times open parentheses k divided by capital N close parentheses times open parentheses 1 minus open fraction k divided by capital N close fraction close parentheses times open fraction open parentheses capital N minus n close parentheses divided by open parentheses capital N minus 1 close parentheses close fraction">
            <a:extLst>
              <a:ext uri="{FF2B5EF4-FFF2-40B4-BE49-F238E27FC236}">
                <a16:creationId xmlns:a16="http://schemas.microsoft.com/office/drawing/2014/main" id="{E2AC7D55-E754-CC5C-C7E6-52EBCFBD9F64}"/>
              </a:ext>
            </a:extLst>
          </p:cNvPr>
          <p:cNvPicPr>
            <a:picLocks noChangeAspect="1"/>
          </p:cNvPicPr>
          <p:nvPr/>
        </p:nvPicPr>
        <p:blipFill>
          <a:blip r:embed="rId2"/>
          <a:stretch>
            <a:fillRect/>
          </a:stretch>
        </p:blipFill>
        <p:spPr>
          <a:xfrm>
            <a:off x="2071800" y="2133600"/>
            <a:ext cx="5000400" cy="1080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6EC0943-F811-45D7-B597-C5ACDB436B47}"/>
</file>

<file path=customXml/itemProps2.xml><?xml version="1.0" encoding="utf-8"?>
<ds:datastoreItem xmlns:ds="http://schemas.openxmlformats.org/officeDocument/2006/customXml" ds:itemID="{01A15D8C-5381-4CAB-AE89-BDA98AB3FCB4}"/>
</file>

<file path=customXml/itemProps3.xml><?xml version="1.0" encoding="utf-8"?>
<ds:datastoreItem xmlns:ds="http://schemas.openxmlformats.org/officeDocument/2006/customXml" ds:itemID="{86F88368-5329-4059-9346-CC2264D7043B}"/>
</file>

<file path=docProps/app.xml><?xml version="1.0" encoding="utf-8"?>
<Properties xmlns="http://schemas.openxmlformats.org/officeDocument/2006/extended-properties" xmlns:vt="http://schemas.openxmlformats.org/officeDocument/2006/docPropsVTypes">
  <TotalTime>845</TotalTime>
  <Words>486</Words>
  <Application>Microsoft Office PowerPoint</Application>
  <PresentationFormat>On-screen Show (4:3)</PresentationFormat>
  <Paragraphs>45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Cambria Math</vt:lpstr>
      <vt:lpstr>Courier New</vt:lpstr>
      <vt:lpstr>Calibri</vt:lpstr>
      <vt:lpstr>Office Theme</vt:lpstr>
      <vt:lpstr>Section 6.6</vt:lpstr>
      <vt:lpstr>Definition: Hypergeometric Probability Distribution Function</vt:lpstr>
      <vt:lpstr>Example 1: Determining the Probability Distribution of Stocks in a Mutual Fund—Slide 1</vt:lpstr>
      <vt:lpstr>Example 1: Determining the Probability Distribution of Stocks in a Mutual Fund—Slide 2</vt:lpstr>
      <vt:lpstr>Example 1: Determining the Probability Distribution of Stocks in a Mutual Fund—Slide 3</vt:lpstr>
      <vt:lpstr>Example 1: Determining the Probability Distribution of Stocks in a Mutual Fund—Slide 4</vt:lpstr>
      <vt:lpstr>Expected Value and Variance </vt:lpstr>
      <vt:lpstr>Formula: Expected Value</vt:lpstr>
      <vt:lpstr>Formula: Variance</vt:lpstr>
      <vt:lpstr>Example 2: Calculating the Expected Value and Variance of a Hypergeometric Random Variable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- 6.6 - The Hypergeometric Distribution</dc:title>
  <dc:creator>Hawkes Learning</dc:creator>
  <cp:lastModifiedBy>Sangeetha Pallikala</cp:lastModifiedBy>
  <cp:revision>144</cp:revision>
  <dcterms:created xsi:type="dcterms:W3CDTF">2013-04-26T14:43:13Z</dcterms:created>
  <dcterms:modified xsi:type="dcterms:W3CDTF">2025-09-26T07:17:48Z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