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00"/>
    <a:srgbClr val="2D7D9F"/>
    <a:srgbClr val="0000FF"/>
    <a:srgbClr val="000099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05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6.1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Types of Random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Example 3</a:t>
            </a:r>
            <a:r>
              <a:rPr dirty="0"/>
              <a:t>: Identifying Random Variables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sz="2800" b="1" dirty="0"/>
              <a:t>Random Phenomenon:</a:t>
            </a:r>
            <a:r>
              <a:rPr sz="2800" dirty="0"/>
              <a:t> A stock market analyst is interested in the number of stocks on the New York Stock Exchange (</a:t>
            </a:r>
            <a:r>
              <a:rPr sz="2800" b="1" dirty="0"/>
              <a:t>NYSE</a:t>
            </a:r>
            <a:r>
              <a:rPr sz="2800" dirty="0"/>
              <a:t>) that increased in price on the previous day. She realizes that the number that increases is a random variable. She will have to develop a description of the randomness in order to study the stocks.</a:t>
            </a:r>
          </a:p>
          <a:p>
            <a:pPr marL="538163" indent="-538163">
              <a:defRPr sz="2800"/>
            </a:pPr>
            <a:r>
              <a:rPr lang="en-US" sz="2800" dirty="0"/>
              <a:t>1.	</a:t>
            </a:r>
            <a:r>
              <a:rPr sz="2800" b="1" dirty="0"/>
              <a:t>Identify the random variable</a:t>
            </a:r>
            <a:r>
              <a:rPr sz="2800" dirty="0"/>
              <a:t>: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sz="2800" dirty="0"/>
              <a:t>number of stocks that increased in price.</a:t>
            </a:r>
          </a:p>
          <a:p>
            <a:pPr marL="538163" indent="-538163">
              <a:defRPr sz="2800"/>
            </a:pPr>
            <a:r>
              <a:rPr lang="en-US" sz="2800" dirty="0"/>
              <a:t>2.	</a:t>
            </a:r>
            <a:r>
              <a:rPr sz="2800" b="1" dirty="0"/>
              <a:t>Range of values</a:t>
            </a:r>
            <a:r>
              <a:rPr sz="2800" dirty="0"/>
              <a:t>: Integers between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 and the number of stocks trading on the </a:t>
            </a:r>
            <a:r>
              <a:rPr sz="2800" b="1" dirty="0"/>
              <a:t>NYSE</a:t>
            </a:r>
            <a:r>
              <a:rPr sz="2800" dirty="0"/>
              <a:t> on the previous day.</a:t>
            </a:r>
          </a:p>
          <a:p>
            <a:pPr marL="538163" indent="-538163">
              <a:defRPr sz="2800"/>
            </a:pPr>
            <a:r>
              <a:rPr lang="en-US" sz="2800" dirty="0"/>
              <a:t>3.	</a:t>
            </a:r>
            <a:r>
              <a:rPr sz="2800" b="1" dirty="0"/>
              <a:t>Probability distribution</a:t>
            </a:r>
            <a:r>
              <a:rPr sz="2800" dirty="0"/>
              <a:t>: Unknown, but could be estimated using a relative frequency distribution from Section 5.2 in conjunction with historical data of the </a:t>
            </a:r>
            <a:r>
              <a:rPr sz="2800" b="1" dirty="0"/>
              <a:t>NYSE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Continuous Random Variable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5087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continuous random variable</a:t>
            </a:r>
            <a:r>
              <a:rPr sz="2800" dirty="0"/>
              <a:t> is a random variable whose measurements can assume any one of a countless number of values in an interval.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Example 4</a:t>
            </a:r>
            <a:r>
              <a:rPr dirty="0"/>
              <a:t>: Identifying Random Variables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sz="2800" b="1" dirty="0"/>
              <a:t>Random Phenomenon:</a:t>
            </a:r>
            <a:r>
              <a:rPr sz="2800" dirty="0"/>
              <a:t> </a:t>
            </a:r>
            <a:r>
              <a:rPr sz="2800" dirty="0" err="1"/>
              <a:t>Sylars</a:t>
            </a:r>
            <a:r>
              <a:rPr sz="2800" dirty="0"/>
              <a:t> Watch Manufacturer has a process that indicates that all watches will be assembled between </a:t>
            </a:r>
            <a:r>
              <a:rPr sz="2800" dirty="0">
                <a:latin typeface="Cambria Math"/>
              </a:rPr>
              <a:t>20</a:t>
            </a:r>
            <a:r>
              <a:rPr sz="2800" dirty="0"/>
              <a:t> to </a:t>
            </a:r>
            <a:r>
              <a:rPr sz="2800" dirty="0">
                <a:latin typeface="Cambria Math"/>
              </a:rPr>
              <a:t>45</a:t>
            </a:r>
            <a:r>
              <a:rPr sz="2800" dirty="0"/>
              <a:t> minutes. Obviously, the time to assemble a watch will be a function of the style and other accoutrements that are selected by the customer. Since time is measured on a continuous scale and the variability of watch assembly is not predictable due to different workers, the overall time to assemble a watch is considered to be a continuous random variable.</a:t>
            </a:r>
          </a:p>
          <a:p>
            <a:pPr marL="538163" indent="-538163">
              <a:defRPr sz="2800"/>
            </a:pPr>
            <a:r>
              <a:rPr lang="en-US" dirty="0"/>
              <a:t>1.	</a:t>
            </a:r>
            <a:r>
              <a:rPr sz="2800" b="1" dirty="0"/>
              <a:t>Identify the random variable:</a:t>
            </a:r>
            <a:r>
              <a:rPr lang="en-US" sz="2800" b="1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=</a:t>
            </a:r>
            <a:r>
              <a:rPr sz="2800" dirty="0"/>
              <a:t> time to assemble a watch.</a:t>
            </a:r>
          </a:p>
          <a:p>
            <a:pPr marL="538163" indent="-538163">
              <a:defRPr sz="2800"/>
            </a:pPr>
            <a:r>
              <a:rPr lang="en-US" dirty="0"/>
              <a:t>2.	</a:t>
            </a:r>
            <a:r>
              <a:rPr sz="2800" b="1" dirty="0"/>
              <a:t>Range of values</a:t>
            </a:r>
            <a:r>
              <a:rPr sz="2800" dirty="0"/>
              <a:t>: Between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 and</a:t>
            </a:r>
            <a:r>
              <a:rPr lang="en-US" sz="2800" dirty="0"/>
              <a:t>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∞</a:t>
            </a:r>
            <a:r>
              <a:rPr sz="2800" dirty="0"/>
              <a:t>. Note that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sz="2800" dirty="0"/>
              <a:t> is measured on a continuous scale.</a:t>
            </a:r>
          </a:p>
          <a:p>
            <a:pPr marL="538163" indent="-538163">
              <a:defRPr sz="2800"/>
            </a:pPr>
            <a:r>
              <a:rPr lang="en-US" sz="2800" dirty="0"/>
              <a:t>3.	</a:t>
            </a:r>
            <a:r>
              <a:rPr sz="2800" b="1" dirty="0"/>
              <a:t>Probability distribution</a:t>
            </a:r>
            <a:r>
              <a:rPr sz="2800" dirty="0"/>
              <a:t>: Unknown.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Note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For continuous random variables, we specify</a:t>
            </a:r>
            <a:r>
              <a:rPr lang="en-US" sz="2800" dirty="0"/>
              <a:t> </a:t>
            </a:r>
            <a:r>
              <a:rPr sz="2800" dirty="0"/>
              <a:t>probabilities with probability density functions.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Random Variable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8135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random variable</a:t>
            </a:r>
            <a:r>
              <a:rPr sz="2800" dirty="0"/>
              <a:t> is a numerical outcome of a random process.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Probability Distribution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659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probability distribution</a:t>
            </a:r>
            <a:r>
              <a:rPr sz="2800" dirty="0"/>
              <a:t> is a model that describes a specific kind of random process.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Discrete Random Variable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0421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discrete random variable</a:t>
            </a:r>
            <a:r>
              <a:rPr sz="2800" dirty="0"/>
              <a:t> is a random variable which has a countable number of possible outcomes.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Discrete Random Variables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566122"/>
          </a:xfrm>
        </p:spPr>
        <p:txBody>
          <a:bodyPr>
            <a:normAutofit/>
          </a:bodyPr>
          <a:lstStyle/>
          <a:p>
            <a:r>
              <a:rPr sz="2800" dirty="0"/>
              <a:t>When describing a discrete random variable, you should do the following.</a:t>
            </a:r>
          </a:p>
          <a:p>
            <a:pPr marL="538163" indent="-538163">
              <a:defRPr sz="2800"/>
            </a:pPr>
            <a:r>
              <a:rPr lang="en-US" sz="2800" dirty="0"/>
              <a:t>1.	</a:t>
            </a:r>
            <a:r>
              <a:rPr sz="2800" dirty="0"/>
              <a:t>State the variable.</a:t>
            </a:r>
          </a:p>
          <a:p>
            <a:pPr marL="538163" indent="-538163">
              <a:defRPr sz="2800"/>
            </a:pPr>
            <a:r>
              <a:rPr lang="en-US" sz="2800" dirty="0"/>
              <a:t>2.	</a:t>
            </a:r>
            <a:r>
              <a:rPr sz="2800" dirty="0"/>
              <a:t>List all of the possible values of the variable.</a:t>
            </a:r>
          </a:p>
          <a:p>
            <a:pPr marL="538163" indent="-538163">
              <a:defRPr sz="2800"/>
            </a:pPr>
            <a:r>
              <a:rPr lang="en-US" sz="2800" dirty="0"/>
              <a:t>3.	</a:t>
            </a:r>
            <a:r>
              <a:rPr sz="2800" dirty="0"/>
              <a:t>Determine the probabilities of these values.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000" dirty="0"/>
              <a:t>Example 1</a:t>
            </a:r>
            <a:r>
              <a:rPr sz="3000" dirty="0"/>
              <a:t>: Identifying Random Variables</a:t>
            </a:r>
            <a:r>
              <a:rPr lang="en-US" sz="3000" dirty="0"/>
              <a:t>—Slide 1</a:t>
            </a:r>
            <a:endParaRPr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Random Phenomenon:</a:t>
            </a:r>
            <a:r>
              <a:rPr sz="2800" dirty="0"/>
              <a:t> Toss a six-sided die and observe the outcome of the toss.</a:t>
            </a:r>
          </a:p>
          <a:p>
            <a:pPr marL="538163" indent="-538163">
              <a:defRPr sz="2800"/>
            </a:pPr>
            <a:r>
              <a:rPr lang="en-US" dirty="0"/>
              <a:t>1.	</a:t>
            </a:r>
            <a:r>
              <a:rPr dirty="0"/>
              <a:t>​</a:t>
            </a:r>
            <a:r>
              <a:rPr sz="2800" b="1" dirty="0"/>
              <a:t>Identify the random variable</a:t>
            </a:r>
            <a:r>
              <a:rPr sz="2800" dirty="0"/>
              <a:t>: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= outcome of the toss of a six-sided die.</a:t>
            </a:r>
            <a:endParaRPr sz="2800" dirty="0"/>
          </a:p>
          <a:p>
            <a:pPr marL="538163" indent="-538163">
              <a:tabLst>
                <a:tab pos="538163" algn="l"/>
              </a:tabLst>
              <a:defRPr sz="2800"/>
            </a:pPr>
            <a:r>
              <a:rPr lang="en-US" sz="2800" dirty="0"/>
              <a:t>2.	</a:t>
            </a:r>
            <a:r>
              <a:rPr sz="2800" b="1" dirty="0"/>
              <a:t>Range of values</a:t>
            </a:r>
            <a:r>
              <a:rPr sz="2800" dirty="0"/>
              <a:t>: Integers between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 and </a:t>
            </a:r>
            <a:r>
              <a:rPr sz="2800" dirty="0">
                <a:latin typeface="Cambria Math"/>
              </a:rPr>
              <a:t>6</a:t>
            </a:r>
            <a:r>
              <a:rPr sz="2800" dirty="0"/>
              <a:t>, inclusive.</a:t>
            </a:r>
          </a:p>
          <a:p>
            <a:pPr>
              <a:defRPr sz="2800"/>
            </a:pPr>
            <a:r>
              <a:rPr dirty="0"/>
              <a:t>​</a:t>
            </a:r>
            <a:r>
              <a:rPr sz="2800" dirty="0"/>
              <a:t>In this instance,</a:t>
            </a:r>
            <a:r>
              <a:rPr dirty="0"/>
              <a:t>​</a:t>
            </a:r>
          </a:p>
        </p:txBody>
      </p:sp>
      <p:pic>
        <p:nvPicPr>
          <p:cNvPr id="5" name="Picture 4" descr="x subscript 1 equals 1 comma x subscript 2 equals 2 comma and so on x subscript 6 equals 6.">
            <a:extLst>
              <a:ext uri="{FF2B5EF4-FFF2-40B4-BE49-F238E27FC236}">
                <a16:creationId xmlns:a16="http://schemas.microsoft.com/office/drawing/2014/main" id="{24A8999C-BD9E-39D2-7F0F-61BD2EAC4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3851606"/>
            <a:ext cx="3428999" cy="56799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sz="3000" dirty="0"/>
              <a:t>Example 1</a:t>
            </a:r>
            <a:r>
              <a:rPr sz="3000" dirty="0"/>
              <a:t>: Identifying Random Variables</a:t>
            </a:r>
            <a:r>
              <a:rPr lang="en-US" sz="3000" dirty="0"/>
              <a:t>—Slide 2</a:t>
            </a:r>
            <a:endParaRPr sz="3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CCE114-7AE3-FD39-0AF8-C643FB5E9EDF}"/>
              </a:ext>
            </a:extLst>
          </p:cNvPr>
          <p:cNvSpPr txBox="1"/>
          <p:nvPr/>
        </p:nvSpPr>
        <p:spPr>
          <a:xfrm>
            <a:off x="3429000" y="1002268"/>
            <a:ext cx="228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Table 1 – Tossing a Die</a:t>
            </a:r>
            <a:endParaRPr lang="en-IN" dirty="0">
              <a:solidFill>
                <a:srgbClr val="36609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Placeholder 2" descr="This table, titled “Tossing a Die,” shows the probability distribution for a single roll of a fair six sided die. It includes two columns: &quot;Value of X&quot; representing the possible outcomes (1 through 6), and &quot;Probability&quot; showing the chance of each outcome. Each value from 1 to 6 has an equal probability of 1 divided by 6, indicating a uniform distribution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278416689"/>
                  </p:ext>
                </p:extLst>
              </p:nvPr>
            </p:nvGraphicFramePr>
            <p:xfrm>
              <a:off x="457200" y="1371600"/>
              <a:ext cx="8229600" cy="40116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800" dirty="0"/>
                            <a:t>Value of </a:t>
                          </a:r>
                          <a:r>
                            <a:rPr lang="en-US" sz="1800" b="0" i="1" dirty="0"/>
                            <a:t>X</a:t>
                          </a:r>
                          <a:endParaRPr sz="18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Probability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rPr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rPr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Placeholder 2" descr="This table, titled “Tossing a Die,” shows the probability distribution for a single roll of a fair six sided die. It includes two columns: &quot;Value of X&quot; representing the possible outcomes (1 through 6), and &quot;Probability&quot; showing the chance of each outcome. Each value from 1 to 6 has an equal probability of 1 divided by 6, indicating a uniform distribution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278416689"/>
                  </p:ext>
                </p:extLst>
              </p:nvPr>
            </p:nvGraphicFramePr>
            <p:xfrm>
              <a:off x="457200" y="1371600"/>
              <a:ext cx="8229600" cy="40116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800" dirty="0"/>
                            <a:t>Value of </a:t>
                          </a:r>
                          <a:r>
                            <a:rPr lang="en-US" sz="1800" b="0" i="1" dirty="0"/>
                            <a:t>X</a:t>
                          </a:r>
                          <a:endParaRPr sz="18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Probability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rPr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66000" r="-444" b="-5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rPr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167677" r="-444" b="-4050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265000" r="-44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365000" r="-44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469697" r="-444" b="-103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:r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564000" r="-444" b="-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sz="3000" dirty="0"/>
              <a:t>Example 1</a:t>
            </a:r>
            <a:r>
              <a:rPr sz="3000" dirty="0"/>
              <a:t>: Identifying Random Variables</a:t>
            </a:r>
            <a:r>
              <a:rPr lang="en-US" sz="3000" dirty="0"/>
              <a:t> —Slide 3</a:t>
            </a:r>
            <a:endParaRPr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627063" indent="-627063">
              <a:defRPr sz="2800"/>
            </a:pPr>
            <a:r>
              <a:rPr lang="en-US" sz="2800" dirty="0"/>
              <a:t>3.	</a:t>
            </a:r>
            <a:r>
              <a:rPr sz="2800" b="1" dirty="0"/>
              <a:t>Probability distribution</a:t>
            </a:r>
            <a:r>
              <a:rPr sz="2800" dirty="0"/>
              <a:t>: The outcomes of the toss of a six-sided die and their probabilities are given in Table 1. The probabilities are deduced using the classical method and the assumption of a fair die.</a:t>
            </a:r>
            <a:endParaRPr lang="en-US" sz="2800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r>
              <a:rPr lang="en-US" dirty="0"/>
              <a:t>Not all discrete random variables have probability distributions that are easy to determine. In Examples 2 and 3, neither random variable has an easily determined probability distribution. 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Example 2</a:t>
            </a:r>
            <a:r>
              <a:rPr dirty="0"/>
              <a:t>: Identifying Random Variables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600" b="1" dirty="0"/>
              <a:t>Random Phenomenon:</a:t>
            </a:r>
            <a:r>
              <a:rPr sz="2600" dirty="0"/>
              <a:t> Suppose we observe the number of defective integrated circuits received in a batch of </a:t>
            </a:r>
            <a:r>
              <a:rPr sz="2600" dirty="0">
                <a:latin typeface="Cambria Math"/>
              </a:rPr>
              <a:t>1000</a:t>
            </a:r>
            <a:r>
              <a:rPr sz="2600" dirty="0"/>
              <a:t>.</a:t>
            </a:r>
          </a:p>
          <a:p>
            <a:pPr marL="538163" indent="-538163">
              <a:defRPr sz="2800"/>
            </a:pPr>
            <a:r>
              <a:rPr lang="en-US" sz="2600" dirty="0"/>
              <a:t>1.	</a:t>
            </a:r>
            <a:r>
              <a:rPr sz="2600" b="1" dirty="0"/>
              <a:t>Identify the random variable</a:t>
            </a:r>
            <a:r>
              <a:rPr sz="2600" dirty="0"/>
              <a:t>:</a:t>
            </a:r>
            <a:r>
              <a:rPr lang="en-US" sz="2600" b="1" dirty="0"/>
              <a:t> </a:t>
            </a:r>
            <a:r>
              <a:rPr lang="en-US" sz="2600" i="1" dirty="0"/>
              <a:t>X</a:t>
            </a:r>
            <a:r>
              <a:rPr lang="en-US" sz="2600" dirty="0"/>
              <a:t> =</a:t>
            </a:r>
            <a:r>
              <a:rPr lang="en-US" sz="2600" b="1" dirty="0"/>
              <a:t> </a:t>
            </a:r>
            <a:r>
              <a:rPr sz="2600" dirty="0"/>
              <a:t>the number of defective integrated circuits in a batch of </a:t>
            </a:r>
            <a:r>
              <a:rPr sz="2600" dirty="0">
                <a:latin typeface="Cambria Math"/>
              </a:rPr>
              <a:t>1000</a:t>
            </a:r>
            <a:r>
              <a:rPr sz="2600" dirty="0"/>
              <a:t>.</a:t>
            </a:r>
          </a:p>
          <a:p>
            <a:pPr marL="538163" indent="-538163">
              <a:defRPr sz="2800"/>
            </a:pPr>
            <a:r>
              <a:rPr lang="en-US" sz="2600" dirty="0"/>
              <a:t>2.	</a:t>
            </a:r>
            <a:r>
              <a:rPr sz="2600" b="1" dirty="0"/>
              <a:t>Range of values</a:t>
            </a:r>
            <a:r>
              <a:rPr sz="2600" dirty="0"/>
              <a:t>: Integers between </a:t>
            </a:r>
            <a:r>
              <a:rPr sz="2600" dirty="0">
                <a:latin typeface="Cambria Math"/>
              </a:rPr>
              <a:t>0</a:t>
            </a:r>
            <a:r>
              <a:rPr sz="2600" dirty="0"/>
              <a:t> and </a:t>
            </a:r>
            <a:r>
              <a:rPr sz="2600" dirty="0">
                <a:latin typeface="Cambria Math"/>
              </a:rPr>
              <a:t>1000</a:t>
            </a:r>
            <a:r>
              <a:rPr sz="2600" dirty="0"/>
              <a:t>, where</a:t>
            </a:r>
            <a:r>
              <a:rPr lang="en-US" sz="2600" dirty="0"/>
              <a:t> </a:t>
            </a:r>
            <a:r>
              <a:rPr lang="en-US" sz="26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N</a:t>
            </a:r>
            <a:r>
              <a:rPr lang="en-US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  = 1000</a:t>
            </a:r>
            <a:r>
              <a:rPr lang="en-US" sz="2600" dirty="0"/>
              <a:t>.</a:t>
            </a:r>
            <a:r>
              <a:rPr sz="2600" dirty="0"/>
              <a:t> If symbols were chosen to represent the values they could be given as</a:t>
            </a:r>
            <a:r>
              <a:rPr lang="en-US" sz="2600" dirty="0"/>
              <a:t> </a:t>
            </a:r>
            <a:br>
              <a:rPr lang="en-US" sz="2600" dirty="0"/>
            </a:br>
            <a:endParaRPr sz="2600" dirty="0"/>
          </a:p>
        </p:txBody>
      </p:sp>
      <p:pic>
        <p:nvPicPr>
          <p:cNvPr id="10" name="Picture 9" descr="x subscript 1 equals 0, x subscript 2 equals 1, and so on x subscript capital N plus 1 equals 1000.">
            <a:extLst>
              <a:ext uri="{FF2B5EF4-FFF2-40B4-BE49-F238E27FC236}">
                <a16:creationId xmlns:a16="http://schemas.microsoft.com/office/drawing/2014/main" id="{B0BA0AE7-C08E-A75E-F435-D7D1B97F5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499" y="4056541"/>
            <a:ext cx="3946909" cy="43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222B01-D5FD-5FAE-16EC-3345EE0E15D0}"/>
              </a:ext>
            </a:extLst>
          </p:cNvPr>
          <p:cNvSpPr txBox="1"/>
          <p:nvPr/>
        </p:nvSpPr>
        <p:spPr>
          <a:xfrm>
            <a:off x="977154" y="4488541"/>
            <a:ext cx="773654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That is, there could be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0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defective circuits or they could all (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1000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 be defective.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8580C9-7191-1390-5C56-E39F4CB8E45D}"/>
              </a:ext>
            </a:extLst>
          </p:cNvPr>
          <p:cNvSpPr txBox="1"/>
          <p:nvPr/>
        </p:nvSpPr>
        <p:spPr>
          <a:xfrm>
            <a:off x="466165" y="5354199"/>
            <a:ext cx="64008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8163" marR="0" lvl="0" indent="-5381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	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Probability distribution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Unknown.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8036055-4EF3-4972-8B2E-3F9653850939}"/>
</file>

<file path=customXml/itemProps2.xml><?xml version="1.0" encoding="utf-8"?>
<ds:datastoreItem xmlns:ds="http://schemas.openxmlformats.org/officeDocument/2006/customXml" ds:itemID="{E7644B59-4182-4DEF-8AD2-DBC2EB412A09}"/>
</file>

<file path=customXml/itemProps3.xml><?xml version="1.0" encoding="utf-8"?>
<ds:datastoreItem xmlns:ds="http://schemas.openxmlformats.org/officeDocument/2006/customXml" ds:itemID="{57DE1B01-56BF-4CC2-9D67-15E1E6DA7B5C}"/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711</Words>
  <Application>Microsoft Office PowerPoint</Application>
  <PresentationFormat>On-screen Show (4:3)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Courier New</vt:lpstr>
      <vt:lpstr>Calibri</vt:lpstr>
      <vt:lpstr>Arial</vt:lpstr>
      <vt:lpstr>Cambria Math</vt:lpstr>
      <vt:lpstr>Office Theme</vt:lpstr>
      <vt:lpstr>Section 6.1</vt:lpstr>
      <vt:lpstr>Definition: Random Variable</vt:lpstr>
      <vt:lpstr>Definition: Probability Distribution</vt:lpstr>
      <vt:lpstr>Definition: Discrete Random Variable</vt:lpstr>
      <vt:lpstr>Procedure: Discrete Random Variables</vt:lpstr>
      <vt:lpstr>Example 1: Identifying Random Variables—Slide 1</vt:lpstr>
      <vt:lpstr>Example 1: Identifying Random Variables—Slide 2</vt:lpstr>
      <vt:lpstr>Example 1: Identifying Random Variables —Slide 3</vt:lpstr>
      <vt:lpstr>Example 2: Identifying Random Variables</vt:lpstr>
      <vt:lpstr>Example 3: Identifying Random Variables</vt:lpstr>
      <vt:lpstr>Definition: Continuous Random Variable</vt:lpstr>
      <vt:lpstr>Example 4: Identifying Random Variables</vt:lpstr>
      <vt:lpstr>Note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- 6.1 - Types of Random Variables</dc:title>
  <dc:creator>Hawkes Learning</dc:creator>
  <cp:lastModifiedBy>Sangeetha Pallikala</cp:lastModifiedBy>
  <cp:revision>154</cp:revision>
  <dcterms:created xsi:type="dcterms:W3CDTF">2013-04-26T14:43:13Z</dcterms:created>
  <dcterms:modified xsi:type="dcterms:W3CDTF">2025-09-23T05:35:40Z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