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301" r:id="rId5"/>
    <p:sldId id="259" r:id="rId6"/>
    <p:sldId id="260" r:id="rId7"/>
    <p:sldId id="261" r:id="rId8"/>
    <p:sldId id="262" r:id="rId9"/>
    <p:sldId id="263" r:id="rId10"/>
    <p:sldId id="264" r:id="rId11"/>
    <p:sldId id="265" r:id="rId12"/>
    <p:sldId id="266" r:id="rId13"/>
    <p:sldId id="299" r:id="rId14"/>
    <p:sldId id="268" r:id="rId15"/>
    <p:sldId id="269" r:id="rId16"/>
    <p:sldId id="271" r:id="rId17"/>
    <p:sldId id="273" r:id="rId18"/>
    <p:sldId id="274" r:id="rId19"/>
    <p:sldId id="275" r:id="rId20"/>
    <p:sldId id="276" r:id="rId21"/>
    <p:sldId id="277" r:id="rId22"/>
    <p:sldId id="282" r:id="rId23"/>
    <p:sldId id="283" r:id="rId24"/>
    <p:sldId id="302" r:id="rId25"/>
    <p:sldId id="303" r:id="rId26"/>
    <p:sldId id="304" r:id="rId27"/>
    <p:sldId id="305" r:id="rId28"/>
    <p:sldId id="306" r:id="rId29"/>
    <p:sldId id="307" r:id="rId30"/>
    <p:sldId id="284" r:id="rId31"/>
    <p:sldId id="286" r:id="rId32"/>
    <p:sldId id="287" r:id="rId33"/>
    <p:sldId id="289" r:id="rId34"/>
    <p:sldId id="291" r:id="rId35"/>
    <p:sldId id="292" r:id="rId36"/>
    <p:sldId id="293" r:id="rId37"/>
    <p:sldId id="300" r:id="rId38"/>
    <p:sldId id="294" r:id="rId39"/>
    <p:sldId id="295"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55F91"/>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12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5.svg"/></Relationships>
</file>

<file path=ppt/slides/_rels/slide3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3.xml"/><Relationship Id="rId4" Type="http://schemas.openxmlformats.org/officeDocument/2006/relationships/image" Target="../media/image18.sv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22.emf"/></Relationships>
</file>

<file path=ppt/slides/_rels/slide39.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2.bin"/><Relationship Id="rId1" Type="http://schemas.openxmlformats.org/officeDocument/2006/relationships/slideLayout" Target="../slideLayouts/slideLayout7.xml"/><Relationship Id="rId5" Type="http://schemas.openxmlformats.org/officeDocument/2006/relationships/image" Target="../media/image24.e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4.2</a:t>
            </a:r>
          </a:p>
        </p:txBody>
      </p:sp>
      <p:sp>
        <p:nvSpPr>
          <p:cNvPr id="2" name="Text Placeholder 1"/>
          <p:cNvSpPr>
            <a:spLocks noGrp="1"/>
          </p:cNvSpPr>
          <p:nvPr>
            <p:ph type="body" sz="quarter" idx="10"/>
          </p:nvPr>
        </p:nvSpPr>
        <p:spPr/>
        <p:txBody>
          <a:bodyPr/>
          <a:lstStyle/>
          <a:p>
            <a:pPr algn="ctr"/>
            <a:r>
              <a:t>Measures of Dispersion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Mean Absolute Deviation of Run Times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In Table 2 we do the basic calculations needed to compute the mean absolute deviation.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a:t>
            </a:r>
            <a:r>
              <a:rPr lang="en-US" dirty="0"/>
              <a:t>Calculating the Mean Absolute Deviation of Run Times—Slide 3</a:t>
            </a:r>
            <a:endParaRPr dirty="0"/>
          </a:p>
        </p:txBody>
      </p:sp>
      <p:sp>
        <p:nvSpPr>
          <p:cNvPr id="6" name="TextBox 5">
            <a:extLst>
              <a:ext uri="{FF2B5EF4-FFF2-40B4-BE49-F238E27FC236}">
                <a16:creationId xmlns:a16="http://schemas.microsoft.com/office/drawing/2014/main" id="{39856907-91F2-53E1-3892-556B87D56CFB}"/>
              </a:ext>
            </a:extLst>
          </p:cNvPr>
          <p:cNvSpPr txBox="1"/>
          <p:nvPr/>
        </p:nvSpPr>
        <p:spPr>
          <a:xfrm>
            <a:off x="2209800" y="1143000"/>
            <a:ext cx="5638800" cy="369332"/>
          </a:xfrm>
          <a:prstGeom prst="rect">
            <a:avLst/>
          </a:prstGeom>
          <a:noFill/>
        </p:spPr>
        <p:txBody>
          <a:bodyPr wrap="square">
            <a:spAutoFit/>
          </a:bodyPr>
          <a:lstStyle/>
          <a:p>
            <a:pPr algn="ctr">
              <a:defRPr sz="1800" b="1"/>
            </a:pPr>
            <a:r>
              <a:rPr lang="en-US" dirty="0"/>
              <a:t>Table 2 – Calculating Mean Absolute Deviation</a:t>
            </a:r>
          </a:p>
        </p:txBody>
      </p:sp>
      <mc:AlternateContent xmlns:mc="http://schemas.openxmlformats.org/markup-compatibility/2006" xmlns:a14="http://schemas.microsoft.com/office/drawing/2010/main">
        <mc:Choice Requires="a14">
          <p:graphicFrame>
            <p:nvGraphicFramePr>
              <p:cNvPr id="3" name="Table Placeholder 2" descr="The table has 4 columns which displays time data (in minutes), the deviations from the mean, the absolute deviation and the percentage of the total deviation. The mean value used is 8.3 minutes.&#10;&#10;Time: 4 minutes&#10;Deviation: 4 minus 8.3&#10;Absolute Deviation: 4.3&#10;Percent of Total Deviation: 37.72%&#10;&#10;Time: 10 minutes&#10;Deviation: 10 minus 8.3 &#10;Absolute Deviation: 1.7&#10;Percent of Total Deviation: 14.91%&#10;&#10;Time: 9 minutes&#10;Deviation: 9 minus 8.3 &#10;Absolute Deviation: 0.7&#10;Percent of Total Deviation: 6.14%&#10;&#10;Time: 11 minutes&#10;Deviation: 11 minus 8.3&#10;Absolute Deviation: 2.7&#10;Percent of Total Deviation: 23.68%&#10;&#10;Time: 9 minutes&#10;Deviation: 9 minus 8.3&#10;Absolute Deviation: 0.7&#10;Percent of Total Deviation: 6.14%&#10;&#10;Time: 7 minutes&#10;Deviation: 7 minus 8.3 &#10;Absolute Deviation: 1.3&#10;Percent of Total Deviation: 11.40%&#10;&#10;Total Absolute Deviation: 11.4&#10;Total Percent of Deviation: 100%"/>
              <p:cNvGraphicFramePr>
                <a:graphicFrameLocks noGrp="1"/>
              </p:cNvGraphicFramePr>
              <p:nvPr>
                <p:ph type="tbl" sz="quarter" idx="10"/>
                <p:extLst>
                  <p:ext uri="{D42A27DB-BD31-4B8C-83A1-F6EECF244321}">
                    <p14:modId xmlns:p14="http://schemas.microsoft.com/office/powerpoint/2010/main" val="1230049460"/>
                  </p:ext>
                </p:extLst>
              </p:nvPr>
            </p:nvGraphicFramePr>
            <p:xfrm>
              <a:off x="457200" y="1549400"/>
              <a:ext cx="8229600" cy="31750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Time (Minutes)</a:t>
                          </a:r>
                        </a:p>
                      </a:txBody>
                      <a:tcPr/>
                    </a:tc>
                    <a:tc>
                      <a:txBody>
                        <a:bodyPr/>
                        <a:lstStyle/>
                        <a:p>
                          <a:pPr algn="ctr">
                            <a:defRPr sz="1600" b="1"/>
                          </a:pPr>
                          <a:r>
                            <a:rPr sz="1600" dirty="0"/>
                            <a:t>Deviation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𝑥</m:t>
                                  </m:r>
                                </m:e>
                                <m:sub>
                                  <m:r>
                                    <a:rPr sz="1600">
                                      <a:latin typeface="Cambria Math" panose="02040503050406030204" pitchFamily="18" charset="0"/>
                                    </a:rPr>
                                    <m:t>𝑖</m:t>
                                  </m:r>
                                </m:sub>
                              </m:sSub>
                              <m:r>
                                <a:rPr sz="1600">
                                  <a:latin typeface="Cambria Math" panose="02040503050406030204" pitchFamily="18" charset="0"/>
                                </a:rPr>
                                <m:t>−</m:t>
                              </m:r>
                              <m:bar>
                                <m:barPr>
                                  <m:pos m:val="top"/>
                                  <m:ctrlPr>
                                    <a:rPr sz="1600" i="1">
                                      <a:latin typeface="Cambria Math" panose="02040503050406030204" pitchFamily="18" charset="0"/>
                                    </a:rPr>
                                  </m:ctrlPr>
                                </m:barPr>
                                <m:e>
                                  <m:r>
                                    <a:rPr sz="1600">
                                      <a:latin typeface="Cambria Math" panose="02040503050406030204" pitchFamily="18" charset="0"/>
                                    </a:rPr>
                                    <m:t>𝑥</m:t>
                                  </m:r>
                                </m:e>
                              </m:bar>
                            </m:oMath>
                          </a14:m>
                          <a:endParaRPr sz="1600" dirty="0"/>
                        </a:p>
                      </a:txBody>
                      <a:tcPr/>
                    </a:tc>
                    <a:tc>
                      <a:txBody>
                        <a:bodyPr/>
                        <a:lstStyle/>
                        <a:p>
                          <a:pPr algn="ctr">
                            <a:defRPr sz="1600" b="1"/>
                          </a:pPr>
                          <a:r>
                            <a:rPr sz="1600"/>
                            <a:t>Absolute Deviation </a:t>
                          </a:r>
                          <a14:m>
                            <m:oMath xmlns:m="http://schemas.openxmlformats.org/officeDocument/2006/math">
                              <m:d>
                                <m:dPr>
                                  <m:begChr m:val="|"/>
                                  <m:endChr m:val="|"/>
                                  <m:ctrlPr>
                                    <a:rPr sz="1600" i="1">
                                      <a:latin typeface="Cambria Math" panose="02040503050406030204" pitchFamily="18" charset="0"/>
                                    </a:rPr>
                                  </m:ctrlPr>
                                </m:dPr>
                                <m:e>
                                  <m:sSub>
                                    <m:sSubPr>
                                      <m:ctrlPr>
                                        <a:rPr sz="1600" i="1">
                                          <a:latin typeface="Cambria Math" panose="02040503050406030204" pitchFamily="18" charset="0"/>
                                        </a:rPr>
                                      </m:ctrlPr>
                                    </m:sSubPr>
                                    <m:e>
                                      <m:r>
                                        <a:rPr sz="1600">
                                          <a:latin typeface="Cambria Math" panose="02040503050406030204" pitchFamily="18" charset="0"/>
                                        </a:rPr>
                                        <m:t>𝑥</m:t>
                                      </m:r>
                                    </m:e>
                                    <m:sub>
                                      <m:r>
                                        <a:rPr sz="1600">
                                          <a:latin typeface="Cambria Math" panose="02040503050406030204" pitchFamily="18" charset="0"/>
                                        </a:rPr>
                                        <m:t>𝑖</m:t>
                                      </m:r>
                                    </m:sub>
                                  </m:sSub>
                                  <m:r>
                                    <a:rPr sz="1600">
                                      <a:latin typeface="Cambria Math" panose="02040503050406030204" pitchFamily="18" charset="0"/>
                                    </a:rPr>
                                    <m:t>−</m:t>
                                  </m:r>
                                  <m:bar>
                                    <m:barPr>
                                      <m:pos m:val="top"/>
                                      <m:ctrlPr>
                                        <a:rPr sz="1600" i="1">
                                          <a:latin typeface="Cambria Math" panose="02040503050406030204" pitchFamily="18" charset="0"/>
                                        </a:rPr>
                                      </m:ctrlPr>
                                    </m:barPr>
                                    <m:e>
                                      <m:r>
                                        <a:rPr sz="1600">
                                          <a:latin typeface="Cambria Math" panose="02040503050406030204" pitchFamily="18" charset="0"/>
                                        </a:rPr>
                                        <m:t>𝑥</m:t>
                                      </m:r>
                                    </m:e>
                                  </m:bar>
                                </m:e>
                              </m:d>
                            </m:oMath>
                          </a14:m>
                          <a:endParaRPr sz="1600"/>
                        </a:p>
                      </a:txBody>
                      <a:tcPr/>
                    </a:tc>
                    <a:tc>
                      <a:txBody>
                        <a:bodyPr/>
                        <a:lstStyle/>
                        <a:p>
                          <a:pPr algn="ctr">
                            <a:defRPr sz="1600" b="1"/>
                          </a:pPr>
                          <a:r>
                            <a:rPr dirty="0"/>
                            <a:t>% of Total Deviation</a:t>
                          </a:r>
                        </a:p>
                      </a:txBody>
                      <a:tcPr/>
                    </a:tc>
                    <a:extLst>
                      <a:ext uri="{0D108BD9-81ED-4DB2-BD59-A6C34878D82A}">
                        <a16:rowId xmlns:a16="http://schemas.microsoft.com/office/drawing/2014/main" val="10001"/>
                      </a:ext>
                    </a:extLst>
                  </a:tr>
                  <a:tr h="370840">
                    <a:tc>
                      <a:txBody>
                        <a:bodyPr/>
                        <a:lstStyle/>
                        <a:p>
                          <a:pPr algn="ctr"/>
                          <a:r>
                            <a:rPr sz="1600"/>
                            <a:t>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4−8.3</m:t>
                                </m:r>
                              </m:oMath>
                            </m:oMathPara>
                          </a14:m>
                          <a:endParaRPr/>
                        </a:p>
                      </a:txBody>
                      <a:tcPr/>
                    </a:tc>
                    <a:tc>
                      <a:txBody>
                        <a:bodyPr/>
                        <a:lstStyle/>
                        <a:p>
                          <a:pPr algn="ctr"/>
                          <a:r>
                            <a:rPr sz="1600"/>
                            <a:t>4.3</a:t>
                          </a:r>
                          <a:endParaRPr sz="1600">
                            <a:latin typeface="Cambria Math"/>
                          </a:endParaRPr>
                        </a:p>
                      </a:txBody>
                      <a:tcPr/>
                    </a:tc>
                    <a:tc>
                      <a:txBody>
                        <a:bodyPr/>
                        <a:lstStyle/>
                        <a:p>
                          <a:pPr algn="ctr"/>
                          <a:r>
                            <a:rPr sz="1600"/>
                            <a:t>37.72</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r>
                            <a:rPr sz="1600"/>
                            <a:t>10</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10−8.3</m:t>
                                </m:r>
                              </m:oMath>
                            </m:oMathPara>
                          </a14:m>
                          <a:endParaRPr/>
                        </a:p>
                      </a:txBody>
                      <a:tcPr/>
                    </a:tc>
                    <a:tc>
                      <a:txBody>
                        <a:bodyPr/>
                        <a:lstStyle/>
                        <a:p>
                          <a:pPr algn="ctr"/>
                          <a:r>
                            <a:rPr sz="1600"/>
                            <a:t>1.7</a:t>
                          </a:r>
                          <a:endParaRPr sz="1600">
                            <a:latin typeface="Cambria Math"/>
                          </a:endParaRPr>
                        </a:p>
                      </a:txBody>
                      <a:tcPr/>
                    </a:tc>
                    <a:tc>
                      <a:txBody>
                        <a:bodyPr/>
                        <a:lstStyle/>
                        <a:p>
                          <a:pPr algn="ctr"/>
                          <a:r>
                            <a:rPr sz="1600"/>
                            <a:t>14.91</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9−8.3</m:t>
                                </m:r>
                              </m:oMath>
                            </m:oMathPara>
                          </a14:m>
                          <a:endParaRPr dirty="0"/>
                        </a:p>
                      </a:txBody>
                      <a:tcPr/>
                    </a:tc>
                    <a:tc>
                      <a:txBody>
                        <a:bodyPr/>
                        <a:lstStyle/>
                        <a:p>
                          <a:pPr algn="ctr"/>
                          <a:r>
                            <a:rPr sz="1600"/>
                            <a:t>0.7</a:t>
                          </a:r>
                          <a:endParaRPr sz="1600">
                            <a:latin typeface="Cambria Math"/>
                          </a:endParaRPr>
                        </a:p>
                      </a:txBody>
                      <a:tcPr/>
                    </a:tc>
                    <a:tc>
                      <a:txBody>
                        <a:bodyPr/>
                        <a:lstStyle/>
                        <a:p>
                          <a:pPr algn="ctr"/>
                          <a:r>
                            <a:rPr sz="1600"/>
                            <a:t>6.14</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dirty="0"/>
                            <a:t>11</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11−8.3</m:t>
                                </m:r>
                              </m:oMath>
                            </m:oMathPara>
                          </a14:m>
                          <a:endParaRPr/>
                        </a:p>
                      </a:txBody>
                      <a:tcPr/>
                    </a:tc>
                    <a:tc>
                      <a:txBody>
                        <a:bodyPr/>
                        <a:lstStyle/>
                        <a:p>
                          <a:pPr algn="ctr"/>
                          <a:r>
                            <a:rPr sz="1600" dirty="0"/>
                            <a:t>2.7</a:t>
                          </a:r>
                          <a:endParaRPr sz="1600" dirty="0">
                            <a:latin typeface="Cambria Math"/>
                          </a:endParaRPr>
                        </a:p>
                      </a:txBody>
                      <a:tcPr/>
                    </a:tc>
                    <a:tc>
                      <a:txBody>
                        <a:bodyPr/>
                        <a:lstStyle/>
                        <a:p>
                          <a:pPr algn="ctr"/>
                          <a:r>
                            <a:rPr sz="1600"/>
                            <a:t>23.68</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dirty="0"/>
                            <a:t>9</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9−8.3</m:t>
                                </m:r>
                              </m:oMath>
                            </m:oMathPara>
                          </a14:m>
                          <a:endParaRPr/>
                        </a:p>
                      </a:txBody>
                      <a:tcPr/>
                    </a:tc>
                    <a:tc>
                      <a:txBody>
                        <a:bodyPr/>
                        <a:lstStyle/>
                        <a:p>
                          <a:pPr algn="ctr"/>
                          <a:r>
                            <a:rPr sz="1600"/>
                            <a:t>0.7</a:t>
                          </a:r>
                          <a:endParaRPr sz="1600">
                            <a:latin typeface="Cambria Math"/>
                          </a:endParaRPr>
                        </a:p>
                      </a:txBody>
                      <a:tcPr/>
                    </a:tc>
                    <a:tc>
                      <a:txBody>
                        <a:bodyPr/>
                        <a:lstStyle/>
                        <a:p>
                          <a:pPr algn="ctr"/>
                          <a:r>
                            <a:rPr sz="1600" dirty="0"/>
                            <a:t>6.14</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r>
                            <a:rPr sz="1600"/>
                            <a:t>7</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7−8.3</m:t>
                                </m:r>
                              </m:oMath>
                            </m:oMathPara>
                          </a14:m>
                          <a:endParaRPr/>
                        </a:p>
                      </a:txBody>
                      <a:tcPr/>
                    </a:tc>
                    <a:tc>
                      <a:txBody>
                        <a:bodyPr/>
                        <a:lstStyle/>
                        <a:p>
                          <a:pPr algn="ctr"/>
                          <a:r>
                            <a:rPr sz="1600" dirty="0"/>
                            <a:t>1.3</a:t>
                          </a:r>
                          <a:endParaRPr sz="1600" dirty="0">
                            <a:latin typeface="Cambria Math"/>
                          </a:endParaRPr>
                        </a:p>
                      </a:txBody>
                      <a:tcPr/>
                    </a:tc>
                    <a:tc>
                      <a:txBody>
                        <a:bodyPr/>
                        <a:lstStyle/>
                        <a:p>
                          <a:pPr algn="ctr"/>
                          <a:r>
                            <a:rPr sz="1600"/>
                            <a:t>11.40</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endParaRPr/>
                        </a:p>
                      </a:txBody>
                      <a:tcPr/>
                    </a:tc>
                    <a:tc>
                      <a:txBody>
                        <a:bodyPr/>
                        <a:lstStyle/>
                        <a:p>
                          <a:pPr algn="ctr">
                            <a:defRPr sz="1600" b="1"/>
                          </a:pPr>
                          <a:r>
                            <a:rPr dirty="0"/>
                            <a:t>Total</a:t>
                          </a:r>
                        </a:p>
                      </a:txBody>
                      <a:tcPr/>
                    </a:tc>
                    <a:tc>
                      <a:txBody>
                        <a:bodyPr/>
                        <a:lstStyle/>
                        <a:p>
                          <a:pPr algn="ctr"/>
                          <a:r>
                            <a:rPr sz="1600" dirty="0"/>
                            <a:t>11.4</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100%</m:t>
                                </m:r>
                              </m:oMath>
                            </m:oMathPara>
                          </a14:m>
                          <a:endParaRPr dirty="0"/>
                        </a:p>
                      </a:txBody>
                      <a:tcP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e table has 4 columns which displays time data (in minutes), the deviations from the mean, the absolute deviation and the percentage of the total deviation. The mean value used is 8.3 minutes.&#10;&#10;Time: 4 minutes&#10;Deviation: 4 minus 8.3&#10;Absolute Deviation: 4.3&#10;Percent of Total Deviation: 37.72%&#10;&#10;Time: 10 minutes&#10;Deviation: 10 minus 8.3 &#10;Absolute Deviation: 1.7&#10;Percent of Total Deviation: 14.91%&#10;&#10;Time: 9 minutes&#10;Deviation: 9 minus 8.3 &#10;Absolute Deviation: 0.7&#10;Percent of Total Deviation: 6.14%&#10;&#10;Time: 11 minutes&#10;Deviation: 11 minus 8.3&#10;Absolute Deviation: 2.7&#10;Percent of Total Deviation: 23.68%&#10;&#10;Time: 9 minutes&#10;Deviation: 9 minus 8.3&#10;Absolute Deviation: 0.7&#10;Percent of Total Deviation: 6.14%&#10;&#10;Time: 7 minutes&#10;Deviation: 7 minus 8.3 &#10;Absolute Deviation: 1.3&#10;Percent of Total Deviation: 11.40%&#10;&#10;Total Absolute Deviation: 11.4&#10;Total Percent of Deviation: 100%"/>
              <p:cNvGraphicFramePr>
                <a:graphicFrameLocks noGrp="1"/>
              </p:cNvGraphicFramePr>
              <p:nvPr>
                <p:ph type="tbl" sz="quarter" idx="10"/>
                <p:extLst>
                  <p:ext uri="{D42A27DB-BD31-4B8C-83A1-F6EECF244321}">
                    <p14:modId xmlns:p14="http://schemas.microsoft.com/office/powerpoint/2010/main" val="1230049460"/>
                  </p:ext>
                </p:extLst>
              </p:nvPr>
            </p:nvGraphicFramePr>
            <p:xfrm>
              <a:off x="457200" y="1549400"/>
              <a:ext cx="8229600" cy="31750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579120">
                    <a:tc>
                      <a:txBody>
                        <a:bodyPr/>
                        <a:lstStyle/>
                        <a:p>
                          <a:pPr algn="ctr">
                            <a:defRPr sz="1600" b="1"/>
                          </a:pPr>
                          <a:r>
                            <a:rPr dirty="0"/>
                            <a:t>Time (Minutes)</a:t>
                          </a:r>
                        </a:p>
                      </a:txBody>
                      <a:tcPr/>
                    </a:tc>
                    <a:tc>
                      <a:txBody>
                        <a:bodyPr/>
                        <a:lstStyle/>
                        <a:p>
                          <a:endParaRPr lang="en-US"/>
                        </a:p>
                      </a:txBody>
                      <a:tcPr>
                        <a:blipFill>
                          <a:blip r:embed="rId2"/>
                          <a:stretch>
                            <a:fillRect l="-100890" t="-3158" r="-201187" b="-455789"/>
                          </a:stretch>
                        </a:blipFill>
                      </a:tcPr>
                    </a:tc>
                    <a:tc>
                      <a:txBody>
                        <a:bodyPr/>
                        <a:lstStyle/>
                        <a:p>
                          <a:endParaRPr lang="en-US"/>
                        </a:p>
                      </a:txBody>
                      <a:tcPr>
                        <a:blipFill>
                          <a:blip r:embed="rId2"/>
                          <a:stretch>
                            <a:fillRect l="-200296" t="-3158" r="-100592" b="-455789"/>
                          </a:stretch>
                        </a:blipFill>
                      </a:tcPr>
                    </a:tc>
                    <a:tc>
                      <a:txBody>
                        <a:bodyPr/>
                        <a:lstStyle/>
                        <a:p>
                          <a:pPr algn="ctr">
                            <a:defRPr sz="1600" b="1"/>
                          </a:pPr>
                          <a:r>
                            <a:rPr dirty="0"/>
                            <a:t>% of Total Deviation</a:t>
                          </a:r>
                        </a:p>
                      </a:txBody>
                      <a:tcPr/>
                    </a:tc>
                    <a:extLst>
                      <a:ext uri="{0D108BD9-81ED-4DB2-BD59-A6C34878D82A}">
                        <a16:rowId xmlns:a16="http://schemas.microsoft.com/office/drawing/2014/main" val="10001"/>
                      </a:ext>
                    </a:extLst>
                  </a:tr>
                  <a:tr h="370840">
                    <a:tc>
                      <a:txBody>
                        <a:bodyPr/>
                        <a:lstStyle/>
                        <a:p>
                          <a:pPr algn="ctr"/>
                          <a:r>
                            <a:rPr sz="1600"/>
                            <a:t>4</a:t>
                          </a:r>
                          <a:endParaRPr sz="1600">
                            <a:latin typeface="Cambria Math"/>
                          </a:endParaRPr>
                        </a:p>
                      </a:txBody>
                      <a:tcPr/>
                    </a:tc>
                    <a:tc>
                      <a:txBody>
                        <a:bodyPr/>
                        <a:lstStyle/>
                        <a:p>
                          <a:endParaRPr lang="en-US"/>
                        </a:p>
                      </a:txBody>
                      <a:tcPr>
                        <a:blipFill>
                          <a:blip r:embed="rId2"/>
                          <a:stretch>
                            <a:fillRect l="-100890" t="-160656" r="-201187" b="-609836"/>
                          </a:stretch>
                        </a:blipFill>
                      </a:tcPr>
                    </a:tc>
                    <a:tc>
                      <a:txBody>
                        <a:bodyPr/>
                        <a:lstStyle/>
                        <a:p>
                          <a:pPr algn="ctr"/>
                          <a:r>
                            <a:rPr sz="1600"/>
                            <a:t>4.3</a:t>
                          </a:r>
                          <a:endParaRPr sz="1600">
                            <a:latin typeface="Cambria Math"/>
                          </a:endParaRPr>
                        </a:p>
                      </a:txBody>
                      <a:tcPr/>
                    </a:tc>
                    <a:tc>
                      <a:txBody>
                        <a:bodyPr/>
                        <a:lstStyle/>
                        <a:p>
                          <a:pPr algn="ctr"/>
                          <a:r>
                            <a:rPr sz="1600"/>
                            <a:t>37.72</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r>
                            <a:rPr sz="1600"/>
                            <a:t>10</a:t>
                          </a:r>
                          <a:endParaRPr sz="1600">
                            <a:latin typeface="Cambria Math"/>
                          </a:endParaRPr>
                        </a:p>
                      </a:txBody>
                      <a:tcPr/>
                    </a:tc>
                    <a:tc>
                      <a:txBody>
                        <a:bodyPr/>
                        <a:lstStyle/>
                        <a:p>
                          <a:endParaRPr lang="en-US"/>
                        </a:p>
                      </a:txBody>
                      <a:tcPr>
                        <a:blipFill>
                          <a:blip r:embed="rId2"/>
                          <a:stretch>
                            <a:fillRect l="-100890" t="-260656" r="-201187" b="-509836"/>
                          </a:stretch>
                        </a:blipFill>
                      </a:tcPr>
                    </a:tc>
                    <a:tc>
                      <a:txBody>
                        <a:bodyPr/>
                        <a:lstStyle/>
                        <a:p>
                          <a:pPr algn="ctr"/>
                          <a:r>
                            <a:rPr sz="1600"/>
                            <a:t>1.7</a:t>
                          </a:r>
                          <a:endParaRPr sz="1600">
                            <a:latin typeface="Cambria Math"/>
                          </a:endParaRPr>
                        </a:p>
                      </a:txBody>
                      <a:tcPr/>
                    </a:tc>
                    <a:tc>
                      <a:txBody>
                        <a:bodyPr/>
                        <a:lstStyle/>
                        <a:p>
                          <a:pPr algn="ctr"/>
                          <a:r>
                            <a:rPr sz="1600"/>
                            <a:t>14.91</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9</a:t>
                          </a:r>
                          <a:endParaRPr sz="1600">
                            <a:latin typeface="Cambria Math"/>
                          </a:endParaRPr>
                        </a:p>
                      </a:txBody>
                      <a:tcPr/>
                    </a:tc>
                    <a:tc>
                      <a:txBody>
                        <a:bodyPr/>
                        <a:lstStyle/>
                        <a:p>
                          <a:endParaRPr lang="en-US"/>
                        </a:p>
                      </a:txBody>
                      <a:tcPr>
                        <a:blipFill>
                          <a:blip r:embed="rId2"/>
                          <a:stretch>
                            <a:fillRect l="-100890" t="-360656" r="-201187" b="-409836"/>
                          </a:stretch>
                        </a:blipFill>
                      </a:tcPr>
                    </a:tc>
                    <a:tc>
                      <a:txBody>
                        <a:bodyPr/>
                        <a:lstStyle/>
                        <a:p>
                          <a:pPr algn="ctr"/>
                          <a:r>
                            <a:rPr sz="1600"/>
                            <a:t>0.7</a:t>
                          </a:r>
                          <a:endParaRPr sz="1600">
                            <a:latin typeface="Cambria Math"/>
                          </a:endParaRPr>
                        </a:p>
                      </a:txBody>
                      <a:tcPr/>
                    </a:tc>
                    <a:tc>
                      <a:txBody>
                        <a:bodyPr/>
                        <a:lstStyle/>
                        <a:p>
                          <a:pPr algn="ctr"/>
                          <a:r>
                            <a:rPr sz="1600"/>
                            <a:t>6.14</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dirty="0"/>
                            <a:t>11</a:t>
                          </a:r>
                          <a:endParaRPr sz="1600" dirty="0">
                            <a:latin typeface="Cambria Math"/>
                          </a:endParaRPr>
                        </a:p>
                      </a:txBody>
                      <a:tcPr/>
                    </a:tc>
                    <a:tc>
                      <a:txBody>
                        <a:bodyPr/>
                        <a:lstStyle/>
                        <a:p>
                          <a:endParaRPr lang="en-US"/>
                        </a:p>
                      </a:txBody>
                      <a:tcPr>
                        <a:blipFill>
                          <a:blip r:embed="rId2"/>
                          <a:stretch>
                            <a:fillRect l="-100890" t="-468333" r="-201187" b="-316667"/>
                          </a:stretch>
                        </a:blipFill>
                      </a:tcPr>
                    </a:tc>
                    <a:tc>
                      <a:txBody>
                        <a:bodyPr/>
                        <a:lstStyle/>
                        <a:p>
                          <a:pPr algn="ctr"/>
                          <a:r>
                            <a:rPr sz="1600" dirty="0"/>
                            <a:t>2.7</a:t>
                          </a:r>
                          <a:endParaRPr sz="1600" dirty="0">
                            <a:latin typeface="Cambria Math"/>
                          </a:endParaRPr>
                        </a:p>
                      </a:txBody>
                      <a:tcPr/>
                    </a:tc>
                    <a:tc>
                      <a:txBody>
                        <a:bodyPr/>
                        <a:lstStyle/>
                        <a:p>
                          <a:pPr algn="ctr"/>
                          <a:r>
                            <a:rPr sz="1600"/>
                            <a:t>23.68</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dirty="0"/>
                            <a:t>9</a:t>
                          </a:r>
                          <a:endParaRPr sz="1600" dirty="0">
                            <a:latin typeface="Cambria Math"/>
                          </a:endParaRPr>
                        </a:p>
                      </a:txBody>
                      <a:tcPr/>
                    </a:tc>
                    <a:tc>
                      <a:txBody>
                        <a:bodyPr/>
                        <a:lstStyle/>
                        <a:p>
                          <a:endParaRPr lang="en-US"/>
                        </a:p>
                      </a:txBody>
                      <a:tcPr>
                        <a:blipFill>
                          <a:blip r:embed="rId2"/>
                          <a:stretch>
                            <a:fillRect l="-100890" t="-559016" r="-201187" b="-211475"/>
                          </a:stretch>
                        </a:blipFill>
                      </a:tcPr>
                    </a:tc>
                    <a:tc>
                      <a:txBody>
                        <a:bodyPr/>
                        <a:lstStyle/>
                        <a:p>
                          <a:pPr algn="ctr"/>
                          <a:r>
                            <a:rPr sz="1600"/>
                            <a:t>0.7</a:t>
                          </a:r>
                          <a:endParaRPr sz="1600">
                            <a:latin typeface="Cambria Math"/>
                          </a:endParaRPr>
                        </a:p>
                      </a:txBody>
                      <a:tcPr/>
                    </a:tc>
                    <a:tc>
                      <a:txBody>
                        <a:bodyPr/>
                        <a:lstStyle/>
                        <a:p>
                          <a:pPr algn="ctr"/>
                          <a:r>
                            <a:rPr sz="1600" dirty="0"/>
                            <a:t>6.14</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r>
                            <a:rPr sz="1600"/>
                            <a:t>7</a:t>
                          </a:r>
                          <a:endParaRPr sz="1600">
                            <a:latin typeface="Cambria Math"/>
                          </a:endParaRPr>
                        </a:p>
                      </a:txBody>
                      <a:tcPr/>
                    </a:tc>
                    <a:tc>
                      <a:txBody>
                        <a:bodyPr/>
                        <a:lstStyle/>
                        <a:p>
                          <a:endParaRPr lang="en-US"/>
                        </a:p>
                      </a:txBody>
                      <a:tcPr>
                        <a:blipFill>
                          <a:blip r:embed="rId2"/>
                          <a:stretch>
                            <a:fillRect l="-100890" t="-659016" r="-201187" b="-111475"/>
                          </a:stretch>
                        </a:blipFill>
                      </a:tcPr>
                    </a:tc>
                    <a:tc>
                      <a:txBody>
                        <a:bodyPr/>
                        <a:lstStyle/>
                        <a:p>
                          <a:pPr algn="ctr"/>
                          <a:r>
                            <a:rPr sz="1600" dirty="0"/>
                            <a:t>1.3</a:t>
                          </a:r>
                          <a:endParaRPr sz="1600" dirty="0">
                            <a:latin typeface="Cambria Math"/>
                          </a:endParaRPr>
                        </a:p>
                      </a:txBody>
                      <a:tcPr/>
                    </a:tc>
                    <a:tc>
                      <a:txBody>
                        <a:bodyPr/>
                        <a:lstStyle/>
                        <a:p>
                          <a:pPr algn="ctr"/>
                          <a:r>
                            <a:rPr sz="1600"/>
                            <a:t>11.40</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endParaRPr/>
                        </a:p>
                      </a:txBody>
                      <a:tcPr/>
                    </a:tc>
                    <a:tc>
                      <a:txBody>
                        <a:bodyPr/>
                        <a:lstStyle/>
                        <a:p>
                          <a:pPr algn="ctr">
                            <a:defRPr sz="1600" b="1"/>
                          </a:pPr>
                          <a:r>
                            <a:rPr dirty="0"/>
                            <a:t>Total</a:t>
                          </a:r>
                        </a:p>
                      </a:txBody>
                      <a:tcPr/>
                    </a:tc>
                    <a:tc>
                      <a:txBody>
                        <a:bodyPr/>
                        <a:lstStyle/>
                        <a:p>
                          <a:pPr algn="ctr"/>
                          <a:r>
                            <a:rPr sz="1600" dirty="0"/>
                            <a:t>11.4</a:t>
                          </a:r>
                          <a:endParaRPr sz="1600" dirty="0">
                            <a:latin typeface="Cambria Math"/>
                          </a:endParaRPr>
                        </a:p>
                      </a:txBody>
                      <a:tcPr/>
                    </a:tc>
                    <a:tc>
                      <a:txBody>
                        <a:bodyPr/>
                        <a:lstStyle/>
                        <a:p>
                          <a:endParaRPr lang="en-US"/>
                        </a:p>
                      </a:txBody>
                      <a:tcPr>
                        <a:blipFill>
                          <a:blip r:embed="rId2"/>
                          <a:stretch>
                            <a:fillRect l="-301187" t="-759016" r="-890" b="-11475"/>
                          </a:stretch>
                        </a:blipFill>
                      </a:tcPr>
                    </a:tc>
                    <a:extLst>
                      <a:ext uri="{0D108BD9-81ED-4DB2-BD59-A6C34878D82A}">
                        <a16:rowId xmlns:a16="http://schemas.microsoft.com/office/drawing/2014/main" val="10008"/>
                      </a:ext>
                    </a:extLst>
                  </a:tr>
                </a:tbl>
              </a:graphicData>
            </a:graphic>
          </p:graphicFrame>
        </mc:Fallback>
      </mc:AlternateContent>
      <p:pic>
        <p:nvPicPr>
          <p:cNvPr id="11" name="Picture 10" descr="Mean Absolute Deviation equals the 11.4 over 6, equals 1.9 minutes.">
            <a:extLst>
              <a:ext uri="{FF2B5EF4-FFF2-40B4-BE49-F238E27FC236}">
                <a16:creationId xmlns:a16="http://schemas.microsoft.com/office/drawing/2014/main" id="{3F69AD96-D2FA-CBDE-B13C-759ADE13D18F}"/>
              </a:ext>
            </a:extLst>
          </p:cNvPr>
          <p:cNvPicPr>
            <a:picLocks noChangeAspect="1"/>
          </p:cNvPicPr>
          <p:nvPr/>
        </p:nvPicPr>
        <p:blipFill>
          <a:blip r:embed="rId3"/>
          <a:stretch>
            <a:fillRect/>
          </a:stretch>
        </p:blipFill>
        <p:spPr>
          <a:xfrm>
            <a:off x="1557337" y="4937365"/>
            <a:ext cx="6029325" cy="7905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Mean Absolute Deviation of Run Times</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sz="2800" dirty="0"/>
              <a:t>Thus, on average, the </a:t>
            </a:r>
            <a:r>
              <a:rPr lang="en-US" sz="2800" dirty="0"/>
              <a:t>values</a:t>
            </a:r>
            <a:r>
              <a:rPr sz="2800" dirty="0"/>
              <a:t> are </a:t>
            </a:r>
            <a:r>
              <a:rPr sz="2800" dirty="0">
                <a:latin typeface="Cambria Math"/>
              </a:rPr>
              <a:t>1.9</a:t>
            </a:r>
            <a:r>
              <a:rPr sz="2800" dirty="0"/>
              <a:t> units from the mean. Note that the contribution to the sum of the deviations is proportional to the size of the deviation. That is, if one absolute deviation is twice as large as another, it contributes twice as much to the value of the statistic. For example, compare the data point </a:t>
            </a:r>
            <a:r>
              <a:rPr sz="2800" dirty="0">
                <a:latin typeface="Cambria Math"/>
              </a:rPr>
              <a:t>7</a:t>
            </a:r>
            <a:r>
              <a:rPr sz="2800" dirty="0"/>
              <a:t>, which is </a:t>
            </a:r>
            <a:r>
              <a:rPr sz="2800" dirty="0">
                <a:latin typeface="Cambria Math"/>
              </a:rPr>
              <a:t>1.3</a:t>
            </a:r>
            <a:r>
              <a:rPr sz="2800" dirty="0"/>
              <a:t> units from the mean, to the data point </a:t>
            </a:r>
            <a:r>
              <a:rPr sz="2800" dirty="0">
                <a:latin typeface="Cambria Math"/>
              </a:rPr>
              <a:t>11</a:t>
            </a:r>
            <a:r>
              <a:rPr sz="2800" dirty="0"/>
              <a:t>, which is </a:t>
            </a:r>
            <a:r>
              <a:rPr sz="2800" dirty="0">
                <a:latin typeface="Cambria Math"/>
              </a:rPr>
              <a:t>2.7</a:t>
            </a:r>
            <a:r>
              <a:rPr sz="2800" dirty="0"/>
              <a:t> units from the mean.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Mean Absolute Deviation of Run Times</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The percentage contribution to the total deviation is </a:t>
            </a:r>
            <a:r>
              <a:rPr lang="en-US" sz="2800" dirty="0"/>
              <a:t>11.40%</a:t>
            </a:r>
            <a:r>
              <a:rPr sz="2800" dirty="0"/>
              <a:t> for </a:t>
            </a:r>
            <a:r>
              <a:rPr sz="2800" dirty="0">
                <a:latin typeface="Cambria Math"/>
              </a:rPr>
              <a:t>7</a:t>
            </a:r>
            <a:r>
              <a:rPr sz="2800" dirty="0"/>
              <a:t> and </a:t>
            </a:r>
            <a:r>
              <a:rPr lang="en-US" sz="2800" dirty="0"/>
              <a:t>23.68%</a:t>
            </a:r>
            <a:r>
              <a:rPr sz="2800" dirty="0"/>
              <a:t> for </a:t>
            </a:r>
            <a:r>
              <a:rPr sz="2800" dirty="0">
                <a:latin typeface="Cambria Math"/>
              </a:rPr>
              <a:t>11</a:t>
            </a:r>
            <a:r>
              <a:rPr sz="2800" dirty="0"/>
              <a:t>, which is in proportion to their respective distances from the mean. A variability measure in which each data value contributes proportionally to its distance from the mean seems reasonable.</a:t>
            </a:r>
          </a:p>
        </p:txBody>
      </p:sp>
    </p:spTree>
    <p:extLst>
      <p:ext uri="{BB962C8B-B14F-4D97-AF65-F5344CB8AC3E}">
        <p14:creationId xmlns:p14="http://schemas.microsoft.com/office/powerpoint/2010/main" val="2889476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Mean Absolute Deviation of Run Times with an Outlier</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the value </a:t>
            </a:r>
            <a:r>
              <a:rPr sz="2800" dirty="0">
                <a:latin typeface="Cambria Math"/>
              </a:rPr>
              <a:t>200</a:t>
            </a:r>
            <a:r>
              <a:rPr sz="2800" dirty="0"/>
              <a:t> is added to the data set given in Example 2.</a:t>
            </a:r>
          </a:p>
          <a:p>
            <a:r>
              <a:rPr sz="2800" dirty="0"/>
              <a:t>The mean is drastically affected, increasing from </a:t>
            </a:r>
            <a:r>
              <a:rPr sz="2800" dirty="0">
                <a:latin typeface="Cambria Math"/>
              </a:rPr>
              <a:t>8.3</a:t>
            </a:r>
            <a:r>
              <a:rPr sz="2800" dirty="0"/>
              <a:t> to </a:t>
            </a:r>
            <a:r>
              <a:rPr sz="2800" dirty="0">
                <a:latin typeface="Cambria Math"/>
              </a:rPr>
              <a:t>35.7</a:t>
            </a:r>
            <a:r>
              <a:rPr sz="2800" dirty="0"/>
              <a:t>. In Table 3 we redo the basic calculations for the mean absolute deviation. What effect, if any, does the value of </a:t>
            </a:r>
            <a:r>
              <a:rPr sz="2800" dirty="0">
                <a:latin typeface="Cambria Math"/>
              </a:rPr>
              <a:t>200</a:t>
            </a:r>
            <a:r>
              <a:rPr sz="2800" dirty="0"/>
              <a:t> have on the </a:t>
            </a:r>
            <a:r>
              <a:rPr sz="2800" b="1" dirty="0"/>
              <a:t>MAD</a:t>
            </a:r>
            <a:r>
              <a:rPr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Mean Absolute Deviation of Run Times with an Outlier</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endParaRPr lang="en-US" sz="2800" b="1" dirty="0"/>
          </a:p>
          <a:p>
            <a:endParaRPr lang="en-IN" sz="2800" b="1" dirty="0"/>
          </a:p>
        </p:txBody>
      </p:sp>
      <p:sp>
        <p:nvSpPr>
          <p:cNvPr id="6" name="TextBox 5">
            <a:extLst>
              <a:ext uri="{FF2B5EF4-FFF2-40B4-BE49-F238E27FC236}">
                <a16:creationId xmlns:a16="http://schemas.microsoft.com/office/drawing/2014/main" id="{515332B1-D9DC-BDA3-AC70-F1600EF5A435}"/>
              </a:ext>
            </a:extLst>
          </p:cNvPr>
          <p:cNvSpPr txBox="1"/>
          <p:nvPr/>
        </p:nvSpPr>
        <p:spPr>
          <a:xfrm>
            <a:off x="2057400" y="1621609"/>
            <a:ext cx="5943600" cy="369332"/>
          </a:xfrm>
          <a:prstGeom prst="rect">
            <a:avLst/>
          </a:prstGeom>
          <a:noFill/>
        </p:spPr>
        <p:txBody>
          <a:bodyPr wrap="square">
            <a:spAutoFit/>
          </a:bodyPr>
          <a:lstStyle/>
          <a:p>
            <a:pPr algn="ctr">
              <a:defRPr sz="1800" b="1"/>
            </a:pPr>
            <a:r>
              <a:rPr lang="en-US" dirty="0"/>
              <a:t>Table 3 – Calculating Mean Absolute Deviation</a:t>
            </a:r>
          </a:p>
        </p:txBody>
      </p:sp>
      <mc:AlternateContent xmlns:mc="http://schemas.openxmlformats.org/markup-compatibility/2006" xmlns:a14="http://schemas.microsoft.com/office/drawing/2010/main">
        <mc:Choice Requires="a14">
          <p:graphicFrame>
            <p:nvGraphicFramePr>
              <p:cNvPr id="4" name="Table Placeholder 2" descr="The table has 3 columns which are data, Deviation (x sub i minus x bar) and Absolute Deviation (absolute value of x sub i minus x bar)&#10;&#10;Row Descriptions:&#10;Data: 4&#10;Deviation: 4 minus 35.7&#10;Absolute Deviation: 31.7&#10;&#10;Data: 10&#10;Deviation: 10 minus 35.7&#10;Absolute Deviation: 25.7&#10;&#10;Data: 9&#10;Deviation: 9 minus 35.7&#10;Absolute Deviation: 26.7&#10;&#10;Data: 11&#10;Deviation: 11 minus 35.7&#10;Absolute Deviation: 24.7&#10;&#10;Data: 9&#10;Deviation: 9 minus 35.7&#10;Absolute Deviation: 26.7&#10;&#10;Data: 7&#10;Deviation: 7 minus 35.7&#10;Absolute Deviation: 28.7&#10;&#10;Data: 200&#10;Deviation: 200 minus 35.7&#10;Absolute Deviation: 164.3&#10;&#10;Total Absolute Deviation: 328.5">
                <a:extLst>
                  <a:ext uri="{FF2B5EF4-FFF2-40B4-BE49-F238E27FC236}">
                    <a16:creationId xmlns:a16="http://schemas.microsoft.com/office/drawing/2014/main" id="{D4F1E32A-4CDE-45B0-8CAA-802445BDC67B}"/>
                  </a:ext>
                </a:extLst>
              </p:cNvPr>
              <p:cNvGraphicFramePr>
                <a:graphicFrameLocks/>
              </p:cNvGraphicFramePr>
              <p:nvPr>
                <p:extLst>
                  <p:ext uri="{D42A27DB-BD31-4B8C-83A1-F6EECF244321}">
                    <p14:modId xmlns:p14="http://schemas.microsoft.com/office/powerpoint/2010/main" val="1746130556"/>
                  </p:ext>
                </p:extLst>
              </p:nvPr>
            </p:nvGraphicFramePr>
            <p:xfrm>
              <a:off x="533400" y="2032000"/>
              <a:ext cx="8077200" cy="3606800"/>
            </p:xfrm>
            <a:graphic>
              <a:graphicData uri="http://schemas.openxmlformats.org/drawingml/2006/table">
                <a:tbl>
                  <a:tblPr firstRow="1" bandRow="1">
                    <a:tableStyleId>{5940675A-B579-460E-94D1-54222C63F5DA}</a:tableStyleId>
                  </a:tblPr>
                  <a:tblGrid>
                    <a:gridCol w="25908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Data</a:t>
                          </a:r>
                        </a:p>
                      </a:txBody>
                      <a:tcPr/>
                    </a:tc>
                    <a:tc>
                      <a:txBody>
                        <a:bodyPr/>
                        <a:lstStyle/>
                        <a:p>
                          <a:pPr algn="ctr">
                            <a:defRPr sz="1800" b="1"/>
                          </a:pPr>
                          <a:r>
                            <a:rPr sz="1800" dirty="0"/>
                            <a:t>Deviation </a:t>
                          </a:r>
                          <a14:m>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oMath>
                          </a14:m>
                          <a:endParaRPr sz="1800" dirty="0"/>
                        </a:p>
                      </a:txBody>
                      <a:tcPr/>
                    </a:tc>
                    <a:tc>
                      <a:txBody>
                        <a:bodyPr/>
                        <a:lstStyle/>
                        <a:p>
                          <a:pPr algn="ctr">
                            <a:defRPr sz="1800" b="1"/>
                          </a:pPr>
                          <a:r>
                            <a:rPr sz="1800" dirty="0"/>
                            <a:t>Absolute Deviation </a:t>
                          </a:r>
                          <a14:m>
                            <m:oMath xmlns:m="http://schemas.openxmlformats.org/officeDocument/2006/math">
                              <m:d>
                                <m:dPr>
                                  <m:begChr m:val="|"/>
                                  <m:endChr m:val="|"/>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e>
                              </m:d>
                            </m:oMath>
                          </a14:m>
                          <a:endParaRPr sz="1800" dirty="0"/>
                        </a:p>
                      </a:txBody>
                      <a:tcPr/>
                    </a:tc>
                    <a:extLst>
                      <a:ext uri="{0D108BD9-81ED-4DB2-BD59-A6C34878D82A}">
                        <a16:rowId xmlns:a16="http://schemas.microsoft.com/office/drawing/2014/main" val="10001"/>
                      </a:ext>
                    </a:extLst>
                  </a:tr>
                  <a:tr h="370840">
                    <a:tc>
                      <a:txBody>
                        <a:bodyPr/>
                        <a:lstStyle/>
                        <a:p>
                          <a:pPr algn="ctr"/>
                          <a:r>
                            <a:rPr sz="1800" dirty="0"/>
                            <a:t>4</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4−35.7</m:t>
                                </m:r>
                              </m:oMath>
                            </m:oMathPara>
                          </a14:m>
                          <a:endParaRPr dirty="0"/>
                        </a:p>
                      </a:txBody>
                      <a:tcPr/>
                    </a:tc>
                    <a:tc>
                      <a:txBody>
                        <a:bodyPr/>
                        <a:lstStyle/>
                        <a:p>
                          <a:pPr algn="ctr"/>
                          <a:r>
                            <a:rPr sz="1800" dirty="0"/>
                            <a:t>31.7</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10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10−35.7</m:t>
                                </m:r>
                              </m:oMath>
                            </m:oMathPara>
                          </a14:m>
                          <a:endParaRPr/>
                        </a:p>
                      </a:txBody>
                      <a:tcPr/>
                    </a:tc>
                    <a:tc>
                      <a:txBody>
                        <a:bodyPr/>
                        <a:lstStyle/>
                        <a:p>
                          <a:pPr algn="ctr"/>
                          <a:r>
                            <a:rPr sz="1800" dirty="0"/>
                            <a:t>25.7</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9</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9−35.7</m:t>
                                </m:r>
                              </m:oMath>
                            </m:oMathPara>
                          </a14:m>
                          <a:endParaRPr/>
                        </a:p>
                      </a:txBody>
                      <a:tcPr/>
                    </a:tc>
                    <a:tc>
                      <a:txBody>
                        <a:bodyPr/>
                        <a:lstStyle/>
                        <a:p>
                          <a:pPr algn="ctr"/>
                          <a:r>
                            <a:rPr sz="1800" dirty="0"/>
                            <a:t>26.7</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11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11−35.7</m:t>
                                </m:r>
                              </m:oMath>
                            </m:oMathPara>
                          </a14:m>
                          <a:endParaRPr/>
                        </a:p>
                      </a:txBody>
                      <a:tcPr/>
                    </a:tc>
                    <a:tc>
                      <a:txBody>
                        <a:bodyPr/>
                        <a:lstStyle/>
                        <a:p>
                          <a:pPr algn="ctr"/>
                          <a:r>
                            <a:rPr sz="1800"/>
                            <a:t>24.7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9</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9−35.7</m:t>
                                </m:r>
                              </m:oMath>
                            </m:oMathPara>
                          </a14:m>
                          <a:endParaRPr/>
                        </a:p>
                      </a:txBody>
                      <a:tcPr/>
                    </a:tc>
                    <a:tc>
                      <a:txBody>
                        <a:bodyPr/>
                        <a:lstStyle/>
                        <a:p>
                          <a:pPr algn="ctr"/>
                          <a:r>
                            <a:rPr sz="1800" dirty="0"/>
                            <a:t>26.7</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a:t>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7−35.7</m:t>
                                </m:r>
                              </m:oMath>
                            </m:oMathPara>
                          </a14:m>
                          <a:endParaRPr/>
                        </a:p>
                      </a:txBody>
                      <a:tcPr/>
                    </a:tc>
                    <a:tc>
                      <a:txBody>
                        <a:bodyPr/>
                        <a:lstStyle/>
                        <a:p>
                          <a:pPr algn="ctr"/>
                          <a:r>
                            <a:rPr sz="1800"/>
                            <a:t>28.7</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200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200−35.7</m:t>
                                </m:r>
                              </m:oMath>
                            </m:oMathPara>
                          </a14:m>
                          <a:endParaRPr/>
                        </a:p>
                      </a:txBody>
                      <a:tcPr/>
                    </a:tc>
                    <a:tc>
                      <a:txBody>
                        <a:bodyPr/>
                        <a:lstStyle/>
                        <a:p>
                          <a:pPr algn="ctr"/>
                          <a:r>
                            <a:rPr sz="1800"/>
                            <a:t>164.3</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endParaRPr/>
                        </a:p>
                      </a:txBody>
                      <a:tcPr/>
                    </a:tc>
                    <a:tc>
                      <a:txBody>
                        <a:bodyPr/>
                        <a:lstStyle/>
                        <a:p>
                          <a:pPr algn="ctr">
                            <a:defRPr sz="1800" b="1"/>
                          </a:pPr>
                          <a:r>
                            <a:rPr dirty="0"/>
                            <a:t>Total</a:t>
                          </a:r>
                        </a:p>
                      </a:txBody>
                      <a:tcPr/>
                    </a:tc>
                    <a:tc>
                      <a:txBody>
                        <a:bodyPr/>
                        <a:lstStyle/>
                        <a:p>
                          <a:pPr algn="ctr"/>
                          <a:r>
                            <a:rPr sz="1800" dirty="0"/>
                            <a:t>328.5</a:t>
                          </a:r>
                          <a:endParaRPr sz="1800" dirty="0">
                            <a:latin typeface="Cambria Math"/>
                          </a:endParaRPr>
                        </a:p>
                      </a:txBody>
                      <a:tcPr/>
                    </a:tc>
                    <a:extLst>
                      <a:ext uri="{0D108BD9-81ED-4DB2-BD59-A6C34878D82A}">
                        <a16:rowId xmlns:a16="http://schemas.microsoft.com/office/drawing/2014/main" val="10009"/>
                      </a:ext>
                    </a:extLst>
                  </a:tr>
                </a:tbl>
              </a:graphicData>
            </a:graphic>
          </p:graphicFrame>
        </mc:Choice>
        <mc:Fallback xmlns="">
          <p:graphicFrame>
            <p:nvGraphicFramePr>
              <p:cNvPr id="4" name="Table Placeholder 2" descr="The table has 3 columns which are data, Deviation (x sub i minus x bar) and Absolute Deviation (absolute value of x sub i minus x bar)&#10;&#10;Row Descriptions:&#10;Data: 4&#10;Deviation: 4 minus 35.7&#10;Absolute Deviation: 31.7&#10;&#10;Data: 10&#10;Deviation: 10 minus 35.7&#10;Absolute Deviation: 25.7&#10;&#10;Data: 9&#10;Deviation: 9 minus 35.7&#10;Absolute Deviation: 26.7&#10;&#10;Data: 11&#10;Deviation: 11 minus 35.7&#10;Absolute Deviation: 24.7&#10;&#10;Data: 9&#10;Deviation: 9 minus 35.7&#10;Absolute Deviation: 26.7&#10;&#10;Data: 7&#10;Deviation: 7 minus 35.7&#10;Absolute Deviation: 28.7&#10;&#10;Data: 200&#10;Deviation: 200 minus 35.7&#10;Absolute Deviation: 164.3&#10;&#10;Total Absolute Deviation: 328.5">
                <a:extLst>
                  <a:ext uri="{FF2B5EF4-FFF2-40B4-BE49-F238E27FC236}">
                    <a16:creationId xmlns:a16="http://schemas.microsoft.com/office/drawing/2014/main" id="{D4F1E32A-4CDE-45B0-8CAA-802445BDC67B}"/>
                  </a:ext>
                </a:extLst>
              </p:cNvPr>
              <p:cNvGraphicFramePr>
                <a:graphicFrameLocks/>
              </p:cNvGraphicFramePr>
              <p:nvPr>
                <p:extLst>
                  <p:ext uri="{D42A27DB-BD31-4B8C-83A1-F6EECF244321}">
                    <p14:modId xmlns:p14="http://schemas.microsoft.com/office/powerpoint/2010/main" val="1746130556"/>
                  </p:ext>
                </p:extLst>
              </p:nvPr>
            </p:nvGraphicFramePr>
            <p:xfrm>
              <a:off x="533400" y="2032000"/>
              <a:ext cx="8077200" cy="3606800"/>
            </p:xfrm>
            <a:graphic>
              <a:graphicData uri="http://schemas.openxmlformats.org/drawingml/2006/table">
                <a:tbl>
                  <a:tblPr firstRow="1" bandRow="1">
                    <a:tableStyleId>{5940675A-B579-460E-94D1-54222C63F5DA}</a:tableStyleId>
                  </a:tblPr>
                  <a:tblGrid>
                    <a:gridCol w="25908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sz="1800" b="1"/>
                          </a:pPr>
                          <a:r>
                            <a:rPr dirty="0"/>
                            <a:t>Data</a:t>
                          </a:r>
                        </a:p>
                      </a:txBody>
                      <a:tcPr/>
                    </a:tc>
                    <a:tc>
                      <a:txBody>
                        <a:bodyPr/>
                        <a:lstStyle/>
                        <a:p>
                          <a:endParaRPr lang="en-US"/>
                        </a:p>
                      </a:txBody>
                      <a:tcPr>
                        <a:blipFill>
                          <a:blip r:embed="rId2"/>
                          <a:stretch>
                            <a:fillRect l="-94457" t="-4762" r="-100222" b="-478095"/>
                          </a:stretch>
                        </a:blipFill>
                      </a:tcPr>
                    </a:tc>
                    <a:tc>
                      <a:txBody>
                        <a:bodyPr/>
                        <a:lstStyle/>
                        <a:p>
                          <a:endParaRPr lang="en-US"/>
                        </a:p>
                      </a:txBody>
                      <a:tcPr>
                        <a:blipFill>
                          <a:blip r:embed="rId2"/>
                          <a:stretch>
                            <a:fillRect l="-194889" t="-4762" r="-444" b="-478095"/>
                          </a:stretch>
                        </a:blipFill>
                      </a:tcPr>
                    </a:tc>
                    <a:extLst>
                      <a:ext uri="{0D108BD9-81ED-4DB2-BD59-A6C34878D82A}">
                        <a16:rowId xmlns:a16="http://schemas.microsoft.com/office/drawing/2014/main" val="10001"/>
                      </a:ext>
                    </a:extLst>
                  </a:tr>
                  <a:tr h="370840">
                    <a:tc>
                      <a:txBody>
                        <a:bodyPr/>
                        <a:lstStyle/>
                        <a:p>
                          <a:pPr algn="ctr"/>
                          <a:r>
                            <a:rPr sz="1800" dirty="0"/>
                            <a:t>4</a:t>
                          </a:r>
                          <a:endParaRPr sz="1800" dirty="0">
                            <a:latin typeface="Cambria Math"/>
                          </a:endParaRPr>
                        </a:p>
                      </a:txBody>
                      <a:tcPr/>
                    </a:tc>
                    <a:tc>
                      <a:txBody>
                        <a:bodyPr/>
                        <a:lstStyle/>
                        <a:p>
                          <a:endParaRPr lang="en-US"/>
                        </a:p>
                      </a:txBody>
                      <a:tcPr>
                        <a:blipFill>
                          <a:blip r:embed="rId2"/>
                          <a:stretch>
                            <a:fillRect l="-94457" t="-180328" r="-100222" b="-722951"/>
                          </a:stretch>
                        </a:blipFill>
                      </a:tcPr>
                    </a:tc>
                    <a:tc>
                      <a:txBody>
                        <a:bodyPr/>
                        <a:lstStyle/>
                        <a:p>
                          <a:pPr algn="ctr"/>
                          <a:r>
                            <a:rPr sz="1800" dirty="0"/>
                            <a:t>31.7</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10</a:t>
                          </a:r>
                          <a:endParaRPr sz="1800" dirty="0">
                            <a:latin typeface="Cambria Math"/>
                          </a:endParaRPr>
                        </a:p>
                      </a:txBody>
                      <a:tcPr/>
                    </a:tc>
                    <a:tc>
                      <a:txBody>
                        <a:bodyPr/>
                        <a:lstStyle/>
                        <a:p>
                          <a:endParaRPr lang="en-US"/>
                        </a:p>
                      </a:txBody>
                      <a:tcPr>
                        <a:blipFill>
                          <a:blip r:embed="rId2"/>
                          <a:stretch>
                            <a:fillRect l="-94457" t="-280328" r="-100222" b="-622951"/>
                          </a:stretch>
                        </a:blipFill>
                      </a:tcPr>
                    </a:tc>
                    <a:tc>
                      <a:txBody>
                        <a:bodyPr/>
                        <a:lstStyle/>
                        <a:p>
                          <a:pPr algn="ctr"/>
                          <a:r>
                            <a:rPr sz="1800" dirty="0"/>
                            <a:t>25.7</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9</a:t>
                          </a:r>
                          <a:endParaRPr sz="1800" dirty="0">
                            <a:latin typeface="Cambria Math"/>
                          </a:endParaRPr>
                        </a:p>
                      </a:txBody>
                      <a:tcPr/>
                    </a:tc>
                    <a:tc>
                      <a:txBody>
                        <a:bodyPr/>
                        <a:lstStyle/>
                        <a:p>
                          <a:endParaRPr lang="en-US"/>
                        </a:p>
                      </a:txBody>
                      <a:tcPr>
                        <a:blipFill>
                          <a:blip r:embed="rId2"/>
                          <a:stretch>
                            <a:fillRect l="-94457" t="-380328" r="-100222" b="-522951"/>
                          </a:stretch>
                        </a:blipFill>
                      </a:tcPr>
                    </a:tc>
                    <a:tc>
                      <a:txBody>
                        <a:bodyPr/>
                        <a:lstStyle/>
                        <a:p>
                          <a:pPr algn="ctr"/>
                          <a:r>
                            <a:rPr sz="1800" dirty="0"/>
                            <a:t>26.7</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11</a:t>
                          </a:r>
                          <a:endParaRPr sz="1800">
                            <a:latin typeface="Cambria Math"/>
                          </a:endParaRPr>
                        </a:p>
                      </a:txBody>
                      <a:tcPr/>
                    </a:tc>
                    <a:tc>
                      <a:txBody>
                        <a:bodyPr/>
                        <a:lstStyle/>
                        <a:p>
                          <a:endParaRPr lang="en-US"/>
                        </a:p>
                      </a:txBody>
                      <a:tcPr>
                        <a:blipFill>
                          <a:blip r:embed="rId2"/>
                          <a:stretch>
                            <a:fillRect l="-94457" t="-480328" r="-100222" b="-422951"/>
                          </a:stretch>
                        </a:blipFill>
                      </a:tcPr>
                    </a:tc>
                    <a:tc>
                      <a:txBody>
                        <a:bodyPr/>
                        <a:lstStyle/>
                        <a:p>
                          <a:pPr algn="ctr"/>
                          <a:r>
                            <a:rPr sz="1800"/>
                            <a:t>24.7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9</a:t>
                          </a:r>
                          <a:endParaRPr sz="1800">
                            <a:latin typeface="Cambria Math"/>
                          </a:endParaRPr>
                        </a:p>
                      </a:txBody>
                      <a:tcPr/>
                    </a:tc>
                    <a:tc>
                      <a:txBody>
                        <a:bodyPr/>
                        <a:lstStyle/>
                        <a:p>
                          <a:endParaRPr lang="en-US"/>
                        </a:p>
                      </a:txBody>
                      <a:tcPr>
                        <a:blipFill>
                          <a:blip r:embed="rId2"/>
                          <a:stretch>
                            <a:fillRect l="-94457" t="-590000" r="-100222" b="-330000"/>
                          </a:stretch>
                        </a:blipFill>
                      </a:tcPr>
                    </a:tc>
                    <a:tc>
                      <a:txBody>
                        <a:bodyPr/>
                        <a:lstStyle/>
                        <a:p>
                          <a:pPr algn="ctr"/>
                          <a:r>
                            <a:rPr sz="1800" dirty="0"/>
                            <a:t>26.7</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a:t>7</a:t>
                          </a:r>
                          <a:endParaRPr sz="1800">
                            <a:latin typeface="Cambria Math"/>
                          </a:endParaRPr>
                        </a:p>
                      </a:txBody>
                      <a:tcPr/>
                    </a:tc>
                    <a:tc>
                      <a:txBody>
                        <a:bodyPr/>
                        <a:lstStyle/>
                        <a:p>
                          <a:endParaRPr lang="en-US"/>
                        </a:p>
                      </a:txBody>
                      <a:tcPr>
                        <a:blipFill>
                          <a:blip r:embed="rId2"/>
                          <a:stretch>
                            <a:fillRect l="-94457" t="-678689" r="-100222" b="-224590"/>
                          </a:stretch>
                        </a:blipFill>
                      </a:tcPr>
                    </a:tc>
                    <a:tc>
                      <a:txBody>
                        <a:bodyPr/>
                        <a:lstStyle/>
                        <a:p>
                          <a:pPr algn="ctr"/>
                          <a:r>
                            <a:rPr sz="1800"/>
                            <a:t>28.7</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200</a:t>
                          </a:r>
                          <a:endParaRPr sz="1800">
                            <a:latin typeface="Cambria Math"/>
                          </a:endParaRPr>
                        </a:p>
                      </a:txBody>
                      <a:tcPr/>
                    </a:tc>
                    <a:tc>
                      <a:txBody>
                        <a:bodyPr/>
                        <a:lstStyle/>
                        <a:p>
                          <a:endParaRPr lang="en-US"/>
                        </a:p>
                      </a:txBody>
                      <a:tcPr>
                        <a:blipFill>
                          <a:blip r:embed="rId2"/>
                          <a:stretch>
                            <a:fillRect l="-94457" t="-778689" r="-100222" b="-124590"/>
                          </a:stretch>
                        </a:blipFill>
                      </a:tcPr>
                    </a:tc>
                    <a:tc>
                      <a:txBody>
                        <a:bodyPr/>
                        <a:lstStyle/>
                        <a:p>
                          <a:pPr algn="ctr"/>
                          <a:r>
                            <a:rPr sz="1800"/>
                            <a:t>164.3</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endParaRPr/>
                        </a:p>
                      </a:txBody>
                      <a:tcPr/>
                    </a:tc>
                    <a:tc>
                      <a:txBody>
                        <a:bodyPr/>
                        <a:lstStyle/>
                        <a:p>
                          <a:pPr algn="ctr">
                            <a:defRPr sz="1800" b="1"/>
                          </a:pPr>
                          <a:r>
                            <a:rPr dirty="0"/>
                            <a:t>Total</a:t>
                          </a:r>
                        </a:p>
                      </a:txBody>
                      <a:tcPr/>
                    </a:tc>
                    <a:tc>
                      <a:txBody>
                        <a:bodyPr/>
                        <a:lstStyle/>
                        <a:p>
                          <a:pPr algn="ctr"/>
                          <a:r>
                            <a:rPr sz="1800" dirty="0"/>
                            <a:t>328.5</a:t>
                          </a:r>
                          <a:endParaRPr sz="1800" dirty="0">
                            <a:latin typeface="Cambria Math"/>
                          </a:endParaRPr>
                        </a:p>
                      </a:txBody>
                      <a:tcPr/>
                    </a:tc>
                    <a:extLst>
                      <a:ext uri="{0D108BD9-81ED-4DB2-BD59-A6C34878D82A}">
                        <a16:rowId xmlns:a16="http://schemas.microsoft.com/office/drawing/2014/main" val="10009"/>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Mean Absolute Deviation of Run Times with an Outlier</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t>The mean absolute deviation changes dramatically, increasing to </a:t>
            </a:r>
            <a:r>
              <a:rPr sz="2800" dirty="0">
                <a:latin typeface="Cambria Math"/>
              </a:rPr>
              <a:t>46.9</a:t>
            </a:r>
            <a:r>
              <a:rPr sz="2800" dirty="0"/>
              <a:t>, which is calculated by the sum of the absolute deviations</a:t>
            </a:r>
            <a:r>
              <a:rPr lang="en-US" sz="2800" dirty="0"/>
              <a:t> (328.5)</a:t>
            </a:r>
            <a:r>
              <a:rPr sz="2800" dirty="0"/>
              <a:t> divided by the sample size </a:t>
            </a:r>
            <a:r>
              <a:rPr lang="en-US" sz="2800" dirty="0"/>
              <a:t>(7)</a:t>
            </a:r>
            <a:r>
              <a:rPr sz="2800" dirty="0"/>
              <a:t>. Therefore, the mean absolute deviation is sensitive to outliers and is not a resistant measure. The mean absolute deviation is a very intuitive measure of variation.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Variance</a:t>
            </a:r>
          </a:p>
        </p:txBody>
      </p:sp>
      <p:sp>
        <p:nvSpPr>
          <p:cNvPr id="3" name="Text Placeholder 2"/>
          <p:cNvSpPr>
            <a:spLocks noGrp="1"/>
          </p:cNvSpPr>
          <p:nvPr>
            <p:ph type="body" sz="quarter" idx="10"/>
          </p:nvPr>
        </p:nvSpPr>
        <p:spPr/>
        <p:txBody>
          <a:bodyPr>
            <a:noAutofit/>
          </a:bodyPr>
          <a:lstStyle/>
          <a:p>
            <a:r>
              <a:rPr sz="2200" dirty="0"/>
              <a:t>The </a:t>
            </a:r>
            <a:r>
              <a:rPr sz="2200" b="1" dirty="0"/>
              <a:t>variance</a:t>
            </a:r>
            <a:r>
              <a:rPr sz="2200" dirty="0"/>
              <a:t> of a data set containing the complete set of population data is given by</a:t>
            </a:r>
          </a:p>
          <a:p>
            <a:pPr algn="ctr">
              <a:defRPr sz="2800"/>
            </a:pPr>
            <a:endParaRPr lang="en-US" sz="2200" dirty="0"/>
          </a:p>
          <a:p>
            <a:pPr algn="ctr">
              <a:defRPr sz="2800"/>
            </a:pPr>
            <a:endParaRPr lang="en-US" sz="2200" dirty="0"/>
          </a:p>
          <a:p>
            <a:pPr>
              <a:defRPr sz="2800"/>
            </a:pPr>
            <a:endParaRPr lang="en-US" sz="2200" dirty="0"/>
          </a:p>
          <a:p>
            <a:pPr>
              <a:defRPr sz="2800"/>
            </a:pPr>
            <a:endParaRPr lang="en-IN" sz="2200" dirty="0"/>
          </a:p>
          <a:p>
            <a:pPr>
              <a:defRPr sz="2800"/>
            </a:pPr>
            <a:endParaRPr lang="en-IN" sz="2200" dirty="0"/>
          </a:p>
          <a:p>
            <a:pPr algn="ctr">
              <a:defRPr sz="2800"/>
            </a:pPr>
            <a:endParaRPr lang="en-US" sz="2200" dirty="0"/>
          </a:p>
          <a:p>
            <a:pPr algn="ctr">
              <a:defRPr sz="2800"/>
            </a:pPr>
            <a:endParaRPr sz="2200" dirty="0"/>
          </a:p>
          <a:p>
            <a:pPr>
              <a:defRPr sz="2800"/>
            </a:pPr>
            <a:r>
              <a:rPr lang="en-US" sz="2200" dirty="0"/>
              <a:t>	</a:t>
            </a:r>
            <a:endParaRPr sz="2200" dirty="0"/>
          </a:p>
          <a:p>
            <a:endParaRPr sz="2200" dirty="0"/>
          </a:p>
        </p:txBody>
      </p:sp>
      <p:pic>
        <p:nvPicPr>
          <p:cNvPr id="5" name="Picture 4" descr="Sigma squared equals the fraction with numerator summation of the quantity x sub i minus x bar squared, and denominator n minus one.">
            <a:extLst>
              <a:ext uri="{FF2B5EF4-FFF2-40B4-BE49-F238E27FC236}">
                <a16:creationId xmlns:a16="http://schemas.microsoft.com/office/drawing/2014/main" id="{B3A4DF74-58BD-9C6F-E2CB-934C92FDBF10}"/>
              </a:ext>
            </a:extLst>
          </p:cNvPr>
          <p:cNvPicPr>
            <a:picLocks noChangeAspect="1"/>
          </p:cNvPicPr>
          <p:nvPr/>
        </p:nvPicPr>
        <p:blipFill>
          <a:blip r:embed="rId2"/>
          <a:stretch>
            <a:fillRect/>
          </a:stretch>
        </p:blipFill>
        <p:spPr>
          <a:xfrm>
            <a:off x="3279904" y="1659098"/>
            <a:ext cx="2203191" cy="863997"/>
          </a:xfrm>
          <a:prstGeom prst="rect">
            <a:avLst/>
          </a:prstGeom>
        </p:spPr>
      </p:pic>
      <p:sp>
        <p:nvSpPr>
          <p:cNvPr id="17" name="TextBox 16">
            <a:extLst>
              <a:ext uri="{FF2B5EF4-FFF2-40B4-BE49-F238E27FC236}">
                <a16:creationId xmlns:a16="http://schemas.microsoft.com/office/drawing/2014/main" id="{E5A48E7A-1C29-C510-D476-7B6DE28E2040}"/>
              </a:ext>
            </a:extLst>
          </p:cNvPr>
          <p:cNvSpPr txBox="1"/>
          <p:nvPr/>
        </p:nvSpPr>
        <p:spPr>
          <a:xfrm>
            <a:off x="457200" y="2514600"/>
            <a:ext cx="7848600" cy="1446550"/>
          </a:xfrm>
          <a:prstGeom prst="rect">
            <a:avLst/>
          </a:prstGeom>
          <a:noFill/>
        </p:spPr>
        <p:txBody>
          <a:bodyPr wrap="square">
            <a:spAutoFit/>
          </a:bodyPr>
          <a:lstStyle/>
          <a:p>
            <a:pPr>
              <a:defRPr sz="2800"/>
            </a:pPr>
            <a:r>
              <a:rPr lang="en-US" sz="2200" dirty="0">
                <a:solidFill>
                  <a:srgbClr val="000000"/>
                </a:solidFill>
              </a:rPr>
              <a:t>where </a:t>
            </a:r>
            <a:r>
              <a:rPr lang="el-GR" sz="2200" dirty="0">
                <a:solidFill>
                  <a:srgbClr val="000000"/>
                </a:solidFill>
                <a:latin typeface="Cambria Math" panose="02040503050406030204" pitchFamily="18" charset="0"/>
                <a:ea typeface="Cambria Math" panose="02040503050406030204" pitchFamily="18" charset="0"/>
              </a:rPr>
              <a:t>μ</a:t>
            </a:r>
            <a:r>
              <a:rPr lang="en-US" sz="2200" dirty="0">
                <a:solidFill>
                  <a:srgbClr val="000000"/>
                </a:solidFill>
              </a:rPr>
              <a:t> is the population mean of the data set, </a:t>
            </a:r>
            <a:r>
              <a:rPr lang="en-US" sz="2200" i="1" dirty="0">
                <a:solidFill>
                  <a:srgbClr val="000000"/>
                </a:solidFill>
              </a:rPr>
              <a:t>N</a:t>
            </a:r>
            <a:r>
              <a:rPr lang="en-US" sz="2200" dirty="0">
                <a:solidFill>
                  <a:srgbClr val="000000"/>
                </a:solidFill>
              </a:rPr>
              <a:t> is the size of the population, and </a:t>
            </a:r>
            <a:r>
              <a:rPr lang="en-US" sz="2200" i="1" dirty="0">
                <a:solidFill>
                  <a:srgbClr val="000000"/>
                </a:solidFill>
              </a:rPr>
              <a:t>x</a:t>
            </a:r>
            <a:r>
              <a:rPr lang="en-US" sz="1050" i="1" dirty="0">
                <a:solidFill>
                  <a:srgbClr val="000000"/>
                </a:solidFill>
              </a:rPr>
              <a:t> </a:t>
            </a:r>
            <a:r>
              <a:rPr lang="en-US" sz="2200" i="1" baseline="-25000" dirty="0" err="1">
                <a:solidFill>
                  <a:srgbClr val="000000"/>
                </a:solidFill>
              </a:rPr>
              <a:t>i</a:t>
            </a:r>
            <a:r>
              <a:rPr lang="en-US" sz="2200" dirty="0">
                <a:solidFill>
                  <a:srgbClr val="000000"/>
                </a:solidFill>
              </a:rPr>
              <a:t> is a particular value in the data set. </a:t>
            </a:r>
            <a:r>
              <a:rPr lang="en-US" sz="2200" i="1" dirty="0">
                <a:solidFill>
                  <a:srgbClr val="000000"/>
                </a:solidFill>
              </a:rPr>
              <a:t>σ</a:t>
            </a:r>
            <a:r>
              <a:rPr lang="en-US" sz="2200" dirty="0">
                <a:solidFill>
                  <a:srgbClr val="000000"/>
                </a:solidFill>
              </a:rPr>
              <a:t>² is pronounced </a:t>
            </a:r>
            <a:r>
              <a:rPr lang="en-US" sz="2200" b="1" dirty="0">
                <a:solidFill>
                  <a:srgbClr val="000000"/>
                </a:solidFill>
              </a:rPr>
              <a:t>sigma squared</a:t>
            </a:r>
            <a:r>
              <a:rPr lang="en-US" sz="2200" dirty="0">
                <a:solidFill>
                  <a:srgbClr val="000000"/>
                </a:solidFill>
              </a:rPr>
              <a:t>, and is called the </a:t>
            </a:r>
            <a:r>
              <a:rPr lang="en-US" sz="2200" b="1" dirty="0">
                <a:solidFill>
                  <a:srgbClr val="000000"/>
                </a:solidFill>
              </a:rPr>
              <a:t>population variance</a:t>
            </a:r>
            <a:r>
              <a:rPr lang="en-US" sz="2200" dirty="0">
                <a:solidFill>
                  <a:srgbClr val="000000"/>
                </a:solidFill>
              </a:rPr>
              <a:t>.</a:t>
            </a:r>
          </a:p>
          <a:p>
            <a:r>
              <a:rPr lang="en-US" sz="2200" dirty="0">
                <a:solidFill>
                  <a:srgbClr val="000000"/>
                </a:solidFill>
              </a:rPr>
              <a:t>The </a:t>
            </a:r>
            <a:r>
              <a:rPr lang="en-US" sz="2200" b="1" dirty="0">
                <a:solidFill>
                  <a:srgbClr val="000000"/>
                </a:solidFill>
              </a:rPr>
              <a:t>variance</a:t>
            </a:r>
            <a:r>
              <a:rPr lang="en-US" sz="2200" dirty="0">
                <a:solidFill>
                  <a:srgbClr val="000000"/>
                </a:solidFill>
              </a:rPr>
              <a:t> of a data set containing sample data is given by</a:t>
            </a:r>
            <a:endParaRPr lang="en-IN" sz="2200" dirty="0">
              <a:solidFill>
                <a:srgbClr val="000000"/>
              </a:solidFill>
            </a:endParaRPr>
          </a:p>
        </p:txBody>
      </p:sp>
      <p:pic>
        <p:nvPicPr>
          <p:cNvPr id="11" name="Picture 10" descr="s squared equals the fraction with numerator summation of the quantity x sub i minus x bar squared, and denominator n minus one.">
            <a:extLst>
              <a:ext uri="{FF2B5EF4-FFF2-40B4-BE49-F238E27FC236}">
                <a16:creationId xmlns:a16="http://schemas.microsoft.com/office/drawing/2014/main" id="{B81A9C17-BA40-8426-B69D-6B43DAD4DDBD}"/>
              </a:ext>
            </a:extLst>
          </p:cNvPr>
          <p:cNvPicPr>
            <a:picLocks noChangeAspect="1"/>
          </p:cNvPicPr>
          <p:nvPr/>
        </p:nvPicPr>
        <p:blipFill>
          <a:blip r:embed="rId3"/>
          <a:stretch>
            <a:fillRect/>
          </a:stretch>
        </p:blipFill>
        <p:spPr>
          <a:xfrm>
            <a:off x="3352800" y="3874157"/>
            <a:ext cx="1866900" cy="771525"/>
          </a:xfrm>
          <a:prstGeom prst="rect">
            <a:avLst/>
          </a:prstGeom>
        </p:spPr>
      </p:pic>
      <p:sp>
        <p:nvSpPr>
          <p:cNvPr id="19" name="TextBox 18">
            <a:extLst>
              <a:ext uri="{FF2B5EF4-FFF2-40B4-BE49-F238E27FC236}">
                <a16:creationId xmlns:a16="http://schemas.microsoft.com/office/drawing/2014/main" id="{BDA4D967-7EF5-784B-DE25-B4609B720492}"/>
              </a:ext>
            </a:extLst>
          </p:cNvPr>
          <p:cNvSpPr txBox="1"/>
          <p:nvPr/>
        </p:nvSpPr>
        <p:spPr>
          <a:xfrm>
            <a:off x="403555" y="4644244"/>
            <a:ext cx="964541" cy="430887"/>
          </a:xfrm>
          <a:prstGeom prst="rect">
            <a:avLst/>
          </a:prstGeom>
          <a:noFill/>
        </p:spPr>
        <p:txBody>
          <a:bodyPr wrap="square">
            <a:spAutoFit/>
          </a:bodyPr>
          <a:lstStyle/>
          <a:p>
            <a:r>
              <a:rPr lang="en-IN" sz="2200" dirty="0">
                <a:solidFill>
                  <a:srgbClr val="000000"/>
                </a:solidFill>
              </a:rPr>
              <a:t>Where</a:t>
            </a:r>
          </a:p>
        </p:txBody>
      </p:sp>
      <p:pic>
        <p:nvPicPr>
          <p:cNvPr id="14" name="Picture 13" descr="x bar.">
            <a:extLst>
              <a:ext uri="{FF2B5EF4-FFF2-40B4-BE49-F238E27FC236}">
                <a16:creationId xmlns:a16="http://schemas.microsoft.com/office/drawing/2014/main" id="{30E86B53-040F-61F3-97F2-9A37E6E551C9}"/>
              </a:ext>
            </a:extLst>
          </p:cNvPr>
          <p:cNvPicPr>
            <a:picLocks noChangeAspect="1"/>
          </p:cNvPicPr>
          <p:nvPr/>
        </p:nvPicPr>
        <p:blipFill>
          <a:blip r:embed="rId4"/>
          <a:stretch>
            <a:fillRect/>
          </a:stretch>
        </p:blipFill>
        <p:spPr>
          <a:xfrm>
            <a:off x="1314450" y="4740626"/>
            <a:ext cx="209550" cy="238125"/>
          </a:xfrm>
          <a:prstGeom prst="rect">
            <a:avLst/>
          </a:prstGeom>
        </p:spPr>
      </p:pic>
      <p:sp>
        <p:nvSpPr>
          <p:cNvPr id="21" name="TextBox 20">
            <a:extLst>
              <a:ext uri="{FF2B5EF4-FFF2-40B4-BE49-F238E27FC236}">
                <a16:creationId xmlns:a16="http://schemas.microsoft.com/office/drawing/2014/main" id="{C3F6D5F6-901D-3742-0D0D-99DDF006927F}"/>
              </a:ext>
            </a:extLst>
          </p:cNvPr>
          <p:cNvSpPr txBox="1"/>
          <p:nvPr/>
        </p:nvSpPr>
        <p:spPr>
          <a:xfrm>
            <a:off x="1453730" y="4648200"/>
            <a:ext cx="7004469" cy="430887"/>
          </a:xfrm>
          <a:prstGeom prst="rect">
            <a:avLst/>
          </a:prstGeom>
          <a:noFill/>
        </p:spPr>
        <p:txBody>
          <a:bodyPr wrap="square">
            <a:spAutoFit/>
          </a:bodyPr>
          <a:lstStyle/>
          <a:p>
            <a:r>
              <a:rPr lang="en-US" sz="2200" dirty="0">
                <a:solidFill>
                  <a:srgbClr val="000000"/>
                </a:solidFill>
              </a:rPr>
              <a:t>is the mean of the sample data, </a:t>
            </a:r>
            <a:r>
              <a:rPr lang="en-US" sz="2200" i="1" dirty="0">
                <a:solidFill>
                  <a:srgbClr val="000000"/>
                </a:solidFill>
              </a:rPr>
              <a:t>n</a:t>
            </a:r>
            <a:r>
              <a:rPr lang="en-US" sz="2200" dirty="0">
                <a:solidFill>
                  <a:srgbClr val="000000"/>
                </a:solidFill>
              </a:rPr>
              <a:t> is the size of the sample, </a:t>
            </a:r>
            <a:endParaRPr lang="en-IN" sz="2200" dirty="0">
              <a:solidFill>
                <a:srgbClr val="000000"/>
              </a:solidFill>
            </a:endParaRPr>
          </a:p>
        </p:txBody>
      </p:sp>
      <p:sp>
        <p:nvSpPr>
          <p:cNvPr id="23" name="TextBox 22">
            <a:extLst>
              <a:ext uri="{FF2B5EF4-FFF2-40B4-BE49-F238E27FC236}">
                <a16:creationId xmlns:a16="http://schemas.microsoft.com/office/drawing/2014/main" id="{6161BD88-ED3E-4B55-3D4B-36540A9BCCB7}"/>
              </a:ext>
            </a:extLst>
          </p:cNvPr>
          <p:cNvSpPr txBox="1"/>
          <p:nvPr/>
        </p:nvSpPr>
        <p:spPr>
          <a:xfrm>
            <a:off x="447767" y="5031542"/>
            <a:ext cx="8086633" cy="769441"/>
          </a:xfrm>
          <a:prstGeom prst="rect">
            <a:avLst/>
          </a:prstGeom>
          <a:noFill/>
        </p:spPr>
        <p:txBody>
          <a:bodyPr wrap="square">
            <a:spAutoFit/>
          </a:bodyPr>
          <a:lstStyle/>
          <a:p>
            <a:r>
              <a:rPr lang="en-US" sz="2200" dirty="0">
                <a:solidFill>
                  <a:srgbClr val="000000"/>
                </a:solidFill>
              </a:rPr>
              <a:t>and </a:t>
            </a:r>
            <a:r>
              <a:rPr lang="en-US" sz="2200" i="1" dirty="0">
                <a:solidFill>
                  <a:srgbClr val="000000"/>
                </a:solidFill>
              </a:rPr>
              <a:t>x</a:t>
            </a:r>
            <a:r>
              <a:rPr lang="en-US" sz="1050" i="1" dirty="0">
                <a:solidFill>
                  <a:srgbClr val="000000"/>
                </a:solidFill>
              </a:rPr>
              <a:t> </a:t>
            </a:r>
            <a:r>
              <a:rPr lang="en-US" sz="2200" i="1" baseline="-25000" dirty="0" err="1">
                <a:solidFill>
                  <a:srgbClr val="000000"/>
                </a:solidFill>
              </a:rPr>
              <a:t>i</a:t>
            </a:r>
            <a:r>
              <a:rPr lang="en-US" sz="2200" dirty="0">
                <a:solidFill>
                  <a:srgbClr val="000000"/>
                </a:solidFill>
              </a:rPr>
              <a:t> is a particular value in the sample. </a:t>
            </a:r>
            <a:r>
              <a:rPr lang="en-US" sz="2200" i="1" dirty="0">
                <a:solidFill>
                  <a:srgbClr val="000000"/>
                </a:solidFill>
              </a:rPr>
              <a:t>s</a:t>
            </a:r>
            <a:r>
              <a:rPr lang="en-US" sz="2200" dirty="0">
                <a:solidFill>
                  <a:srgbClr val="000000"/>
                </a:solidFill>
              </a:rPr>
              <a:t>² is called the </a:t>
            </a:r>
            <a:r>
              <a:rPr lang="en-US" sz="2200" b="1" dirty="0">
                <a:solidFill>
                  <a:srgbClr val="000000"/>
                </a:solidFill>
              </a:rPr>
              <a:t>sample variance</a:t>
            </a:r>
            <a:r>
              <a:rPr lang="en-US" sz="2200" dirty="0">
                <a:solidFill>
                  <a:srgbClr val="000000"/>
                </a:solidFill>
              </a:rPr>
              <a:t>.</a:t>
            </a:r>
            <a:endParaRPr lang="en-IN"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the Sample Variance of Run Times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Given the following times in minutes of six persons running a </a:t>
            </a:r>
            <a:r>
              <a:rPr sz="2800" dirty="0">
                <a:latin typeface="Cambria Math"/>
              </a:rPr>
              <a:t>1000</a:t>
            </a:r>
            <a:r>
              <a:rPr sz="2800" dirty="0"/>
              <a:t>-meter course, compute the sample variance.</a:t>
            </a:r>
          </a:p>
          <a:p>
            <a:pPr algn="ctr"/>
            <a:r>
              <a:rPr sz="2800" dirty="0">
                <a:latin typeface="Cambria Math"/>
              </a:rPr>
              <a:t>4</a:t>
            </a:r>
            <a:r>
              <a:rPr sz="2800" dirty="0"/>
              <a:t>, </a:t>
            </a:r>
            <a:r>
              <a:rPr sz="2800" dirty="0">
                <a:latin typeface="Cambria Math"/>
              </a:rPr>
              <a:t>10</a:t>
            </a:r>
            <a:r>
              <a:rPr sz="2800" dirty="0"/>
              <a:t>, </a:t>
            </a:r>
            <a:r>
              <a:rPr sz="2800" dirty="0">
                <a:latin typeface="Cambria Math"/>
              </a:rPr>
              <a:t>9</a:t>
            </a:r>
            <a:r>
              <a:rPr sz="2800" dirty="0"/>
              <a:t>, </a:t>
            </a:r>
            <a:r>
              <a:rPr sz="2800" dirty="0">
                <a:latin typeface="Cambria Math"/>
              </a:rPr>
              <a:t>11</a:t>
            </a:r>
            <a:r>
              <a:rPr sz="2800" dirty="0"/>
              <a:t>, </a:t>
            </a:r>
            <a:r>
              <a:rPr sz="2800" dirty="0">
                <a:latin typeface="Cambria Math"/>
              </a:rPr>
              <a:t>9</a:t>
            </a:r>
            <a:r>
              <a:rPr sz="2800" dirty="0"/>
              <a:t>, </a:t>
            </a:r>
            <a:r>
              <a:rPr sz="2800" dirty="0">
                <a:latin typeface="Cambria Math"/>
              </a:rPr>
              <a:t>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the Sample Variance of Run Times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previously computed the mean of this sample as </a:t>
            </a:r>
            <a:r>
              <a:rPr sz="2800" dirty="0">
                <a:latin typeface="Cambria Math"/>
              </a:rPr>
              <a:t>8.3.</a:t>
            </a:r>
            <a:r>
              <a:rPr sz="2800" dirty="0"/>
              <a:t> In Table 4 we do the basic calculations needed to compute the sample variance.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Variability</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Variability</a:t>
            </a:r>
            <a:r>
              <a:rPr sz="2800" dirty="0"/>
              <a:t> is the amount an individual observation or set of observations fluctuates about the mean or center of a set of data.</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the Sample Variance of Run Times</a:t>
            </a:r>
            <a:r>
              <a:rPr lang="en-US" dirty="0"/>
              <a:t>—Slide 3</a:t>
            </a:r>
            <a:endParaRPr dirty="0"/>
          </a:p>
        </p:txBody>
      </p:sp>
      <p:sp>
        <p:nvSpPr>
          <p:cNvPr id="5" name="TextBox 4">
            <a:extLst>
              <a:ext uri="{FF2B5EF4-FFF2-40B4-BE49-F238E27FC236}">
                <a16:creationId xmlns:a16="http://schemas.microsoft.com/office/drawing/2014/main" id="{9A4920BB-30F2-F7AE-8879-CB1DD54E1793}"/>
              </a:ext>
            </a:extLst>
          </p:cNvPr>
          <p:cNvSpPr txBox="1"/>
          <p:nvPr/>
        </p:nvSpPr>
        <p:spPr>
          <a:xfrm>
            <a:off x="2362200" y="1143000"/>
            <a:ext cx="4572000" cy="369332"/>
          </a:xfrm>
          <a:prstGeom prst="rect">
            <a:avLst/>
          </a:prstGeom>
          <a:noFill/>
        </p:spPr>
        <p:txBody>
          <a:bodyPr wrap="square">
            <a:spAutoFit/>
          </a:bodyPr>
          <a:lstStyle/>
          <a:p>
            <a:pPr algn="ctr">
              <a:defRPr sz="1800" b="1"/>
            </a:pPr>
            <a:r>
              <a:rPr lang="en-US" dirty="0"/>
              <a:t>Table 4 – Calculating the Sample Variance</a:t>
            </a:r>
          </a:p>
        </p:txBody>
      </p:sp>
      <p:pic>
        <p:nvPicPr>
          <p:cNvPr id="4" name="Picture 3" descr="The table has 4 columns with Data, Deviation (x sub i minus x bar), Squared Deviation (x sub i minus x bar) squared, and &#10;Percent of Total Squared Deviation&#10;&#10;&#10;Data: 4&#10;Deviation: 4 minus 8.3 = negative 4.3&#10;Squared Deviation: 18.49&#10;Percent of Total Squared Deviation: 59.00%&#10;&#10;Data: 10&#10;Deviation: 10 minus 8.3 = 1.7&#10;Squared Deviation: 2.89&#10;Percent of Total Squared Deviation: 9.22%&#10;&#10;Data: 9&#10;Deviation: 9 minus 8.3 = 0.7&#10;Squared Deviation: 0.49&#10;Percent of Total Squared Deviation: 1.56%&#10;&#10;Data: 11&#10;Deviation: 11 minus 8.3 = 2.7&#10;Squared Deviation: 7.29&#10;Percent of Total Squared Deviation: 23.26%&#10;&#10;Data: 9&#10;Deviation: 9 minus 8.3 = 0.7&#10;Squared Deviation: 0.49&#10;Percent of Total Squared Deviation: 1.56%&#10;&#10;Data: 7&#10;Deviation: 7 minus 8.3 = negative 1.3&#10;Squared Deviation: 1.69&#10;Percent of Total Squared Deviation: 5.39%&#10;&#10;Total Squared Deviation: 31.34&#10;Total Percent: 100%">
            <a:extLst>
              <a:ext uri="{FF2B5EF4-FFF2-40B4-BE49-F238E27FC236}">
                <a16:creationId xmlns:a16="http://schemas.microsoft.com/office/drawing/2014/main" id="{DE31A6AC-7040-AAA4-F26D-1A724B098257}"/>
              </a:ext>
            </a:extLst>
          </p:cNvPr>
          <p:cNvPicPr>
            <a:picLocks noChangeAspect="1"/>
          </p:cNvPicPr>
          <p:nvPr/>
        </p:nvPicPr>
        <p:blipFill>
          <a:blip r:embed="rId2"/>
          <a:stretch>
            <a:fillRect/>
          </a:stretch>
        </p:blipFill>
        <p:spPr>
          <a:xfrm>
            <a:off x="272325" y="1587432"/>
            <a:ext cx="8424000" cy="3516227"/>
          </a:xfrm>
          <a:prstGeom prst="rect">
            <a:avLst/>
          </a:prstGeom>
        </p:spPr>
      </p:pic>
      <p:pic>
        <p:nvPicPr>
          <p:cNvPr id="7" name="Picture 6" descr="s squared equals the fraction with numerator summation of the quantity x sub i minus x bar squared and denominator n minus one, equals the fraction with numerator thirty-one point three four and denominator five, equals six point two six eight minutes squared.">
            <a:extLst>
              <a:ext uri="{FF2B5EF4-FFF2-40B4-BE49-F238E27FC236}">
                <a16:creationId xmlns:a16="http://schemas.microsoft.com/office/drawing/2014/main" id="{6695CE6A-703A-F7AB-D3A7-31147F602523}"/>
              </a:ext>
            </a:extLst>
          </p:cNvPr>
          <p:cNvPicPr>
            <a:picLocks noChangeAspect="1"/>
          </p:cNvPicPr>
          <p:nvPr/>
        </p:nvPicPr>
        <p:blipFill>
          <a:blip r:embed="rId3"/>
          <a:stretch>
            <a:fillRect/>
          </a:stretch>
        </p:blipFill>
        <p:spPr>
          <a:xfrm>
            <a:off x="2133600" y="5197810"/>
            <a:ext cx="5508000" cy="76598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the Sample Variance of Run Times</a:t>
            </a:r>
            <a:r>
              <a:rPr lang="en-US" dirty="0"/>
              <a:t>—Slide 4</a:t>
            </a:r>
            <a:endParaRPr dirty="0"/>
          </a:p>
        </p:txBody>
      </p:sp>
      <p:sp>
        <p:nvSpPr>
          <p:cNvPr id="13" name="TextBox 12">
            <a:extLst>
              <a:ext uri="{FF2B5EF4-FFF2-40B4-BE49-F238E27FC236}">
                <a16:creationId xmlns:a16="http://schemas.microsoft.com/office/drawing/2014/main" id="{5824E30D-C361-6291-4D84-A4F1BF227459}"/>
              </a:ext>
            </a:extLst>
          </p:cNvPr>
          <p:cNvSpPr txBox="1"/>
          <p:nvPr/>
        </p:nvSpPr>
        <p:spPr>
          <a:xfrm>
            <a:off x="491704" y="1143000"/>
            <a:ext cx="8195096" cy="3554819"/>
          </a:xfrm>
          <a:prstGeom prst="rect">
            <a:avLst/>
          </a:prstGeom>
          <a:noFill/>
        </p:spPr>
        <p:txBody>
          <a:bodyPr wrap="square">
            <a:spAutoFit/>
          </a:bodyPr>
          <a:lstStyle/>
          <a:p>
            <a:r>
              <a:rPr lang="en-US" sz="2500" dirty="0"/>
              <a:t>Thus the average squared deviation of the data is </a:t>
            </a:r>
            <a:r>
              <a:rPr lang="en-US" sz="2500" dirty="0">
                <a:latin typeface="Cambria Math"/>
              </a:rPr>
              <a:t>6.268</a:t>
            </a:r>
            <a:r>
              <a:rPr lang="en-US" sz="2500" dirty="0"/>
              <a:t> minutes squared. The phrase "minutes squared" in the last sentence may seem a bit odd. No one carries out transactions in square minutes, or square dollars, or square tons, so it is difficult to interpret the significance of the measurement in this form. That is why the standard deviation exists. It converts the measure into the original units by taking the square root of the variance. The standard deviation for the previous data is then</a:t>
            </a:r>
            <a:endParaRPr lang="en-IN" sz="2500" dirty="0"/>
          </a:p>
        </p:txBody>
      </p:sp>
      <p:pic>
        <p:nvPicPr>
          <p:cNvPr id="11" name="Picture 10" descr="The square root of six point three six eight equals two point five zero three minutes.">
            <a:extLst>
              <a:ext uri="{FF2B5EF4-FFF2-40B4-BE49-F238E27FC236}">
                <a16:creationId xmlns:a16="http://schemas.microsoft.com/office/drawing/2014/main" id="{95DB07F9-9A61-388F-5A45-F81C5E6975A3}"/>
              </a:ext>
            </a:extLst>
          </p:cNvPr>
          <p:cNvPicPr>
            <a:picLocks noChangeAspect="1"/>
          </p:cNvPicPr>
          <p:nvPr/>
        </p:nvPicPr>
        <p:blipFill>
          <a:blip r:embed="rId2"/>
          <a:stretch>
            <a:fillRect/>
          </a:stretch>
        </p:blipFill>
        <p:spPr>
          <a:xfrm>
            <a:off x="3352800" y="4212044"/>
            <a:ext cx="2952000" cy="4428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Deviation</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The </a:t>
            </a:r>
            <a:r>
              <a:rPr sz="2800" b="1" dirty="0"/>
              <a:t>standard deviation</a:t>
            </a:r>
            <a:r>
              <a:rPr sz="2800" dirty="0"/>
              <a:t> is the square root of the variance.</a:t>
            </a:r>
          </a:p>
          <a:p>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Empirical Rule</a:t>
            </a:r>
            <a:r>
              <a:rPr lang="en-US" dirty="0"/>
              <a:t>—Slide 1</a:t>
            </a:r>
            <a:endParaRPr dirty="0"/>
          </a:p>
        </p:txBody>
      </p:sp>
      <p:sp>
        <p:nvSpPr>
          <p:cNvPr id="3" name="Text Placeholder 2"/>
          <p:cNvSpPr>
            <a:spLocks noGrp="1"/>
          </p:cNvSpPr>
          <p:nvPr>
            <p:ph type="body" sz="quarter" idx="10"/>
          </p:nvPr>
        </p:nvSpPr>
        <p:spPr>
          <a:xfrm>
            <a:off x="457200" y="1082078"/>
            <a:ext cx="8229600" cy="2042122"/>
          </a:xfrm>
        </p:spPr>
        <p:txBody>
          <a:bodyPr>
            <a:normAutofit/>
          </a:bodyPr>
          <a:lstStyle/>
          <a:p>
            <a:r>
              <a:rPr sz="2800" dirty="0"/>
              <a:t>The </a:t>
            </a:r>
            <a:r>
              <a:rPr sz="2800" b="1" dirty="0"/>
              <a:t>empirical rule</a:t>
            </a:r>
            <a:r>
              <a:rPr sz="2800" dirty="0"/>
              <a:t> describes the variability of a set of measurements for a bell-shaped distribution.</a:t>
            </a:r>
          </a:p>
          <a:p>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2</a:t>
            </a:r>
            <a:endParaRPr dirty="0"/>
          </a:p>
        </p:txBody>
      </p:sp>
      <p:pic>
        <p:nvPicPr>
          <p:cNvPr id="5" name="Picture 4" descr="A bell-shaped curve with a mean of mu. The area under the curve is shaded between  mu minus 1 sigma to mu plus 1 sigma. The area is labeled as 68%.">
            <a:extLst>
              <a:ext uri="{FF2B5EF4-FFF2-40B4-BE49-F238E27FC236}">
                <a16:creationId xmlns:a16="http://schemas.microsoft.com/office/drawing/2014/main" id="{2670CB65-7E57-4276-A40F-44A1A221AEA0}"/>
              </a:ext>
            </a:extLst>
          </p:cNvPr>
          <p:cNvPicPr>
            <a:picLocks noChangeAspect="1"/>
          </p:cNvPicPr>
          <p:nvPr/>
        </p:nvPicPr>
        <p:blipFill>
          <a:blip r:embed="rId2"/>
          <a:srcRect b="14207"/>
          <a:stretch>
            <a:fillRect/>
          </a:stretch>
        </p:blipFill>
        <p:spPr>
          <a:xfrm>
            <a:off x="1905000" y="1295400"/>
            <a:ext cx="5144218" cy="2590800"/>
          </a:xfrm>
          <a:prstGeom prst="rect">
            <a:avLst/>
          </a:prstGeom>
        </p:spPr>
      </p:pic>
      <p:sp>
        <p:nvSpPr>
          <p:cNvPr id="3" name="TextBox 2">
            <a:extLst>
              <a:ext uri="{FF2B5EF4-FFF2-40B4-BE49-F238E27FC236}">
                <a16:creationId xmlns:a16="http://schemas.microsoft.com/office/drawing/2014/main" id="{8065C0D0-CB50-B3D4-8781-40C305FE6D10}"/>
              </a:ext>
            </a:extLst>
          </p:cNvPr>
          <p:cNvSpPr txBox="1"/>
          <p:nvPr/>
        </p:nvSpPr>
        <p:spPr>
          <a:xfrm>
            <a:off x="2933700" y="3921480"/>
            <a:ext cx="3276600" cy="461665"/>
          </a:xfrm>
          <a:prstGeom prst="rect">
            <a:avLst/>
          </a:prstGeom>
          <a:noFill/>
        </p:spPr>
        <p:txBody>
          <a:bodyPr wrap="square">
            <a:spAutoFit/>
          </a:bodyPr>
          <a:lstStyle/>
          <a:p>
            <a:pPr algn="ctr"/>
            <a:r>
              <a:rPr lang="en-IN" sz="2400" dirty="0"/>
              <a:t>Figure 1 – One Sigma</a:t>
            </a:r>
          </a:p>
        </p:txBody>
      </p:sp>
    </p:spTree>
    <p:extLst>
      <p:ext uri="{BB962C8B-B14F-4D97-AF65-F5344CB8AC3E}">
        <p14:creationId xmlns:p14="http://schemas.microsoft.com/office/powerpoint/2010/main" val="3491755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lang="en-US" b="1" dirty="0"/>
              <a:t>One sigma rule</a:t>
            </a:r>
            <a:r>
              <a:rPr lang="en-US" dirty="0"/>
              <a:t>: If the distribution of the data is bell-shaped, about 68% of the data should lie within one standard deviation of the mean. </a:t>
            </a:r>
          </a:p>
          <a:p>
            <a:pPr algn="just"/>
            <a:endParaRPr lang="en-US" dirty="0"/>
          </a:p>
          <a:p>
            <a:pPr algn="just"/>
            <a:r>
              <a:rPr lang="en-US" dirty="0"/>
              <a:t>A deviation of more than one sigma from the mean is to be expected about once in every three observations. </a:t>
            </a:r>
            <a:endParaRPr dirty="0"/>
          </a:p>
        </p:txBody>
      </p:sp>
    </p:spTree>
    <p:extLst>
      <p:ext uri="{BB962C8B-B14F-4D97-AF65-F5344CB8AC3E}">
        <p14:creationId xmlns:p14="http://schemas.microsoft.com/office/powerpoint/2010/main" val="3892089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4</a:t>
            </a:r>
            <a:endParaRPr dirty="0"/>
          </a:p>
        </p:txBody>
      </p:sp>
      <p:pic>
        <p:nvPicPr>
          <p:cNvPr id="4" name="Picture 3" descr="A bell-shaped curve with a mean of mu. The area under the curve is shaded between  mu minus 2 sigma to mu plus 2 sigma. The area is labeled as 95%.">
            <a:extLst>
              <a:ext uri="{FF2B5EF4-FFF2-40B4-BE49-F238E27FC236}">
                <a16:creationId xmlns:a16="http://schemas.microsoft.com/office/drawing/2014/main" id="{6201AF59-F402-4A36-8629-065FBD9C7DA4}"/>
              </a:ext>
            </a:extLst>
          </p:cNvPr>
          <p:cNvPicPr>
            <a:picLocks noChangeAspect="1"/>
          </p:cNvPicPr>
          <p:nvPr/>
        </p:nvPicPr>
        <p:blipFill>
          <a:blip r:embed="rId2"/>
          <a:srcRect b="12270"/>
          <a:stretch>
            <a:fillRect/>
          </a:stretch>
        </p:blipFill>
        <p:spPr>
          <a:xfrm>
            <a:off x="1905000" y="1524000"/>
            <a:ext cx="5134692" cy="2590800"/>
          </a:xfrm>
          <a:prstGeom prst="rect">
            <a:avLst/>
          </a:prstGeom>
        </p:spPr>
      </p:pic>
      <p:sp>
        <p:nvSpPr>
          <p:cNvPr id="3" name="TextBox 2">
            <a:extLst>
              <a:ext uri="{FF2B5EF4-FFF2-40B4-BE49-F238E27FC236}">
                <a16:creationId xmlns:a16="http://schemas.microsoft.com/office/drawing/2014/main" id="{F49E37E5-E78D-A687-23C9-7C474AD54293}"/>
              </a:ext>
            </a:extLst>
          </p:cNvPr>
          <p:cNvSpPr txBox="1"/>
          <p:nvPr/>
        </p:nvSpPr>
        <p:spPr>
          <a:xfrm>
            <a:off x="2834046" y="4038600"/>
            <a:ext cx="3276600" cy="461665"/>
          </a:xfrm>
          <a:prstGeom prst="rect">
            <a:avLst/>
          </a:prstGeom>
          <a:noFill/>
        </p:spPr>
        <p:txBody>
          <a:bodyPr wrap="square">
            <a:spAutoFit/>
          </a:bodyPr>
          <a:lstStyle/>
          <a:p>
            <a:pPr algn="ctr"/>
            <a:r>
              <a:rPr lang="en-IN" sz="2400" dirty="0"/>
              <a:t>Figure 2 – Two Sigma</a:t>
            </a:r>
          </a:p>
        </p:txBody>
      </p:sp>
    </p:spTree>
    <p:extLst>
      <p:ext uri="{BB962C8B-B14F-4D97-AF65-F5344CB8AC3E}">
        <p14:creationId xmlns:p14="http://schemas.microsoft.com/office/powerpoint/2010/main" val="1263825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5</a:t>
            </a:r>
            <a:endParaRPr dirty="0"/>
          </a:p>
        </p:txBody>
      </p:sp>
      <p:sp>
        <p:nvSpPr>
          <p:cNvPr id="3" name="Text Placeholder 2"/>
          <p:cNvSpPr>
            <a:spLocks noGrp="1"/>
          </p:cNvSpPr>
          <p:nvPr>
            <p:ph type="body" sz="quarter" idx="10"/>
          </p:nvPr>
        </p:nvSpPr>
        <p:spPr/>
        <p:txBody>
          <a:bodyPr>
            <a:normAutofit/>
          </a:bodyPr>
          <a:lstStyle/>
          <a:p>
            <a:pPr algn="just"/>
            <a:r>
              <a:rPr lang="en-US" b="1" dirty="0"/>
              <a:t>Two sigma rule</a:t>
            </a:r>
            <a:r>
              <a:rPr lang="en-US" dirty="0"/>
              <a:t>: If the distribution of data is bell-shaped, about 95% of the data should lie within two standard deviations of the mean. </a:t>
            </a:r>
          </a:p>
          <a:p>
            <a:pPr algn="just"/>
            <a:endParaRPr lang="en-US" dirty="0"/>
          </a:p>
          <a:p>
            <a:pPr algn="just"/>
            <a:r>
              <a:rPr lang="en-US" dirty="0"/>
              <a:t>A deviation of more than two sigma from the mean is to be expected about once in every twenty observations.  </a:t>
            </a:r>
            <a:endParaRPr dirty="0"/>
          </a:p>
        </p:txBody>
      </p:sp>
    </p:spTree>
    <p:extLst>
      <p:ext uri="{BB962C8B-B14F-4D97-AF65-F5344CB8AC3E}">
        <p14:creationId xmlns:p14="http://schemas.microsoft.com/office/powerpoint/2010/main" val="4138495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6</a:t>
            </a:r>
            <a:endParaRPr dirty="0"/>
          </a:p>
        </p:txBody>
      </p:sp>
      <p:pic>
        <p:nvPicPr>
          <p:cNvPr id="5" name="Picture 4" descr="A bell-shaped curve with a mean of mu. The area under the curve is shaded between  mu minus 3 sigma to mu plus 3 sigma. The area is labeled as 99.7%.">
            <a:extLst>
              <a:ext uri="{FF2B5EF4-FFF2-40B4-BE49-F238E27FC236}">
                <a16:creationId xmlns:a16="http://schemas.microsoft.com/office/drawing/2014/main" id="{26717840-F2B8-4DC2-8B7C-B6FE83DBA287}"/>
              </a:ext>
            </a:extLst>
          </p:cNvPr>
          <p:cNvPicPr>
            <a:picLocks noChangeAspect="1"/>
          </p:cNvPicPr>
          <p:nvPr/>
        </p:nvPicPr>
        <p:blipFill>
          <a:blip r:embed="rId2"/>
          <a:srcRect b="16018"/>
          <a:stretch>
            <a:fillRect/>
          </a:stretch>
        </p:blipFill>
        <p:spPr>
          <a:xfrm>
            <a:off x="1999891" y="1971471"/>
            <a:ext cx="5144218" cy="2448129"/>
          </a:xfrm>
          <a:prstGeom prst="rect">
            <a:avLst/>
          </a:prstGeom>
        </p:spPr>
      </p:pic>
      <p:sp>
        <p:nvSpPr>
          <p:cNvPr id="3" name="TextBox 2">
            <a:extLst>
              <a:ext uri="{FF2B5EF4-FFF2-40B4-BE49-F238E27FC236}">
                <a16:creationId xmlns:a16="http://schemas.microsoft.com/office/drawing/2014/main" id="{558E3CFF-E525-5801-A654-2FB8B2C108C9}"/>
              </a:ext>
            </a:extLst>
          </p:cNvPr>
          <p:cNvSpPr txBox="1"/>
          <p:nvPr/>
        </p:nvSpPr>
        <p:spPr>
          <a:xfrm>
            <a:off x="2933700" y="4419600"/>
            <a:ext cx="3276600" cy="461665"/>
          </a:xfrm>
          <a:prstGeom prst="rect">
            <a:avLst/>
          </a:prstGeom>
          <a:noFill/>
        </p:spPr>
        <p:txBody>
          <a:bodyPr wrap="square">
            <a:spAutoFit/>
          </a:bodyPr>
          <a:lstStyle/>
          <a:p>
            <a:pPr algn="ctr"/>
            <a:r>
              <a:rPr lang="en-IN" sz="2400" dirty="0"/>
              <a:t>Figure 3 – Three Sigma</a:t>
            </a:r>
          </a:p>
        </p:txBody>
      </p:sp>
    </p:spTree>
    <p:extLst>
      <p:ext uri="{BB962C8B-B14F-4D97-AF65-F5344CB8AC3E}">
        <p14:creationId xmlns:p14="http://schemas.microsoft.com/office/powerpoint/2010/main" val="915552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Empirical Rule</a:t>
            </a:r>
            <a:r>
              <a:rPr lang="en-US" dirty="0"/>
              <a:t>—Slide 7</a:t>
            </a:r>
            <a:endParaRPr dirty="0"/>
          </a:p>
        </p:txBody>
      </p:sp>
      <p:sp>
        <p:nvSpPr>
          <p:cNvPr id="3" name="Text Placeholder 2"/>
          <p:cNvSpPr>
            <a:spLocks noGrp="1"/>
          </p:cNvSpPr>
          <p:nvPr>
            <p:ph type="body" sz="quarter" idx="10"/>
          </p:nvPr>
        </p:nvSpPr>
        <p:spPr/>
        <p:txBody>
          <a:bodyPr>
            <a:normAutofit/>
          </a:bodyPr>
          <a:lstStyle/>
          <a:p>
            <a:pPr algn="just"/>
            <a:r>
              <a:rPr lang="en-US" b="1" dirty="0"/>
              <a:t>Three sigma rule: </a:t>
            </a:r>
            <a:r>
              <a:rPr lang="en-US" dirty="0"/>
              <a:t>If the distribution of the data is bell-shaped, about 99.7% of the observations should lie within three standard deviations of the mean. </a:t>
            </a:r>
          </a:p>
          <a:p>
            <a:pPr algn="just"/>
            <a:endParaRPr lang="en-US" dirty="0"/>
          </a:p>
          <a:p>
            <a:pPr algn="just"/>
            <a:r>
              <a:rPr lang="en-US" dirty="0"/>
              <a:t>A deviation of more than three sigma from the mean is to be expected about once in every 333 observations, slightly more than 0.3% of the time. </a:t>
            </a:r>
            <a:endParaRPr dirty="0"/>
          </a:p>
        </p:txBody>
      </p:sp>
    </p:spTree>
    <p:extLst>
      <p:ext uri="{BB962C8B-B14F-4D97-AF65-F5344CB8AC3E}">
        <p14:creationId xmlns:p14="http://schemas.microsoft.com/office/powerpoint/2010/main" val="2047762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Deviation From The Mean</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The distance that a value is from the mean of the data set is called a </a:t>
            </a:r>
            <a:r>
              <a:rPr sz="2800" b="1" dirty="0"/>
              <a:t>deviation from the mean</a:t>
            </a:r>
            <a:r>
              <a:rPr sz="2800" dirty="0"/>
              <a:t>.</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err="1"/>
              <a:t>Chebyshev'S</a:t>
            </a:r>
            <a:r>
              <a:rPr dirty="0"/>
              <a:t> Theorem</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Chebyshev's Theorem</a:t>
            </a:r>
            <a:r>
              <a:rPr sz="2800" dirty="0"/>
              <a:t> is a general rule that describes the variability of any set of data regardless of the shape of its distribution.</a:t>
            </a:r>
          </a:p>
          <a:p>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Applying the Empirical Rule to Stock Earnings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Suppose a group of high technology stocks has an average earnings per share of </a:t>
            </a:r>
            <a:r>
              <a:rPr lang="en-US" sz="2800" dirty="0"/>
              <a:t>$6.26,</a:t>
            </a:r>
            <a:r>
              <a:rPr sz="2800" dirty="0"/>
              <a:t> with a standard deviation of </a:t>
            </a:r>
            <a:r>
              <a:rPr lang="en-US" sz="2800" dirty="0"/>
              <a:t>$1.37.</a:t>
            </a:r>
            <a:r>
              <a:rPr sz="2800" dirty="0"/>
              <a:t> If the data possess a bell-shaped distribution, which interval contains </a:t>
            </a:r>
            <a:r>
              <a:rPr lang="en-US" sz="2800" dirty="0"/>
              <a:t>68%</a:t>
            </a:r>
            <a:r>
              <a:rPr sz="2800" dirty="0"/>
              <a:t> of the earnings? Which interval contains about </a:t>
            </a:r>
            <a:r>
              <a:rPr lang="en-US" sz="2800" dirty="0"/>
              <a:t>95%</a:t>
            </a:r>
            <a:r>
              <a:rPr sz="2800" dirty="0"/>
              <a:t> of the earnings?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the Empirical Rule to Stock Earnings</a:t>
            </a:r>
            <a:r>
              <a:rPr lang="en-US" dirty="0"/>
              <a:t>—Slide 2</a:t>
            </a:r>
            <a:endParaRPr dirty="0"/>
          </a:p>
        </p:txBody>
      </p:sp>
      <p:sp>
        <p:nvSpPr>
          <p:cNvPr id="3" name="Text Placeholder 2"/>
          <p:cNvSpPr>
            <a:spLocks noGrp="1"/>
          </p:cNvSpPr>
          <p:nvPr>
            <p:ph type="body" sz="quarter" idx="10"/>
          </p:nvPr>
        </p:nvSpPr>
        <p:spPr>
          <a:xfrm>
            <a:off x="457200" y="1029287"/>
            <a:ext cx="8229600" cy="1942513"/>
          </a:xfrm>
        </p:spPr>
        <p:txBody>
          <a:bodyPr>
            <a:normAutofit/>
          </a:bodyPr>
          <a:lstStyle/>
          <a:p>
            <a:r>
              <a:rPr lang="en-US" sz="2800" b="1" dirty="0"/>
              <a:t>Solution</a:t>
            </a:r>
          </a:p>
          <a:p>
            <a:pPr>
              <a:defRPr sz="2800"/>
            </a:pPr>
            <a:r>
              <a:rPr lang="en-US" sz="2800" dirty="0"/>
              <a:t>Using the one sigma rule, we will capture 68% of the</a:t>
            </a:r>
          </a:p>
          <a:p>
            <a:pPr algn="ctr">
              <a:defRPr sz="2800"/>
            </a:pPr>
            <a:endParaRPr sz="2800" dirty="0"/>
          </a:p>
        </p:txBody>
      </p:sp>
      <p:pic>
        <p:nvPicPr>
          <p:cNvPr id="9" name="Picture 8" descr="Mu plus or minus one times sigma equals six dollars and twenty six cents plus or minus one dollar and thirty seven cents.">
            <a:extLst>
              <a:ext uri="{FF2B5EF4-FFF2-40B4-BE49-F238E27FC236}">
                <a16:creationId xmlns:a16="http://schemas.microsoft.com/office/drawing/2014/main" id="{26B90C3B-768D-E99B-479F-F3E98FCE24B2}"/>
              </a:ext>
            </a:extLst>
          </p:cNvPr>
          <p:cNvPicPr>
            <a:picLocks noChangeAspect="1"/>
          </p:cNvPicPr>
          <p:nvPr/>
        </p:nvPicPr>
        <p:blipFill>
          <a:blip r:embed="rId2"/>
          <a:stretch>
            <a:fillRect/>
          </a:stretch>
        </p:blipFill>
        <p:spPr>
          <a:xfrm>
            <a:off x="2594809" y="2425911"/>
            <a:ext cx="3954379" cy="538584"/>
          </a:xfrm>
          <a:prstGeom prst="rect">
            <a:avLst/>
          </a:prstGeom>
        </p:spPr>
      </p:pic>
      <p:pic>
        <p:nvPicPr>
          <p:cNvPr id="4" name="Content Placeholder 4" descr="A number line with the left end marked as 4.89, the center marked as 6.26 and the right end marked as 7.63. The interval between the left end and the center is marked with negative 1.37 dollars, and the interval from the center to right end is marked with 1.37 dollars.">
            <a:extLst>
              <a:ext uri="{FF2B5EF4-FFF2-40B4-BE49-F238E27FC236}">
                <a16:creationId xmlns:a16="http://schemas.microsoft.com/office/drawing/2014/main" id="{6D3C2953-7C1F-4FCA-9DCC-4F92ED17F4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3424" y="3454924"/>
            <a:ext cx="6597151" cy="1014946"/>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the Empirical Rule to Stock Earnings</a:t>
            </a:r>
            <a:r>
              <a:rPr lang="en-US" dirty="0"/>
              <a:t>—Slide 3</a:t>
            </a:r>
            <a:endParaRPr dirty="0"/>
          </a:p>
        </p:txBody>
      </p:sp>
      <p:sp>
        <p:nvSpPr>
          <p:cNvPr id="3" name="Text Placeholder 2"/>
          <p:cNvSpPr>
            <a:spLocks noGrp="1"/>
          </p:cNvSpPr>
          <p:nvPr>
            <p:ph type="body" sz="quarter" idx="10"/>
          </p:nvPr>
        </p:nvSpPr>
        <p:spPr>
          <a:xfrm>
            <a:off x="457200" y="1029287"/>
            <a:ext cx="8229600" cy="3314113"/>
          </a:xfrm>
        </p:spPr>
        <p:txBody>
          <a:bodyPr>
            <a:normAutofit/>
          </a:bodyPr>
          <a:lstStyle/>
          <a:p>
            <a:pPr>
              <a:defRPr sz="2800"/>
            </a:pPr>
            <a:r>
              <a:rPr sz="2800" dirty="0"/>
              <a:t>Using the one sigma rule results in an interval from </a:t>
            </a:r>
            <a:r>
              <a:rPr lang="en-US" sz="2800" dirty="0"/>
              <a:t>$6.26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$1.37 to $6.26 + $ 1.37.</a:t>
            </a:r>
            <a:r>
              <a:rPr sz="2800" dirty="0"/>
              <a:t> </a:t>
            </a:r>
            <a:endParaRPr lang="en-US" sz="2800" dirty="0"/>
          </a:p>
          <a:p>
            <a:pPr>
              <a:defRPr sz="2800"/>
            </a:pPr>
            <a:r>
              <a:rPr sz="2800" dirty="0"/>
              <a:t>Doing the arithmetic produces an interval from </a:t>
            </a:r>
            <a:r>
              <a:rPr lang="en-US" sz="2800" dirty="0"/>
              <a:t>$4.89</a:t>
            </a:r>
            <a:r>
              <a:rPr sz="2800" dirty="0"/>
              <a:t> to </a:t>
            </a:r>
            <a:r>
              <a:rPr lang="en-US" sz="2800" dirty="0"/>
              <a:t>$7.63.</a:t>
            </a:r>
            <a:endParaRPr sz="2800" dirty="0"/>
          </a:p>
          <a:p>
            <a:pPr>
              <a:defRPr sz="2800"/>
            </a:pPr>
            <a:r>
              <a:rPr sz="2800" dirty="0"/>
              <a:t>To capture </a:t>
            </a:r>
            <a:r>
              <a:rPr lang="en-US" sz="2800" dirty="0"/>
              <a:t>95%</a:t>
            </a:r>
            <a:r>
              <a:rPr sz="2800" dirty="0"/>
              <a:t> of the earnings, use the two sigma rule,</a:t>
            </a:r>
            <a:r>
              <a:rPr lang="en-US" sz="2800" dirty="0"/>
              <a:t> 		      </a:t>
            </a:r>
          </a:p>
          <a:p>
            <a:pPr>
              <a:defRPr sz="2800"/>
            </a:pPr>
            <a:endParaRPr sz="2800" dirty="0"/>
          </a:p>
        </p:txBody>
      </p:sp>
      <p:pic>
        <p:nvPicPr>
          <p:cNvPr id="13" name="Picture 12" descr="Six dollars and twenty-six cents plus or minus two times one dollar and thirty-seven cents.">
            <a:extLst>
              <a:ext uri="{FF2B5EF4-FFF2-40B4-BE49-F238E27FC236}">
                <a16:creationId xmlns:a16="http://schemas.microsoft.com/office/drawing/2014/main" id="{8847AB6B-6548-C298-6587-15B565F00251}"/>
              </a:ext>
            </a:extLst>
          </p:cNvPr>
          <p:cNvPicPr>
            <a:picLocks noChangeAspect="1"/>
          </p:cNvPicPr>
          <p:nvPr/>
        </p:nvPicPr>
        <p:blipFill>
          <a:blip r:embed="rId2"/>
          <a:stretch>
            <a:fillRect/>
          </a:stretch>
        </p:blipFill>
        <p:spPr>
          <a:xfrm>
            <a:off x="540845" y="3429000"/>
            <a:ext cx="2173224" cy="358140"/>
          </a:xfrm>
          <a:prstGeom prst="rect">
            <a:avLst/>
          </a:prstGeom>
        </p:spPr>
      </p:pic>
      <p:sp>
        <p:nvSpPr>
          <p:cNvPr id="7" name="TextBox 6">
            <a:extLst>
              <a:ext uri="{FF2B5EF4-FFF2-40B4-BE49-F238E27FC236}">
                <a16:creationId xmlns:a16="http://schemas.microsoft.com/office/drawing/2014/main" id="{FFF941A2-C3D6-82BF-758A-617E3415C6B5}"/>
              </a:ext>
            </a:extLst>
          </p:cNvPr>
          <p:cNvSpPr txBox="1"/>
          <p:nvPr/>
        </p:nvSpPr>
        <p:spPr>
          <a:xfrm>
            <a:off x="2743200" y="3331359"/>
            <a:ext cx="5778500" cy="523220"/>
          </a:xfrm>
          <a:prstGeom prst="rect">
            <a:avLst/>
          </a:prstGeom>
          <a:noFill/>
        </p:spPr>
        <p:txBody>
          <a:bodyPr wrap="square">
            <a:spAutoFit/>
          </a:bodyPr>
          <a:lstStyle/>
          <a:p>
            <a:r>
              <a:rPr lang="en-US" sz="2800" dirty="0"/>
              <a:t>Doing the arithmetic results in an</a:t>
            </a:r>
            <a:endParaRPr lang="en-IN" sz="2800" dirty="0"/>
          </a:p>
        </p:txBody>
      </p:sp>
      <p:sp>
        <p:nvSpPr>
          <p:cNvPr id="9" name="TextBox 8">
            <a:extLst>
              <a:ext uri="{FF2B5EF4-FFF2-40B4-BE49-F238E27FC236}">
                <a16:creationId xmlns:a16="http://schemas.microsoft.com/office/drawing/2014/main" id="{AD5E0419-4D8F-B230-B0AE-CEA11AF1EBC3}"/>
              </a:ext>
            </a:extLst>
          </p:cNvPr>
          <p:cNvSpPr txBox="1"/>
          <p:nvPr/>
        </p:nvSpPr>
        <p:spPr>
          <a:xfrm>
            <a:off x="457200" y="3733800"/>
            <a:ext cx="5410200" cy="954107"/>
          </a:xfrm>
          <a:prstGeom prst="rect">
            <a:avLst/>
          </a:prstGeom>
          <a:noFill/>
        </p:spPr>
        <p:txBody>
          <a:bodyPr wrap="square">
            <a:spAutoFit/>
          </a:bodyPr>
          <a:lstStyle/>
          <a:p>
            <a:r>
              <a:rPr lang="en-US" sz="2800" dirty="0"/>
              <a:t>interval from $3.52 to $9.00.</a:t>
            </a:r>
          </a:p>
          <a:p>
            <a:endParaRPr lang="en-IN" sz="2800" dirty="0"/>
          </a:p>
        </p:txBody>
      </p:sp>
      <p:pic>
        <p:nvPicPr>
          <p:cNvPr id="4" name="Content Placeholder 4" descr="A number line with the left end marked as 3.52, the center marked as 6.26 and the right end marked as 9.00. The interval between the left end and the center is marked with negative 2 times 1.37 dollars, and the interval from the center to right end is marked with positive 2 times 1.37 dollars.">
            <a:extLst>
              <a:ext uri="{FF2B5EF4-FFF2-40B4-BE49-F238E27FC236}">
                <a16:creationId xmlns:a16="http://schemas.microsoft.com/office/drawing/2014/main" id="{9385F228-4399-4C62-99B2-9A27655799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648200"/>
            <a:ext cx="5580000" cy="85845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the Empirical Rule to Stock Earnings</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sz="2800" dirty="0"/>
              <a:t>Note that to increase the percentage of data captured from </a:t>
            </a:r>
            <a:r>
              <a:rPr lang="en-US" sz="2800" dirty="0"/>
              <a:t>68% to 95% </a:t>
            </a:r>
            <a:r>
              <a:rPr sz="2800" dirty="0"/>
              <a:t>requires an interval that is twice as large.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Theorem: Chebyshev's Theorem</a:t>
            </a:r>
          </a:p>
        </p:txBody>
      </p:sp>
      <p:sp>
        <p:nvSpPr>
          <p:cNvPr id="3" name="Text Placeholder 2"/>
          <p:cNvSpPr>
            <a:spLocks noGrp="1"/>
          </p:cNvSpPr>
          <p:nvPr>
            <p:ph type="body" sz="quarter" idx="10"/>
          </p:nvPr>
        </p:nvSpPr>
        <p:spPr>
          <a:xfrm>
            <a:off x="457200" y="1082078"/>
            <a:ext cx="8229600" cy="2118322"/>
          </a:xfrm>
        </p:spPr>
        <p:txBody>
          <a:bodyPr>
            <a:normAutofit/>
          </a:bodyPr>
          <a:lstStyle/>
          <a:p>
            <a:pPr>
              <a:defRPr sz="2800"/>
            </a:pPr>
            <a:r>
              <a:rPr sz="2800" dirty="0"/>
              <a:t>The proportion of any data set lying within </a:t>
            </a:r>
            <a:r>
              <a:rPr lang="en-US" sz="2800" i="1" dirty="0"/>
              <a:t>k</a:t>
            </a:r>
            <a:r>
              <a:rPr sz="2800" dirty="0"/>
              <a:t> standard deviations of the mean is at least</a:t>
            </a:r>
          </a:p>
          <a:p>
            <a:endParaRPr sz="2800" dirty="0"/>
          </a:p>
        </p:txBody>
      </p:sp>
      <p:pic>
        <p:nvPicPr>
          <p:cNvPr id="7" name="Picture 6" descr="One minus the fraction one over k squared, for k greater than one.">
            <a:extLst>
              <a:ext uri="{FF2B5EF4-FFF2-40B4-BE49-F238E27FC236}">
                <a16:creationId xmlns:a16="http://schemas.microsoft.com/office/drawing/2014/main" id="{C9811D96-DE5F-298A-B6A8-7A9DFA0513DF}"/>
              </a:ext>
            </a:extLst>
          </p:cNvPr>
          <p:cNvPicPr>
            <a:picLocks noChangeAspect="1"/>
          </p:cNvPicPr>
          <p:nvPr/>
        </p:nvPicPr>
        <p:blipFill>
          <a:blip r:embed="rId2"/>
          <a:stretch>
            <a:fillRect/>
          </a:stretch>
        </p:blipFill>
        <p:spPr>
          <a:xfrm>
            <a:off x="3276600" y="2141239"/>
            <a:ext cx="2247900" cy="8477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Applying Chebyshev's Theorem to College Tuition and Fees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The </a:t>
            </a:r>
            <a:r>
              <a:rPr lang="en-IN" dirty="0"/>
              <a:t>distribution histogram of </a:t>
            </a:r>
            <a:r>
              <a:rPr sz="2800" dirty="0"/>
              <a:t>tuition and fees of </a:t>
            </a:r>
            <a:r>
              <a:rPr lang="en-US" sz="2800" dirty="0"/>
              <a:t>US colleges and universities</a:t>
            </a:r>
            <a:r>
              <a:rPr sz="2800" dirty="0"/>
              <a:t> in 2019–2020 is shown in Figure 4. The mean of the data is </a:t>
            </a:r>
            <a:r>
              <a:rPr lang="en-US" sz="2800" dirty="0"/>
              <a:t>$7498,</a:t>
            </a:r>
            <a:r>
              <a:rPr sz="2800" dirty="0"/>
              <a:t> while the standard deviation is </a:t>
            </a:r>
            <a:r>
              <a:rPr lang="en-US" sz="2800" dirty="0"/>
              <a:t>$3639.</a:t>
            </a:r>
            <a:r>
              <a:rPr sz="2800" dirty="0"/>
              <a:t> What can we conclude from Chebyshev's Theorem using </a:t>
            </a:r>
            <a:r>
              <a:rPr lang="en-US" sz="2800" i="1" dirty="0"/>
              <a:t>k</a:t>
            </a:r>
            <a:r>
              <a:rPr lang="en-US" sz="2800" dirty="0"/>
              <a:t> = 2?</a:t>
            </a:r>
            <a:endParaRPr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EEF9B-4548-4DC1-90D2-D91DB755CA56}"/>
              </a:ext>
            </a:extLst>
          </p:cNvPr>
          <p:cNvSpPr>
            <a:spLocks noGrp="1"/>
          </p:cNvSpPr>
          <p:nvPr>
            <p:ph type="title"/>
          </p:nvPr>
        </p:nvSpPr>
        <p:spPr/>
        <p:txBody>
          <a:bodyPr/>
          <a:lstStyle/>
          <a:p>
            <a:r>
              <a:rPr lang="en-US" dirty="0"/>
              <a:t>Example 6: Applying Chebyshev's Theorem to College Tuition and Fees—Slide 2</a:t>
            </a:r>
            <a:endParaRPr lang="en-IN" dirty="0"/>
          </a:p>
        </p:txBody>
      </p:sp>
      <p:pic>
        <p:nvPicPr>
          <p:cNvPr id="5" name="Picture 4" descr="Two graphs a histogram and a box plot are shown. The histogram is titled Tuition and Fees at US Colleges and Universities 2019 – 2020. The histogram plots number of colleges and universities versus tuition and fees in $. The corresponding bins of tuition and fees in $ and number of colleges and universities are plotted as follows.  (0 to 2500,4), (2500 to 5000,34), (5000 to 7500,20), (7500 to 10,000,22),  (10,000 to 12,500,14), (12,500 to 15,000,10), and (15,000 to 17,500,4). The box plots data are as follows the minimum value at 1500, the lower quartile at 4000, median at 7500, upper quartile at 10,000, and the minimum value at 17,500.">
            <a:extLst>
              <a:ext uri="{FF2B5EF4-FFF2-40B4-BE49-F238E27FC236}">
                <a16:creationId xmlns:a16="http://schemas.microsoft.com/office/drawing/2014/main" id="{26659700-C4A2-4F89-9CCE-2B0C8B347FBA}"/>
              </a:ext>
            </a:extLst>
          </p:cNvPr>
          <p:cNvPicPr>
            <a:picLocks noChangeAspect="1"/>
          </p:cNvPicPr>
          <p:nvPr/>
        </p:nvPicPr>
        <p:blipFill>
          <a:blip r:embed="rId2"/>
          <a:srcRect b="5409"/>
          <a:stretch>
            <a:fillRect/>
          </a:stretch>
        </p:blipFill>
        <p:spPr>
          <a:xfrm>
            <a:off x="1466849" y="1128990"/>
            <a:ext cx="6210301" cy="4509810"/>
          </a:xfrm>
          <a:prstGeom prst="rect">
            <a:avLst/>
          </a:prstGeom>
        </p:spPr>
      </p:pic>
      <p:sp>
        <p:nvSpPr>
          <p:cNvPr id="3" name="TextBox 2">
            <a:extLst>
              <a:ext uri="{FF2B5EF4-FFF2-40B4-BE49-F238E27FC236}">
                <a16:creationId xmlns:a16="http://schemas.microsoft.com/office/drawing/2014/main" id="{EB8F42C8-F173-9B22-8B6E-54E184BE8CB2}"/>
              </a:ext>
            </a:extLst>
          </p:cNvPr>
          <p:cNvSpPr txBox="1"/>
          <p:nvPr/>
        </p:nvSpPr>
        <p:spPr>
          <a:xfrm>
            <a:off x="3657600" y="5562600"/>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5305055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Chebyshev's Theorem to College Tuition and Fees</a:t>
            </a:r>
            <a:r>
              <a:rPr lang="en-US" dirty="0"/>
              <a:t>—Slide 3</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Because we are interested in </a:t>
            </a:r>
            <a:r>
              <a:rPr lang="en-US" sz="2600" i="1" dirty="0"/>
              <a:t>k</a:t>
            </a:r>
            <a:r>
              <a:rPr lang="en-US" sz="2600" dirty="0"/>
              <a:t> = 2,</a:t>
            </a:r>
            <a:r>
              <a:rPr sz="2600" dirty="0"/>
              <a:t> we will look at the values two standard deviations above and below the mean.</a:t>
            </a:r>
          </a:p>
          <a:p>
            <a:r>
              <a:rPr sz="2600" dirty="0"/>
              <a:t>Two standard deviations above the mean is</a:t>
            </a:r>
          </a:p>
          <a:p>
            <a:pPr algn="ctr">
              <a:defRPr sz="2800"/>
            </a:pPr>
            <a:endParaRPr sz="2600" dirty="0"/>
          </a:p>
          <a:p>
            <a:endParaRPr lang="en-US" sz="2600" dirty="0"/>
          </a:p>
          <a:p>
            <a:pPr algn="ctr">
              <a:defRPr sz="2800"/>
            </a:pPr>
            <a:endParaRPr sz="2600" dirty="0"/>
          </a:p>
          <a:p>
            <a:pPr>
              <a:defRPr sz="2800"/>
            </a:pPr>
            <a:endParaRPr sz="2600" dirty="0"/>
          </a:p>
        </p:txBody>
      </p:sp>
      <p:graphicFrame>
        <p:nvGraphicFramePr>
          <p:cNvPr id="4" name="Object 3" descr="Mu plus two sigma equals seven thousand four hundred ninety-eight plus two times three thousand six hundred thirty-nine, equals fourteen thousand seven hundred seventy-six dollars.">
            <a:extLst>
              <a:ext uri="{FF2B5EF4-FFF2-40B4-BE49-F238E27FC236}">
                <a16:creationId xmlns:a16="http://schemas.microsoft.com/office/drawing/2014/main" id="{BE80BAC9-D1D9-5BC6-F100-DFD18273BE2B}"/>
              </a:ext>
            </a:extLst>
          </p:cNvPr>
          <p:cNvGraphicFramePr>
            <a:graphicFrameLocks noChangeAspect="1"/>
          </p:cNvGraphicFramePr>
          <p:nvPr>
            <p:extLst>
              <p:ext uri="{D42A27DB-BD31-4B8C-83A1-F6EECF244321}">
                <p14:modId xmlns:p14="http://schemas.microsoft.com/office/powerpoint/2010/main" val="2202447307"/>
              </p:ext>
            </p:extLst>
          </p:nvPr>
        </p:nvGraphicFramePr>
        <p:xfrm>
          <a:off x="2329921" y="2934497"/>
          <a:ext cx="4484155" cy="415622"/>
        </p:xfrm>
        <a:graphic>
          <a:graphicData uri="http://schemas.openxmlformats.org/presentationml/2006/ole">
            <mc:AlternateContent xmlns:mc="http://schemas.openxmlformats.org/markup-compatibility/2006">
              <mc:Choice xmlns:v="urn:schemas-microsoft-com:vml" Requires="v">
                <p:oleObj name="Equation" r:id="rId2" imgW="1866416" imgH="172675" progId="Equation.DSMT4">
                  <p:embed/>
                </p:oleObj>
              </mc:Choice>
              <mc:Fallback>
                <p:oleObj name="Equation" r:id="rId2" imgW="1866416" imgH="172675" progId="Equation.DSMT4">
                  <p:embed/>
                  <p:pic>
                    <p:nvPicPr>
                      <p:cNvPr id="0" name=""/>
                      <p:cNvPicPr/>
                      <p:nvPr/>
                    </p:nvPicPr>
                    <p:blipFill>
                      <a:blip r:embed="rId3"/>
                      <a:stretch>
                        <a:fillRect/>
                      </a:stretch>
                    </p:blipFill>
                    <p:spPr>
                      <a:xfrm>
                        <a:off x="2329921" y="2934497"/>
                        <a:ext cx="4484155" cy="415622"/>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BB23FE5F-C60D-E67B-7745-AE11FB63B5DA}"/>
              </a:ext>
            </a:extLst>
          </p:cNvPr>
          <p:cNvSpPr txBox="1"/>
          <p:nvPr/>
        </p:nvSpPr>
        <p:spPr>
          <a:xfrm>
            <a:off x="488830" y="3333750"/>
            <a:ext cx="8229600" cy="523220"/>
          </a:xfrm>
          <a:prstGeom prst="rect">
            <a:avLst/>
          </a:prstGeom>
          <a:noFill/>
        </p:spPr>
        <p:txBody>
          <a:bodyPr wrap="square">
            <a:spAutoFit/>
          </a:bodyPr>
          <a:lstStyle/>
          <a:p>
            <a:r>
              <a:rPr lang="en-US" sz="2800" dirty="0"/>
              <a:t>and two standard deviations below the mean is</a:t>
            </a:r>
            <a:endParaRPr lang="en-IN" sz="2800" dirty="0"/>
          </a:p>
        </p:txBody>
      </p:sp>
      <p:pic>
        <p:nvPicPr>
          <p:cNvPr id="8" name="Picture 7" descr="Mu minus two sigma equals seven thousand four hundred ninety-eight minus two times three thousand six hundred thirty-nine, equals two hundred twenty dollars.">
            <a:extLst>
              <a:ext uri="{FF2B5EF4-FFF2-40B4-BE49-F238E27FC236}">
                <a16:creationId xmlns:a16="http://schemas.microsoft.com/office/drawing/2014/main" id="{950DA7B9-27F7-32C1-C0A8-92CFC45B5480}"/>
              </a:ext>
            </a:extLst>
          </p:cNvPr>
          <p:cNvPicPr>
            <a:picLocks noChangeAspect="1"/>
          </p:cNvPicPr>
          <p:nvPr/>
        </p:nvPicPr>
        <p:blipFill>
          <a:blip r:embed="rId4"/>
          <a:stretch>
            <a:fillRect/>
          </a:stretch>
        </p:blipFill>
        <p:spPr>
          <a:xfrm>
            <a:off x="2552699" y="3852811"/>
            <a:ext cx="4038601" cy="423941"/>
          </a:xfrm>
          <a:prstGeom prst="rect">
            <a:avLst/>
          </a:prstGeom>
        </p:spPr>
      </p:pic>
      <p:sp>
        <p:nvSpPr>
          <p:cNvPr id="13" name="TextBox 12">
            <a:extLst>
              <a:ext uri="{FF2B5EF4-FFF2-40B4-BE49-F238E27FC236}">
                <a16:creationId xmlns:a16="http://schemas.microsoft.com/office/drawing/2014/main" id="{24F7E3E0-3D76-146C-39DB-61F5B05F4B0B}"/>
              </a:ext>
            </a:extLst>
          </p:cNvPr>
          <p:cNvSpPr txBox="1"/>
          <p:nvPr/>
        </p:nvSpPr>
        <p:spPr>
          <a:xfrm>
            <a:off x="488830" y="4272592"/>
            <a:ext cx="8197970" cy="1692771"/>
          </a:xfrm>
          <a:prstGeom prst="rect">
            <a:avLst/>
          </a:prstGeom>
          <a:noFill/>
        </p:spPr>
        <p:txBody>
          <a:bodyPr wrap="square">
            <a:spAutoFit/>
          </a:bodyPr>
          <a:lstStyle/>
          <a:p>
            <a:r>
              <a:rPr lang="en-US" sz="2600" dirty="0"/>
              <a:t>Therefore, by Chebyshev's Theorem, we can say that at least 75% of the tuition and fees of colleges and universities in the United States are between $220 and $14,776 for 2019–2020.</a:t>
            </a:r>
            <a:endParaRPr lang="en-IN" sz="2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Coefficient of Variation</a:t>
            </a:r>
          </a:p>
        </p:txBody>
      </p:sp>
      <p:sp>
        <p:nvSpPr>
          <p:cNvPr id="3" name="Text Placeholder 2"/>
          <p:cNvSpPr>
            <a:spLocks noGrp="1"/>
          </p:cNvSpPr>
          <p:nvPr>
            <p:ph type="body" sz="quarter" idx="10"/>
          </p:nvPr>
        </p:nvSpPr>
        <p:spPr/>
        <p:txBody>
          <a:bodyPr>
            <a:normAutofit/>
          </a:bodyPr>
          <a:lstStyle/>
          <a:p>
            <a:r>
              <a:rPr sz="2800" dirty="0"/>
              <a:t>The </a:t>
            </a:r>
            <a:r>
              <a:rPr sz="2800" b="1" dirty="0"/>
              <a:t>coefficient of variation</a:t>
            </a:r>
            <a:r>
              <a:rPr sz="2800" dirty="0"/>
              <a:t>, another statistical measure, compares the variation in data sets.</a:t>
            </a:r>
          </a:p>
          <a:p>
            <a:r>
              <a:rPr sz="2800" dirty="0"/>
              <a:t>For population data, the coefficient of variation is defined as</a:t>
            </a:r>
          </a:p>
          <a:p>
            <a:pPr algn="ctr">
              <a:defRPr sz="2800"/>
            </a:pPr>
            <a:endParaRPr lang="en-US" sz="2800" dirty="0"/>
          </a:p>
          <a:p>
            <a:pPr algn="ctr">
              <a:defRPr sz="2800"/>
            </a:pPr>
            <a:endParaRPr sz="2800" dirty="0"/>
          </a:p>
          <a:p>
            <a:endParaRPr sz="2800" dirty="0"/>
          </a:p>
        </p:txBody>
      </p:sp>
      <p:graphicFrame>
        <p:nvGraphicFramePr>
          <p:cNvPr id="4" name="Object 3" descr="C V equals open parenthesis sigma divided by mu, times one hundred, close parenthesis percent.">
            <a:extLst>
              <a:ext uri="{FF2B5EF4-FFF2-40B4-BE49-F238E27FC236}">
                <a16:creationId xmlns:a16="http://schemas.microsoft.com/office/drawing/2014/main" id="{BA424E8C-093A-7314-3488-15329568D986}"/>
              </a:ext>
            </a:extLst>
          </p:cNvPr>
          <p:cNvGraphicFramePr>
            <a:graphicFrameLocks noChangeAspect="1"/>
          </p:cNvGraphicFramePr>
          <p:nvPr>
            <p:extLst>
              <p:ext uri="{D42A27DB-BD31-4B8C-83A1-F6EECF244321}">
                <p14:modId xmlns:p14="http://schemas.microsoft.com/office/powerpoint/2010/main" val="1929703720"/>
              </p:ext>
            </p:extLst>
          </p:nvPr>
        </p:nvGraphicFramePr>
        <p:xfrm>
          <a:off x="3165564" y="2743200"/>
          <a:ext cx="2812870" cy="1066800"/>
        </p:xfrm>
        <a:graphic>
          <a:graphicData uri="http://schemas.openxmlformats.org/presentationml/2006/ole">
            <mc:AlternateContent xmlns:mc="http://schemas.openxmlformats.org/markup-compatibility/2006">
              <mc:Choice xmlns:v="urn:schemas-microsoft-com:vml" Requires="v">
                <p:oleObj name="Equation" r:id="rId2" imgW="1024801" imgH="388824" progId="Equation.DSMT4">
                  <p:embed/>
                </p:oleObj>
              </mc:Choice>
              <mc:Fallback>
                <p:oleObj name="Equation" r:id="rId2" imgW="1024801" imgH="388824" progId="Equation.DSMT4">
                  <p:embed/>
                  <p:pic>
                    <p:nvPicPr>
                      <p:cNvPr id="0" name=""/>
                      <p:cNvPicPr/>
                      <p:nvPr/>
                    </p:nvPicPr>
                    <p:blipFill>
                      <a:blip r:embed="rId3"/>
                      <a:stretch>
                        <a:fillRect/>
                      </a:stretch>
                    </p:blipFill>
                    <p:spPr>
                      <a:xfrm>
                        <a:off x="3165564" y="2743200"/>
                        <a:ext cx="2812870" cy="1066800"/>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609ABF45-936F-B704-4701-57CF130C4CB5}"/>
              </a:ext>
            </a:extLst>
          </p:cNvPr>
          <p:cNvSpPr txBox="1"/>
          <p:nvPr/>
        </p:nvSpPr>
        <p:spPr>
          <a:xfrm>
            <a:off x="457200" y="3999106"/>
            <a:ext cx="4572000" cy="523220"/>
          </a:xfrm>
          <a:prstGeom prst="rect">
            <a:avLst/>
          </a:prstGeom>
          <a:noFill/>
        </p:spPr>
        <p:txBody>
          <a:bodyPr wrap="square">
            <a:spAutoFit/>
          </a:bodyPr>
          <a:lstStyle/>
          <a:p>
            <a:r>
              <a:rPr lang="en-IN" sz="2800" dirty="0">
                <a:solidFill>
                  <a:srgbClr val="000000"/>
                </a:solidFill>
              </a:rPr>
              <a:t>and for sample data,</a:t>
            </a:r>
          </a:p>
        </p:txBody>
      </p:sp>
      <p:graphicFrame>
        <p:nvGraphicFramePr>
          <p:cNvPr id="5" name="Object 4" descr="C V equals open parenthesis s divided by x bar, times one hundred, close parenthesis percent.">
            <a:extLst>
              <a:ext uri="{FF2B5EF4-FFF2-40B4-BE49-F238E27FC236}">
                <a16:creationId xmlns:a16="http://schemas.microsoft.com/office/drawing/2014/main" id="{3860A622-72E5-77EA-320E-0FEEA6623920}"/>
              </a:ext>
            </a:extLst>
          </p:cNvPr>
          <p:cNvGraphicFramePr>
            <a:graphicFrameLocks noChangeAspect="1"/>
          </p:cNvGraphicFramePr>
          <p:nvPr>
            <p:extLst>
              <p:ext uri="{D42A27DB-BD31-4B8C-83A1-F6EECF244321}">
                <p14:modId xmlns:p14="http://schemas.microsoft.com/office/powerpoint/2010/main" val="4109997991"/>
              </p:ext>
            </p:extLst>
          </p:nvPr>
        </p:nvGraphicFramePr>
        <p:xfrm>
          <a:off x="3165564" y="4565143"/>
          <a:ext cx="2812870" cy="1061723"/>
        </p:xfrm>
        <a:graphic>
          <a:graphicData uri="http://schemas.openxmlformats.org/presentationml/2006/ole">
            <mc:AlternateContent xmlns:mc="http://schemas.openxmlformats.org/markup-compatibility/2006">
              <mc:Choice xmlns:v="urn:schemas-microsoft-com:vml" Requires="v">
                <p:oleObj name="Equation" r:id="rId4" imgW="970977" imgH="367087" progId="Equation.DSMT4">
                  <p:embed/>
                </p:oleObj>
              </mc:Choice>
              <mc:Fallback>
                <p:oleObj name="Equation" r:id="rId4" imgW="970977" imgH="367087" progId="Equation.DSMT4">
                  <p:embed/>
                  <p:pic>
                    <p:nvPicPr>
                      <p:cNvPr id="0" name=""/>
                      <p:cNvPicPr/>
                      <p:nvPr/>
                    </p:nvPicPr>
                    <p:blipFill>
                      <a:blip r:embed="rId5"/>
                      <a:stretch>
                        <a:fillRect/>
                      </a:stretch>
                    </p:blipFill>
                    <p:spPr>
                      <a:xfrm>
                        <a:off x="3165564" y="4565143"/>
                        <a:ext cx="2812870" cy="1061723"/>
                      </a:xfrm>
                      <a:prstGeom prst="rect">
                        <a:avLst/>
                      </a:prstGeom>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Deviation From The Mean</a:t>
            </a:r>
            <a:endParaRPr dirty="0"/>
          </a:p>
        </p:txBody>
      </p:sp>
      <p:sp>
        <p:nvSpPr>
          <p:cNvPr id="6" name="TextBox 5">
            <a:extLst>
              <a:ext uri="{FF2B5EF4-FFF2-40B4-BE49-F238E27FC236}">
                <a16:creationId xmlns:a16="http://schemas.microsoft.com/office/drawing/2014/main" id="{D4A206BC-7548-72A7-E9AD-0A474DC96A8D}"/>
              </a:ext>
            </a:extLst>
          </p:cNvPr>
          <p:cNvSpPr txBox="1"/>
          <p:nvPr/>
        </p:nvSpPr>
        <p:spPr>
          <a:xfrm>
            <a:off x="1981200" y="1295400"/>
            <a:ext cx="5638800" cy="369332"/>
          </a:xfrm>
          <a:prstGeom prst="rect">
            <a:avLst/>
          </a:prstGeom>
          <a:noFill/>
        </p:spPr>
        <p:txBody>
          <a:bodyPr wrap="square">
            <a:spAutoFit/>
          </a:bodyPr>
          <a:lstStyle/>
          <a:p>
            <a:pPr algn="ctr">
              <a:defRPr sz="1800" b="1"/>
            </a:pPr>
            <a:r>
              <a:rPr lang="en-US" dirty="0"/>
              <a:t>Table 1 – Calculating Deviation from the Mean</a:t>
            </a:r>
          </a:p>
        </p:txBody>
      </p:sp>
      <p:graphicFrame>
        <p:nvGraphicFramePr>
          <p:cNvPr id="4" name="Table Placeholder 2" descr="Data Set: 3, 12, 20, 15, 0 and &#10;Mean: 10&#10;&#10;The table has two columns:&#10;&#10;Column 1: Data values&#10;Column 2: Deviations from the Mean (Data minus Mean equals Deviations)&#10;&#10;Data value is 3 and Deviation is 3 minus 10 equals negative 7&#10;Data value is 12 and Deviation is 12 minus 10 equals 2&#10;Data value is 20 and Deviation is 20 minus 10 equals 10&#10;Data value is 15 and Deviation is 15 minus 10 equals 5&#10;Data value is 0 and Deviation is 0 minus 10 equals negative 10">
            <a:extLst>
              <a:ext uri="{FF2B5EF4-FFF2-40B4-BE49-F238E27FC236}">
                <a16:creationId xmlns:a16="http://schemas.microsoft.com/office/drawing/2014/main" id="{D60990B2-5306-8D90-B3A4-8D60D12DF0F4}"/>
              </a:ext>
            </a:extLst>
          </p:cNvPr>
          <p:cNvGraphicFramePr>
            <a:graphicFrameLocks/>
          </p:cNvGraphicFramePr>
          <p:nvPr>
            <p:extLst>
              <p:ext uri="{D42A27DB-BD31-4B8C-83A1-F6EECF244321}">
                <p14:modId xmlns:p14="http://schemas.microsoft.com/office/powerpoint/2010/main" val="3374716061"/>
              </p:ext>
            </p:extLst>
          </p:nvPr>
        </p:nvGraphicFramePr>
        <p:xfrm>
          <a:off x="1524000" y="1752600"/>
          <a:ext cx="6934200" cy="301244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0">
                <a:tc>
                  <a:txBody>
                    <a:bodyPr/>
                    <a:lstStyle/>
                    <a:p>
                      <a:pPr algn="ctr">
                        <a:defRPr sz="1600" b="1"/>
                      </a:pPr>
                      <a:r>
                        <a:rPr lang="en-US" dirty="0"/>
                        <a:t>Data Set: 3, 12, 20, 15, 0	</a:t>
                      </a:r>
                      <a:endParaRPr dirty="0"/>
                    </a:p>
                  </a:txBody>
                  <a:tcPr/>
                </a:tc>
                <a:tc>
                  <a:txBody>
                    <a:bodyPr/>
                    <a:lstStyle/>
                    <a:p>
                      <a:pPr algn="ctr">
                        <a:defRPr sz="1600" b="1"/>
                      </a:pPr>
                      <a:r>
                        <a:rPr lang="en-US" dirty="0"/>
                        <a:t>Mean = 10</a:t>
                      </a:r>
                      <a:endParaRPr sz="1600" dirty="0"/>
                    </a:p>
                  </a:txBody>
                  <a:tcPr/>
                </a:tc>
                <a:extLst>
                  <a:ext uri="{0D108BD9-81ED-4DB2-BD59-A6C34878D82A}">
                    <a16:rowId xmlns:a16="http://schemas.microsoft.com/office/drawing/2014/main" val="3691633907"/>
                  </a:ext>
                </a:extLst>
              </a:tr>
              <a:tr h="370840">
                <a:tc>
                  <a:txBody>
                    <a:bodyPr/>
                    <a:lstStyle/>
                    <a:p>
                      <a:pPr algn="ctr">
                        <a:defRPr sz="1600" b="1"/>
                      </a:pPr>
                      <a:r>
                        <a:rPr lang="en-US" dirty="0"/>
                        <a:t>Data values </a:t>
                      </a:r>
                      <a:endParaRPr dirty="0"/>
                    </a:p>
                  </a:txBody>
                  <a:tcPr/>
                </a:tc>
                <a:tc>
                  <a:txBody>
                    <a:bodyPr/>
                    <a:lstStyle/>
                    <a:p>
                      <a:pPr algn="ctr">
                        <a:defRPr sz="1600" b="1"/>
                      </a:pPr>
                      <a:r>
                        <a:rPr sz="1600" dirty="0"/>
                        <a:t>Deviation</a:t>
                      </a:r>
                      <a:r>
                        <a:rPr lang="en-US" sz="1600" dirty="0"/>
                        <a:t>s from the Mean</a:t>
                      </a:r>
                    </a:p>
                    <a:p>
                      <a:pPr algn="ctr">
                        <a:defRPr sz="1600" b="1"/>
                      </a:pPr>
                      <a:r>
                        <a:rPr lang="en-US" sz="1600" dirty="0"/>
                        <a:t>(Data – Mean = Deviations )</a:t>
                      </a:r>
                      <a:endParaRPr sz="1600" dirty="0"/>
                    </a:p>
                  </a:txBody>
                  <a:tcPr/>
                </a:tc>
                <a:extLst>
                  <a:ext uri="{0D108BD9-81ED-4DB2-BD59-A6C34878D82A}">
                    <a16:rowId xmlns:a16="http://schemas.microsoft.com/office/drawing/2014/main" val="10001"/>
                  </a:ext>
                </a:extLst>
              </a:tr>
              <a:tr h="370840">
                <a:tc>
                  <a:txBody>
                    <a:bodyPr/>
                    <a:lstStyle/>
                    <a:p>
                      <a:pPr algn="ctr"/>
                      <a:r>
                        <a:rPr lang="en-US" sz="1600" dirty="0">
                          <a:latin typeface="Cambria Math"/>
                        </a:rPr>
                        <a:t>3</a:t>
                      </a:r>
                      <a:endParaRPr sz="1600" dirty="0">
                        <a:latin typeface="Cambria Math"/>
                      </a:endParaRPr>
                    </a:p>
                  </a:txBody>
                  <a:tcPr/>
                </a:tc>
                <a:tc>
                  <a:txBody>
                    <a:bodyPr/>
                    <a:lstStyle/>
                    <a:p>
                      <a:pPr algn="ctr">
                        <a:defRPr sz="1600"/>
                      </a:pPr>
                      <a:r>
                        <a:rPr lang="en-US" dirty="0"/>
                        <a:t>3 – 10 = –7</a:t>
                      </a:r>
                      <a:endParaRPr dirty="0"/>
                    </a:p>
                  </a:txBody>
                  <a:tcPr/>
                </a:tc>
                <a:extLst>
                  <a:ext uri="{0D108BD9-81ED-4DB2-BD59-A6C34878D82A}">
                    <a16:rowId xmlns:a16="http://schemas.microsoft.com/office/drawing/2014/main" val="10002"/>
                  </a:ext>
                </a:extLst>
              </a:tr>
              <a:tr h="370840">
                <a:tc>
                  <a:txBody>
                    <a:bodyPr/>
                    <a:lstStyle/>
                    <a:p>
                      <a:pPr algn="ctr"/>
                      <a:r>
                        <a:rPr lang="en-US" sz="1600" dirty="0"/>
                        <a:t>12</a:t>
                      </a:r>
                      <a:endParaRPr sz="1600" dirty="0">
                        <a:latin typeface="Cambria Math"/>
                      </a:endParaRPr>
                    </a:p>
                  </a:txBody>
                  <a:tcPr/>
                </a:tc>
                <a:tc>
                  <a:txBody>
                    <a:bodyPr/>
                    <a:lstStyle/>
                    <a:p>
                      <a:pPr algn="ctr">
                        <a:defRPr sz="1600"/>
                      </a:pPr>
                      <a:r>
                        <a:rPr lang="en-US" dirty="0"/>
                        <a:t>12 – 10 = 2</a:t>
                      </a:r>
                      <a:endParaRPr dirty="0"/>
                    </a:p>
                  </a:txBody>
                  <a:tcPr/>
                </a:tc>
                <a:extLst>
                  <a:ext uri="{0D108BD9-81ED-4DB2-BD59-A6C34878D82A}">
                    <a16:rowId xmlns:a16="http://schemas.microsoft.com/office/drawing/2014/main" val="10003"/>
                  </a:ext>
                </a:extLst>
              </a:tr>
              <a:tr h="370840">
                <a:tc>
                  <a:txBody>
                    <a:bodyPr/>
                    <a:lstStyle/>
                    <a:p>
                      <a:pPr algn="ctr"/>
                      <a:r>
                        <a:rPr lang="en-US" sz="1600" dirty="0"/>
                        <a:t>20</a:t>
                      </a:r>
                      <a:endParaRPr sz="1600" dirty="0">
                        <a:latin typeface="Cambria Math"/>
                      </a:endParaRPr>
                    </a:p>
                  </a:txBody>
                  <a:tcPr/>
                </a:tc>
                <a:tc>
                  <a:txBody>
                    <a:bodyPr/>
                    <a:lstStyle/>
                    <a:p>
                      <a:pPr algn="ctr">
                        <a:defRPr sz="1600"/>
                      </a:pPr>
                      <a:r>
                        <a:rPr lang="en-US" dirty="0"/>
                        <a:t>20 – 10 = 10</a:t>
                      </a:r>
                      <a:endParaRPr dirty="0"/>
                    </a:p>
                  </a:txBody>
                  <a:tcPr/>
                </a:tc>
                <a:extLst>
                  <a:ext uri="{0D108BD9-81ED-4DB2-BD59-A6C34878D82A}">
                    <a16:rowId xmlns:a16="http://schemas.microsoft.com/office/drawing/2014/main" val="10004"/>
                  </a:ext>
                </a:extLst>
              </a:tr>
              <a:tr h="370840">
                <a:tc>
                  <a:txBody>
                    <a:bodyPr/>
                    <a:lstStyle/>
                    <a:p>
                      <a:pPr algn="ctr"/>
                      <a:r>
                        <a:rPr sz="1600" dirty="0"/>
                        <a:t>1</a:t>
                      </a:r>
                      <a:r>
                        <a:rPr lang="en-US" sz="1600" dirty="0"/>
                        <a:t>5</a:t>
                      </a:r>
                      <a:endParaRPr sz="1600" dirty="0">
                        <a:latin typeface="Cambria Math"/>
                      </a:endParaRPr>
                    </a:p>
                  </a:txBody>
                  <a:tcPr/>
                </a:tc>
                <a:tc>
                  <a:txBody>
                    <a:bodyPr/>
                    <a:lstStyle/>
                    <a:p>
                      <a:pPr algn="ctr">
                        <a:defRPr sz="1600"/>
                      </a:pPr>
                      <a:r>
                        <a:rPr lang="en-US" dirty="0"/>
                        <a:t>15 – 10 = 5</a:t>
                      </a:r>
                      <a:endParaRPr dirty="0"/>
                    </a:p>
                  </a:txBody>
                  <a:tcPr/>
                </a:tc>
                <a:extLst>
                  <a:ext uri="{0D108BD9-81ED-4DB2-BD59-A6C34878D82A}">
                    <a16:rowId xmlns:a16="http://schemas.microsoft.com/office/drawing/2014/main" val="10005"/>
                  </a:ext>
                </a:extLst>
              </a:tr>
              <a:tr h="370840">
                <a:tc>
                  <a:txBody>
                    <a:bodyPr/>
                    <a:lstStyle/>
                    <a:p>
                      <a:pPr algn="ctr"/>
                      <a:r>
                        <a:rPr lang="en-US" sz="1600" dirty="0"/>
                        <a:t>0</a:t>
                      </a:r>
                      <a:endParaRPr sz="1600" dirty="0">
                        <a:latin typeface="Cambria Math"/>
                      </a:endParaRPr>
                    </a:p>
                  </a:txBody>
                  <a:tcPr/>
                </a:tc>
                <a:tc>
                  <a:txBody>
                    <a:bodyPr/>
                    <a:lstStyle/>
                    <a:p>
                      <a:pPr algn="ctr">
                        <a:defRPr sz="1600"/>
                      </a:pPr>
                      <a:r>
                        <a:rPr lang="en-US" dirty="0"/>
                        <a:t>0 – 10 = –10</a:t>
                      </a:r>
                      <a:endParaRP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3225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Range</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The </a:t>
            </a:r>
            <a:r>
              <a:rPr sz="2800" b="1" dirty="0"/>
              <a:t>range</a:t>
            </a:r>
            <a:r>
              <a:rPr sz="2800" dirty="0"/>
              <a:t> is the difference between the largest and smallest data values.</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the Range of Sodas Consumed</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Pop Bottling Company wanted to know the monthly consumption of sodas by families living nearby. A random sample of nine homes were taken. The data below represent the number of sodas consumed in the last month by the families surveyed. Calculate the range of the following data set.</a:t>
            </a:r>
            <a:endParaRPr lang="en-US" sz="2800" dirty="0"/>
          </a:p>
          <a:p>
            <a:endParaRPr sz="2800" dirty="0"/>
          </a:p>
          <a:p>
            <a:pPr algn="ctr"/>
            <a:r>
              <a:rPr sz="2800" dirty="0">
                <a:latin typeface="Cambria Math"/>
              </a:rPr>
              <a:t>4</a:t>
            </a:r>
            <a:r>
              <a:rPr sz="2800" dirty="0"/>
              <a:t>, </a:t>
            </a:r>
            <a:r>
              <a:rPr sz="2800" dirty="0">
                <a:latin typeface="Cambria Math"/>
              </a:rPr>
              <a:t>6</a:t>
            </a:r>
            <a:r>
              <a:rPr sz="2800" dirty="0"/>
              <a:t>, </a:t>
            </a:r>
            <a:r>
              <a:rPr sz="2800" dirty="0">
                <a:latin typeface="Cambria Math"/>
              </a:rPr>
              <a:t>16</a:t>
            </a:r>
            <a:r>
              <a:rPr sz="2800" dirty="0"/>
              <a:t>, </a:t>
            </a:r>
            <a:r>
              <a:rPr sz="2800" dirty="0">
                <a:latin typeface="Cambria Math"/>
              </a:rPr>
              <a:t>9</a:t>
            </a:r>
            <a:r>
              <a:rPr sz="2800" dirty="0"/>
              <a:t>, </a:t>
            </a:r>
            <a:r>
              <a:rPr sz="2800" dirty="0">
                <a:latin typeface="Cambria Math"/>
              </a:rPr>
              <a:t>24</a:t>
            </a:r>
            <a:r>
              <a:rPr sz="2800" dirty="0"/>
              <a:t>, </a:t>
            </a:r>
            <a:r>
              <a:rPr sz="2800" dirty="0">
                <a:latin typeface="Cambria Math"/>
              </a:rPr>
              <a:t>8</a:t>
            </a:r>
            <a:r>
              <a:rPr sz="2800" dirty="0"/>
              <a:t>, </a:t>
            </a:r>
            <a:r>
              <a:rPr sz="2800" dirty="0">
                <a:latin typeface="Cambria Math"/>
              </a:rPr>
              <a:t>0</a:t>
            </a:r>
            <a:r>
              <a:rPr sz="2800" dirty="0"/>
              <a:t>, </a:t>
            </a:r>
            <a:r>
              <a:rPr sz="2800" dirty="0">
                <a:latin typeface="Cambria Math"/>
              </a:rPr>
              <a:t>12</a:t>
            </a:r>
            <a:r>
              <a:rPr sz="2800" dirty="0"/>
              <a:t>, </a:t>
            </a:r>
            <a:r>
              <a:rPr sz="2800" dirty="0">
                <a:latin typeface="Cambria Math"/>
              </a:rPr>
              <a:t>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Range of Sodas Consumed</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largest value equals </a:t>
            </a:r>
            <a:r>
              <a:rPr sz="2800" dirty="0">
                <a:latin typeface="Cambria Math"/>
              </a:rPr>
              <a:t>24</a:t>
            </a:r>
            <a:r>
              <a:rPr sz="2800" dirty="0"/>
              <a:t> and the smallest value equals </a:t>
            </a:r>
            <a:r>
              <a:rPr sz="2800" dirty="0">
                <a:latin typeface="Cambria Math"/>
              </a:rPr>
              <a:t>0</a:t>
            </a:r>
            <a:r>
              <a:rPr sz="2800" dirty="0"/>
              <a:t>. Thus, the range is calculated as follows.</a:t>
            </a:r>
            <a:endParaRPr lang="en-US" sz="2800" dirty="0"/>
          </a:p>
          <a:p>
            <a:endParaRPr lang="en-US" sz="2800" dirty="0"/>
          </a:p>
          <a:p>
            <a:r>
              <a:rPr lang="en-IN" dirty="0"/>
              <a:t>		       Range = 24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0 = 24</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Mean Absolute Deviation</a:t>
            </a:r>
          </a:p>
        </p:txBody>
      </p:sp>
      <p:sp>
        <p:nvSpPr>
          <p:cNvPr id="3" name="Text Placeholder 2"/>
          <p:cNvSpPr>
            <a:spLocks noGrp="1"/>
          </p:cNvSpPr>
          <p:nvPr>
            <p:ph type="body" sz="quarter" idx="10"/>
          </p:nvPr>
        </p:nvSpPr>
        <p:spPr>
          <a:xfrm>
            <a:off x="457200" y="1082078"/>
            <a:ext cx="8229600" cy="1737322"/>
          </a:xfrm>
        </p:spPr>
        <p:txBody>
          <a:bodyPr>
            <a:normAutofit/>
          </a:bodyPr>
          <a:lstStyle/>
          <a:p>
            <a:r>
              <a:rPr sz="2800" dirty="0"/>
              <a:t>The sample mean absolute deviation (</a:t>
            </a:r>
            <a:r>
              <a:rPr sz="2800" b="1" dirty="0"/>
              <a:t>MAD</a:t>
            </a:r>
            <a:r>
              <a:rPr sz="2800" dirty="0"/>
              <a:t>) is given by</a:t>
            </a:r>
          </a:p>
          <a:p>
            <a:pPr algn="ctr">
              <a:defRPr sz="2800"/>
            </a:pPr>
            <a:endParaRPr sz="2800" dirty="0"/>
          </a:p>
          <a:p>
            <a:endParaRPr sz="2800" dirty="0"/>
          </a:p>
        </p:txBody>
      </p:sp>
      <p:pic>
        <p:nvPicPr>
          <p:cNvPr id="6" name="Picture 5" descr="MAD equals the fraction with numerator the summation of the absolute value of x subscript i minus x bar, and denominator n.">
            <a:extLst>
              <a:ext uri="{FF2B5EF4-FFF2-40B4-BE49-F238E27FC236}">
                <a16:creationId xmlns:a16="http://schemas.microsoft.com/office/drawing/2014/main" id="{9E0ED7A6-90E0-45EC-CF02-D7ED973A1278}"/>
              </a:ext>
            </a:extLst>
          </p:cNvPr>
          <p:cNvPicPr>
            <a:picLocks noChangeAspect="1"/>
          </p:cNvPicPr>
          <p:nvPr/>
        </p:nvPicPr>
        <p:blipFill>
          <a:blip r:embed="rId2"/>
          <a:stretch>
            <a:fillRect/>
          </a:stretch>
        </p:blipFill>
        <p:spPr>
          <a:xfrm>
            <a:off x="3429000" y="1828800"/>
            <a:ext cx="1924050" cy="7239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the Mean Absolute Deviation of Run Times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six people participated in a </a:t>
            </a:r>
            <a:r>
              <a:rPr sz="2800" dirty="0">
                <a:latin typeface="Cambria Math"/>
              </a:rPr>
              <a:t>1000</a:t>
            </a:r>
            <a:r>
              <a:rPr sz="2800" dirty="0"/>
              <a:t>-meter run. Their times, measured in minutes, are given below.</a:t>
            </a:r>
            <a:endParaRPr lang="en-US" sz="2800" dirty="0"/>
          </a:p>
          <a:p>
            <a:endParaRPr sz="2800" dirty="0"/>
          </a:p>
          <a:p>
            <a:pPr algn="ctr"/>
            <a:r>
              <a:rPr sz="2800" dirty="0">
                <a:latin typeface="Cambria Math"/>
              </a:rPr>
              <a:t>4</a:t>
            </a:r>
            <a:r>
              <a:rPr sz="2800" dirty="0"/>
              <a:t>, </a:t>
            </a:r>
            <a:r>
              <a:rPr sz="2800" dirty="0">
                <a:latin typeface="Cambria Math"/>
              </a:rPr>
              <a:t>10</a:t>
            </a:r>
            <a:r>
              <a:rPr sz="2800" dirty="0"/>
              <a:t>, </a:t>
            </a:r>
            <a:r>
              <a:rPr sz="2800" dirty="0">
                <a:latin typeface="Cambria Math"/>
              </a:rPr>
              <a:t>9</a:t>
            </a:r>
            <a:r>
              <a:rPr sz="2800" dirty="0"/>
              <a:t>, </a:t>
            </a:r>
            <a:r>
              <a:rPr sz="2800" dirty="0">
                <a:latin typeface="Cambria Math"/>
              </a:rPr>
              <a:t>11</a:t>
            </a:r>
            <a:r>
              <a:rPr sz="2800" dirty="0"/>
              <a:t>, </a:t>
            </a:r>
            <a:r>
              <a:rPr sz="2800" dirty="0">
                <a:latin typeface="Cambria Math"/>
              </a:rPr>
              <a:t>9</a:t>
            </a:r>
            <a:r>
              <a:rPr sz="2800" dirty="0"/>
              <a:t>, </a:t>
            </a:r>
            <a:r>
              <a:rPr sz="2800" dirty="0">
                <a:latin typeface="Cambria Math"/>
              </a:rPr>
              <a:t>7</a:t>
            </a:r>
            <a:endParaRPr lang="en-US" sz="2800" dirty="0">
              <a:latin typeface="Cambria Math"/>
            </a:endParaRPr>
          </a:p>
          <a:p>
            <a:pPr algn="ctr"/>
            <a:endParaRPr sz="2800" dirty="0">
              <a:latin typeface="Cambria Math"/>
            </a:endParaRPr>
          </a:p>
          <a:p>
            <a:r>
              <a:rPr sz="2800" dirty="0"/>
              <a:t>The mean time is approximately </a:t>
            </a:r>
            <a:r>
              <a:rPr sz="2800" dirty="0">
                <a:latin typeface="Cambria Math"/>
              </a:rPr>
              <a:t>8.3</a:t>
            </a:r>
            <a:r>
              <a:rPr sz="2800" dirty="0"/>
              <a:t> minutes. Find the mean absolute deviation.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2BEEBD-1967-4369-A526-4D0DA0F284ED}"/>
</file>

<file path=customXml/itemProps2.xml><?xml version="1.0" encoding="utf-8"?>
<ds:datastoreItem xmlns:ds="http://schemas.openxmlformats.org/officeDocument/2006/customXml" ds:itemID="{2D75BFAC-EBA8-45B6-8764-11E7A283E41F}"/>
</file>

<file path=customXml/itemProps3.xml><?xml version="1.0" encoding="utf-8"?>
<ds:datastoreItem xmlns:ds="http://schemas.openxmlformats.org/officeDocument/2006/customXml" ds:itemID="{35FAD87F-BBD2-4E49-A7A3-CEF3122E9E6D}"/>
</file>

<file path=docProps/app.xml><?xml version="1.0" encoding="utf-8"?>
<Properties xmlns="http://schemas.openxmlformats.org/officeDocument/2006/extended-properties" xmlns:vt="http://schemas.openxmlformats.org/officeDocument/2006/docPropsVTypes">
  <TotalTime>1573</TotalTime>
  <Words>1873</Words>
  <Application>Microsoft Office PowerPoint</Application>
  <PresentationFormat>On-screen Show (4:3)</PresentationFormat>
  <Paragraphs>197</Paragraphs>
  <Slides>39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5" baseType="lpstr">
      <vt:lpstr>Arial</vt:lpstr>
      <vt:lpstr>Calibri</vt:lpstr>
      <vt:lpstr>Courier New</vt:lpstr>
      <vt:lpstr>Cambria Math</vt:lpstr>
      <vt:lpstr>Office Theme</vt:lpstr>
      <vt:lpstr>Equation</vt:lpstr>
      <vt:lpstr>Section 4.2</vt:lpstr>
      <vt:lpstr>Definition: Variability</vt:lpstr>
      <vt:lpstr>Definition: Deviation From The Mean</vt:lpstr>
      <vt:lpstr>Deviation From The Mean</vt:lpstr>
      <vt:lpstr>Definition: Range</vt:lpstr>
      <vt:lpstr>Example 1: Calculating the Range of Sodas Consumed—Slide 1</vt:lpstr>
      <vt:lpstr>Example 1: Calculating the Range of Sodas Consumed—Slide 2</vt:lpstr>
      <vt:lpstr>Formula: Mean Absolute Deviation</vt:lpstr>
      <vt:lpstr>Example 2: Calculating the Mean Absolute Deviation of Run Times—Slide 1</vt:lpstr>
      <vt:lpstr>Example 2: Calculating the Mean Absolute Deviation of Run Times—Slide 2</vt:lpstr>
      <vt:lpstr>Example 2: Calculating the Mean Absolute Deviation of Run Times—Slide 3</vt:lpstr>
      <vt:lpstr>Example 2: Calculating the Mean Absolute Deviation of Run Times—Slide 4</vt:lpstr>
      <vt:lpstr>Example 2: Calculating the Mean Absolute Deviation of Run Times—Slide 5</vt:lpstr>
      <vt:lpstr>Example 3: Calculating the Mean Absolute Deviation of Run Times with an Outlier—Slide 1</vt:lpstr>
      <vt:lpstr>Example 3: Calculating the Mean Absolute Deviation of Run Times with an Outlier—Slide 2</vt:lpstr>
      <vt:lpstr>Example 3: Calculating the Mean Absolute Deviation of Run Times with an Outlier—Slide 3</vt:lpstr>
      <vt:lpstr>Formula: Variance</vt:lpstr>
      <vt:lpstr>Example 4: Calculating the Sample Variance of Run Times—Slide 1</vt:lpstr>
      <vt:lpstr>Example 4: Calculating the Sample Variance of Run Times—Slide 2</vt:lpstr>
      <vt:lpstr>Example 4: Calculating the Sample Variance of Run Times—Slide 3</vt:lpstr>
      <vt:lpstr>Example 4: Calculating the Sample Variance of Run Times—Slide 4</vt:lpstr>
      <vt:lpstr>Definition: Standard Deviation</vt:lpstr>
      <vt:lpstr>Definition: Empirical Rule—Slide 1</vt:lpstr>
      <vt:lpstr>Empirical Rule—Slide 2</vt:lpstr>
      <vt:lpstr>Empirical Rule—Slide 3</vt:lpstr>
      <vt:lpstr>Empirical Rule—Slide 4</vt:lpstr>
      <vt:lpstr>Empirical Rule—Slide 5</vt:lpstr>
      <vt:lpstr>Empirical Rule—Slide 6</vt:lpstr>
      <vt:lpstr>Empirical Rule—Slide 7</vt:lpstr>
      <vt:lpstr>Definition: Chebyshev'S Theorem</vt:lpstr>
      <vt:lpstr>Example 5: Applying the Empirical Rule to Stock Earnings—Slide 1</vt:lpstr>
      <vt:lpstr>Example 5: Applying the Empirical Rule to Stock Earnings—Slide 2</vt:lpstr>
      <vt:lpstr>Example 5: Applying the Empirical Rule to Stock Earnings—Slide 3</vt:lpstr>
      <vt:lpstr>Example 5: Applying the Empirical Rule to Stock Earnings—Slide 4</vt:lpstr>
      <vt:lpstr>Theorem: Chebyshev's Theorem</vt:lpstr>
      <vt:lpstr>Example 6: Applying Chebyshev's Theorem to College Tuition and Fees—Slide 1</vt:lpstr>
      <vt:lpstr>Example 6: Applying Chebyshev's Theorem to College Tuition and Fees—Slide 2</vt:lpstr>
      <vt:lpstr>Example 6: Applying Chebyshev's Theorem to College Tuition and Fees—Slide 3</vt:lpstr>
      <vt:lpstr>Formula: Coefficient of Variation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- 4.2 - Measures of Dispersion</dc:title>
  <dc:creator>Hawkes Learning</dc:creator>
  <cp:lastModifiedBy>Allison Conger</cp:lastModifiedBy>
  <cp:revision>157</cp:revision>
  <dcterms:created xsi:type="dcterms:W3CDTF">2013-04-26T14:43:13Z</dcterms:created>
  <dcterms:modified xsi:type="dcterms:W3CDTF">2025-07-16T14:45:31Z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