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7" r:id="rId3"/>
    <p:sldId id="330" r:id="rId4"/>
    <p:sldId id="258" r:id="rId5"/>
    <p:sldId id="259" r:id="rId6"/>
    <p:sldId id="260" r:id="rId7"/>
    <p:sldId id="263" r:id="rId8"/>
    <p:sldId id="266" r:id="rId9"/>
    <p:sldId id="332" r:id="rId10"/>
    <p:sldId id="333" r:id="rId11"/>
    <p:sldId id="334" r:id="rId12"/>
    <p:sldId id="335" r:id="rId13"/>
    <p:sldId id="336" r:id="rId14"/>
    <p:sldId id="267" r:id="rId15"/>
    <p:sldId id="337" r:id="rId16"/>
    <p:sldId id="338" r:id="rId17"/>
    <p:sldId id="340" r:id="rId18"/>
    <p:sldId id="341" r:id="rId19"/>
    <p:sldId id="342" r:id="rId20"/>
    <p:sldId id="343" r:id="rId21"/>
    <p:sldId id="344" r:id="rId22"/>
    <p:sldId id="345" r:id="rId23"/>
    <p:sldId id="352" r:id="rId24"/>
    <p:sldId id="355" r:id="rId25"/>
    <p:sldId id="351" r:id="rId26"/>
    <p:sldId id="353" r:id="rId27"/>
    <p:sldId id="350" r:id="rId28"/>
    <p:sldId id="354" r:id="rId29"/>
    <p:sldId id="356" r:id="rId30"/>
  </p:sldIdLst>
  <p:sldSz cx="9144000" cy="6858000" type="screen4x3"/>
  <p:notesSz cx="6858000" cy="9144000"/>
  <p:embeddedFontLst>
    <p:embeddedFont>
      <p:font typeface="Cambria Math" panose="02040503050406030204" pitchFamily="18" charset="0"/>
      <p:regular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C"/>
    <a:srgbClr val="000099"/>
    <a:srgbClr val="000000"/>
    <a:srgbClr val="1F497D"/>
    <a:srgbClr val="2D7D9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19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9/30/2025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5" Type="http://schemas.openxmlformats.org/officeDocument/2006/relationships/image" Target="../media/image18.emf"/><Relationship Id="rId4" Type="http://schemas.openxmlformats.org/officeDocument/2006/relationships/image" Target="../media/image17.emf"/></Relationships>
</file>

<file path=ppt/slides/_rels/slide26.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20.png"/><Relationship Id="rId1" Type="http://schemas.openxmlformats.org/officeDocument/2006/relationships/slideLayout" Target="../slideLayouts/slideLayout3.xml"/><Relationship Id="rId5" Type="http://schemas.openxmlformats.org/officeDocument/2006/relationships/image" Target="../media/image22.emf"/><Relationship Id="rId4" Type="http://schemas.openxmlformats.org/officeDocument/2006/relationships/image" Target="../media/image21.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12.2</a:t>
            </a:r>
          </a:p>
        </p:txBody>
      </p:sp>
      <p:sp>
        <p:nvSpPr>
          <p:cNvPr id="2" name="Text Placeholder 1"/>
          <p:cNvSpPr>
            <a:spLocks noGrp="1"/>
          </p:cNvSpPr>
          <p:nvPr>
            <p:ph type="body" sz="quarter" idx="10"/>
          </p:nvPr>
        </p:nvSpPr>
        <p:spPr/>
        <p:txBody>
          <a:bodyPr/>
          <a:lstStyle/>
          <a:p>
            <a:pPr algn="ctr"/>
            <a:r>
              <a:t>Assumptions in an ANOVA Test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7</a:t>
            </a:r>
            <a:endParaRPr dirty="0"/>
          </a:p>
        </p:txBody>
      </p:sp>
      <p:pic>
        <p:nvPicPr>
          <p:cNvPr id="5" name="Picture 4" descr="A graph that is titled as Distributions Age Group equals over eighteen years old Screen Time.&#10;A graph depicts a horizontal box plot and a histogram plot. The box plots data ranges from 40 to 160, with a minimum value at 50, the lower quartile at 86.75, the median at 99.5, the upper quartile at 112.25, the maximum value at 159, and the right outliers at 160. A diamond shape is at the center of the median. The corresponding bins of the histogram plot are as follows 40 to 60, 60 to 80, 80 to 100, 100 to 120, 120 to 140, and 140 to 160.">
            <a:extLst>
              <a:ext uri="{FF2B5EF4-FFF2-40B4-BE49-F238E27FC236}">
                <a16:creationId xmlns:a16="http://schemas.microsoft.com/office/drawing/2014/main" id="{CDB88782-CA2B-4792-BA61-DD39DC7568C8}"/>
              </a:ext>
            </a:extLst>
          </p:cNvPr>
          <p:cNvPicPr>
            <a:picLocks noChangeAspect="1"/>
          </p:cNvPicPr>
          <p:nvPr/>
        </p:nvPicPr>
        <p:blipFill>
          <a:blip r:embed="rId2"/>
          <a:stretch>
            <a:fillRect/>
          </a:stretch>
        </p:blipFill>
        <p:spPr>
          <a:xfrm>
            <a:off x="2057400" y="1288915"/>
            <a:ext cx="5029200" cy="4280170"/>
          </a:xfrm>
          <a:prstGeom prst="rect">
            <a:avLst/>
          </a:prstGeom>
        </p:spPr>
      </p:pic>
    </p:spTree>
    <p:extLst>
      <p:ext uri="{BB962C8B-B14F-4D97-AF65-F5344CB8AC3E}">
        <p14:creationId xmlns:p14="http://schemas.microsoft.com/office/powerpoint/2010/main" val="198781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8</a:t>
            </a:r>
            <a:endParaRPr dirty="0"/>
          </a:p>
        </p:txBody>
      </p:sp>
      <p:sp>
        <p:nvSpPr>
          <p:cNvPr id="3" name="TextBox 2">
            <a:extLst>
              <a:ext uri="{FF2B5EF4-FFF2-40B4-BE49-F238E27FC236}">
                <a16:creationId xmlns:a16="http://schemas.microsoft.com/office/drawing/2014/main" id="{7650B3D7-F6C6-8700-C591-0A9270266DB7}"/>
              </a:ext>
            </a:extLst>
          </p:cNvPr>
          <p:cNvSpPr txBox="1"/>
          <p:nvPr/>
        </p:nvSpPr>
        <p:spPr>
          <a:xfrm>
            <a:off x="1785994" y="1205838"/>
            <a:ext cx="1143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Quantiles</a:t>
            </a:r>
            <a:endParaRPr lang="en-IN" dirty="0">
              <a:solidFill>
                <a:srgbClr val="366092"/>
              </a:solidFill>
            </a:endParaRPr>
          </a:p>
        </p:txBody>
      </p:sp>
      <p:graphicFrame>
        <p:nvGraphicFramePr>
          <p:cNvPr id="4" name="Table 4" descr="This table presents 11 rows and 2 columns showing percentiles and their corresponding values. Each row lists a specific percentile, an associated label if applicable (example quartile or median), and its corresponding data value.&#10;&#10;Row 1 100.0 percent (maximum) is 159,&#10;&#10;Row 2 99.5 percent is 159,&#10;&#10;Row 3 97.5 percent is 155.15,&#10;&#10;Row 4 90.0 percent is 121.9,&#10;&#10;Row 5 75.0 percent (quartile) is 112.25,&#10;&#10;Row 6 50.0 percent (median) is 99.5,&#10;&#10;Row 7 25.0 percent (quartile) is 86.75,&#10;&#10;Row 8 10.0 percent is 75,&#10;&#10;Row 9 2.5 percent is 53.025,&#10;&#10;Row 10 0.5 percent is 50,&#10;&#10;Row 11 0.0 percent (minimum) is 50.">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4151810986"/>
              </p:ext>
            </p:extLst>
          </p:nvPr>
        </p:nvGraphicFramePr>
        <p:xfrm>
          <a:off x="471544" y="1559560"/>
          <a:ext cx="3733800" cy="4079240"/>
        </p:xfrm>
        <a:graphic>
          <a:graphicData uri="http://schemas.openxmlformats.org/drawingml/2006/table">
            <a:tbl>
              <a:tblPr firstRow="1" bandRow="1">
                <a:tableStyleId>{5940675A-B579-460E-94D1-54222C63F5DA}</a:tableStyleId>
              </a:tblPr>
              <a:tblGrid>
                <a:gridCol w="976256">
                  <a:extLst>
                    <a:ext uri="{9D8B030D-6E8A-4147-A177-3AD203B41FA5}">
                      <a16:colId xmlns:a16="http://schemas.microsoft.com/office/drawing/2014/main" val="1066279474"/>
                    </a:ext>
                  </a:extLst>
                </a:gridCol>
                <a:gridCol w="1512944">
                  <a:extLst>
                    <a:ext uri="{9D8B030D-6E8A-4147-A177-3AD203B41FA5}">
                      <a16:colId xmlns:a16="http://schemas.microsoft.com/office/drawing/2014/main" val="167764060"/>
                    </a:ext>
                  </a:extLst>
                </a:gridCol>
                <a:gridCol w="1244600">
                  <a:extLst>
                    <a:ext uri="{9D8B030D-6E8A-4147-A177-3AD203B41FA5}">
                      <a16:colId xmlns:a16="http://schemas.microsoft.com/office/drawing/2014/main" val="3132090407"/>
                    </a:ext>
                  </a:extLst>
                </a:gridCol>
              </a:tblGrid>
              <a:tr h="370840">
                <a:tc>
                  <a:txBody>
                    <a:bodyPr/>
                    <a:lstStyle/>
                    <a:p>
                      <a:r>
                        <a:rPr lang="en-US" b="1" dirty="0"/>
                        <a:t>100.0%</a:t>
                      </a:r>
                      <a:endParaRPr lang="en-IN" b="1" dirty="0"/>
                    </a:p>
                  </a:txBody>
                  <a:tcPr/>
                </a:tc>
                <a:tc>
                  <a:txBody>
                    <a:bodyPr/>
                    <a:lstStyle/>
                    <a:p>
                      <a:r>
                        <a:rPr lang="en-US" dirty="0"/>
                        <a:t>maximum</a:t>
                      </a:r>
                      <a:endParaRPr lang="en-IN" dirty="0"/>
                    </a:p>
                  </a:txBody>
                  <a:tcPr/>
                </a:tc>
                <a:tc>
                  <a:txBody>
                    <a:bodyPr/>
                    <a:lstStyle/>
                    <a:p>
                      <a:pPr algn="r"/>
                      <a:r>
                        <a:rPr lang="en-US" dirty="0"/>
                        <a:t>159</a:t>
                      </a:r>
                      <a:endParaRPr lang="en-IN" dirty="0"/>
                    </a:p>
                  </a:txBody>
                  <a:tcPr/>
                </a:tc>
                <a:extLst>
                  <a:ext uri="{0D108BD9-81ED-4DB2-BD59-A6C34878D82A}">
                    <a16:rowId xmlns:a16="http://schemas.microsoft.com/office/drawing/2014/main" val="1769962501"/>
                  </a:ext>
                </a:extLst>
              </a:tr>
              <a:tr h="370840">
                <a:tc>
                  <a:txBody>
                    <a:bodyPr/>
                    <a:lstStyle/>
                    <a:p>
                      <a:r>
                        <a:rPr lang="en-US" b="1" dirty="0"/>
                        <a:t>99.5%</a:t>
                      </a:r>
                      <a:endParaRPr lang="en-IN" b="1" dirty="0"/>
                    </a:p>
                  </a:txBody>
                  <a:tcPr/>
                </a:tc>
                <a:tc>
                  <a:txBody>
                    <a:bodyPr/>
                    <a:lstStyle/>
                    <a:p>
                      <a:endParaRPr lang="en-IN" dirty="0"/>
                    </a:p>
                  </a:txBody>
                  <a:tcPr/>
                </a:tc>
                <a:tc>
                  <a:txBody>
                    <a:bodyPr/>
                    <a:lstStyle/>
                    <a:p>
                      <a:pPr algn="r"/>
                      <a:r>
                        <a:rPr lang="en-US" dirty="0"/>
                        <a:t>159</a:t>
                      </a:r>
                      <a:endParaRPr lang="en-IN" dirty="0"/>
                    </a:p>
                  </a:txBody>
                  <a:tcPr/>
                </a:tc>
                <a:extLst>
                  <a:ext uri="{0D108BD9-81ED-4DB2-BD59-A6C34878D82A}">
                    <a16:rowId xmlns:a16="http://schemas.microsoft.com/office/drawing/2014/main" val="400431134"/>
                  </a:ext>
                </a:extLst>
              </a:tr>
              <a:tr h="370840">
                <a:tc>
                  <a:txBody>
                    <a:bodyPr/>
                    <a:lstStyle/>
                    <a:p>
                      <a:r>
                        <a:rPr lang="en-US" b="1" dirty="0"/>
                        <a:t>97.5%</a:t>
                      </a:r>
                      <a:endParaRPr lang="en-IN" b="1" dirty="0"/>
                    </a:p>
                  </a:txBody>
                  <a:tcPr/>
                </a:tc>
                <a:tc>
                  <a:txBody>
                    <a:bodyPr/>
                    <a:lstStyle/>
                    <a:p>
                      <a:endParaRPr lang="en-IN" dirty="0"/>
                    </a:p>
                  </a:txBody>
                  <a:tcPr/>
                </a:tc>
                <a:tc>
                  <a:txBody>
                    <a:bodyPr/>
                    <a:lstStyle/>
                    <a:p>
                      <a:pPr algn="r"/>
                      <a:r>
                        <a:rPr lang="en-US" dirty="0"/>
                        <a:t>155.15</a:t>
                      </a:r>
                      <a:endParaRPr lang="en-IN" dirty="0"/>
                    </a:p>
                  </a:txBody>
                  <a:tcPr/>
                </a:tc>
                <a:extLst>
                  <a:ext uri="{0D108BD9-81ED-4DB2-BD59-A6C34878D82A}">
                    <a16:rowId xmlns:a16="http://schemas.microsoft.com/office/drawing/2014/main" val="1712496060"/>
                  </a:ext>
                </a:extLst>
              </a:tr>
              <a:tr h="370840">
                <a:tc>
                  <a:txBody>
                    <a:bodyPr/>
                    <a:lstStyle/>
                    <a:p>
                      <a:r>
                        <a:rPr lang="en-US" b="1" dirty="0"/>
                        <a:t>90.0%</a:t>
                      </a:r>
                      <a:endParaRPr lang="en-IN" b="1" dirty="0"/>
                    </a:p>
                  </a:txBody>
                  <a:tcPr/>
                </a:tc>
                <a:tc>
                  <a:txBody>
                    <a:bodyPr/>
                    <a:lstStyle/>
                    <a:p>
                      <a:endParaRPr lang="en-IN" dirty="0"/>
                    </a:p>
                  </a:txBody>
                  <a:tcPr/>
                </a:tc>
                <a:tc>
                  <a:txBody>
                    <a:bodyPr/>
                    <a:lstStyle/>
                    <a:p>
                      <a:pPr algn="r"/>
                      <a:r>
                        <a:rPr lang="en-US" dirty="0"/>
                        <a:t>121.9</a:t>
                      </a:r>
                      <a:endParaRPr lang="en-IN" dirty="0"/>
                    </a:p>
                  </a:txBody>
                  <a:tcPr/>
                </a:tc>
                <a:extLst>
                  <a:ext uri="{0D108BD9-81ED-4DB2-BD59-A6C34878D82A}">
                    <a16:rowId xmlns:a16="http://schemas.microsoft.com/office/drawing/2014/main" val="2185511952"/>
                  </a:ext>
                </a:extLst>
              </a:tr>
              <a:tr h="370840">
                <a:tc>
                  <a:txBody>
                    <a:bodyPr/>
                    <a:lstStyle/>
                    <a:p>
                      <a:r>
                        <a:rPr lang="en-US" b="1" dirty="0"/>
                        <a:t>75.0%</a:t>
                      </a:r>
                      <a:endParaRPr lang="en-IN" b="1" dirty="0"/>
                    </a:p>
                  </a:txBody>
                  <a:tcPr/>
                </a:tc>
                <a:tc>
                  <a:txBody>
                    <a:bodyPr/>
                    <a:lstStyle/>
                    <a:p>
                      <a:r>
                        <a:rPr lang="en-US" dirty="0"/>
                        <a:t>quartile</a:t>
                      </a:r>
                      <a:endParaRPr lang="en-IN" dirty="0"/>
                    </a:p>
                  </a:txBody>
                  <a:tcPr/>
                </a:tc>
                <a:tc>
                  <a:txBody>
                    <a:bodyPr/>
                    <a:lstStyle/>
                    <a:p>
                      <a:pPr algn="r"/>
                      <a:r>
                        <a:rPr lang="en-US" dirty="0"/>
                        <a:t>112.25</a:t>
                      </a:r>
                      <a:endParaRPr lang="en-IN" dirty="0"/>
                    </a:p>
                  </a:txBody>
                  <a:tcPr/>
                </a:tc>
                <a:extLst>
                  <a:ext uri="{0D108BD9-81ED-4DB2-BD59-A6C34878D82A}">
                    <a16:rowId xmlns:a16="http://schemas.microsoft.com/office/drawing/2014/main" val="625880171"/>
                  </a:ext>
                </a:extLst>
              </a:tr>
              <a:tr h="370840">
                <a:tc>
                  <a:txBody>
                    <a:bodyPr/>
                    <a:lstStyle/>
                    <a:p>
                      <a:r>
                        <a:rPr lang="en-US" b="1" dirty="0"/>
                        <a:t>50.0%</a:t>
                      </a:r>
                      <a:endParaRPr lang="en-IN" b="1" dirty="0"/>
                    </a:p>
                  </a:txBody>
                  <a:tcPr/>
                </a:tc>
                <a:tc>
                  <a:txBody>
                    <a:bodyPr/>
                    <a:lstStyle/>
                    <a:p>
                      <a:r>
                        <a:rPr lang="en-US" dirty="0"/>
                        <a:t>median</a:t>
                      </a:r>
                      <a:endParaRPr lang="en-IN" dirty="0"/>
                    </a:p>
                  </a:txBody>
                  <a:tcPr/>
                </a:tc>
                <a:tc>
                  <a:txBody>
                    <a:bodyPr/>
                    <a:lstStyle/>
                    <a:p>
                      <a:pPr algn="r"/>
                      <a:r>
                        <a:rPr lang="en-US" dirty="0"/>
                        <a:t>99.5</a:t>
                      </a:r>
                      <a:endParaRPr lang="en-IN" dirty="0"/>
                    </a:p>
                  </a:txBody>
                  <a:tcPr/>
                </a:tc>
                <a:extLst>
                  <a:ext uri="{0D108BD9-81ED-4DB2-BD59-A6C34878D82A}">
                    <a16:rowId xmlns:a16="http://schemas.microsoft.com/office/drawing/2014/main" val="1109688490"/>
                  </a:ext>
                </a:extLst>
              </a:tr>
              <a:tr h="370840">
                <a:tc>
                  <a:txBody>
                    <a:bodyPr/>
                    <a:lstStyle/>
                    <a:p>
                      <a:r>
                        <a:rPr lang="en-US" b="1" dirty="0"/>
                        <a:t>25.0%</a:t>
                      </a:r>
                      <a:endParaRPr lang="en-IN" b="1" dirty="0"/>
                    </a:p>
                  </a:txBody>
                  <a:tcPr/>
                </a:tc>
                <a:tc>
                  <a:txBody>
                    <a:bodyPr/>
                    <a:lstStyle/>
                    <a:p>
                      <a:r>
                        <a:rPr lang="en-US" dirty="0"/>
                        <a:t>quartile</a:t>
                      </a:r>
                      <a:endParaRPr lang="en-IN" dirty="0"/>
                    </a:p>
                  </a:txBody>
                  <a:tcPr/>
                </a:tc>
                <a:tc>
                  <a:txBody>
                    <a:bodyPr/>
                    <a:lstStyle/>
                    <a:p>
                      <a:pPr algn="r"/>
                      <a:r>
                        <a:rPr lang="en-US" dirty="0"/>
                        <a:t>86.75</a:t>
                      </a:r>
                      <a:endParaRPr lang="en-IN" dirty="0"/>
                    </a:p>
                  </a:txBody>
                  <a:tcPr/>
                </a:tc>
                <a:extLst>
                  <a:ext uri="{0D108BD9-81ED-4DB2-BD59-A6C34878D82A}">
                    <a16:rowId xmlns:a16="http://schemas.microsoft.com/office/drawing/2014/main" val="1217521929"/>
                  </a:ext>
                </a:extLst>
              </a:tr>
              <a:tr h="370840">
                <a:tc>
                  <a:txBody>
                    <a:bodyPr/>
                    <a:lstStyle/>
                    <a:p>
                      <a:r>
                        <a:rPr lang="en-US" b="1" dirty="0"/>
                        <a:t>10.0%</a:t>
                      </a:r>
                      <a:endParaRPr lang="en-IN" b="1" dirty="0"/>
                    </a:p>
                  </a:txBody>
                  <a:tcPr/>
                </a:tc>
                <a:tc>
                  <a:txBody>
                    <a:bodyPr/>
                    <a:lstStyle/>
                    <a:p>
                      <a:endParaRPr lang="en-IN" dirty="0"/>
                    </a:p>
                  </a:txBody>
                  <a:tcPr/>
                </a:tc>
                <a:tc>
                  <a:txBody>
                    <a:bodyPr/>
                    <a:lstStyle/>
                    <a:p>
                      <a:pPr algn="r"/>
                      <a:r>
                        <a:rPr lang="en-US" dirty="0"/>
                        <a:t>75</a:t>
                      </a:r>
                      <a:endParaRPr lang="en-IN" dirty="0"/>
                    </a:p>
                  </a:txBody>
                  <a:tcPr/>
                </a:tc>
                <a:extLst>
                  <a:ext uri="{0D108BD9-81ED-4DB2-BD59-A6C34878D82A}">
                    <a16:rowId xmlns:a16="http://schemas.microsoft.com/office/drawing/2014/main" val="4235648399"/>
                  </a:ext>
                </a:extLst>
              </a:tr>
              <a:tr h="370840">
                <a:tc>
                  <a:txBody>
                    <a:bodyPr/>
                    <a:lstStyle/>
                    <a:p>
                      <a:r>
                        <a:rPr lang="en-US" b="1" dirty="0"/>
                        <a:t>2.5%</a:t>
                      </a:r>
                      <a:endParaRPr lang="en-IN" b="1" dirty="0"/>
                    </a:p>
                  </a:txBody>
                  <a:tcPr/>
                </a:tc>
                <a:tc>
                  <a:txBody>
                    <a:bodyPr/>
                    <a:lstStyle/>
                    <a:p>
                      <a:endParaRPr lang="en-IN" dirty="0"/>
                    </a:p>
                  </a:txBody>
                  <a:tcPr/>
                </a:tc>
                <a:tc>
                  <a:txBody>
                    <a:bodyPr/>
                    <a:lstStyle/>
                    <a:p>
                      <a:pPr algn="r"/>
                      <a:r>
                        <a:rPr lang="en-US" dirty="0"/>
                        <a:t>53.025</a:t>
                      </a:r>
                      <a:endParaRPr lang="en-IN" dirty="0"/>
                    </a:p>
                  </a:txBody>
                  <a:tcPr/>
                </a:tc>
                <a:extLst>
                  <a:ext uri="{0D108BD9-81ED-4DB2-BD59-A6C34878D82A}">
                    <a16:rowId xmlns:a16="http://schemas.microsoft.com/office/drawing/2014/main" val="930960126"/>
                  </a:ext>
                </a:extLst>
              </a:tr>
              <a:tr h="370840">
                <a:tc>
                  <a:txBody>
                    <a:bodyPr/>
                    <a:lstStyle/>
                    <a:p>
                      <a:r>
                        <a:rPr lang="en-US" b="1" dirty="0"/>
                        <a:t>0.5%</a:t>
                      </a:r>
                      <a:endParaRPr lang="en-IN" b="1" dirty="0"/>
                    </a:p>
                  </a:txBody>
                  <a:tcPr/>
                </a:tc>
                <a:tc>
                  <a:txBody>
                    <a:bodyPr/>
                    <a:lstStyle/>
                    <a:p>
                      <a:endParaRPr lang="en-IN" dirty="0"/>
                    </a:p>
                  </a:txBody>
                  <a:tcPr/>
                </a:tc>
                <a:tc>
                  <a:txBody>
                    <a:bodyPr/>
                    <a:lstStyle/>
                    <a:p>
                      <a:pPr algn="r"/>
                      <a:r>
                        <a:rPr lang="en-US" dirty="0"/>
                        <a:t>50</a:t>
                      </a:r>
                      <a:endParaRPr lang="en-IN" dirty="0"/>
                    </a:p>
                  </a:txBody>
                  <a:tcPr/>
                </a:tc>
                <a:extLst>
                  <a:ext uri="{0D108BD9-81ED-4DB2-BD59-A6C34878D82A}">
                    <a16:rowId xmlns:a16="http://schemas.microsoft.com/office/drawing/2014/main" val="3001853819"/>
                  </a:ext>
                </a:extLst>
              </a:tr>
              <a:tr h="370840">
                <a:tc>
                  <a:txBody>
                    <a:bodyPr/>
                    <a:lstStyle/>
                    <a:p>
                      <a:r>
                        <a:rPr lang="en-US" b="1" dirty="0"/>
                        <a:t>0.0%</a:t>
                      </a:r>
                      <a:endParaRPr lang="en-IN" b="1" dirty="0"/>
                    </a:p>
                  </a:txBody>
                  <a:tcPr/>
                </a:tc>
                <a:tc>
                  <a:txBody>
                    <a:bodyPr/>
                    <a:lstStyle/>
                    <a:p>
                      <a:r>
                        <a:rPr lang="en-US" dirty="0"/>
                        <a:t>minimum</a:t>
                      </a:r>
                      <a:endParaRPr lang="en-IN" dirty="0"/>
                    </a:p>
                  </a:txBody>
                  <a:tcPr/>
                </a:tc>
                <a:tc>
                  <a:txBody>
                    <a:bodyPr/>
                    <a:lstStyle/>
                    <a:p>
                      <a:pPr algn="r"/>
                      <a:r>
                        <a:rPr lang="en-US" dirty="0"/>
                        <a:t>50</a:t>
                      </a:r>
                      <a:endParaRPr lang="en-IN" dirty="0"/>
                    </a:p>
                  </a:txBody>
                  <a:tcPr/>
                </a:tc>
                <a:extLst>
                  <a:ext uri="{0D108BD9-81ED-4DB2-BD59-A6C34878D82A}">
                    <a16:rowId xmlns:a16="http://schemas.microsoft.com/office/drawing/2014/main" val="829463796"/>
                  </a:ext>
                </a:extLst>
              </a:tr>
            </a:tbl>
          </a:graphicData>
        </a:graphic>
      </p:graphicFrame>
      <p:sp>
        <p:nvSpPr>
          <p:cNvPr id="7" name="TextBox 6">
            <a:extLst>
              <a:ext uri="{FF2B5EF4-FFF2-40B4-BE49-F238E27FC236}">
                <a16:creationId xmlns:a16="http://schemas.microsoft.com/office/drawing/2014/main" id="{A3CE1A3C-496A-0BB5-F66D-4BE00F64736E}"/>
              </a:ext>
            </a:extLst>
          </p:cNvPr>
          <p:cNvSpPr txBox="1"/>
          <p:nvPr/>
        </p:nvSpPr>
        <p:spPr>
          <a:xfrm>
            <a:off x="5448300" y="1231754"/>
            <a:ext cx="1981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Summary Statistics</a:t>
            </a:r>
            <a:endParaRPr lang="en-IN" dirty="0">
              <a:solidFill>
                <a:srgbClr val="366092"/>
              </a:solidFill>
            </a:endParaRPr>
          </a:p>
        </p:txBody>
      </p:sp>
      <p:graphicFrame>
        <p:nvGraphicFramePr>
          <p:cNvPr id="5" name="Table 5" descr="The table contains 6 rows and 2 columns, summarizing descriptive statistics for a sample of 50 observations&#10;&#10;Mean is 100.12,&#10;&#10;Standard Deviation is 20.323546,&#10;&#10;Standard Error of the Mean is 2.8741835,&#10;&#10;Upper 95 percent Mean is 105.89589,&#10;&#10;Lower 95 percent Mean is 94.344112,&#10;&#10;Sample Size (N) is 50.">
            <a:extLst>
              <a:ext uri="{FF2B5EF4-FFF2-40B4-BE49-F238E27FC236}">
                <a16:creationId xmlns:a16="http://schemas.microsoft.com/office/drawing/2014/main" id="{D4AE2291-2B13-4C53-BAB8-5B2EDF04A696}"/>
              </a:ext>
            </a:extLst>
          </p:cNvPr>
          <p:cNvGraphicFramePr>
            <a:graphicFrameLocks noGrp="1"/>
          </p:cNvGraphicFramePr>
          <p:nvPr>
            <p:extLst>
              <p:ext uri="{D42A27DB-BD31-4B8C-83A1-F6EECF244321}">
                <p14:modId xmlns:p14="http://schemas.microsoft.com/office/powerpoint/2010/main" val="3810197080"/>
              </p:ext>
            </p:extLst>
          </p:nvPr>
        </p:nvGraphicFramePr>
        <p:xfrm>
          <a:off x="4495800" y="1565910"/>
          <a:ext cx="3886200" cy="2225040"/>
        </p:xfrm>
        <a:graphic>
          <a:graphicData uri="http://schemas.openxmlformats.org/drawingml/2006/table">
            <a:tbl>
              <a:tblPr firstRow="1" bandRow="1">
                <a:tableStyleId>{5940675A-B579-460E-94D1-54222C63F5DA}</a:tableStyleId>
              </a:tblPr>
              <a:tblGrid>
                <a:gridCol w="1943100">
                  <a:extLst>
                    <a:ext uri="{9D8B030D-6E8A-4147-A177-3AD203B41FA5}">
                      <a16:colId xmlns:a16="http://schemas.microsoft.com/office/drawing/2014/main" val="2188678264"/>
                    </a:ext>
                  </a:extLst>
                </a:gridCol>
                <a:gridCol w="1943100">
                  <a:extLst>
                    <a:ext uri="{9D8B030D-6E8A-4147-A177-3AD203B41FA5}">
                      <a16:colId xmlns:a16="http://schemas.microsoft.com/office/drawing/2014/main" val="2103662144"/>
                    </a:ext>
                  </a:extLst>
                </a:gridCol>
              </a:tblGrid>
              <a:tr h="370840">
                <a:tc>
                  <a:txBody>
                    <a:bodyPr/>
                    <a:lstStyle/>
                    <a:p>
                      <a:r>
                        <a:rPr lang="en-US" b="1" dirty="0"/>
                        <a:t>Mean</a:t>
                      </a:r>
                      <a:endParaRPr lang="en-IN" b="1" dirty="0"/>
                    </a:p>
                  </a:txBody>
                  <a:tcPr/>
                </a:tc>
                <a:tc>
                  <a:txBody>
                    <a:bodyPr/>
                    <a:lstStyle/>
                    <a:p>
                      <a:pPr algn="r"/>
                      <a:r>
                        <a:rPr lang="en-US" dirty="0"/>
                        <a:t>100.12</a:t>
                      </a:r>
                      <a:endParaRPr lang="en-IN" dirty="0"/>
                    </a:p>
                  </a:txBody>
                  <a:tcPr/>
                </a:tc>
                <a:extLst>
                  <a:ext uri="{0D108BD9-81ED-4DB2-BD59-A6C34878D82A}">
                    <a16:rowId xmlns:a16="http://schemas.microsoft.com/office/drawing/2014/main" val="4211263689"/>
                  </a:ext>
                </a:extLst>
              </a:tr>
              <a:tr h="370840">
                <a:tc>
                  <a:txBody>
                    <a:bodyPr/>
                    <a:lstStyle/>
                    <a:p>
                      <a:r>
                        <a:rPr lang="en-US" b="1" dirty="0"/>
                        <a:t>Std Dev</a:t>
                      </a:r>
                      <a:endParaRPr lang="en-IN" b="1" dirty="0"/>
                    </a:p>
                  </a:txBody>
                  <a:tcPr/>
                </a:tc>
                <a:tc>
                  <a:txBody>
                    <a:bodyPr/>
                    <a:lstStyle/>
                    <a:p>
                      <a:pPr algn="r"/>
                      <a:r>
                        <a:rPr lang="en-US" dirty="0"/>
                        <a:t>20.323546</a:t>
                      </a:r>
                      <a:endParaRPr lang="en-IN" dirty="0"/>
                    </a:p>
                  </a:txBody>
                  <a:tcPr/>
                </a:tc>
                <a:extLst>
                  <a:ext uri="{0D108BD9-81ED-4DB2-BD59-A6C34878D82A}">
                    <a16:rowId xmlns:a16="http://schemas.microsoft.com/office/drawing/2014/main" val="477897782"/>
                  </a:ext>
                </a:extLst>
              </a:tr>
              <a:tr h="370840">
                <a:tc>
                  <a:txBody>
                    <a:bodyPr/>
                    <a:lstStyle/>
                    <a:p>
                      <a:r>
                        <a:rPr lang="en-US" b="1" dirty="0"/>
                        <a:t>Std Err Mean</a:t>
                      </a:r>
                      <a:endParaRPr lang="en-IN" b="1" dirty="0"/>
                    </a:p>
                  </a:txBody>
                  <a:tcPr/>
                </a:tc>
                <a:tc>
                  <a:txBody>
                    <a:bodyPr/>
                    <a:lstStyle/>
                    <a:p>
                      <a:pPr algn="r"/>
                      <a:r>
                        <a:rPr lang="en-US" dirty="0"/>
                        <a:t>2.8741835</a:t>
                      </a:r>
                      <a:endParaRPr lang="en-IN" dirty="0"/>
                    </a:p>
                  </a:txBody>
                  <a:tcPr/>
                </a:tc>
                <a:extLst>
                  <a:ext uri="{0D108BD9-81ED-4DB2-BD59-A6C34878D82A}">
                    <a16:rowId xmlns:a16="http://schemas.microsoft.com/office/drawing/2014/main" val="614094881"/>
                  </a:ext>
                </a:extLst>
              </a:tr>
              <a:tr h="370840">
                <a:tc>
                  <a:txBody>
                    <a:bodyPr/>
                    <a:lstStyle/>
                    <a:p>
                      <a:r>
                        <a:rPr lang="en-US" b="1" dirty="0"/>
                        <a:t>Upper 95% Mean</a:t>
                      </a:r>
                      <a:endParaRPr lang="en-IN" b="1" dirty="0"/>
                    </a:p>
                  </a:txBody>
                  <a:tcPr/>
                </a:tc>
                <a:tc>
                  <a:txBody>
                    <a:bodyPr/>
                    <a:lstStyle/>
                    <a:p>
                      <a:pPr algn="r"/>
                      <a:r>
                        <a:rPr lang="en-US" dirty="0"/>
                        <a:t>105.89589</a:t>
                      </a:r>
                      <a:endParaRPr lang="en-IN" dirty="0"/>
                    </a:p>
                  </a:txBody>
                  <a:tcPr/>
                </a:tc>
                <a:extLst>
                  <a:ext uri="{0D108BD9-81ED-4DB2-BD59-A6C34878D82A}">
                    <a16:rowId xmlns:a16="http://schemas.microsoft.com/office/drawing/2014/main" val="956231992"/>
                  </a:ext>
                </a:extLst>
              </a:tr>
              <a:tr h="370840">
                <a:tc>
                  <a:txBody>
                    <a:bodyPr/>
                    <a:lstStyle/>
                    <a:p>
                      <a:r>
                        <a:rPr lang="en-US" b="1" dirty="0"/>
                        <a:t>Lower 95% Mean</a:t>
                      </a:r>
                      <a:endParaRPr lang="en-IN" b="1" dirty="0"/>
                    </a:p>
                  </a:txBody>
                  <a:tcPr/>
                </a:tc>
                <a:tc>
                  <a:txBody>
                    <a:bodyPr/>
                    <a:lstStyle/>
                    <a:p>
                      <a:pPr algn="r"/>
                      <a:r>
                        <a:rPr lang="en-US" dirty="0"/>
                        <a:t>94.344112</a:t>
                      </a:r>
                      <a:endParaRPr lang="en-IN" dirty="0"/>
                    </a:p>
                  </a:txBody>
                  <a:tcPr/>
                </a:tc>
                <a:extLst>
                  <a:ext uri="{0D108BD9-81ED-4DB2-BD59-A6C34878D82A}">
                    <a16:rowId xmlns:a16="http://schemas.microsoft.com/office/drawing/2014/main" val="3301619565"/>
                  </a:ext>
                </a:extLst>
              </a:tr>
              <a:tr h="370840">
                <a:tc>
                  <a:txBody>
                    <a:bodyPr/>
                    <a:lstStyle/>
                    <a:p>
                      <a:r>
                        <a:rPr lang="en-US" b="1" dirty="0"/>
                        <a:t>N</a:t>
                      </a:r>
                      <a:endParaRPr lang="en-IN" b="1" dirty="0"/>
                    </a:p>
                  </a:txBody>
                  <a:tcPr/>
                </a:tc>
                <a:tc>
                  <a:txBody>
                    <a:bodyPr/>
                    <a:lstStyle/>
                    <a:p>
                      <a:pPr algn="r"/>
                      <a:r>
                        <a:rPr lang="en-US" dirty="0"/>
                        <a:t>50</a:t>
                      </a:r>
                      <a:endParaRPr lang="en-IN" dirty="0"/>
                    </a:p>
                  </a:txBody>
                  <a:tcPr/>
                </a:tc>
                <a:extLst>
                  <a:ext uri="{0D108BD9-81ED-4DB2-BD59-A6C34878D82A}">
                    <a16:rowId xmlns:a16="http://schemas.microsoft.com/office/drawing/2014/main" val="2487818590"/>
                  </a:ext>
                </a:extLst>
              </a:tr>
            </a:tbl>
          </a:graphicData>
        </a:graphic>
      </p:graphicFrame>
      <p:sp>
        <p:nvSpPr>
          <p:cNvPr id="8" name="TextBox 7">
            <a:extLst>
              <a:ext uri="{FF2B5EF4-FFF2-40B4-BE49-F238E27FC236}">
                <a16:creationId xmlns:a16="http://schemas.microsoft.com/office/drawing/2014/main" id="{61969926-A0DB-6342-80DA-477F621B3187}"/>
              </a:ext>
            </a:extLst>
          </p:cNvPr>
          <p:cNvSpPr txBox="1"/>
          <p:nvPr/>
        </p:nvSpPr>
        <p:spPr>
          <a:xfrm>
            <a:off x="4205344" y="559788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3</a:t>
            </a:r>
            <a:endParaRPr lang="en-IN" sz="2400" dirty="0"/>
          </a:p>
        </p:txBody>
      </p:sp>
    </p:spTree>
    <p:extLst>
      <p:ext uri="{BB962C8B-B14F-4D97-AF65-F5344CB8AC3E}">
        <p14:creationId xmlns:p14="http://schemas.microsoft.com/office/powerpoint/2010/main" val="709462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Validating Assumptions for </a:t>
            </a:r>
            <a:br>
              <a:rPr lang="en-US" dirty="0"/>
            </a:br>
            <a:r>
              <a:rPr lang="en-US" dirty="0"/>
              <a:t>ANOVA—Slide 9</a:t>
            </a:r>
            <a:endParaRPr dirty="0"/>
          </a:p>
        </p:txBody>
      </p:sp>
      <p:sp>
        <p:nvSpPr>
          <p:cNvPr id="3" name="Text Placeholder 2"/>
          <p:cNvSpPr>
            <a:spLocks noGrp="1"/>
          </p:cNvSpPr>
          <p:nvPr>
            <p:ph type="body" sz="quarter" idx="10"/>
          </p:nvPr>
        </p:nvSpPr>
        <p:spPr/>
        <p:txBody>
          <a:bodyPr/>
          <a:lstStyle/>
          <a:p>
            <a:r>
              <a:rPr lang="en-US" dirty="0"/>
              <a:t>The histogram for each of the age groups appears to follow a bell-shaped curve (i.e., a normal distribution). Additionally, if you observe the continuous fit to the data in the JMP output below, you will see that each of the continuous fits appears to follow a normal distribution for each age group. Lastly, JMP offers a Goodness-of-Fit Test which is a formal test of normality for each age group. The null hypothesis of the test is </a:t>
            </a:r>
          </a:p>
          <a:p>
            <a:pPr algn="ctr"/>
            <a:r>
              <a:rPr lang="en-IN" i="1" dirty="0"/>
              <a:t>H</a:t>
            </a:r>
            <a:r>
              <a:rPr lang="en-IN" sz="1050" dirty="0"/>
              <a:t> </a:t>
            </a:r>
            <a:r>
              <a:rPr lang="en-IN" dirty="0"/>
              <a:t>₀</a:t>
            </a:r>
            <a:r>
              <a:rPr lang="en-US" dirty="0"/>
              <a:t>: The data are from a normal distribution. </a:t>
            </a:r>
          </a:p>
        </p:txBody>
      </p:sp>
    </p:spTree>
    <p:extLst>
      <p:ext uri="{BB962C8B-B14F-4D97-AF65-F5344CB8AC3E}">
        <p14:creationId xmlns:p14="http://schemas.microsoft.com/office/powerpoint/2010/main" val="1133453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Validating Assumptions for </a:t>
            </a:r>
            <a:br>
              <a:rPr lang="en-US" dirty="0"/>
            </a:br>
            <a:r>
              <a:rPr lang="en-US" dirty="0"/>
              <a:t>ANOVA—Slide 10</a:t>
            </a:r>
            <a:endParaRPr dirty="0"/>
          </a:p>
        </p:txBody>
      </p:sp>
      <p:sp>
        <p:nvSpPr>
          <p:cNvPr id="3" name="Text Placeholder 2"/>
          <p:cNvSpPr>
            <a:spLocks noGrp="1"/>
          </p:cNvSpPr>
          <p:nvPr>
            <p:ph type="body" sz="quarter" idx="10"/>
          </p:nvPr>
        </p:nvSpPr>
        <p:spPr/>
        <p:txBody>
          <a:bodyPr/>
          <a:lstStyle/>
          <a:p>
            <a:r>
              <a:rPr lang="en-US" dirty="0"/>
              <a:t>Thus, small </a:t>
            </a:r>
            <a:r>
              <a:rPr lang="en-US" i="1" dirty="0"/>
              <a:t>P</a:t>
            </a:r>
            <a:r>
              <a:rPr lang="en-US" dirty="0"/>
              <a:t>-values listed under </a:t>
            </a:r>
            <a:r>
              <a:rPr lang="en-US" b="1" dirty="0"/>
              <a:t>Prob</a:t>
            </a:r>
            <a:r>
              <a:rPr lang="en-US" dirty="0"/>
              <a:t> &lt; </a:t>
            </a:r>
            <a:r>
              <a:rPr lang="en-US" b="1" dirty="0"/>
              <a:t>W</a:t>
            </a:r>
            <a:r>
              <a:rPr lang="en-US" dirty="0"/>
              <a:t> (associated with the Shapiro-Wilk test) and under </a:t>
            </a:r>
            <a:r>
              <a:rPr lang="en-US" b="1" dirty="0"/>
              <a:t>Simulated</a:t>
            </a:r>
            <a:br>
              <a:rPr lang="en-US" b="1" dirty="0"/>
            </a:br>
            <a:r>
              <a:rPr lang="en-US" b="1" i="1" dirty="0"/>
              <a:t>p</a:t>
            </a:r>
            <a:r>
              <a:rPr lang="en-US" b="1" dirty="0"/>
              <a:t>-Value</a:t>
            </a:r>
            <a:r>
              <a:rPr lang="en-US" dirty="0"/>
              <a:t> (associated with the Anderson-Darling test) indicate that the data are less likely to have come from a normal distribution. As can be seen in the output, the </a:t>
            </a:r>
            <a:r>
              <a:rPr lang="en-US" i="1" dirty="0"/>
              <a:t>P</a:t>
            </a:r>
            <a:r>
              <a:rPr lang="en-US" dirty="0"/>
              <a:t>-values associated with the Goodness-of-Fit Test for each age group yield a </a:t>
            </a:r>
            <a:r>
              <a:rPr lang="en-US" i="1" dirty="0"/>
              <a:t>P</a:t>
            </a:r>
            <a:r>
              <a:rPr lang="en-US" dirty="0"/>
              <a:t>-value greater than 0.05, which implies that we would fail to reject the null hypothesis at a 0.05 significance level and conclude that the data follow a normal distribution.</a:t>
            </a:r>
          </a:p>
        </p:txBody>
      </p:sp>
    </p:spTree>
    <p:extLst>
      <p:ext uri="{BB962C8B-B14F-4D97-AF65-F5344CB8AC3E}">
        <p14:creationId xmlns:p14="http://schemas.microsoft.com/office/powerpoint/2010/main" val="3970769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11</a:t>
            </a:r>
            <a:endParaRPr dirty="0"/>
          </a:p>
        </p:txBody>
      </p:sp>
      <p:pic>
        <p:nvPicPr>
          <p:cNvPr id="5" name="Picture 4" descr="A graph that is titled as Distributions Age Group equals eight to twelve years old Screen Time.&#10;A graph depicts a horizontal box plot and a histogram with a curve superimposed over the bins. The box plots data ranges from 80 to 180, with a minimum value at 87, the lower quartile at 112.75, the median at 124.5, the upper quartile at 145.25, and the maximum value at 171. A diamond shape is at the right of the median. The corresponding bins of the histogram plot are as follows 80 to 90, 90 to 100, 100 to 110, 110 to 120, 120 to 130, 130 to 140, 140 to 150, 150 to 160, 160 to 170, and 170 to 180. &#10;A bell shaped normal curve on a histogram starts rising at 80, peaks at the mean of 130, and falls back to 180.">
            <a:extLst>
              <a:ext uri="{FF2B5EF4-FFF2-40B4-BE49-F238E27FC236}">
                <a16:creationId xmlns:a16="http://schemas.microsoft.com/office/drawing/2014/main" id="{05617C0F-5332-4F24-B098-AE8FC966D72B}"/>
              </a:ext>
            </a:extLst>
          </p:cNvPr>
          <p:cNvPicPr>
            <a:picLocks noChangeAspect="1"/>
          </p:cNvPicPr>
          <p:nvPr/>
        </p:nvPicPr>
        <p:blipFill>
          <a:blip r:embed="rId2"/>
          <a:stretch>
            <a:fillRect/>
          </a:stretch>
        </p:blipFill>
        <p:spPr>
          <a:xfrm>
            <a:off x="2286000" y="1091312"/>
            <a:ext cx="3962400" cy="3457497"/>
          </a:xfrm>
          <a:prstGeom prst="rect">
            <a:avLst/>
          </a:prstGeom>
        </p:spPr>
      </p:pic>
      <p:sp>
        <p:nvSpPr>
          <p:cNvPr id="4" name="TextBox 3">
            <a:extLst>
              <a:ext uri="{FF2B5EF4-FFF2-40B4-BE49-F238E27FC236}">
                <a16:creationId xmlns:a16="http://schemas.microsoft.com/office/drawing/2014/main" id="{DA851D78-FC37-8E91-4C47-C7217333F256}"/>
              </a:ext>
            </a:extLst>
          </p:cNvPr>
          <p:cNvSpPr txBox="1"/>
          <p:nvPr/>
        </p:nvSpPr>
        <p:spPr>
          <a:xfrm>
            <a:off x="3114676" y="4574383"/>
            <a:ext cx="2362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Compare Distributions</a:t>
            </a:r>
            <a:endParaRPr lang="en-IN" dirty="0">
              <a:solidFill>
                <a:srgbClr val="366092"/>
              </a:solidFill>
            </a:endParaRPr>
          </a:p>
        </p:txBody>
      </p:sp>
      <p:graphicFrame>
        <p:nvGraphicFramePr>
          <p:cNvPr id="6" name="Table 6" descr="A table with five columns: Show, Distribution, AICc, B I C, and Negative 2 times LogLikelihood, containing 1 row:&#10;&#10;Show is  (checkbox selected), Distribution is Normal, AICc is 449.10145, B I C is 452.67017, Negative 2 times LogLikelihood is 444.84613">
            <a:extLst>
              <a:ext uri="{FF2B5EF4-FFF2-40B4-BE49-F238E27FC236}">
                <a16:creationId xmlns:a16="http://schemas.microsoft.com/office/drawing/2014/main" id="{3C645223-FCA5-0733-DA10-D2CA2F2483E9}"/>
              </a:ext>
            </a:extLst>
          </p:cNvPr>
          <p:cNvGraphicFramePr>
            <a:graphicFrameLocks noGrp="1"/>
          </p:cNvGraphicFramePr>
          <p:nvPr>
            <p:extLst>
              <p:ext uri="{D42A27DB-BD31-4B8C-83A1-F6EECF244321}">
                <p14:modId xmlns:p14="http://schemas.microsoft.com/office/powerpoint/2010/main" val="708276293"/>
              </p:ext>
            </p:extLst>
          </p:nvPr>
        </p:nvGraphicFramePr>
        <p:xfrm>
          <a:off x="457200" y="4973320"/>
          <a:ext cx="7620000" cy="741680"/>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val="1866801473"/>
                    </a:ext>
                  </a:extLst>
                </a:gridCol>
                <a:gridCol w="1371600">
                  <a:extLst>
                    <a:ext uri="{9D8B030D-6E8A-4147-A177-3AD203B41FA5}">
                      <a16:colId xmlns:a16="http://schemas.microsoft.com/office/drawing/2014/main" val="1691938921"/>
                    </a:ext>
                  </a:extLst>
                </a:gridCol>
                <a:gridCol w="990600">
                  <a:extLst>
                    <a:ext uri="{9D8B030D-6E8A-4147-A177-3AD203B41FA5}">
                      <a16:colId xmlns:a16="http://schemas.microsoft.com/office/drawing/2014/main" val="1660096591"/>
                    </a:ext>
                  </a:extLst>
                </a:gridCol>
                <a:gridCol w="1447800">
                  <a:extLst>
                    <a:ext uri="{9D8B030D-6E8A-4147-A177-3AD203B41FA5}">
                      <a16:colId xmlns:a16="http://schemas.microsoft.com/office/drawing/2014/main" val="547836760"/>
                    </a:ext>
                  </a:extLst>
                </a:gridCol>
                <a:gridCol w="1219200">
                  <a:extLst>
                    <a:ext uri="{9D8B030D-6E8A-4147-A177-3AD203B41FA5}">
                      <a16:colId xmlns:a16="http://schemas.microsoft.com/office/drawing/2014/main" val="2685117341"/>
                    </a:ext>
                  </a:extLst>
                </a:gridCol>
                <a:gridCol w="1828800">
                  <a:extLst>
                    <a:ext uri="{9D8B030D-6E8A-4147-A177-3AD203B41FA5}">
                      <a16:colId xmlns:a16="http://schemas.microsoft.com/office/drawing/2014/main" val="206893696"/>
                    </a:ext>
                  </a:extLst>
                </a:gridCol>
              </a:tblGrid>
              <a:tr h="370840">
                <a:tc>
                  <a:txBody>
                    <a:bodyPr/>
                    <a:lstStyle/>
                    <a:p>
                      <a:pPr algn="ctr"/>
                      <a:r>
                        <a:rPr lang="en-US" dirty="0"/>
                        <a:t>Show</a:t>
                      </a:r>
                      <a:endParaRPr lang="en-IN" dirty="0"/>
                    </a:p>
                  </a:txBody>
                  <a:tcPr/>
                </a:tc>
                <a:tc>
                  <a:txBody>
                    <a:bodyPr/>
                    <a:lstStyle/>
                    <a:p>
                      <a:pPr algn="ctr"/>
                      <a:r>
                        <a:rPr lang="en-US" dirty="0"/>
                        <a:t>Distribution</a:t>
                      </a:r>
                      <a:endParaRPr lang="en-IN" dirty="0"/>
                    </a:p>
                  </a:txBody>
                  <a:tcPr/>
                </a:tc>
                <a:tc>
                  <a:txBody>
                    <a:bodyPr/>
                    <a:lstStyle/>
                    <a:p>
                      <a:pPr algn="ctr"/>
                      <a:endParaRPr lang="en-IN" dirty="0"/>
                    </a:p>
                  </a:txBody>
                  <a:tcPr/>
                </a:tc>
                <a:tc>
                  <a:txBody>
                    <a:bodyPr/>
                    <a:lstStyle/>
                    <a:p>
                      <a:pPr algn="ctr"/>
                      <a:r>
                        <a:rPr lang="en-US" dirty="0" err="1"/>
                        <a:t>AICc</a:t>
                      </a:r>
                      <a:endParaRPr lang="en-IN" dirty="0"/>
                    </a:p>
                  </a:txBody>
                  <a:tcPr/>
                </a:tc>
                <a:tc>
                  <a:txBody>
                    <a:bodyPr/>
                    <a:lstStyle/>
                    <a:p>
                      <a:pPr algn="ctr"/>
                      <a:r>
                        <a:rPr lang="en-US" dirty="0"/>
                        <a:t>BIC</a:t>
                      </a:r>
                      <a:endParaRPr lang="en-IN" dirty="0"/>
                    </a:p>
                  </a:txBody>
                  <a:tcPr/>
                </a:tc>
                <a:tc>
                  <a:txBody>
                    <a:bodyPr/>
                    <a:lstStyle/>
                    <a:p>
                      <a:pPr algn="ctr"/>
                      <a:r>
                        <a:rPr lang="en-US" dirty="0"/>
                        <a:t>-2*</a:t>
                      </a:r>
                      <a:r>
                        <a:rPr lang="en-US" dirty="0" err="1"/>
                        <a:t>LogLikelihood</a:t>
                      </a:r>
                      <a:endParaRPr lang="en-IN" dirty="0"/>
                    </a:p>
                  </a:txBody>
                  <a:tcPr/>
                </a:tc>
                <a:extLst>
                  <a:ext uri="{0D108BD9-81ED-4DB2-BD59-A6C34878D82A}">
                    <a16:rowId xmlns:a16="http://schemas.microsoft.com/office/drawing/2014/main" val="1354998314"/>
                  </a:ext>
                </a:extLst>
              </a:tr>
              <a:tr h="370840">
                <a:tc>
                  <a:txBody>
                    <a:bodyPr/>
                    <a:lstStyle/>
                    <a:p>
                      <a:pPr algn="ctr"/>
                      <a:r>
                        <a:rPr lang="en-IN" dirty="0">
                          <a:sym typeface="Wingdings" panose="05000000000000000000" pitchFamily="2" charset="2"/>
                        </a:rPr>
                        <a:t></a:t>
                      </a:r>
                      <a:endParaRPr lang="en-IN" dirty="0"/>
                    </a:p>
                  </a:txBody>
                  <a:tcPr/>
                </a:tc>
                <a:tc>
                  <a:txBody>
                    <a:bodyPr/>
                    <a:lstStyle/>
                    <a:p>
                      <a:pPr algn="ctr"/>
                      <a:r>
                        <a:rPr lang="en-US" dirty="0"/>
                        <a:t>Normal</a:t>
                      </a:r>
                      <a:endParaRPr lang="en-IN" dirty="0"/>
                    </a:p>
                  </a:txBody>
                  <a:tcPr/>
                </a:tc>
                <a:tc>
                  <a:txBody>
                    <a:bodyPr/>
                    <a:lstStyle/>
                    <a:p>
                      <a:pPr algn="ctr"/>
                      <a:endParaRPr lang="en-IN" dirty="0"/>
                    </a:p>
                  </a:txBody>
                  <a:tcPr/>
                </a:tc>
                <a:tc>
                  <a:txBody>
                    <a:bodyPr/>
                    <a:lstStyle/>
                    <a:p>
                      <a:pPr algn="ctr"/>
                      <a:r>
                        <a:rPr lang="en-US" dirty="0"/>
                        <a:t>449.10145</a:t>
                      </a:r>
                      <a:endParaRPr lang="en-IN" dirty="0"/>
                    </a:p>
                  </a:txBody>
                  <a:tcPr/>
                </a:tc>
                <a:tc>
                  <a:txBody>
                    <a:bodyPr/>
                    <a:lstStyle/>
                    <a:p>
                      <a:pPr algn="ctr"/>
                      <a:r>
                        <a:rPr lang="en-US" dirty="0"/>
                        <a:t>452.67017</a:t>
                      </a:r>
                      <a:endParaRPr lang="en-IN" dirty="0"/>
                    </a:p>
                  </a:txBody>
                  <a:tcPr/>
                </a:tc>
                <a:tc>
                  <a:txBody>
                    <a:bodyPr/>
                    <a:lstStyle/>
                    <a:p>
                      <a:pPr algn="ctr"/>
                      <a:r>
                        <a:rPr lang="en-US" dirty="0"/>
                        <a:t>444.84613</a:t>
                      </a:r>
                      <a:endParaRPr lang="en-IN" dirty="0"/>
                    </a:p>
                  </a:txBody>
                  <a:tcPr/>
                </a:tc>
                <a:extLst>
                  <a:ext uri="{0D108BD9-81ED-4DB2-BD59-A6C34878D82A}">
                    <a16:rowId xmlns:a16="http://schemas.microsoft.com/office/drawing/2014/main" val="1571699609"/>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ANOVA</a:t>
            </a:r>
            <a:r>
              <a:rPr lang="en-US" dirty="0"/>
              <a:t>—Slide 12</a:t>
            </a:r>
            <a:endParaRPr dirty="0"/>
          </a:p>
        </p:txBody>
      </p:sp>
      <p:sp>
        <p:nvSpPr>
          <p:cNvPr id="3" name="TextBox 2">
            <a:extLst>
              <a:ext uri="{FF2B5EF4-FFF2-40B4-BE49-F238E27FC236}">
                <a16:creationId xmlns:a16="http://schemas.microsoft.com/office/drawing/2014/main" id="{016C0B15-131B-3BA3-A61A-ACE0ECE312AB}"/>
              </a:ext>
            </a:extLst>
          </p:cNvPr>
          <p:cNvSpPr txBox="1"/>
          <p:nvPr/>
        </p:nvSpPr>
        <p:spPr>
          <a:xfrm>
            <a:off x="1785994" y="1205838"/>
            <a:ext cx="1143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Quantiles</a:t>
            </a:r>
            <a:endParaRPr lang="en-IN" dirty="0">
              <a:solidFill>
                <a:srgbClr val="366092"/>
              </a:solidFill>
            </a:endParaRPr>
          </a:p>
        </p:txBody>
      </p:sp>
      <p:graphicFrame>
        <p:nvGraphicFramePr>
          <p:cNvPr id="4" name="Table 4" descr="This table presents 11 rows and 2 columns showing percentiles and their corresponding values. Each row lists a specific percentile, an associated label if applicable (example quartile or median), and its corresponding data value.&#10;&#10;Row 1 100.0 percent, maximum is 171,&#10;&#10;Row 2 99.5 percent is 171,&#10;&#10;Row 3 97.5 percent is 169.35,&#10;&#10;Row 4 90.0 percent is 156,&#10;&#10;Row 5 75.0 percent, quartile is 145.25,&#10;&#10;Row 6 50.0 percent, median is 124.5,&#10;&#10;Row 7 25.0 percent, quartile is 112.75,&#10;&#10;Row 8 10.0 percent is 103,&#10;&#10;Row 9 2.5 percent is 87.275,&#10;&#10;Row 10 0.5 percent is 87,&#10;&#10;Row 11 0.0 percent, minimum is 87.">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1853796311"/>
              </p:ext>
            </p:extLst>
          </p:nvPr>
        </p:nvGraphicFramePr>
        <p:xfrm>
          <a:off x="471544" y="1635760"/>
          <a:ext cx="3733800" cy="4079240"/>
        </p:xfrm>
        <a:graphic>
          <a:graphicData uri="http://schemas.openxmlformats.org/drawingml/2006/table">
            <a:tbl>
              <a:tblPr firstRow="1" bandRow="1">
                <a:tableStyleId>{5940675A-B579-460E-94D1-54222C63F5DA}</a:tableStyleId>
              </a:tblPr>
              <a:tblGrid>
                <a:gridCol w="976256">
                  <a:extLst>
                    <a:ext uri="{9D8B030D-6E8A-4147-A177-3AD203B41FA5}">
                      <a16:colId xmlns:a16="http://schemas.microsoft.com/office/drawing/2014/main" val="1066279474"/>
                    </a:ext>
                  </a:extLst>
                </a:gridCol>
                <a:gridCol w="1512944">
                  <a:extLst>
                    <a:ext uri="{9D8B030D-6E8A-4147-A177-3AD203B41FA5}">
                      <a16:colId xmlns:a16="http://schemas.microsoft.com/office/drawing/2014/main" val="167764060"/>
                    </a:ext>
                  </a:extLst>
                </a:gridCol>
                <a:gridCol w="1244600">
                  <a:extLst>
                    <a:ext uri="{9D8B030D-6E8A-4147-A177-3AD203B41FA5}">
                      <a16:colId xmlns:a16="http://schemas.microsoft.com/office/drawing/2014/main" val="3132090407"/>
                    </a:ext>
                  </a:extLst>
                </a:gridCol>
              </a:tblGrid>
              <a:tr h="370840">
                <a:tc>
                  <a:txBody>
                    <a:bodyPr/>
                    <a:lstStyle/>
                    <a:p>
                      <a:r>
                        <a:rPr lang="en-US" b="1" dirty="0"/>
                        <a:t>100.0%</a:t>
                      </a:r>
                      <a:endParaRPr lang="en-IN" b="1" dirty="0"/>
                    </a:p>
                  </a:txBody>
                  <a:tcPr/>
                </a:tc>
                <a:tc>
                  <a:txBody>
                    <a:bodyPr/>
                    <a:lstStyle/>
                    <a:p>
                      <a:r>
                        <a:rPr lang="en-US" dirty="0"/>
                        <a:t>maximum</a:t>
                      </a:r>
                      <a:endParaRPr lang="en-IN" dirty="0"/>
                    </a:p>
                  </a:txBody>
                  <a:tcPr/>
                </a:tc>
                <a:tc>
                  <a:txBody>
                    <a:bodyPr/>
                    <a:lstStyle/>
                    <a:p>
                      <a:pPr algn="r"/>
                      <a:r>
                        <a:rPr lang="en-US" dirty="0"/>
                        <a:t>171</a:t>
                      </a:r>
                      <a:endParaRPr lang="en-IN" dirty="0"/>
                    </a:p>
                  </a:txBody>
                  <a:tcPr/>
                </a:tc>
                <a:extLst>
                  <a:ext uri="{0D108BD9-81ED-4DB2-BD59-A6C34878D82A}">
                    <a16:rowId xmlns:a16="http://schemas.microsoft.com/office/drawing/2014/main" val="1769962501"/>
                  </a:ext>
                </a:extLst>
              </a:tr>
              <a:tr h="370840">
                <a:tc>
                  <a:txBody>
                    <a:bodyPr/>
                    <a:lstStyle/>
                    <a:p>
                      <a:r>
                        <a:rPr lang="en-US" b="1" dirty="0"/>
                        <a:t>99.5%</a:t>
                      </a:r>
                      <a:endParaRPr lang="en-IN" b="1" dirty="0"/>
                    </a:p>
                  </a:txBody>
                  <a:tcPr/>
                </a:tc>
                <a:tc>
                  <a:txBody>
                    <a:bodyPr/>
                    <a:lstStyle/>
                    <a:p>
                      <a:endParaRPr lang="en-IN" dirty="0"/>
                    </a:p>
                  </a:txBody>
                  <a:tcPr/>
                </a:tc>
                <a:tc>
                  <a:txBody>
                    <a:bodyPr/>
                    <a:lstStyle/>
                    <a:p>
                      <a:pPr algn="r"/>
                      <a:r>
                        <a:rPr lang="en-US" dirty="0"/>
                        <a:t>171</a:t>
                      </a:r>
                      <a:endParaRPr lang="en-IN" dirty="0"/>
                    </a:p>
                  </a:txBody>
                  <a:tcPr/>
                </a:tc>
                <a:extLst>
                  <a:ext uri="{0D108BD9-81ED-4DB2-BD59-A6C34878D82A}">
                    <a16:rowId xmlns:a16="http://schemas.microsoft.com/office/drawing/2014/main" val="400431134"/>
                  </a:ext>
                </a:extLst>
              </a:tr>
              <a:tr h="370840">
                <a:tc>
                  <a:txBody>
                    <a:bodyPr/>
                    <a:lstStyle/>
                    <a:p>
                      <a:r>
                        <a:rPr lang="en-US" b="1" dirty="0"/>
                        <a:t>97.5%</a:t>
                      </a:r>
                      <a:endParaRPr lang="en-IN" b="1" dirty="0"/>
                    </a:p>
                  </a:txBody>
                  <a:tcPr/>
                </a:tc>
                <a:tc>
                  <a:txBody>
                    <a:bodyPr/>
                    <a:lstStyle/>
                    <a:p>
                      <a:endParaRPr lang="en-IN" dirty="0"/>
                    </a:p>
                  </a:txBody>
                  <a:tcPr/>
                </a:tc>
                <a:tc>
                  <a:txBody>
                    <a:bodyPr/>
                    <a:lstStyle/>
                    <a:p>
                      <a:pPr algn="r"/>
                      <a:r>
                        <a:rPr lang="en-US" dirty="0"/>
                        <a:t>169.35</a:t>
                      </a:r>
                      <a:endParaRPr lang="en-IN" dirty="0"/>
                    </a:p>
                  </a:txBody>
                  <a:tcPr/>
                </a:tc>
                <a:extLst>
                  <a:ext uri="{0D108BD9-81ED-4DB2-BD59-A6C34878D82A}">
                    <a16:rowId xmlns:a16="http://schemas.microsoft.com/office/drawing/2014/main" val="1712496060"/>
                  </a:ext>
                </a:extLst>
              </a:tr>
              <a:tr h="370840">
                <a:tc>
                  <a:txBody>
                    <a:bodyPr/>
                    <a:lstStyle/>
                    <a:p>
                      <a:r>
                        <a:rPr lang="en-US" b="1" dirty="0"/>
                        <a:t>90.0%</a:t>
                      </a:r>
                      <a:endParaRPr lang="en-IN" b="1" dirty="0"/>
                    </a:p>
                  </a:txBody>
                  <a:tcPr/>
                </a:tc>
                <a:tc>
                  <a:txBody>
                    <a:bodyPr/>
                    <a:lstStyle/>
                    <a:p>
                      <a:endParaRPr lang="en-IN" dirty="0"/>
                    </a:p>
                  </a:txBody>
                  <a:tcPr/>
                </a:tc>
                <a:tc>
                  <a:txBody>
                    <a:bodyPr/>
                    <a:lstStyle/>
                    <a:p>
                      <a:pPr algn="r"/>
                      <a:r>
                        <a:rPr lang="en-US" dirty="0"/>
                        <a:t>156</a:t>
                      </a:r>
                      <a:endParaRPr lang="en-IN" dirty="0"/>
                    </a:p>
                  </a:txBody>
                  <a:tcPr/>
                </a:tc>
                <a:extLst>
                  <a:ext uri="{0D108BD9-81ED-4DB2-BD59-A6C34878D82A}">
                    <a16:rowId xmlns:a16="http://schemas.microsoft.com/office/drawing/2014/main" val="2185511952"/>
                  </a:ext>
                </a:extLst>
              </a:tr>
              <a:tr h="370840">
                <a:tc>
                  <a:txBody>
                    <a:bodyPr/>
                    <a:lstStyle/>
                    <a:p>
                      <a:r>
                        <a:rPr lang="en-US" b="1" dirty="0"/>
                        <a:t>75.0%</a:t>
                      </a:r>
                      <a:endParaRPr lang="en-IN" b="1" dirty="0"/>
                    </a:p>
                  </a:txBody>
                  <a:tcPr/>
                </a:tc>
                <a:tc>
                  <a:txBody>
                    <a:bodyPr/>
                    <a:lstStyle/>
                    <a:p>
                      <a:r>
                        <a:rPr lang="en-US" dirty="0"/>
                        <a:t>quartile</a:t>
                      </a:r>
                      <a:endParaRPr lang="en-IN" dirty="0"/>
                    </a:p>
                  </a:txBody>
                  <a:tcPr/>
                </a:tc>
                <a:tc>
                  <a:txBody>
                    <a:bodyPr/>
                    <a:lstStyle/>
                    <a:p>
                      <a:pPr algn="r"/>
                      <a:r>
                        <a:rPr lang="en-US" dirty="0"/>
                        <a:t>145.25</a:t>
                      </a:r>
                      <a:endParaRPr lang="en-IN" dirty="0"/>
                    </a:p>
                  </a:txBody>
                  <a:tcPr/>
                </a:tc>
                <a:extLst>
                  <a:ext uri="{0D108BD9-81ED-4DB2-BD59-A6C34878D82A}">
                    <a16:rowId xmlns:a16="http://schemas.microsoft.com/office/drawing/2014/main" val="625880171"/>
                  </a:ext>
                </a:extLst>
              </a:tr>
              <a:tr h="370840">
                <a:tc>
                  <a:txBody>
                    <a:bodyPr/>
                    <a:lstStyle/>
                    <a:p>
                      <a:r>
                        <a:rPr lang="en-US" b="1" dirty="0"/>
                        <a:t>50.0%</a:t>
                      </a:r>
                      <a:endParaRPr lang="en-IN" b="1" dirty="0"/>
                    </a:p>
                  </a:txBody>
                  <a:tcPr/>
                </a:tc>
                <a:tc>
                  <a:txBody>
                    <a:bodyPr/>
                    <a:lstStyle/>
                    <a:p>
                      <a:r>
                        <a:rPr lang="en-US" dirty="0"/>
                        <a:t>median</a:t>
                      </a:r>
                      <a:endParaRPr lang="en-IN" dirty="0"/>
                    </a:p>
                  </a:txBody>
                  <a:tcPr/>
                </a:tc>
                <a:tc>
                  <a:txBody>
                    <a:bodyPr/>
                    <a:lstStyle/>
                    <a:p>
                      <a:pPr algn="r"/>
                      <a:r>
                        <a:rPr lang="en-US" dirty="0"/>
                        <a:t>124.5</a:t>
                      </a:r>
                      <a:endParaRPr lang="en-IN" dirty="0"/>
                    </a:p>
                  </a:txBody>
                  <a:tcPr/>
                </a:tc>
                <a:extLst>
                  <a:ext uri="{0D108BD9-81ED-4DB2-BD59-A6C34878D82A}">
                    <a16:rowId xmlns:a16="http://schemas.microsoft.com/office/drawing/2014/main" val="1109688490"/>
                  </a:ext>
                </a:extLst>
              </a:tr>
              <a:tr h="370840">
                <a:tc>
                  <a:txBody>
                    <a:bodyPr/>
                    <a:lstStyle/>
                    <a:p>
                      <a:r>
                        <a:rPr lang="en-US" b="1" dirty="0"/>
                        <a:t>25.0%</a:t>
                      </a:r>
                      <a:endParaRPr lang="en-IN" b="1" dirty="0"/>
                    </a:p>
                  </a:txBody>
                  <a:tcPr/>
                </a:tc>
                <a:tc>
                  <a:txBody>
                    <a:bodyPr/>
                    <a:lstStyle/>
                    <a:p>
                      <a:r>
                        <a:rPr lang="en-US" dirty="0"/>
                        <a:t>quartile</a:t>
                      </a:r>
                      <a:endParaRPr lang="en-IN" dirty="0"/>
                    </a:p>
                  </a:txBody>
                  <a:tcPr/>
                </a:tc>
                <a:tc>
                  <a:txBody>
                    <a:bodyPr/>
                    <a:lstStyle/>
                    <a:p>
                      <a:pPr algn="r"/>
                      <a:r>
                        <a:rPr lang="en-US" dirty="0"/>
                        <a:t>112.75</a:t>
                      </a:r>
                      <a:endParaRPr lang="en-IN" dirty="0"/>
                    </a:p>
                  </a:txBody>
                  <a:tcPr/>
                </a:tc>
                <a:extLst>
                  <a:ext uri="{0D108BD9-81ED-4DB2-BD59-A6C34878D82A}">
                    <a16:rowId xmlns:a16="http://schemas.microsoft.com/office/drawing/2014/main" val="1217521929"/>
                  </a:ext>
                </a:extLst>
              </a:tr>
              <a:tr h="370840">
                <a:tc>
                  <a:txBody>
                    <a:bodyPr/>
                    <a:lstStyle/>
                    <a:p>
                      <a:r>
                        <a:rPr lang="en-US" b="1" dirty="0"/>
                        <a:t>10.0%</a:t>
                      </a:r>
                      <a:endParaRPr lang="en-IN" b="1" dirty="0"/>
                    </a:p>
                  </a:txBody>
                  <a:tcPr/>
                </a:tc>
                <a:tc>
                  <a:txBody>
                    <a:bodyPr/>
                    <a:lstStyle/>
                    <a:p>
                      <a:endParaRPr lang="en-IN" dirty="0"/>
                    </a:p>
                  </a:txBody>
                  <a:tcPr/>
                </a:tc>
                <a:tc>
                  <a:txBody>
                    <a:bodyPr/>
                    <a:lstStyle/>
                    <a:p>
                      <a:pPr algn="r"/>
                      <a:r>
                        <a:rPr lang="en-US" dirty="0"/>
                        <a:t>103</a:t>
                      </a:r>
                      <a:endParaRPr lang="en-IN" dirty="0"/>
                    </a:p>
                  </a:txBody>
                  <a:tcPr/>
                </a:tc>
                <a:extLst>
                  <a:ext uri="{0D108BD9-81ED-4DB2-BD59-A6C34878D82A}">
                    <a16:rowId xmlns:a16="http://schemas.microsoft.com/office/drawing/2014/main" val="4235648399"/>
                  </a:ext>
                </a:extLst>
              </a:tr>
              <a:tr h="370840">
                <a:tc>
                  <a:txBody>
                    <a:bodyPr/>
                    <a:lstStyle/>
                    <a:p>
                      <a:r>
                        <a:rPr lang="en-US" b="1" dirty="0"/>
                        <a:t>2.5%</a:t>
                      </a:r>
                      <a:endParaRPr lang="en-IN" b="1" dirty="0"/>
                    </a:p>
                  </a:txBody>
                  <a:tcPr/>
                </a:tc>
                <a:tc>
                  <a:txBody>
                    <a:bodyPr/>
                    <a:lstStyle/>
                    <a:p>
                      <a:endParaRPr lang="en-IN" dirty="0"/>
                    </a:p>
                  </a:txBody>
                  <a:tcPr/>
                </a:tc>
                <a:tc>
                  <a:txBody>
                    <a:bodyPr/>
                    <a:lstStyle/>
                    <a:p>
                      <a:pPr algn="r"/>
                      <a:r>
                        <a:rPr lang="en-US" dirty="0"/>
                        <a:t>87.275</a:t>
                      </a:r>
                      <a:endParaRPr lang="en-IN" dirty="0"/>
                    </a:p>
                  </a:txBody>
                  <a:tcPr/>
                </a:tc>
                <a:extLst>
                  <a:ext uri="{0D108BD9-81ED-4DB2-BD59-A6C34878D82A}">
                    <a16:rowId xmlns:a16="http://schemas.microsoft.com/office/drawing/2014/main" val="930960126"/>
                  </a:ext>
                </a:extLst>
              </a:tr>
              <a:tr h="370840">
                <a:tc>
                  <a:txBody>
                    <a:bodyPr/>
                    <a:lstStyle/>
                    <a:p>
                      <a:r>
                        <a:rPr lang="en-US" b="1" dirty="0"/>
                        <a:t>0.5%</a:t>
                      </a:r>
                      <a:endParaRPr lang="en-IN" b="1" dirty="0"/>
                    </a:p>
                  </a:txBody>
                  <a:tcPr/>
                </a:tc>
                <a:tc>
                  <a:txBody>
                    <a:bodyPr/>
                    <a:lstStyle/>
                    <a:p>
                      <a:endParaRPr lang="en-IN" dirty="0"/>
                    </a:p>
                  </a:txBody>
                  <a:tcPr/>
                </a:tc>
                <a:tc>
                  <a:txBody>
                    <a:bodyPr/>
                    <a:lstStyle/>
                    <a:p>
                      <a:pPr algn="r"/>
                      <a:r>
                        <a:rPr lang="en-US" dirty="0"/>
                        <a:t>87</a:t>
                      </a:r>
                      <a:endParaRPr lang="en-IN" dirty="0"/>
                    </a:p>
                  </a:txBody>
                  <a:tcPr/>
                </a:tc>
                <a:extLst>
                  <a:ext uri="{0D108BD9-81ED-4DB2-BD59-A6C34878D82A}">
                    <a16:rowId xmlns:a16="http://schemas.microsoft.com/office/drawing/2014/main" val="3001853819"/>
                  </a:ext>
                </a:extLst>
              </a:tr>
              <a:tr h="370840">
                <a:tc>
                  <a:txBody>
                    <a:bodyPr/>
                    <a:lstStyle/>
                    <a:p>
                      <a:r>
                        <a:rPr lang="en-US" b="1" dirty="0"/>
                        <a:t>0.0%</a:t>
                      </a:r>
                      <a:endParaRPr lang="en-IN" b="1" dirty="0"/>
                    </a:p>
                  </a:txBody>
                  <a:tcPr/>
                </a:tc>
                <a:tc>
                  <a:txBody>
                    <a:bodyPr/>
                    <a:lstStyle/>
                    <a:p>
                      <a:r>
                        <a:rPr lang="en-US" dirty="0"/>
                        <a:t>minimum</a:t>
                      </a:r>
                      <a:endParaRPr lang="en-IN" dirty="0"/>
                    </a:p>
                  </a:txBody>
                  <a:tcPr/>
                </a:tc>
                <a:tc>
                  <a:txBody>
                    <a:bodyPr/>
                    <a:lstStyle/>
                    <a:p>
                      <a:pPr algn="r"/>
                      <a:r>
                        <a:rPr lang="en-US" dirty="0"/>
                        <a:t>87</a:t>
                      </a:r>
                      <a:endParaRPr lang="en-IN" dirty="0"/>
                    </a:p>
                  </a:txBody>
                  <a:tcPr/>
                </a:tc>
                <a:extLst>
                  <a:ext uri="{0D108BD9-81ED-4DB2-BD59-A6C34878D82A}">
                    <a16:rowId xmlns:a16="http://schemas.microsoft.com/office/drawing/2014/main" val="829463796"/>
                  </a:ext>
                </a:extLst>
              </a:tr>
            </a:tbl>
          </a:graphicData>
        </a:graphic>
      </p:graphicFrame>
      <p:sp>
        <p:nvSpPr>
          <p:cNvPr id="6" name="TextBox 5">
            <a:extLst>
              <a:ext uri="{FF2B5EF4-FFF2-40B4-BE49-F238E27FC236}">
                <a16:creationId xmlns:a16="http://schemas.microsoft.com/office/drawing/2014/main" id="{B62FD316-C2E8-4443-8E40-4A05124CD0C4}"/>
              </a:ext>
            </a:extLst>
          </p:cNvPr>
          <p:cNvSpPr txBox="1"/>
          <p:nvPr/>
        </p:nvSpPr>
        <p:spPr>
          <a:xfrm>
            <a:off x="5448300" y="1231754"/>
            <a:ext cx="1981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Summary Statistics</a:t>
            </a:r>
            <a:endParaRPr lang="en-IN" dirty="0">
              <a:solidFill>
                <a:srgbClr val="366092"/>
              </a:solidFill>
            </a:endParaRPr>
          </a:p>
        </p:txBody>
      </p:sp>
      <p:graphicFrame>
        <p:nvGraphicFramePr>
          <p:cNvPr id="5" name="Table 5" descr="This table contains 6 rows and 2 columns. It summarizes key statistical measures for a sample of size 50.&#10;&#10;Row 1 Mean is 128,&#10;&#10;Row 2 Standard Deviation is 20.895268,&#10;&#10;Row 3 Standard Error of the Mean is 2.9550372,&#10;&#10;Row 4 Upper 95 percent Mean is 133.93837,&#10;&#10;Row 5 Lower 95 percent Mean is 122.06163,&#10;&#10;Row 6 N (Sample Size) is 50.">
            <a:extLst>
              <a:ext uri="{FF2B5EF4-FFF2-40B4-BE49-F238E27FC236}">
                <a16:creationId xmlns:a16="http://schemas.microsoft.com/office/drawing/2014/main" id="{D4AE2291-2B13-4C53-BAB8-5B2EDF04A696}"/>
              </a:ext>
            </a:extLst>
          </p:cNvPr>
          <p:cNvGraphicFramePr>
            <a:graphicFrameLocks noGrp="1"/>
          </p:cNvGraphicFramePr>
          <p:nvPr>
            <p:extLst>
              <p:ext uri="{D42A27DB-BD31-4B8C-83A1-F6EECF244321}">
                <p14:modId xmlns:p14="http://schemas.microsoft.com/office/powerpoint/2010/main" val="801277383"/>
              </p:ext>
            </p:extLst>
          </p:nvPr>
        </p:nvGraphicFramePr>
        <p:xfrm>
          <a:off x="4495800" y="1635760"/>
          <a:ext cx="3886200" cy="2225040"/>
        </p:xfrm>
        <a:graphic>
          <a:graphicData uri="http://schemas.openxmlformats.org/drawingml/2006/table">
            <a:tbl>
              <a:tblPr firstRow="1" bandRow="1">
                <a:tableStyleId>{5940675A-B579-460E-94D1-54222C63F5DA}</a:tableStyleId>
              </a:tblPr>
              <a:tblGrid>
                <a:gridCol w="1943100">
                  <a:extLst>
                    <a:ext uri="{9D8B030D-6E8A-4147-A177-3AD203B41FA5}">
                      <a16:colId xmlns:a16="http://schemas.microsoft.com/office/drawing/2014/main" val="2188678264"/>
                    </a:ext>
                  </a:extLst>
                </a:gridCol>
                <a:gridCol w="1943100">
                  <a:extLst>
                    <a:ext uri="{9D8B030D-6E8A-4147-A177-3AD203B41FA5}">
                      <a16:colId xmlns:a16="http://schemas.microsoft.com/office/drawing/2014/main" val="2103662144"/>
                    </a:ext>
                  </a:extLst>
                </a:gridCol>
              </a:tblGrid>
              <a:tr h="370840">
                <a:tc>
                  <a:txBody>
                    <a:bodyPr/>
                    <a:lstStyle/>
                    <a:p>
                      <a:r>
                        <a:rPr lang="en-US" b="1" dirty="0"/>
                        <a:t>Mean</a:t>
                      </a:r>
                      <a:endParaRPr lang="en-IN" b="1" dirty="0"/>
                    </a:p>
                  </a:txBody>
                  <a:tcPr/>
                </a:tc>
                <a:tc>
                  <a:txBody>
                    <a:bodyPr/>
                    <a:lstStyle/>
                    <a:p>
                      <a:pPr algn="r"/>
                      <a:r>
                        <a:rPr lang="en-US" dirty="0"/>
                        <a:t>128</a:t>
                      </a:r>
                      <a:endParaRPr lang="en-IN" dirty="0"/>
                    </a:p>
                  </a:txBody>
                  <a:tcPr/>
                </a:tc>
                <a:extLst>
                  <a:ext uri="{0D108BD9-81ED-4DB2-BD59-A6C34878D82A}">
                    <a16:rowId xmlns:a16="http://schemas.microsoft.com/office/drawing/2014/main" val="4211263689"/>
                  </a:ext>
                </a:extLst>
              </a:tr>
              <a:tr h="370840">
                <a:tc>
                  <a:txBody>
                    <a:bodyPr/>
                    <a:lstStyle/>
                    <a:p>
                      <a:r>
                        <a:rPr lang="en-US" b="1" dirty="0"/>
                        <a:t>Std Dev</a:t>
                      </a:r>
                      <a:endParaRPr lang="en-IN" b="1" dirty="0"/>
                    </a:p>
                  </a:txBody>
                  <a:tcPr/>
                </a:tc>
                <a:tc>
                  <a:txBody>
                    <a:bodyPr/>
                    <a:lstStyle/>
                    <a:p>
                      <a:pPr algn="r"/>
                      <a:r>
                        <a:rPr lang="en-US" dirty="0"/>
                        <a:t>20.895268</a:t>
                      </a:r>
                      <a:endParaRPr lang="en-IN" dirty="0"/>
                    </a:p>
                  </a:txBody>
                  <a:tcPr/>
                </a:tc>
                <a:extLst>
                  <a:ext uri="{0D108BD9-81ED-4DB2-BD59-A6C34878D82A}">
                    <a16:rowId xmlns:a16="http://schemas.microsoft.com/office/drawing/2014/main" val="477897782"/>
                  </a:ext>
                </a:extLst>
              </a:tr>
              <a:tr h="370840">
                <a:tc>
                  <a:txBody>
                    <a:bodyPr/>
                    <a:lstStyle/>
                    <a:p>
                      <a:r>
                        <a:rPr lang="en-US" b="1" dirty="0"/>
                        <a:t>Std Err Mean</a:t>
                      </a:r>
                      <a:endParaRPr lang="en-IN" b="1" dirty="0"/>
                    </a:p>
                  </a:txBody>
                  <a:tcPr/>
                </a:tc>
                <a:tc>
                  <a:txBody>
                    <a:bodyPr/>
                    <a:lstStyle/>
                    <a:p>
                      <a:pPr algn="r"/>
                      <a:r>
                        <a:rPr lang="en-US" dirty="0"/>
                        <a:t>2.9550372</a:t>
                      </a:r>
                      <a:endParaRPr lang="en-IN" dirty="0"/>
                    </a:p>
                  </a:txBody>
                  <a:tcPr/>
                </a:tc>
                <a:extLst>
                  <a:ext uri="{0D108BD9-81ED-4DB2-BD59-A6C34878D82A}">
                    <a16:rowId xmlns:a16="http://schemas.microsoft.com/office/drawing/2014/main" val="614094881"/>
                  </a:ext>
                </a:extLst>
              </a:tr>
              <a:tr h="370840">
                <a:tc>
                  <a:txBody>
                    <a:bodyPr/>
                    <a:lstStyle/>
                    <a:p>
                      <a:r>
                        <a:rPr lang="en-US" b="1" dirty="0"/>
                        <a:t>Upper 95% Mean</a:t>
                      </a:r>
                      <a:endParaRPr lang="en-IN" b="1" dirty="0"/>
                    </a:p>
                  </a:txBody>
                  <a:tcPr/>
                </a:tc>
                <a:tc>
                  <a:txBody>
                    <a:bodyPr/>
                    <a:lstStyle/>
                    <a:p>
                      <a:pPr algn="r"/>
                      <a:r>
                        <a:rPr lang="en-US" dirty="0"/>
                        <a:t>133.93837</a:t>
                      </a:r>
                      <a:endParaRPr lang="en-IN" dirty="0"/>
                    </a:p>
                  </a:txBody>
                  <a:tcPr/>
                </a:tc>
                <a:extLst>
                  <a:ext uri="{0D108BD9-81ED-4DB2-BD59-A6C34878D82A}">
                    <a16:rowId xmlns:a16="http://schemas.microsoft.com/office/drawing/2014/main" val="956231992"/>
                  </a:ext>
                </a:extLst>
              </a:tr>
              <a:tr h="370840">
                <a:tc>
                  <a:txBody>
                    <a:bodyPr/>
                    <a:lstStyle/>
                    <a:p>
                      <a:r>
                        <a:rPr lang="en-US" b="1" dirty="0"/>
                        <a:t>Lower 95% Mean</a:t>
                      </a:r>
                      <a:endParaRPr lang="en-IN" b="1" dirty="0"/>
                    </a:p>
                  </a:txBody>
                  <a:tcPr/>
                </a:tc>
                <a:tc>
                  <a:txBody>
                    <a:bodyPr/>
                    <a:lstStyle/>
                    <a:p>
                      <a:pPr algn="r"/>
                      <a:r>
                        <a:rPr lang="en-US" dirty="0"/>
                        <a:t>122.06163</a:t>
                      </a:r>
                      <a:endParaRPr lang="en-IN" dirty="0"/>
                    </a:p>
                  </a:txBody>
                  <a:tcPr/>
                </a:tc>
                <a:extLst>
                  <a:ext uri="{0D108BD9-81ED-4DB2-BD59-A6C34878D82A}">
                    <a16:rowId xmlns:a16="http://schemas.microsoft.com/office/drawing/2014/main" val="3301619565"/>
                  </a:ext>
                </a:extLst>
              </a:tr>
              <a:tr h="370840">
                <a:tc>
                  <a:txBody>
                    <a:bodyPr/>
                    <a:lstStyle/>
                    <a:p>
                      <a:r>
                        <a:rPr lang="en-US" b="1" dirty="0"/>
                        <a:t>N</a:t>
                      </a:r>
                      <a:endParaRPr lang="en-IN" b="1" dirty="0"/>
                    </a:p>
                  </a:txBody>
                  <a:tcPr/>
                </a:tc>
                <a:tc>
                  <a:txBody>
                    <a:bodyPr/>
                    <a:lstStyle/>
                    <a:p>
                      <a:pPr algn="r"/>
                      <a:r>
                        <a:rPr lang="en-US" dirty="0"/>
                        <a:t>50</a:t>
                      </a:r>
                      <a:endParaRPr lang="en-IN" dirty="0"/>
                    </a:p>
                  </a:txBody>
                  <a:tcPr/>
                </a:tc>
                <a:extLst>
                  <a:ext uri="{0D108BD9-81ED-4DB2-BD59-A6C34878D82A}">
                    <a16:rowId xmlns:a16="http://schemas.microsoft.com/office/drawing/2014/main" val="2487818590"/>
                  </a:ext>
                </a:extLst>
              </a:tr>
            </a:tbl>
          </a:graphicData>
        </a:graphic>
      </p:graphicFrame>
    </p:spTree>
    <p:extLst>
      <p:ext uri="{BB962C8B-B14F-4D97-AF65-F5344CB8AC3E}">
        <p14:creationId xmlns:p14="http://schemas.microsoft.com/office/powerpoint/2010/main" val="214159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ANOVA</a:t>
            </a:r>
            <a:r>
              <a:rPr lang="en-US" dirty="0"/>
              <a:t>—Slide 13</a:t>
            </a:r>
            <a:endParaRPr dirty="0"/>
          </a:p>
        </p:txBody>
      </p:sp>
      <p:sp>
        <p:nvSpPr>
          <p:cNvPr id="8" name="TextBox 7">
            <a:extLst>
              <a:ext uri="{FF2B5EF4-FFF2-40B4-BE49-F238E27FC236}">
                <a16:creationId xmlns:a16="http://schemas.microsoft.com/office/drawing/2014/main" id="{B506EAFF-113A-A789-14AD-DEBEF2D4836F}"/>
              </a:ext>
            </a:extLst>
          </p:cNvPr>
          <p:cNvSpPr txBox="1"/>
          <p:nvPr/>
        </p:nvSpPr>
        <p:spPr>
          <a:xfrm>
            <a:off x="3093271" y="1203960"/>
            <a:ext cx="2743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Fitted Normal Distribution</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4" name="Table 4" descr="The table, titled “Fitted Normal Distribution”, contains five columns: Parameter, Estimate, Standard Error, Lower 95 percent, and Upper 95 percent, containing 2 rows:&#10;&#10;Row 1 For the Location parameter, mu, the estimate is 128, with a standard error of 2.9550372, Lower 95 percent is 122.20823, and its Upper 95 percent is 133.79177.&#10;Row 2 For the Dispersion parameter, sigma, the estimate is 20.895268, with a standard error of 0.4641284, Lower 95 percent is 20.005111, and its Upper 95 percent is 21.713568.">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3382320444"/>
                  </p:ext>
                </p:extLst>
              </p:nvPr>
            </p:nvGraphicFramePr>
            <p:xfrm>
              <a:off x="471544" y="1554480"/>
              <a:ext cx="7910455" cy="1112520"/>
            </p:xfrm>
            <a:graphic>
              <a:graphicData uri="http://schemas.openxmlformats.org/drawingml/2006/table">
                <a:tbl>
                  <a:tblPr firstRow="1" bandRow="1">
                    <a:tableStyleId>{5940675A-B579-460E-94D1-54222C63F5DA}</a:tableStyleId>
                  </a:tblPr>
                  <a:tblGrid>
                    <a:gridCol w="1493658">
                      <a:extLst>
                        <a:ext uri="{9D8B030D-6E8A-4147-A177-3AD203B41FA5}">
                          <a16:colId xmlns:a16="http://schemas.microsoft.com/office/drawing/2014/main" val="1066279474"/>
                        </a:ext>
                      </a:extLst>
                    </a:gridCol>
                    <a:gridCol w="549398">
                      <a:extLst>
                        <a:ext uri="{9D8B030D-6E8A-4147-A177-3AD203B41FA5}">
                          <a16:colId xmlns:a16="http://schemas.microsoft.com/office/drawing/2014/main" val="167764060"/>
                        </a:ext>
                      </a:extLst>
                    </a:gridCol>
                    <a:gridCol w="1295400">
                      <a:extLst>
                        <a:ext uri="{9D8B030D-6E8A-4147-A177-3AD203B41FA5}">
                          <a16:colId xmlns:a16="http://schemas.microsoft.com/office/drawing/2014/main" val="76510583"/>
                        </a:ext>
                      </a:extLst>
                    </a:gridCol>
                    <a:gridCol w="1447800">
                      <a:extLst>
                        <a:ext uri="{9D8B030D-6E8A-4147-A177-3AD203B41FA5}">
                          <a16:colId xmlns:a16="http://schemas.microsoft.com/office/drawing/2014/main" val="929071474"/>
                        </a:ext>
                      </a:extLst>
                    </a:gridCol>
                    <a:gridCol w="1447800">
                      <a:extLst>
                        <a:ext uri="{9D8B030D-6E8A-4147-A177-3AD203B41FA5}">
                          <a16:colId xmlns:a16="http://schemas.microsoft.com/office/drawing/2014/main" val="2029590651"/>
                        </a:ext>
                      </a:extLst>
                    </a:gridCol>
                    <a:gridCol w="1676399">
                      <a:extLst>
                        <a:ext uri="{9D8B030D-6E8A-4147-A177-3AD203B41FA5}">
                          <a16:colId xmlns:a16="http://schemas.microsoft.com/office/drawing/2014/main" val="3132090407"/>
                        </a:ext>
                      </a:extLst>
                    </a:gridCol>
                  </a:tblGrid>
                  <a:tr h="370840">
                    <a:tc>
                      <a:txBody>
                        <a:bodyPr/>
                        <a:lstStyle/>
                        <a:p>
                          <a:pPr algn="ctr"/>
                          <a:r>
                            <a:rPr lang="en-US" b="1" dirty="0"/>
                            <a:t>Parameter</a:t>
                          </a:r>
                          <a:endParaRPr lang="en-IN" b="1" dirty="0"/>
                        </a:p>
                      </a:txBody>
                      <a:tcPr/>
                    </a:tc>
                    <a:tc>
                      <a:txBody>
                        <a:bodyPr/>
                        <a:lstStyle/>
                        <a:p>
                          <a:pPr algn="ctr"/>
                          <a:endParaRPr lang="en-IN" b="1" dirty="0"/>
                        </a:p>
                      </a:txBody>
                      <a:tcPr/>
                    </a:tc>
                    <a:tc>
                      <a:txBody>
                        <a:bodyPr/>
                        <a:lstStyle/>
                        <a:p>
                          <a:pPr algn="ctr"/>
                          <a:r>
                            <a:rPr lang="en-US" b="1" dirty="0"/>
                            <a:t>Estimate</a:t>
                          </a:r>
                          <a:endParaRPr lang="en-IN" b="1" dirty="0"/>
                        </a:p>
                      </a:txBody>
                      <a:tcPr/>
                    </a:tc>
                    <a:tc>
                      <a:txBody>
                        <a:bodyPr/>
                        <a:lstStyle/>
                        <a:p>
                          <a:pPr algn="ctr"/>
                          <a:r>
                            <a:rPr lang="en-US" b="1" dirty="0"/>
                            <a:t>Std Error</a:t>
                          </a:r>
                          <a:endParaRPr lang="en-IN" b="1" dirty="0"/>
                        </a:p>
                      </a:txBody>
                      <a:tcPr/>
                    </a:tc>
                    <a:tc>
                      <a:txBody>
                        <a:bodyPr/>
                        <a:lstStyle/>
                        <a:p>
                          <a:pPr algn="ctr"/>
                          <a:r>
                            <a:rPr lang="en-US" b="1" dirty="0"/>
                            <a:t>Lower 95%</a:t>
                          </a:r>
                          <a:endParaRPr lang="en-IN" b="1" dirty="0"/>
                        </a:p>
                      </a:txBody>
                      <a:tcPr/>
                    </a:tc>
                    <a:tc>
                      <a:txBody>
                        <a:bodyPr/>
                        <a:lstStyle/>
                        <a:p>
                          <a:pPr algn="ctr"/>
                          <a:r>
                            <a:rPr lang="en-US" b="1" dirty="0"/>
                            <a:t>Upper 95%</a:t>
                          </a:r>
                          <a:endParaRPr lang="en-IN" b="1" dirty="0"/>
                        </a:p>
                      </a:txBody>
                      <a:tcPr/>
                    </a:tc>
                    <a:extLst>
                      <a:ext uri="{0D108BD9-81ED-4DB2-BD59-A6C34878D82A}">
                        <a16:rowId xmlns:a16="http://schemas.microsoft.com/office/drawing/2014/main" val="1769962501"/>
                      </a:ext>
                    </a:extLst>
                  </a:tr>
                  <a:tr h="370840">
                    <a:tc>
                      <a:txBody>
                        <a:bodyPr/>
                        <a:lstStyle/>
                        <a:p>
                          <a:r>
                            <a:rPr lang="en-US" b="1" dirty="0"/>
                            <a:t>Location</a:t>
                          </a:r>
                          <a:endParaRPr lang="en-IN" b="1" dirty="0"/>
                        </a:p>
                      </a:txBody>
                      <a:tcPr/>
                    </a:tc>
                    <a:tc>
                      <a:txBody>
                        <a:bodyPr/>
                        <a:lstStyle/>
                        <a:p>
                          <a:pPr/>
                          <a14:m>
                            <m:oMathPara xmlns:m="http://schemas.openxmlformats.org/officeDocument/2006/math">
                              <m:oMathParaPr>
                                <m:jc m:val="centerGroup"/>
                              </m:oMathParaPr>
                              <m:oMath xmlns:m="http://schemas.openxmlformats.org/officeDocument/2006/math">
                                <m:r>
                                  <a:rPr lang="ar-AE" smtClean="0">
                                    <a:latin typeface="Cambria Math" panose="02040503050406030204" pitchFamily="18" charset="0"/>
                                  </a:rPr>
                                  <m:t>𝜇</m:t>
                                </m:r>
                              </m:oMath>
                            </m:oMathPara>
                          </a14:m>
                          <a:endParaRPr lang="en-IN" dirty="0"/>
                        </a:p>
                      </a:txBody>
                      <a:tcPr/>
                    </a:tc>
                    <a:tc>
                      <a:txBody>
                        <a:bodyPr/>
                        <a:lstStyle/>
                        <a:p>
                          <a:pPr algn="r"/>
                          <a:r>
                            <a:rPr lang="en-US" dirty="0"/>
                            <a:t>128</a:t>
                          </a:r>
                          <a:endParaRPr lang="en-IN" dirty="0"/>
                        </a:p>
                      </a:txBody>
                      <a:tcPr/>
                    </a:tc>
                    <a:tc>
                      <a:txBody>
                        <a:bodyPr/>
                        <a:lstStyle/>
                        <a:p>
                          <a:pPr algn="r"/>
                          <a:r>
                            <a:rPr lang="en-US" dirty="0"/>
                            <a:t>2.9550372</a:t>
                          </a:r>
                          <a:endParaRPr lang="en-IN" dirty="0"/>
                        </a:p>
                      </a:txBody>
                      <a:tcPr/>
                    </a:tc>
                    <a:tc>
                      <a:txBody>
                        <a:bodyPr/>
                        <a:lstStyle/>
                        <a:p>
                          <a:pPr algn="r"/>
                          <a:r>
                            <a:rPr lang="en-US" dirty="0"/>
                            <a:t>122.20823</a:t>
                          </a:r>
                          <a:endParaRPr lang="en-IN" dirty="0"/>
                        </a:p>
                      </a:txBody>
                      <a:tcPr/>
                    </a:tc>
                    <a:tc>
                      <a:txBody>
                        <a:bodyPr/>
                        <a:lstStyle/>
                        <a:p>
                          <a:pPr algn="r"/>
                          <a:r>
                            <a:rPr lang="en-US" dirty="0"/>
                            <a:t>133.79177</a:t>
                          </a:r>
                          <a:endParaRPr lang="en-IN" dirty="0"/>
                        </a:p>
                      </a:txBody>
                      <a:tcPr/>
                    </a:tc>
                    <a:extLst>
                      <a:ext uri="{0D108BD9-81ED-4DB2-BD59-A6C34878D82A}">
                        <a16:rowId xmlns:a16="http://schemas.microsoft.com/office/drawing/2014/main" val="400431134"/>
                      </a:ext>
                    </a:extLst>
                  </a:tr>
                  <a:tr h="370840">
                    <a:tc>
                      <a:txBody>
                        <a:bodyPr/>
                        <a:lstStyle/>
                        <a:p>
                          <a:r>
                            <a:rPr lang="en-US" b="1" dirty="0"/>
                            <a:t>Dispersion</a:t>
                          </a:r>
                          <a:endParaRPr lang="en-IN" b="1" dirty="0"/>
                        </a:p>
                      </a:txBody>
                      <a:tcPr/>
                    </a:tc>
                    <a:tc>
                      <a:txBody>
                        <a:bodyPr/>
                        <a:lstStyle/>
                        <a:p>
                          <a:pPr/>
                          <a14:m>
                            <m:oMathPara xmlns:m="http://schemas.openxmlformats.org/officeDocument/2006/math">
                              <m:oMathParaPr>
                                <m:jc m:val="centerGroup"/>
                              </m:oMathParaPr>
                              <m:oMath xmlns:m="http://schemas.openxmlformats.org/officeDocument/2006/math">
                                <m:r>
                                  <a:rPr lang="en-IN" smtClean="0">
                                    <a:latin typeface="Cambria Math" panose="02040503050406030204" pitchFamily="18" charset="0"/>
                                  </a:rPr>
                                  <m:t>𝜎</m:t>
                                </m:r>
                              </m:oMath>
                            </m:oMathPara>
                          </a14:m>
                          <a:endParaRPr lang="en-IN" dirty="0"/>
                        </a:p>
                      </a:txBody>
                      <a:tcPr/>
                    </a:tc>
                    <a:tc>
                      <a:txBody>
                        <a:bodyPr/>
                        <a:lstStyle/>
                        <a:p>
                          <a:pPr algn="r"/>
                          <a:r>
                            <a:rPr lang="en-US" dirty="0"/>
                            <a:t>20.895268</a:t>
                          </a:r>
                          <a:endParaRPr lang="en-IN" dirty="0"/>
                        </a:p>
                      </a:txBody>
                      <a:tcPr/>
                    </a:tc>
                    <a:tc>
                      <a:txBody>
                        <a:bodyPr/>
                        <a:lstStyle/>
                        <a:p>
                          <a:pPr algn="r"/>
                          <a:r>
                            <a:rPr lang="en-US" dirty="0"/>
                            <a:t>0.4641284</a:t>
                          </a:r>
                          <a:endParaRPr lang="en-IN" dirty="0"/>
                        </a:p>
                      </a:txBody>
                      <a:tcPr/>
                    </a:tc>
                    <a:tc>
                      <a:txBody>
                        <a:bodyPr/>
                        <a:lstStyle/>
                        <a:p>
                          <a:pPr algn="r"/>
                          <a:r>
                            <a:rPr lang="en-US" dirty="0"/>
                            <a:t>20.005111</a:t>
                          </a:r>
                          <a:endParaRPr lang="en-IN" dirty="0"/>
                        </a:p>
                      </a:txBody>
                      <a:tcPr/>
                    </a:tc>
                    <a:tc>
                      <a:txBody>
                        <a:bodyPr/>
                        <a:lstStyle/>
                        <a:p>
                          <a:pPr algn="r"/>
                          <a:r>
                            <a:rPr lang="en-US" dirty="0"/>
                            <a:t>21.713568</a:t>
                          </a:r>
                          <a:endParaRPr lang="en-IN" dirty="0"/>
                        </a:p>
                      </a:txBody>
                      <a:tcPr/>
                    </a:tc>
                    <a:extLst>
                      <a:ext uri="{0D108BD9-81ED-4DB2-BD59-A6C34878D82A}">
                        <a16:rowId xmlns:a16="http://schemas.microsoft.com/office/drawing/2014/main" val="1712496060"/>
                      </a:ext>
                    </a:extLst>
                  </a:tr>
                </a:tbl>
              </a:graphicData>
            </a:graphic>
          </p:graphicFrame>
        </mc:Choice>
        <mc:Fallback>
          <p:graphicFrame>
            <p:nvGraphicFramePr>
              <p:cNvPr id="4" name="Table 4" descr="The table, titled “Fitted Normal Distribution”, contains five columns: Parameter, Estimate, Standard Error, Lower 95 percent, and Upper 95 percent, containing 2 rows:&#10;&#10;Row 1 For the Location parameter, mu, the estimate is 128, with a standard error of 2.9550372, Lower 95 percent is 122.20823, and its Upper 95 percent is 133.79177.&#10;Row 2 For the Dispersion parameter, sigma, the estimate is 20.895268, with a standard error of 0.4641284, Lower 95 percent is 20.005111, and its Upper 95 percent is 21.713568.">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3382320444"/>
                  </p:ext>
                </p:extLst>
              </p:nvPr>
            </p:nvGraphicFramePr>
            <p:xfrm>
              <a:off x="471544" y="1554480"/>
              <a:ext cx="7910455" cy="1112520"/>
            </p:xfrm>
            <a:graphic>
              <a:graphicData uri="http://schemas.openxmlformats.org/drawingml/2006/table">
                <a:tbl>
                  <a:tblPr firstRow="1" bandRow="1">
                    <a:tableStyleId>{5940675A-B579-460E-94D1-54222C63F5DA}</a:tableStyleId>
                  </a:tblPr>
                  <a:tblGrid>
                    <a:gridCol w="1493658">
                      <a:extLst>
                        <a:ext uri="{9D8B030D-6E8A-4147-A177-3AD203B41FA5}">
                          <a16:colId xmlns:a16="http://schemas.microsoft.com/office/drawing/2014/main" val="1066279474"/>
                        </a:ext>
                      </a:extLst>
                    </a:gridCol>
                    <a:gridCol w="549398">
                      <a:extLst>
                        <a:ext uri="{9D8B030D-6E8A-4147-A177-3AD203B41FA5}">
                          <a16:colId xmlns:a16="http://schemas.microsoft.com/office/drawing/2014/main" val="167764060"/>
                        </a:ext>
                      </a:extLst>
                    </a:gridCol>
                    <a:gridCol w="1295400">
                      <a:extLst>
                        <a:ext uri="{9D8B030D-6E8A-4147-A177-3AD203B41FA5}">
                          <a16:colId xmlns:a16="http://schemas.microsoft.com/office/drawing/2014/main" val="76510583"/>
                        </a:ext>
                      </a:extLst>
                    </a:gridCol>
                    <a:gridCol w="1447800">
                      <a:extLst>
                        <a:ext uri="{9D8B030D-6E8A-4147-A177-3AD203B41FA5}">
                          <a16:colId xmlns:a16="http://schemas.microsoft.com/office/drawing/2014/main" val="929071474"/>
                        </a:ext>
                      </a:extLst>
                    </a:gridCol>
                    <a:gridCol w="1447800">
                      <a:extLst>
                        <a:ext uri="{9D8B030D-6E8A-4147-A177-3AD203B41FA5}">
                          <a16:colId xmlns:a16="http://schemas.microsoft.com/office/drawing/2014/main" val="2029590651"/>
                        </a:ext>
                      </a:extLst>
                    </a:gridCol>
                    <a:gridCol w="1676399">
                      <a:extLst>
                        <a:ext uri="{9D8B030D-6E8A-4147-A177-3AD203B41FA5}">
                          <a16:colId xmlns:a16="http://schemas.microsoft.com/office/drawing/2014/main" val="3132090407"/>
                        </a:ext>
                      </a:extLst>
                    </a:gridCol>
                  </a:tblGrid>
                  <a:tr h="370840">
                    <a:tc>
                      <a:txBody>
                        <a:bodyPr/>
                        <a:lstStyle/>
                        <a:p>
                          <a:pPr algn="ctr"/>
                          <a:r>
                            <a:rPr lang="en-US" b="1" dirty="0"/>
                            <a:t>Parameter</a:t>
                          </a:r>
                          <a:endParaRPr lang="en-IN" b="1" dirty="0"/>
                        </a:p>
                      </a:txBody>
                      <a:tcPr/>
                    </a:tc>
                    <a:tc>
                      <a:txBody>
                        <a:bodyPr/>
                        <a:lstStyle/>
                        <a:p>
                          <a:pPr algn="ctr"/>
                          <a:endParaRPr lang="en-IN" b="1" dirty="0"/>
                        </a:p>
                      </a:txBody>
                      <a:tcPr/>
                    </a:tc>
                    <a:tc>
                      <a:txBody>
                        <a:bodyPr/>
                        <a:lstStyle/>
                        <a:p>
                          <a:pPr algn="ctr"/>
                          <a:r>
                            <a:rPr lang="en-US" b="1" dirty="0"/>
                            <a:t>Estimate</a:t>
                          </a:r>
                          <a:endParaRPr lang="en-IN" b="1" dirty="0"/>
                        </a:p>
                      </a:txBody>
                      <a:tcPr/>
                    </a:tc>
                    <a:tc>
                      <a:txBody>
                        <a:bodyPr/>
                        <a:lstStyle/>
                        <a:p>
                          <a:pPr algn="ctr"/>
                          <a:r>
                            <a:rPr lang="en-US" b="1" dirty="0"/>
                            <a:t>Std Error</a:t>
                          </a:r>
                          <a:endParaRPr lang="en-IN" b="1" dirty="0"/>
                        </a:p>
                      </a:txBody>
                      <a:tcPr/>
                    </a:tc>
                    <a:tc>
                      <a:txBody>
                        <a:bodyPr/>
                        <a:lstStyle/>
                        <a:p>
                          <a:pPr algn="ctr"/>
                          <a:r>
                            <a:rPr lang="en-US" b="1" dirty="0"/>
                            <a:t>Lower 95%</a:t>
                          </a:r>
                          <a:endParaRPr lang="en-IN" b="1" dirty="0"/>
                        </a:p>
                      </a:txBody>
                      <a:tcPr/>
                    </a:tc>
                    <a:tc>
                      <a:txBody>
                        <a:bodyPr/>
                        <a:lstStyle/>
                        <a:p>
                          <a:pPr algn="ctr"/>
                          <a:r>
                            <a:rPr lang="en-US" b="1" dirty="0"/>
                            <a:t>Upper 95%</a:t>
                          </a:r>
                          <a:endParaRPr lang="en-IN" b="1" dirty="0"/>
                        </a:p>
                      </a:txBody>
                      <a:tcPr/>
                    </a:tc>
                    <a:extLst>
                      <a:ext uri="{0D108BD9-81ED-4DB2-BD59-A6C34878D82A}">
                        <a16:rowId xmlns:a16="http://schemas.microsoft.com/office/drawing/2014/main" val="1769962501"/>
                      </a:ext>
                    </a:extLst>
                  </a:tr>
                  <a:tr h="370840">
                    <a:tc>
                      <a:txBody>
                        <a:bodyPr/>
                        <a:lstStyle/>
                        <a:p>
                          <a:r>
                            <a:rPr lang="en-US" b="1" dirty="0"/>
                            <a:t>Location</a:t>
                          </a:r>
                          <a:endParaRPr lang="en-IN" b="1" dirty="0"/>
                        </a:p>
                      </a:txBody>
                      <a:tcPr/>
                    </a:tc>
                    <a:tc>
                      <a:txBody>
                        <a:bodyPr/>
                        <a:lstStyle/>
                        <a:p>
                          <a:endParaRPr lang="en-US"/>
                        </a:p>
                      </a:txBody>
                      <a:tcPr>
                        <a:blipFill>
                          <a:blip r:embed="rId2"/>
                          <a:stretch>
                            <a:fillRect l="-273333" t="-108197" r="-1073333" b="-124590"/>
                          </a:stretch>
                        </a:blipFill>
                      </a:tcPr>
                    </a:tc>
                    <a:tc>
                      <a:txBody>
                        <a:bodyPr/>
                        <a:lstStyle/>
                        <a:p>
                          <a:pPr algn="r"/>
                          <a:r>
                            <a:rPr lang="en-US" dirty="0"/>
                            <a:t>128</a:t>
                          </a:r>
                          <a:endParaRPr lang="en-IN" dirty="0"/>
                        </a:p>
                      </a:txBody>
                      <a:tcPr/>
                    </a:tc>
                    <a:tc>
                      <a:txBody>
                        <a:bodyPr/>
                        <a:lstStyle/>
                        <a:p>
                          <a:pPr algn="r"/>
                          <a:r>
                            <a:rPr lang="en-US" dirty="0"/>
                            <a:t>2.9550372</a:t>
                          </a:r>
                          <a:endParaRPr lang="en-IN" dirty="0"/>
                        </a:p>
                      </a:txBody>
                      <a:tcPr/>
                    </a:tc>
                    <a:tc>
                      <a:txBody>
                        <a:bodyPr/>
                        <a:lstStyle/>
                        <a:p>
                          <a:pPr algn="r"/>
                          <a:r>
                            <a:rPr lang="en-US" dirty="0"/>
                            <a:t>122.20823</a:t>
                          </a:r>
                          <a:endParaRPr lang="en-IN" dirty="0"/>
                        </a:p>
                      </a:txBody>
                      <a:tcPr/>
                    </a:tc>
                    <a:tc>
                      <a:txBody>
                        <a:bodyPr/>
                        <a:lstStyle/>
                        <a:p>
                          <a:pPr algn="r"/>
                          <a:r>
                            <a:rPr lang="en-US" dirty="0"/>
                            <a:t>133.79177</a:t>
                          </a:r>
                          <a:endParaRPr lang="en-IN" dirty="0"/>
                        </a:p>
                      </a:txBody>
                      <a:tcPr/>
                    </a:tc>
                    <a:extLst>
                      <a:ext uri="{0D108BD9-81ED-4DB2-BD59-A6C34878D82A}">
                        <a16:rowId xmlns:a16="http://schemas.microsoft.com/office/drawing/2014/main" val="400431134"/>
                      </a:ext>
                    </a:extLst>
                  </a:tr>
                  <a:tr h="370840">
                    <a:tc>
                      <a:txBody>
                        <a:bodyPr/>
                        <a:lstStyle/>
                        <a:p>
                          <a:r>
                            <a:rPr lang="en-US" b="1" dirty="0"/>
                            <a:t>Dispersion</a:t>
                          </a:r>
                          <a:endParaRPr lang="en-IN" b="1" dirty="0"/>
                        </a:p>
                      </a:txBody>
                      <a:tcPr/>
                    </a:tc>
                    <a:tc>
                      <a:txBody>
                        <a:bodyPr/>
                        <a:lstStyle/>
                        <a:p>
                          <a:endParaRPr lang="en-US"/>
                        </a:p>
                      </a:txBody>
                      <a:tcPr>
                        <a:blipFill>
                          <a:blip r:embed="rId2"/>
                          <a:stretch>
                            <a:fillRect l="-273333" t="-208197" r="-1073333" b="-24590"/>
                          </a:stretch>
                        </a:blipFill>
                      </a:tcPr>
                    </a:tc>
                    <a:tc>
                      <a:txBody>
                        <a:bodyPr/>
                        <a:lstStyle/>
                        <a:p>
                          <a:pPr algn="r"/>
                          <a:r>
                            <a:rPr lang="en-US" dirty="0"/>
                            <a:t>20.895268</a:t>
                          </a:r>
                          <a:endParaRPr lang="en-IN" dirty="0"/>
                        </a:p>
                      </a:txBody>
                      <a:tcPr/>
                    </a:tc>
                    <a:tc>
                      <a:txBody>
                        <a:bodyPr/>
                        <a:lstStyle/>
                        <a:p>
                          <a:pPr algn="r"/>
                          <a:r>
                            <a:rPr lang="en-US" dirty="0"/>
                            <a:t>0.4641284</a:t>
                          </a:r>
                          <a:endParaRPr lang="en-IN" dirty="0"/>
                        </a:p>
                      </a:txBody>
                      <a:tcPr/>
                    </a:tc>
                    <a:tc>
                      <a:txBody>
                        <a:bodyPr/>
                        <a:lstStyle/>
                        <a:p>
                          <a:pPr algn="r"/>
                          <a:r>
                            <a:rPr lang="en-US" dirty="0"/>
                            <a:t>20.005111</a:t>
                          </a:r>
                          <a:endParaRPr lang="en-IN" dirty="0"/>
                        </a:p>
                      </a:txBody>
                      <a:tcPr/>
                    </a:tc>
                    <a:tc>
                      <a:txBody>
                        <a:bodyPr/>
                        <a:lstStyle/>
                        <a:p>
                          <a:pPr algn="r"/>
                          <a:r>
                            <a:rPr lang="en-US" dirty="0"/>
                            <a:t>21.713568</a:t>
                          </a:r>
                          <a:endParaRPr lang="en-IN" dirty="0"/>
                        </a:p>
                      </a:txBody>
                      <a:tcPr/>
                    </a:tc>
                    <a:extLst>
                      <a:ext uri="{0D108BD9-81ED-4DB2-BD59-A6C34878D82A}">
                        <a16:rowId xmlns:a16="http://schemas.microsoft.com/office/drawing/2014/main" val="1712496060"/>
                      </a:ext>
                    </a:extLst>
                  </a:tr>
                </a:tbl>
              </a:graphicData>
            </a:graphic>
          </p:graphicFrame>
        </mc:Fallback>
      </mc:AlternateContent>
      <p:graphicFrame>
        <p:nvGraphicFramePr>
          <p:cNvPr id="5" name="Table 5" descr="A table with two columns: Measures and Value, containing 3 rows:&#10;&#10;Row 1 Measures Negative 2 times LogLikelihood, Value is 444.84613,&#10;&#10;Row 2 Measures AICc, Value is 449.10145,&#10;&#10;Row 3 Measures B I C, Value is 452.67017">
            <a:extLst>
              <a:ext uri="{FF2B5EF4-FFF2-40B4-BE49-F238E27FC236}">
                <a16:creationId xmlns:a16="http://schemas.microsoft.com/office/drawing/2014/main" id="{D4AE2291-2B13-4C53-BAB8-5B2EDF04A696}"/>
              </a:ext>
            </a:extLst>
          </p:cNvPr>
          <p:cNvGraphicFramePr>
            <a:graphicFrameLocks noGrp="1"/>
          </p:cNvGraphicFramePr>
          <p:nvPr>
            <p:extLst>
              <p:ext uri="{D42A27DB-BD31-4B8C-83A1-F6EECF244321}">
                <p14:modId xmlns:p14="http://schemas.microsoft.com/office/powerpoint/2010/main" val="2922418864"/>
              </p:ext>
            </p:extLst>
          </p:nvPr>
        </p:nvGraphicFramePr>
        <p:xfrm>
          <a:off x="457200" y="3200400"/>
          <a:ext cx="3200400" cy="1483360"/>
        </p:xfrm>
        <a:graphic>
          <a:graphicData uri="http://schemas.openxmlformats.org/drawingml/2006/table">
            <a:tbl>
              <a:tblPr firstRow="1" bandRow="1">
                <a:tableStyleId>{5940675A-B579-460E-94D1-54222C63F5DA}</a:tableStyleId>
              </a:tblPr>
              <a:tblGrid>
                <a:gridCol w="1905000">
                  <a:extLst>
                    <a:ext uri="{9D8B030D-6E8A-4147-A177-3AD203B41FA5}">
                      <a16:colId xmlns:a16="http://schemas.microsoft.com/office/drawing/2014/main" val="2188678264"/>
                    </a:ext>
                  </a:extLst>
                </a:gridCol>
                <a:gridCol w="1295400">
                  <a:extLst>
                    <a:ext uri="{9D8B030D-6E8A-4147-A177-3AD203B41FA5}">
                      <a16:colId xmlns:a16="http://schemas.microsoft.com/office/drawing/2014/main" val="2103662144"/>
                    </a:ext>
                  </a:extLst>
                </a:gridCol>
              </a:tblGrid>
              <a:tr h="370840">
                <a:tc>
                  <a:txBody>
                    <a:bodyPr/>
                    <a:lstStyle/>
                    <a:p>
                      <a:pPr algn="ctr"/>
                      <a:r>
                        <a:rPr kumimoji="0" lang="en-US" sz="1800" b="1" i="0" u="none" strike="noStrike" kern="1200" cap="none" spc="0" normalizeH="0" baseline="0" noProof="0" dirty="0">
                          <a:ln>
                            <a:noFill/>
                          </a:ln>
                          <a:solidFill>
                            <a:srgbClr val="366092"/>
                          </a:solidFill>
                          <a:effectLst/>
                          <a:uLnTx/>
                          <a:uFillTx/>
                          <a:latin typeface="+mn-lt"/>
                          <a:ea typeface="+mn-ea"/>
                          <a:cs typeface="+mn-cs"/>
                        </a:rPr>
                        <a:t>Measures</a:t>
                      </a:r>
                      <a:endParaRPr lang="en-IN" b="0" dirty="0"/>
                    </a:p>
                  </a:txBody>
                  <a:tcPr/>
                </a:tc>
                <a:tc>
                  <a:txBody>
                    <a:bodyPr/>
                    <a:lstStyle/>
                    <a:p>
                      <a:pPr algn="r"/>
                      <a:endParaRPr lang="en-IN" dirty="0"/>
                    </a:p>
                  </a:txBody>
                  <a:tcPr/>
                </a:tc>
                <a:extLst>
                  <a:ext uri="{0D108BD9-81ED-4DB2-BD59-A6C34878D82A}">
                    <a16:rowId xmlns:a16="http://schemas.microsoft.com/office/drawing/2014/main" val="3291325732"/>
                  </a:ext>
                </a:extLst>
              </a:tr>
              <a:tr h="370840">
                <a:tc>
                  <a:txBody>
                    <a:bodyPr/>
                    <a:lstStyle/>
                    <a:p>
                      <a:r>
                        <a:rPr lang="en-US" b="0" dirty="0"/>
                        <a:t>-2*LogLikelihood</a:t>
                      </a:r>
                      <a:endParaRPr lang="en-IN" b="0" dirty="0"/>
                    </a:p>
                  </a:txBody>
                  <a:tcPr/>
                </a:tc>
                <a:tc>
                  <a:txBody>
                    <a:bodyPr/>
                    <a:lstStyle/>
                    <a:p>
                      <a:pPr algn="r"/>
                      <a:r>
                        <a:rPr lang="en-US" dirty="0"/>
                        <a:t>444.84613</a:t>
                      </a:r>
                      <a:endParaRPr lang="en-IN" dirty="0"/>
                    </a:p>
                  </a:txBody>
                  <a:tcPr/>
                </a:tc>
                <a:extLst>
                  <a:ext uri="{0D108BD9-81ED-4DB2-BD59-A6C34878D82A}">
                    <a16:rowId xmlns:a16="http://schemas.microsoft.com/office/drawing/2014/main" val="477897782"/>
                  </a:ext>
                </a:extLst>
              </a:tr>
              <a:tr h="370840">
                <a:tc>
                  <a:txBody>
                    <a:bodyPr/>
                    <a:lstStyle/>
                    <a:p>
                      <a:r>
                        <a:rPr lang="en-US" b="0" dirty="0"/>
                        <a:t>AICc</a:t>
                      </a:r>
                      <a:endParaRPr lang="en-IN" b="0" dirty="0"/>
                    </a:p>
                  </a:txBody>
                  <a:tcPr/>
                </a:tc>
                <a:tc>
                  <a:txBody>
                    <a:bodyPr/>
                    <a:lstStyle/>
                    <a:p>
                      <a:pPr algn="r"/>
                      <a:r>
                        <a:rPr lang="en-US" dirty="0"/>
                        <a:t>449.10145</a:t>
                      </a:r>
                      <a:endParaRPr lang="en-IN" dirty="0"/>
                    </a:p>
                  </a:txBody>
                  <a:tcPr/>
                </a:tc>
                <a:extLst>
                  <a:ext uri="{0D108BD9-81ED-4DB2-BD59-A6C34878D82A}">
                    <a16:rowId xmlns:a16="http://schemas.microsoft.com/office/drawing/2014/main" val="614094881"/>
                  </a:ext>
                </a:extLst>
              </a:tr>
              <a:tr h="370840">
                <a:tc>
                  <a:txBody>
                    <a:bodyPr/>
                    <a:lstStyle/>
                    <a:p>
                      <a:r>
                        <a:rPr lang="en-US" b="0" dirty="0"/>
                        <a:t>BIC</a:t>
                      </a:r>
                      <a:endParaRPr lang="en-IN" b="0" dirty="0"/>
                    </a:p>
                  </a:txBody>
                  <a:tcPr/>
                </a:tc>
                <a:tc>
                  <a:txBody>
                    <a:bodyPr/>
                    <a:lstStyle/>
                    <a:p>
                      <a:pPr algn="r"/>
                      <a:r>
                        <a:rPr lang="en-US" dirty="0"/>
                        <a:t>452.67017</a:t>
                      </a:r>
                      <a:endParaRPr lang="en-IN" dirty="0"/>
                    </a:p>
                  </a:txBody>
                  <a:tcPr/>
                </a:tc>
                <a:extLst>
                  <a:ext uri="{0D108BD9-81ED-4DB2-BD59-A6C34878D82A}">
                    <a16:rowId xmlns:a16="http://schemas.microsoft.com/office/drawing/2014/main" val="2445653220"/>
                  </a:ext>
                </a:extLst>
              </a:tr>
            </a:tbl>
          </a:graphicData>
        </a:graphic>
      </p:graphicFrame>
      <p:sp>
        <p:nvSpPr>
          <p:cNvPr id="12" name="TextBox 11">
            <a:extLst>
              <a:ext uri="{FF2B5EF4-FFF2-40B4-BE49-F238E27FC236}">
                <a16:creationId xmlns:a16="http://schemas.microsoft.com/office/drawing/2014/main" id="{051D8FA5-5C58-7CB7-41A6-1F0111ABC676}"/>
              </a:ext>
            </a:extLst>
          </p:cNvPr>
          <p:cNvSpPr txBox="1"/>
          <p:nvPr/>
        </p:nvSpPr>
        <p:spPr>
          <a:xfrm>
            <a:off x="4769671" y="2861993"/>
            <a:ext cx="21336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Goodness-of-Fit Test</a:t>
            </a:r>
            <a:endParaRPr lang="en-IN" dirty="0">
              <a:solidFill>
                <a:srgbClr val="366092"/>
              </a:solidFill>
            </a:endParaRPr>
          </a:p>
        </p:txBody>
      </p:sp>
      <p:graphicFrame>
        <p:nvGraphicFramePr>
          <p:cNvPr id="3" name="Table 2" descr="A table with three columns: Test Name, W, and Probability less than W, containing 1 row:&#10;&#10;Row 1 Shapiro-Wilk, W is 0.9815568, Probability less than W is 0.6192.">
            <a:extLst>
              <a:ext uri="{FF2B5EF4-FFF2-40B4-BE49-F238E27FC236}">
                <a16:creationId xmlns:a16="http://schemas.microsoft.com/office/drawing/2014/main" id="{233F257F-6656-4A0B-8634-A911BF551611}"/>
              </a:ext>
            </a:extLst>
          </p:cNvPr>
          <p:cNvGraphicFramePr>
            <a:graphicFrameLocks noGrp="1"/>
          </p:cNvGraphicFramePr>
          <p:nvPr>
            <p:extLst>
              <p:ext uri="{D42A27DB-BD31-4B8C-83A1-F6EECF244321}">
                <p14:modId xmlns:p14="http://schemas.microsoft.com/office/powerpoint/2010/main" val="3032676888"/>
              </p:ext>
            </p:extLst>
          </p:nvPr>
        </p:nvGraphicFramePr>
        <p:xfrm>
          <a:off x="3886200" y="3209925"/>
          <a:ext cx="3886201" cy="741680"/>
        </p:xfrm>
        <a:graphic>
          <a:graphicData uri="http://schemas.openxmlformats.org/drawingml/2006/table">
            <a:tbl>
              <a:tblPr firstRow="1" bandRow="1">
                <a:tableStyleId>{5940675A-B579-460E-94D1-54222C63F5DA}</a:tableStyleId>
              </a:tblPr>
              <a:tblGrid>
                <a:gridCol w="1543833">
                  <a:extLst>
                    <a:ext uri="{9D8B030D-6E8A-4147-A177-3AD203B41FA5}">
                      <a16:colId xmlns:a16="http://schemas.microsoft.com/office/drawing/2014/main" val="2699178189"/>
                    </a:ext>
                  </a:extLst>
                </a:gridCol>
                <a:gridCol w="1171184">
                  <a:extLst>
                    <a:ext uri="{9D8B030D-6E8A-4147-A177-3AD203B41FA5}">
                      <a16:colId xmlns:a16="http://schemas.microsoft.com/office/drawing/2014/main" val="579362298"/>
                    </a:ext>
                  </a:extLst>
                </a:gridCol>
                <a:gridCol w="1171184">
                  <a:extLst>
                    <a:ext uri="{9D8B030D-6E8A-4147-A177-3AD203B41FA5}">
                      <a16:colId xmlns:a16="http://schemas.microsoft.com/office/drawing/2014/main" val="3210745711"/>
                    </a:ext>
                  </a:extLst>
                </a:gridCol>
              </a:tblGrid>
              <a:tr h="370840">
                <a:tc>
                  <a:txBody>
                    <a:bodyPr/>
                    <a:lstStyle/>
                    <a:p>
                      <a:endParaRPr lang="en-IN" b="0" dirty="0"/>
                    </a:p>
                  </a:txBody>
                  <a:tcPr/>
                </a:tc>
                <a:tc>
                  <a:txBody>
                    <a:bodyPr/>
                    <a:lstStyle/>
                    <a:p>
                      <a:pPr algn="ctr"/>
                      <a:r>
                        <a:rPr lang="en-US" b="1" dirty="0"/>
                        <a:t>W</a:t>
                      </a:r>
                      <a:endParaRPr lang="en-IN" b="1" dirty="0"/>
                    </a:p>
                  </a:txBody>
                  <a:tcPr/>
                </a:tc>
                <a:tc>
                  <a:txBody>
                    <a:bodyPr/>
                    <a:lstStyle/>
                    <a:p>
                      <a:pPr algn="ctr"/>
                      <a:r>
                        <a:rPr lang="en-US" b="1" dirty="0"/>
                        <a:t>Prob&lt;W</a:t>
                      </a:r>
                      <a:endParaRPr lang="en-IN" b="1" dirty="0"/>
                    </a:p>
                  </a:txBody>
                  <a:tcPr/>
                </a:tc>
                <a:extLst>
                  <a:ext uri="{0D108BD9-81ED-4DB2-BD59-A6C34878D82A}">
                    <a16:rowId xmlns:a16="http://schemas.microsoft.com/office/drawing/2014/main" val="4276163967"/>
                  </a:ext>
                </a:extLst>
              </a:tr>
              <a:tr h="370840">
                <a:tc>
                  <a:txBody>
                    <a:bodyPr/>
                    <a:lstStyle/>
                    <a:p>
                      <a:r>
                        <a:rPr lang="en-US" b="1" dirty="0"/>
                        <a:t>Shapiro-Wilk</a:t>
                      </a:r>
                      <a:endParaRPr lang="en-IN" b="1" dirty="0"/>
                    </a:p>
                  </a:txBody>
                  <a:tcPr/>
                </a:tc>
                <a:tc>
                  <a:txBody>
                    <a:bodyPr/>
                    <a:lstStyle/>
                    <a:p>
                      <a:pPr algn="r"/>
                      <a:r>
                        <a:rPr lang="en-US" dirty="0"/>
                        <a:t>0.9815568</a:t>
                      </a:r>
                      <a:endParaRPr lang="en-IN" dirty="0"/>
                    </a:p>
                  </a:txBody>
                  <a:tcPr/>
                </a:tc>
                <a:tc>
                  <a:txBody>
                    <a:bodyPr/>
                    <a:lstStyle/>
                    <a:p>
                      <a:pPr algn="r"/>
                      <a:r>
                        <a:rPr lang="en-US" dirty="0"/>
                        <a:t>0.6192</a:t>
                      </a:r>
                      <a:endParaRPr lang="en-IN" dirty="0"/>
                    </a:p>
                  </a:txBody>
                  <a:tcPr/>
                </a:tc>
                <a:extLst>
                  <a:ext uri="{0D108BD9-81ED-4DB2-BD59-A6C34878D82A}">
                    <a16:rowId xmlns:a16="http://schemas.microsoft.com/office/drawing/2014/main" val="599945813"/>
                  </a:ext>
                </a:extLst>
              </a:tr>
            </a:tbl>
          </a:graphicData>
        </a:graphic>
      </p:graphicFrame>
      <p:graphicFrame>
        <p:nvGraphicFramePr>
          <p:cNvPr id="6" name="Table 5" descr="A table with three columns: Test Name, A squared, and Simulated p-Value, containing 1 row:&#10;&#10;Row 1 Test Name is Anderson-Darling, A squared is 0.2769295, Simulated p-Value is 0.6692">
            <a:extLst>
              <a:ext uri="{FF2B5EF4-FFF2-40B4-BE49-F238E27FC236}">
                <a16:creationId xmlns:a16="http://schemas.microsoft.com/office/drawing/2014/main" id="{163A8D4E-B5E5-47C8-B9AB-51A8D7D3884D}"/>
              </a:ext>
            </a:extLst>
          </p:cNvPr>
          <p:cNvGraphicFramePr>
            <a:graphicFrameLocks noGrp="1"/>
          </p:cNvGraphicFramePr>
          <p:nvPr>
            <p:extLst>
              <p:ext uri="{D42A27DB-BD31-4B8C-83A1-F6EECF244321}">
                <p14:modId xmlns:p14="http://schemas.microsoft.com/office/powerpoint/2010/main" val="294885468"/>
              </p:ext>
            </p:extLst>
          </p:nvPr>
        </p:nvGraphicFramePr>
        <p:xfrm>
          <a:off x="3276600" y="4963160"/>
          <a:ext cx="5186082" cy="741680"/>
        </p:xfrm>
        <a:graphic>
          <a:graphicData uri="http://schemas.openxmlformats.org/drawingml/2006/table">
            <a:tbl>
              <a:tblPr firstRow="1" bandRow="1">
                <a:tableStyleId>{5940675A-B579-460E-94D1-54222C63F5DA}</a:tableStyleId>
              </a:tblPr>
              <a:tblGrid>
                <a:gridCol w="1987581">
                  <a:extLst>
                    <a:ext uri="{9D8B030D-6E8A-4147-A177-3AD203B41FA5}">
                      <a16:colId xmlns:a16="http://schemas.microsoft.com/office/drawing/2014/main" val="1619683507"/>
                    </a:ext>
                  </a:extLst>
                </a:gridCol>
                <a:gridCol w="1277730">
                  <a:extLst>
                    <a:ext uri="{9D8B030D-6E8A-4147-A177-3AD203B41FA5}">
                      <a16:colId xmlns:a16="http://schemas.microsoft.com/office/drawing/2014/main" val="2206857381"/>
                    </a:ext>
                  </a:extLst>
                </a:gridCol>
                <a:gridCol w="1920771">
                  <a:extLst>
                    <a:ext uri="{9D8B030D-6E8A-4147-A177-3AD203B41FA5}">
                      <a16:colId xmlns:a16="http://schemas.microsoft.com/office/drawing/2014/main" val="1590710702"/>
                    </a:ext>
                  </a:extLst>
                </a:gridCol>
              </a:tblGrid>
              <a:tr h="370840">
                <a:tc>
                  <a:txBody>
                    <a:bodyPr/>
                    <a:lstStyle/>
                    <a:p>
                      <a:endParaRPr lang="en-IN" b="0" dirty="0">
                        <a:solidFill>
                          <a:srgbClr val="366092"/>
                        </a:solidFill>
                      </a:endParaRPr>
                    </a:p>
                  </a:txBody>
                  <a:tcPr/>
                </a:tc>
                <a:tc>
                  <a:txBody>
                    <a:bodyPr/>
                    <a:lstStyle/>
                    <a:p>
                      <a:pPr algn="ctr"/>
                      <a:r>
                        <a:rPr lang="en-US" b="1" dirty="0"/>
                        <a:t>A2</a:t>
                      </a:r>
                      <a:endParaRPr lang="en-IN" b="1" dirty="0"/>
                    </a:p>
                  </a:txBody>
                  <a:tcPr/>
                </a:tc>
                <a:tc>
                  <a:txBody>
                    <a:bodyPr/>
                    <a:lstStyle/>
                    <a:p>
                      <a:pPr algn="ctr"/>
                      <a:r>
                        <a:rPr lang="en-US" dirty="0">
                          <a:solidFill>
                            <a:srgbClr val="366092"/>
                          </a:solidFill>
                        </a:rPr>
                        <a:t>Simulated p-Value</a:t>
                      </a:r>
                      <a:endParaRPr lang="en-IN" dirty="0"/>
                    </a:p>
                  </a:txBody>
                  <a:tcPr/>
                </a:tc>
                <a:extLst>
                  <a:ext uri="{0D108BD9-81ED-4DB2-BD59-A6C34878D82A}">
                    <a16:rowId xmlns:a16="http://schemas.microsoft.com/office/drawing/2014/main" val="1030503767"/>
                  </a:ext>
                </a:extLst>
              </a:tr>
              <a:tr h="370840">
                <a:tc>
                  <a:txBody>
                    <a:bodyPr/>
                    <a:lstStyle/>
                    <a:p>
                      <a:r>
                        <a:rPr lang="en-US" b="0" dirty="0">
                          <a:solidFill>
                            <a:srgbClr val="366092"/>
                          </a:solidFill>
                        </a:rPr>
                        <a:t>Anderson-Darling</a:t>
                      </a:r>
                      <a:endParaRPr lang="en-IN" b="0" dirty="0">
                        <a:solidFill>
                          <a:srgbClr val="366092"/>
                        </a:solidFill>
                      </a:endParaRPr>
                    </a:p>
                  </a:txBody>
                  <a:tcPr/>
                </a:tc>
                <a:tc>
                  <a:txBody>
                    <a:bodyPr/>
                    <a:lstStyle/>
                    <a:p>
                      <a:pPr algn="r"/>
                      <a:r>
                        <a:rPr lang="en-US" dirty="0"/>
                        <a:t>0.2769295</a:t>
                      </a:r>
                      <a:endParaRPr lang="en-IN" dirty="0"/>
                    </a:p>
                  </a:txBody>
                  <a:tcPr/>
                </a:tc>
                <a:tc>
                  <a:txBody>
                    <a:bodyPr/>
                    <a:lstStyle/>
                    <a:p>
                      <a:pPr algn="r"/>
                      <a:r>
                        <a:rPr lang="en-US" dirty="0"/>
                        <a:t>0.6692</a:t>
                      </a:r>
                      <a:endParaRPr lang="en-IN" dirty="0"/>
                    </a:p>
                  </a:txBody>
                  <a:tcPr/>
                </a:tc>
                <a:extLst>
                  <a:ext uri="{0D108BD9-81ED-4DB2-BD59-A6C34878D82A}">
                    <a16:rowId xmlns:a16="http://schemas.microsoft.com/office/drawing/2014/main" val="129747215"/>
                  </a:ext>
                </a:extLst>
              </a:tr>
            </a:tbl>
          </a:graphicData>
        </a:graphic>
      </p:graphicFrame>
    </p:spTree>
    <p:extLst>
      <p:ext uri="{BB962C8B-B14F-4D97-AF65-F5344CB8AC3E}">
        <p14:creationId xmlns:p14="http://schemas.microsoft.com/office/powerpoint/2010/main" val="3354148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14</a:t>
            </a:r>
            <a:endParaRPr dirty="0"/>
          </a:p>
        </p:txBody>
      </p:sp>
      <p:pic>
        <p:nvPicPr>
          <p:cNvPr id="4" name="Picture 3" descr="A graph that is titled as Distributions Age Group equals thirteen to eighteen years old Screen Time.&#10;A graph depicts a horizontal box plot and a histogram normal curve superimposed over the bins. The box plots data ranges from 80 to 200, with a minimum value at 85, the lower quartile at 117, the median at 140, the upper quartile at 155, and the maximum value at 190. A diamond shape is at the left of the median. The corresponding bins of the histogram plot are as follows 80 to 100, 100 to 120, 120 to 140, 140 to 160, 160 to 180, 180 to 200. A bell shaped normal curve on a histogram starts rising at 80, peaks at the mean of 140, and falls back to 200.">
            <a:extLst>
              <a:ext uri="{FF2B5EF4-FFF2-40B4-BE49-F238E27FC236}">
                <a16:creationId xmlns:a16="http://schemas.microsoft.com/office/drawing/2014/main" id="{A7918B95-279B-4EC5-A0C7-DA054AE20A38}"/>
              </a:ext>
            </a:extLst>
          </p:cNvPr>
          <p:cNvPicPr>
            <a:picLocks noChangeAspect="1"/>
          </p:cNvPicPr>
          <p:nvPr/>
        </p:nvPicPr>
        <p:blipFill>
          <a:blip r:embed="rId2"/>
          <a:stretch>
            <a:fillRect/>
          </a:stretch>
        </p:blipFill>
        <p:spPr>
          <a:xfrm>
            <a:off x="2413747" y="1079503"/>
            <a:ext cx="4316506" cy="3533721"/>
          </a:xfrm>
          <a:prstGeom prst="rect">
            <a:avLst/>
          </a:prstGeom>
        </p:spPr>
      </p:pic>
      <p:sp>
        <p:nvSpPr>
          <p:cNvPr id="3" name="TextBox 2">
            <a:extLst>
              <a:ext uri="{FF2B5EF4-FFF2-40B4-BE49-F238E27FC236}">
                <a16:creationId xmlns:a16="http://schemas.microsoft.com/office/drawing/2014/main" id="{2D96D099-DACB-2FA3-2E90-F64AB339471B}"/>
              </a:ext>
            </a:extLst>
          </p:cNvPr>
          <p:cNvSpPr txBox="1"/>
          <p:nvPr/>
        </p:nvSpPr>
        <p:spPr>
          <a:xfrm>
            <a:off x="3238500" y="4726783"/>
            <a:ext cx="2362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Compare Distributions</a:t>
            </a:r>
            <a:endParaRPr lang="en-IN" dirty="0">
              <a:solidFill>
                <a:srgbClr val="366092"/>
              </a:solidFill>
            </a:endParaRPr>
          </a:p>
        </p:txBody>
      </p:sp>
      <p:pic>
        <p:nvPicPr>
          <p:cNvPr id="10" name="Picture 9" descr="A table with five columns: Show, Distribution, AICc, B I C, and negative 2 times LogLikelihood, containing 1 row:&#10;&#10;Row 1 Show is checkbox selected, Distribution is Normal, AICc is 469.29281, B I C is 472.86153, negative 2 times LogLikelihood is 465.03749">
            <a:extLst>
              <a:ext uri="{FF2B5EF4-FFF2-40B4-BE49-F238E27FC236}">
                <a16:creationId xmlns:a16="http://schemas.microsoft.com/office/drawing/2014/main" id="{B7080321-15A6-2133-2687-EE7BE332AC48}"/>
              </a:ext>
            </a:extLst>
          </p:cNvPr>
          <p:cNvPicPr>
            <a:picLocks noChangeAspect="1"/>
          </p:cNvPicPr>
          <p:nvPr/>
        </p:nvPicPr>
        <p:blipFill>
          <a:blip r:embed="rId3"/>
          <a:stretch>
            <a:fillRect/>
          </a:stretch>
        </p:blipFill>
        <p:spPr>
          <a:xfrm>
            <a:off x="533400" y="5076705"/>
            <a:ext cx="7887801" cy="857370"/>
          </a:xfrm>
          <a:prstGeom prst="rect">
            <a:avLst/>
          </a:prstGeom>
        </p:spPr>
      </p:pic>
    </p:spTree>
    <p:extLst>
      <p:ext uri="{BB962C8B-B14F-4D97-AF65-F5344CB8AC3E}">
        <p14:creationId xmlns:p14="http://schemas.microsoft.com/office/powerpoint/2010/main" val="2827675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ANOVA</a:t>
            </a:r>
            <a:r>
              <a:rPr lang="en-US" dirty="0"/>
              <a:t>—Slide 15</a:t>
            </a:r>
            <a:endParaRPr dirty="0"/>
          </a:p>
        </p:txBody>
      </p:sp>
      <p:sp>
        <p:nvSpPr>
          <p:cNvPr id="3" name="TextBox 2">
            <a:extLst>
              <a:ext uri="{FF2B5EF4-FFF2-40B4-BE49-F238E27FC236}">
                <a16:creationId xmlns:a16="http://schemas.microsoft.com/office/drawing/2014/main" id="{63AB1103-820F-EB3F-0037-4038A3DD072D}"/>
              </a:ext>
            </a:extLst>
          </p:cNvPr>
          <p:cNvSpPr txBox="1"/>
          <p:nvPr/>
        </p:nvSpPr>
        <p:spPr>
          <a:xfrm>
            <a:off x="1785994" y="1205838"/>
            <a:ext cx="1143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Quantiles</a:t>
            </a:r>
            <a:endParaRPr lang="en-IN" dirty="0">
              <a:solidFill>
                <a:srgbClr val="366092"/>
              </a:solidFill>
            </a:endParaRPr>
          </a:p>
        </p:txBody>
      </p:sp>
      <p:graphicFrame>
        <p:nvGraphicFramePr>
          <p:cNvPr id="4" name="Table 4" descr="This table presents 11 rows and 2 columns showing percentiles and their corresponding values. Each row lists a specific percentile, an associated label if applicable (example quartile or median), and its corresponding data value.&#10;&#10;Row 1 100.0 percent, maximum is 190,&#10;&#10;Row 2 99.5 percent is 190,&#10;&#10;Row 3 97.5 percent is 187.525,&#10;&#10;Row 4 90.0 percent is 175.7,&#10;&#10;Row 5 75.0 percent, quartile is 155,&#10;&#10;Row 6 50.0 percent, median is 141,&#10;&#10;Row 7 25.0 percent, quartile is 117.75,&#10;&#10;Row 8 10.0 percent is 97.3,&#10;&#10;Row 9 2.5 percent is 89.375,&#10;&#10;Row 10 0.5 percent is 88,&#10;&#10;Row 11 0.0 percent, minimum is 88.">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1542616730"/>
              </p:ext>
            </p:extLst>
          </p:nvPr>
        </p:nvGraphicFramePr>
        <p:xfrm>
          <a:off x="471544" y="1559560"/>
          <a:ext cx="3733800" cy="4079240"/>
        </p:xfrm>
        <a:graphic>
          <a:graphicData uri="http://schemas.openxmlformats.org/drawingml/2006/table">
            <a:tbl>
              <a:tblPr firstRow="1" bandRow="1">
                <a:tableStyleId>{5940675A-B579-460E-94D1-54222C63F5DA}</a:tableStyleId>
              </a:tblPr>
              <a:tblGrid>
                <a:gridCol w="976256">
                  <a:extLst>
                    <a:ext uri="{9D8B030D-6E8A-4147-A177-3AD203B41FA5}">
                      <a16:colId xmlns:a16="http://schemas.microsoft.com/office/drawing/2014/main" val="1066279474"/>
                    </a:ext>
                  </a:extLst>
                </a:gridCol>
                <a:gridCol w="1512944">
                  <a:extLst>
                    <a:ext uri="{9D8B030D-6E8A-4147-A177-3AD203B41FA5}">
                      <a16:colId xmlns:a16="http://schemas.microsoft.com/office/drawing/2014/main" val="167764060"/>
                    </a:ext>
                  </a:extLst>
                </a:gridCol>
                <a:gridCol w="1244600">
                  <a:extLst>
                    <a:ext uri="{9D8B030D-6E8A-4147-A177-3AD203B41FA5}">
                      <a16:colId xmlns:a16="http://schemas.microsoft.com/office/drawing/2014/main" val="3132090407"/>
                    </a:ext>
                  </a:extLst>
                </a:gridCol>
              </a:tblGrid>
              <a:tr h="370840">
                <a:tc>
                  <a:txBody>
                    <a:bodyPr/>
                    <a:lstStyle/>
                    <a:p>
                      <a:r>
                        <a:rPr lang="en-US" b="1" dirty="0"/>
                        <a:t>100.0%</a:t>
                      </a:r>
                      <a:endParaRPr lang="en-IN" b="1" dirty="0"/>
                    </a:p>
                  </a:txBody>
                  <a:tcPr/>
                </a:tc>
                <a:tc>
                  <a:txBody>
                    <a:bodyPr/>
                    <a:lstStyle/>
                    <a:p>
                      <a:r>
                        <a:rPr lang="en-US" dirty="0"/>
                        <a:t>maximum</a:t>
                      </a:r>
                      <a:endParaRPr lang="en-IN" dirty="0"/>
                    </a:p>
                  </a:txBody>
                  <a:tcPr/>
                </a:tc>
                <a:tc>
                  <a:txBody>
                    <a:bodyPr/>
                    <a:lstStyle/>
                    <a:p>
                      <a:pPr algn="r"/>
                      <a:r>
                        <a:rPr lang="en-US" dirty="0"/>
                        <a:t>190</a:t>
                      </a:r>
                      <a:endParaRPr lang="en-IN" dirty="0"/>
                    </a:p>
                  </a:txBody>
                  <a:tcPr/>
                </a:tc>
                <a:extLst>
                  <a:ext uri="{0D108BD9-81ED-4DB2-BD59-A6C34878D82A}">
                    <a16:rowId xmlns:a16="http://schemas.microsoft.com/office/drawing/2014/main" val="1769962501"/>
                  </a:ext>
                </a:extLst>
              </a:tr>
              <a:tr h="370840">
                <a:tc>
                  <a:txBody>
                    <a:bodyPr/>
                    <a:lstStyle/>
                    <a:p>
                      <a:r>
                        <a:rPr lang="en-US" b="1" dirty="0"/>
                        <a:t>99.5%</a:t>
                      </a:r>
                      <a:endParaRPr lang="en-IN" b="1" dirty="0"/>
                    </a:p>
                  </a:txBody>
                  <a:tcPr/>
                </a:tc>
                <a:tc>
                  <a:txBody>
                    <a:bodyPr/>
                    <a:lstStyle/>
                    <a:p>
                      <a:endParaRPr lang="en-IN" dirty="0"/>
                    </a:p>
                  </a:txBody>
                  <a:tcPr/>
                </a:tc>
                <a:tc>
                  <a:txBody>
                    <a:bodyPr/>
                    <a:lstStyle/>
                    <a:p>
                      <a:pPr algn="r"/>
                      <a:r>
                        <a:rPr lang="en-US" dirty="0"/>
                        <a:t>190</a:t>
                      </a:r>
                      <a:endParaRPr lang="en-IN" dirty="0"/>
                    </a:p>
                  </a:txBody>
                  <a:tcPr/>
                </a:tc>
                <a:extLst>
                  <a:ext uri="{0D108BD9-81ED-4DB2-BD59-A6C34878D82A}">
                    <a16:rowId xmlns:a16="http://schemas.microsoft.com/office/drawing/2014/main" val="400431134"/>
                  </a:ext>
                </a:extLst>
              </a:tr>
              <a:tr h="370840">
                <a:tc>
                  <a:txBody>
                    <a:bodyPr/>
                    <a:lstStyle/>
                    <a:p>
                      <a:r>
                        <a:rPr lang="en-US" b="1" dirty="0"/>
                        <a:t>97.5%</a:t>
                      </a:r>
                      <a:endParaRPr lang="en-IN" b="1" dirty="0"/>
                    </a:p>
                  </a:txBody>
                  <a:tcPr/>
                </a:tc>
                <a:tc>
                  <a:txBody>
                    <a:bodyPr/>
                    <a:lstStyle/>
                    <a:p>
                      <a:endParaRPr lang="en-IN" dirty="0"/>
                    </a:p>
                  </a:txBody>
                  <a:tcPr/>
                </a:tc>
                <a:tc>
                  <a:txBody>
                    <a:bodyPr/>
                    <a:lstStyle/>
                    <a:p>
                      <a:pPr algn="r"/>
                      <a:r>
                        <a:rPr lang="en-US" dirty="0"/>
                        <a:t>187.525</a:t>
                      </a:r>
                      <a:endParaRPr lang="en-IN" dirty="0"/>
                    </a:p>
                  </a:txBody>
                  <a:tcPr/>
                </a:tc>
                <a:extLst>
                  <a:ext uri="{0D108BD9-81ED-4DB2-BD59-A6C34878D82A}">
                    <a16:rowId xmlns:a16="http://schemas.microsoft.com/office/drawing/2014/main" val="1712496060"/>
                  </a:ext>
                </a:extLst>
              </a:tr>
              <a:tr h="370840">
                <a:tc>
                  <a:txBody>
                    <a:bodyPr/>
                    <a:lstStyle/>
                    <a:p>
                      <a:r>
                        <a:rPr lang="en-US" b="1" dirty="0"/>
                        <a:t>90.0%</a:t>
                      </a:r>
                      <a:endParaRPr lang="en-IN" b="1" dirty="0"/>
                    </a:p>
                  </a:txBody>
                  <a:tcPr/>
                </a:tc>
                <a:tc>
                  <a:txBody>
                    <a:bodyPr/>
                    <a:lstStyle/>
                    <a:p>
                      <a:endParaRPr lang="en-IN" dirty="0"/>
                    </a:p>
                  </a:txBody>
                  <a:tcPr/>
                </a:tc>
                <a:tc>
                  <a:txBody>
                    <a:bodyPr/>
                    <a:lstStyle/>
                    <a:p>
                      <a:pPr algn="r"/>
                      <a:r>
                        <a:rPr lang="en-US" dirty="0"/>
                        <a:t>175.7</a:t>
                      </a:r>
                      <a:endParaRPr lang="en-IN" dirty="0"/>
                    </a:p>
                  </a:txBody>
                  <a:tcPr/>
                </a:tc>
                <a:extLst>
                  <a:ext uri="{0D108BD9-81ED-4DB2-BD59-A6C34878D82A}">
                    <a16:rowId xmlns:a16="http://schemas.microsoft.com/office/drawing/2014/main" val="2185511952"/>
                  </a:ext>
                </a:extLst>
              </a:tr>
              <a:tr h="370840">
                <a:tc>
                  <a:txBody>
                    <a:bodyPr/>
                    <a:lstStyle/>
                    <a:p>
                      <a:r>
                        <a:rPr lang="en-US" b="1" dirty="0"/>
                        <a:t>75.0%</a:t>
                      </a:r>
                      <a:endParaRPr lang="en-IN" b="1" dirty="0"/>
                    </a:p>
                  </a:txBody>
                  <a:tcPr/>
                </a:tc>
                <a:tc>
                  <a:txBody>
                    <a:bodyPr/>
                    <a:lstStyle/>
                    <a:p>
                      <a:r>
                        <a:rPr lang="en-US" dirty="0"/>
                        <a:t>quartile</a:t>
                      </a:r>
                      <a:endParaRPr lang="en-IN" dirty="0"/>
                    </a:p>
                  </a:txBody>
                  <a:tcPr/>
                </a:tc>
                <a:tc>
                  <a:txBody>
                    <a:bodyPr/>
                    <a:lstStyle/>
                    <a:p>
                      <a:pPr algn="r"/>
                      <a:r>
                        <a:rPr lang="en-US" dirty="0"/>
                        <a:t>155</a:t>
                      </a:r>
                      <a:endParaRPr lang="en-IN" dirty="0"/>
                    </a:p>
                  </a:txBody>
                  <a:tcPr/>
                </a:tc>
                <a:extLst>
                  <a:ext uri="{0D108BD9-81ED-4DB2-BD59-A6C34878D82A}">
                    <a16:rowId xmlns:a16="http://schemas.microsoft.com/office/drawing/2014/main" val="625880171"/>
                  </a:ext>
                </a:extLst>
              </a:tr>
              <a:tr h="370840">
                <a:tc>
                  <a:txBody>
                    <a:bodyPr/>
                    <a:lstStyle/>
                    <a:p>
                      <a:r>
                        <a:rPr lang="en-US" b="1" dirty="0"/>
                        <a:t>50.0%</a:t>
                      </a:r>
                      <a:endParaRPr lang="en-IN" b="1" dirty="0"/>
                    </a:p>
                  </a:txBody>
                  <a:tcPr/>
                </a:tc>
                <a:tc>
                  <a:txBody>
                    <a:bodyPr/>
                    <a:lstStyle/>
                    <a:p>
                      <a:r>
                        <a:rPr lang="en-US" dirty="0"/>
                        <a:t>median</a:t>
                      </a:r>
                      <a:endParaRPr lang="en-IN" dirty="0"/>
                    </a:p>
                  </a:txBody>
                  <a:tcPr/>
                </a:tc>
                <a:tc>
                  <a:txBody>
                    <a:bodyPr/>
                    <a:lstStyle/>
                    <a:p>
                      <a:pPr algn="r"/>
                      <a:r>
                        <a:rPr lang="en-US" dirty="0"/>
                        <a:t>141</a:t>
                      </a:r>
                      <a:endParaRPr lang="en-IN" dirty="0"/>
                    </a:p>
                  </a:txBody>
                  <a:tcPr/>
                </a:tc>
                <a:extLst>
                  <a:ext uri="{0D108BD9-81ED-4DB2-BD59-A6C34878D82A}">
                    <a16:rowId xmlns:a16="http://schemas.microsoft.com/office/drawing/2014/main" val="1109688490"/>
                  </a:ext>
                </a:extLst>
              </a:tr>
              <a:tr h="370840">
                <a:tc>
                  <a:txBody>
                    <a:bodyPr/>
                    <a:lstStyle/>
                    <a:p>
                      <a:r>
                        <a:rPr lang="en-US" b="1" dirty="0"/>
                        <a:t>25.0%</a:t>
                      </a:r>
                      <a:endParaRPr lang="en-IN" b="1" dirty="0"/>
                    </a:p>
                  </a:txBody>
                  <a:tcPr/>
                </a:tc>
                <a:tc>
                  <a:txBody>
                    <a:bodyPr/>
                    <a:lstStyle/>
                    <a:p>
                      <a:r>
                        <a:rPr lang="en-US" dirty="0"/>
                        <a:t>quartile</a:t>
                      </a:r>
                      <a:endParaRPr lang="en-IN" dirty="0"/>
                    </a:p>
                  </a:txBody>
                  <a:tcPr/>
                </a:tc>
                <a:tc>
                  <a:txBody>
                    <a:bodyPr/>
                    <a:lstStyle/>
                    <a:p>
                      <a:pPr algn="r"/>
                      <a:r>
                        <a:rPr lang="en-US" dirty="0"/>
                        <a:t>117.75</a:t>
                      </a:r>
                      <a:endParaRPr lang="en-IN" dirty="0"/>
                    </a:p>
                  </a:txBody>
                  <a:tcPr/>
                </a:tc>
                <a:extLst>
                  <a:ext uri="{0D108BD9-81ED-4DB2-BD59-A6C34878D82A}">
                    <a16:rowId xmlns:a16="http://schemas.microsoft.com/office/drawing/2014/main" val="1217521929"/>
                  </a:ext>
                </a:extLst>
              </a:tr>
              <a:tr h="370840">
                <a:tc>
                  <a:txBody>
                    <a:bodyPr/>
                    <a:lstStyle/>
                    <a:p>
                      <a:r>
                        <a:rPr lang="en-US" b="1" dirty="0"/>
                        <a:t>10.0%</a:t>
                      </a:r>
                      <a:endParaRPr lang="en-IN" b="1" dirty="0"/>
                    </a:p>
                  </a:txBody>
                  <a:tcPr/>
                </a:tc>
                <a:tc>
                  <a:txBody>
                    <a:bodyPr/>
                    <a:lstStyle/>
                    <a:p>
                      <a:endParaRPr lang="en-IN" dirty="0"/>
                    </a:p>
                  </a:txBody>
                  <a:tcPr/>
                </a:tc>
                <a:tc>
                  <a:txBody>
                    <a:bodyPr/>
                    <a:lstStyle/>
                    <a:p>
                      <a:pPr algn="r"/>
                      <a:r>
                        <a:rPr lang="en-US" dirty="0"/>
                        <a:t>97.3</a:t>
                      </a:r>
                      <a:endParaRPr lang="en-IN" dirty="0"/>
                    </a:p>
                  </a:txBody>
                  <a:tcPr/>
                </a:tc>
                <a:extLst>
                  <a:ext uri="{0D108BD9-81ED-4DB2-BD59-A6C34878D82A}">
                    <a16:rowId xmlns:a16="http://schemas.microsoft.com/office/drawing/2014/main" val="4235648399"/>
                  </a:ext>
                </a:extLst>
              </a:tr>
              <a:tr h="370840">
                <a:tc>
                  <a:txBody>
                    <a:bodyPr/>
                    <a:lstStyle/>
                    <a:p>
                      <a:r>
                        <a:rPr lang="en-US" b="1" dirty="0"/>
                        <a:t>2.5%</a:t>
                      </a:r>
                      <a:endParaRPr lang="en-IN" b="1" dirty="0"/>
                    </a:p>
                  </a:txBody>
                  <a:tcPr/>
                </a:tc>
                <a:tc>
                  <a:txBody>
                    <a:bodyPr/>
                    <a:lstStyle/>
                    <a:p>
                      <a:endParaRPr lang="en-IN" dirty="0"/>
                    </a:p>
                  </a:txBody>
                  <a:tcPr/>
                </a:tc>
                <a:tc>
                  <a:txBody>
                    <a:bodyPr/>
                    <a:lstStyle/>
                    <a:p>
                      <a:pPr algn="r"/>
                      <a:r>
                        <a:rPr lang="en-US" dirty="0"/>
                        <a:t>89.375</a:t>
                      </a:r>
                      <a:endParaRPr lang="en-IN" dirty="0"/>
                    </a:p>
                  </a:txBody>
                  <a:tcPr/>
                </a:tc>
                <a:extLst>
                  <a:ext uri="{0D108BD9-81ED-4DB2-BD59-A6C34878D82A}">
                    <a16:rowId xmlns:a16="http://schemas.microsoft.com/office/drawing/2014/main" val="930960126"/>
                  </a:ext>
                </a:extLst>
              </a:tr>
              <a:tr h="370840">
                <a:tc>
                  <a:txBody>
                    <a:bodyPr/>
                    <a:lstStyle/>
                    <a:p>
                      <a:r>
                        <a:rPr lang="en-US" b="1" dirty="0"/>
                        <a:t>0.5%</a:t>
                      </a:r>
                      <a:endParaRPr lang="en-IN" b="1" dirty="0"/>
                    </a:p>
                  </a:txBody>
                  <a:tcPr/>
                </a:tc>
                <a:tc>
                  <a:txBody>
                    <a:bodyPr/>
                    <a:lstStyle/>
                    <a:p>
                      <a:endParaRPr lang="en-IN" dirty="0"/>
                    </a:p>
                  </a:txBody>
                  <a:tcPr/>
                </a:tc>
                <a:tc>
                  <a:txBody>
                    <a:bodyPr/>
                    <a:lstStyle/>
                    <a:p>
                      <a:pPr algn="r"/>
                      <a:r>
                        <a:rPr lang="en-US" dirty="0"/>
                        <a:t>88</a:t>
                      </a:r>
                      <a:endParaRPr lang="en-IN" dirty="0"/>
                    </a:p>
                  </a:txBody>
                  <a:tcPr/>
                </a:tc>
                <a:extLst>
                  <a:ext uri="{0D108BD9-81ED-4DB2-BD59-A6C34878D82A}">
                    <a16:rowId xmlns:a16="http://schemas.microsoft.com/office/drawing/2014/main" val="3001853819"/>
                  </a:ext>
                </a:extLst>
              </a:tr>
              <a:tr h="370840">
                <a:tc>
                  <a:txBody>
                    <a:bodyPr/>
                    <a:lstStyle/>
                    <a:p>
                      <a:r>
                        <a:rPr lang="en-US" b="1" dirty="0"/>
                        <a:t>0.0%</a:t>
                      </a:r>
                      <a:endParaRPr lang="en-IN" b="1" dirty="0"/>
                    </a:p>
                  </a:txBody>
                  <a:tcPr/>
                </a:tc>
                <a:tc>
                  <a:txBody>
                    <a:bodyPr/>
                    <a:lstStyle/>
                    <a:p>
                      <a:r>
                        <a:rPr lang="en-US" dirty="0"/>
                        <a:t>minimum</a:t>
                      </a:r>
                      <a:endParaRPr lang="en-IN" dirty="0"/>
                    </a:p>
                  </a:txBody>
                  <a:tcPr/>
                </a:tc>
                <a:tc>
                  <a:txBody>
                    <a:bodyPr/>
                    <a:lstStyle/>
                    <a:p>
                      <a:pPr algn="r"/>
                      <a:r>
                        <a:rPr lang="en-US" dirty="0"/>
                        <a:t>88</a:t>
                      </a:r>
                      <a:endParaRPr lang="en-IN" dirty="0"/>
                    </a:p>
                  </a:txBody>
                  <a:tcPr/>
                </a:tc>
                <a:extLst>
                  <a:ext uri="{0D108BD9-81ED-4DB2-BD59-A6C34878D82A}">
                    <a16:rowId xmlns:a16="http://schemas.microsoft.com/office/drawing/2014/main" val="829463796"/>
                  </a:ext>
                </a:extLst>
              </a:tr>
            </a:tbl>
          </a:graphicData>
        </a:graphic>
      </p:graphicFrame>
      <p:sp>
        <p:nvSpPr>
          <p:cNvPr id="6" name="TextBox 5">
            <a:extLst>
              <a:ext uri="{FF2B5EF4-FFF2-40B4-BE49-F238E27FC236}">
                <a16:creationId xmlns:a16="http://schemas.microsoft.com/office/drawing/2014/main" id="{3DB35A22-8D8A-2256-48CA-AA97E097EAFC}"/>
              </a:ext>
            </a:extLst>
          </p:cNvPr>
          <p:cNvSpPr txBox="1"/>
          <p:nvPr/>
        </p:nvSpPr>
        <p:spPr>
          <a:xfrm>
            <a:off x="5448300" y="1231754"/>
            <a:ext cx="1981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Summary Statistics</a:t>
            </a:r>
            <a:endParaRPr lang="en-IN" dirty="0">
              <a:solidFill>
                <a:srgbClr val="366092"/>
              </a:solidFill>
            </a:endParaRPr>
          </a:p>
        </p:txBody>
      </p:sp>
      <p:graphicFrame>
        <p:nvGraphicFramePr>
          <p:cNvPr id="5" name="Table 5" descr="The table contains 6 rows and 2 columns summarizing key statistical measures for a dataset.&#10;&#10;Mean is 137.48,&#10;&#10;Standard Deviation (Std Dev) is 25.570423,&#10;&#10;Standard Error of the Mean (Std Err Mean) is 3.6162039,&#10;&#10;Upper 95 percent Mean is 144.74703,&#10;&#10;Lower 95 percent Mean is 130.21297,&#10;&#10;Sample Size (N) is 50.">
            <a:extLst>
              <a:ext uri="{FF2B5EF4-FFF2-40B4-BE49-F238E27FC236}">
                <a16:creationId xmlns:a16="http://schemas.microsoft.com/office/drawing/2014/main" id="{D4AE2291-2B13-4C53-BAB8-5B2EDF04A696}"/>
              </a:ext>
            </a:extLst>
          </p:cNvPr>
          <p:cNvGraphicFramePr>
            <a:graphicFrameLocks noGrp="1"/>
          </p:cNvGraphicFramePr>
          <p:nvPr>
            <p:extLst>
              <p:ext uri="{D42A27DB-BD31-4B8C-83A1-F6EECF244321}">
                <p14:modId xmlns:p14="http://schemas.microsoft.com/office/powerpoint/2010/main" val="1745507345"/>
              </p:ext>
            </p:extLst>
          </p:nvPr>
        </p:nvGraphicFramePr>
        <p:xfrm>
          <a:off x="4495800" y="1584960"/>
          <a:ext cx="3886200" cy="2225040"/>
        </p:xfrm>
        <a:graphic>
          <a:graphicData uri="http://schemas.openxmlformats.org/drawingml/2006/table">
            <a:tbl>
              <a:tblPr firstRow="1" bandRow="1">
                <a:tableStyleId>{5940675A-B579-460E-94D1-54222C63F5DA}</a:tableStyleId>
              </a:tblPr>
              <a:tblGrid>
                <a:gridCol w="1943100">
                  <a:extLst>
                    <a:ext uri="{9D8B030D-6E8A-4147-A177-3AD203B41FA5}">
                      <a16:colId xmlns:a16="http://schemas.microsoft.com/office/drawing/2014/main" val="2188678264"/>
                    </a:ext>
                  </a:extLst>
                </a:gridCol>
                <a:gridCol w="1943100">
                  <a:extLst>
                    <a:ext uri="{9D8B030D-6E8A-4147-A177-3AD203B41FA5}">
                      <a16:colId xmlns:a16="http://schemas.microsoft.com/office/drawing/2014/main" val="2103662144"/>
                    </a:ext>
                  </a:extLst>
                </a:gridCol>
              </a:tblGrid>
              <a:tr h="370840">
                <a:tc>
                  <a:txBody>
                    <a:bodyPr/>
                    <a:lstStyle/>
                    <a:p>
                      <a:r>
                        <a:rPr lang="en-US" b="1" dirty="0"/>
                        <a:t>Mean</a:t>
                      </a:r>
                      <a:endParaRPr lang="en-IN" b="1" dirty="0"/>
                    </a:p>
                  </a:txBody>
                  <a:tcPr/>
                </a:tc>
                <a:tc>
                  <a:txBody>
                    <a:bodyPr/>
                    <a:lstStyle/>
                    <a:p>
                      <a:pPr algn="r"/>
                      <a:r>
                        <a:rPr lang="en-US" dirty="0"/>
                        <a:t>137.48</a:t>
                      </a:r>
                      <a:endParaRPr lang="en-IN" dirty="0"/>
                    </a:p>
                  </a:txBody>
                  <a:tcPr/>
                </a:tc>
                <a:extLst>
                  <a:ext uri="{0D108BD9-81ED-4DB2-BD59-A6C34878D82A}">
                    <a16:rowId xmlns:a16="http://schemas.microsoft.com/office/drawing/2014/main" val="4211263689"/>
                  </a:ext>
                </a:extLst>
              </a:tr>
              <a:tr h="370840">
                <a:tc>
                  <a:txBody>
                    <a:bodyPr/>
                    <a:lstStyle/>
                    <a:p>
                      <a:r>
                        <a:rPr lang="en-US" b="1" dirty="0"/>
                        <a:t>Std Dev</a:t>
                      </a:r>
                      <a:endParaRPr lang="en-IN" b="1" dirty="0"/>
                    </a:p>
                  </a:txBody>
                  <a:tcPr/>
                </a:tc>
                <a:tc>
                  <a:txBody>
                    <a:bodyPr/>
                    <a:lstStyle/>
                    <a:p>
                      <a:pPr algn="r"/>
                      <a:r>
                        <a:rPr lang="en-US" dirty="0"/>
                        <a:t>25.570423</a:t>
                      </a:r>
                      <a:endParaRPr lang="en-IN" dirty="0"/>
                    </a:p>
                  </a:txBody>
                  <a:tcPr/>
                </a:tc>
                <a:extLst>
                  <a:ext uri="{0D108BD9-81ED-4DB2-BD59-A6C34878D82A}">
                    <a16:rowId xmlns:a16="http://schemas.microsoft.com/office/drawing/2014/main" val="477897782"/>
                  </a:ext>
                </a:extLst>
              </a:tr>
              <a:tr h="370840">
                <a:tc>
                  <a:txBody>
                    <a:bodyPr/>
                    <a:lstStyle/>
                    <a:p>
                      <a:r>
                        <a:rPr lang="en-US" b="1" dirty="0"/>
                        <a:t>Std Err Mean</a:t>
                      </a:r>
                      <a:endParaRPr lang="en-IN" b="1" dirty="0"/>
                    </a:p>
                  </a:txBody>
                  <a:tcPr/>
                </a:tc>
                <a:tc>
                  <a:txBody>
                    <a:bodyPr/>
                    <a:lstStyle/>
                    <a:p>
                      <a:pPr algn="r"/>
                      <a:r>
                        <a:rPr lang="en-US" dirty="0"/>
                        <a:t>3.6162039</a:t>
                      </a:r>
                      <a:endParaRPr lang="en-IN" dirty="0"/>
                    </a:p>
                  </a:txBody>
                  <a:tcPr/>
                </a:tc>
                <a:extLst>
                  <a:ext uri="{0D108BD9-81ED-4DB2-BD59-A6C34878D82A}">
                    <a16:rowId xmlns:a16="http://schemas.microsoft.com/office/drawing/2014/main" val="614094881"/>
                  </a:ext>
                </a:extLst>
              </a:tr>
              <a:tr h="370840">
                <a:tc>
                  <a:txBody>
                    <a:bodyPr/>
                    <a:lstStyle/>
                    <a:p>
                      <a:r>
                        <a:rPr lang="en-US" b="1" dirty="0"/>
                        <a:t>Upper 95% Mean</a:t>
                      </a:r>
                      <a:endParaRPr lang="en-IN" b="1" dirty="0"/>
                    </a:p>
                  </a:txBody>
                  <a:tcPr/>
                </a:tc>
                <a:tc>
                  <a:txBody>
                    <a:bodyPr/>
                    <a:lstStyle/>
                    <a:p>
                      <a:pPr algn="r"/>
                      <a:r>
                        <a:rPr lang="en-US" dirty="0"/>
                        <a:t>144.74703</a:t>
                      </a:r>
                      <a:endParaRPr lang="en-IN" dirty="0"/>
                    </a:p>
                  </a:txBody>
                  <a:tcPr/>
                </a:tc>
                <a:extLst>
                  <a:ext uri="{0D108BD9-81ED-4DB2-BD59-A6C34878D82A}">
                    <a16:rowId xmlns:a16="http://schemas.microsoft.com/office/drawing/2014/main" val="956231992"/>
                  </a:ext>
                </a:extLst>
              </a:tr>
              <a:tr h="370840">
                <a:tc>
                  <a:txBody>
                    <a:bodyPr/>
                    <a:lstStyle/>
                    <a:p>
                      <a:r>
                        <a:rPr lang="en-US" b="1" dirty="0"/>
                        <a:t>Lower 95% Mean</a:t>
                      </a:r>
                      <a:endParaRPr lang="en-IN" b="1" dirty="0"/>
                    </a:p>
                  </a:txBody>
                  <a:tcPr/>
                </a:tc>
                <a:tc>
                  <a:txBody>
                    <a:bodyPr/>
                    <a:lstStyle/>
                    <a:p>
                      <a:pPr algn="r"/>
                      <a:r>
                        <a:rPr lang="en-US" dirty="0"/>
                        <a:t>130.21297</a:t>
                      </a:r>
                      <a:endParaRPr lang="en-IN" dirty="0"/>
                    </a:p>
                  </a:txBody>
                  <a:tcPr/>
                </a:tc>
                <a:extLst>
                  <a:ext uri="{0D108BD9-81ED-4DB2-BD59-A6C34878D82A}">
                    <a16:rowId xmlns:a16="http://schemas.microsoft.com/office/drawing/2014/main" val="3301619565"/>
                  </a:ext>
                </a:extLst>
              </a:tr>
              <a:tr h="370840">
                <a:tc>
                  <a:txBody>
                    <a:bodyPr/>
                    <a:lstStyle/>
                    <a:p>
                      <a:r>
                        <a:rPr lang="en-US" b="1" dirty="0"/>
                        <a:t>N</a:t>
                      </a:r>
                      <a:endParaRPr lang="en-IN" b="1" dirty="0"/>
                    </a:p>
                  </a:txBody>
                  <a:tcPr/>
                </a:tc>
                <a:tc>
                  <a:txBody>
                    <a:bodyPr/>
                    <a:lstStyle/>
                    <a:p>
                      <a:pPr algn="r"/>
                      <a:r>
                        <a:rPr lang="en-US" dirty="0"/>
                        <a:t>50</a:t>
                      </a:r>
                      <a:endParaRPr lang="en-IN" dirty="0"/>
                    </a:p>
                  </a:txBody>
                  <a:tcPr/>
                </a:tc>
                <a:extLst>
                  <a:ext uri="{0D108BD9-81ED-4DB2-BD59-A6C34878D82A}">
                    <a16:rowId xmlns:a16="http://schemas.microsoft.com/office/drawing/2014/main" val="2487818590"/>
                  </a:ext>
                </a:extLst>
              </a:tr>
            </a:tbl>
          </a:graphicData>
        </a:graphic>
      </p:graphicFrame>
    </p:spTree>
    <p:extLst>
      <p:ext uri="{BB962C8B-B14F-4D97-AF65-F5344CB8AC3E}">
        <p14:creationId xmlns:p14="http://schemas.microsoft.com/office/powerpoint/2010/main" val="3008384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16</a:t>
            </a:r>
            <a:endParaRPr dirty="0"/>
          </a:p>
        </p:txBody>
      </p:sp>
      <p:sp>
        <p:nvSpPr>
          <p:cNvPr id="7" name="TextBox 6">
            <a:extLst>
              <a:ext uri="{FF2B5EF4-FFF2-40B4-BE49-F238E27FC236}">
                <a16:creationId xmlns:a16="http://schemas.microsoft.com/office/drawing/2014/main" id="{BC85F864-C1D7-E563-D70E-8572E1A71827}"/>
              </a:ext>
            </a:extLst>
          </p:cNvPr>
          <p:cNvSpPr txBox="1"/>
          <p:nvPr/>
        </p:nvSpPr>
        <p:spPr>
          <a:xfrm>
            <a:off x="3093271" y="1203960"/>
            <a:ext cx="2743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Fitted Normal Distribution</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4" name="Table 4" descr="The table, titled “Fitted Normal Distribution”, contains five columns: Parameter, Estimate, Standard Error, Lower 95 percent, and Upper 95 percent, containing 2 rows:&#10;&#10;Row 1 For the Location parameter, mu, the estimate is 137.48, with a standard error of 3.6162039, Lower 95 percent is 130.39237, and its Upper 95 percent is 144.56763.&#10;&#10;Row 2 For the Dispersion parameter, sigma, the estimate is 25.570423, with a standard error of 0.5134322, Lower 95 percent is 24.583658, and its Upper 95 percent is 26.571811.">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1430995732"/>
                  </p:ext>
                </p:extLst>
              </p:nvPr>
            </p:nvGraphicFramePr>
            <p:xfrm>
              <a:off x="471544" y="1554480"/>
              <a:ext cx="7910455" cy="1112520"/>
            </p:xfrm>
            <a:graphic>
              <a:graphicData uri="http://schemas.openxmlformats.org/drawingml/2006/table">
                <a:tbl>
                  <a:tblPr firstRow="1" bandRow="1">
                    <a:tableStyleId>{5940675A-B579-460E-94D1-54222C63F5DA}</a:tableStyleId>
                  </a:tblPr>
                  <a:tblGrid>
                    <a:gridCol w="1493658">
                      <a:extLst>
                        <a:ext uri="{9D8B030D-6E8A-4147-A177-3AD203B41FA5}">
                          <a16:colId xmlns:a16="http://schemas.microsoft.com/office/drawing/2014/main" val="1066279474"/>
                        </a:ext>
                      </a:extLst>
                    </a:gridCol>
                    <a:gridCol w="549398">
                      <a:extLst>
                        <a:ext uri="{9D8B030D-6E8A-4147-A177-3AD203B41FA5}">
                          <a16:colId xmlns:a16="http://schemas.microsoft.com/office/drawing/2014/main" val="167764060"/>
                        </a:ext>
                      </a:extLst>
                    </a:gridCol>
                    <a:gridCol w="1295400">
                      <a:extLst>
                        <a:ext uri="{9D8B030D-6E8A-4147-A177-3AD203B41FA5}">
                          <a16:colId xmlns:a16="http://schemas.microsoft.com/office/drawing/2014/main" val="76510583"/>
                        </a:ext>
                      </a:extLst>
                    </a:gridCol>
                    <a:gridCol w="1447800">
                      <a:extLst>
                        <a:ext uri="{9D8B030D-6E8A-4147-A177-3AD203B41FA5}">
                          <a16:colId xmlns:a16="http://schemas.microsoft.com/office/drawing/2014/main" val="929071474"/>
                        </a:ext>
                      </a:extLst>
                    </a:gridCol>
                    <a:gridCol w="1447800">
                      <a:extLst>
                        <a:ext uri="{9D8B030D-6E8A-4147-A177-3AD203B41FA5}">
                          <a16:colId xmlns:a16="http://schemas.microsoft.com/office/drawing/2014/main" val="2029590651"/>
                        </a:ext>
                      </a:extLst>
                    </a:gridCol>
                    <a:gridCol w="1676399">
                      <a:extLst>
                        <a:ext uri="{9D8B030D-6E8A-4147-A177-3AD203B41FA5}">
                          <a16:colId xmlns:a16="http://schemas.microsoft.com/office/drawing/2014/main" val="3132090407"/>
                        </a:ext>
                      </a:extLst>
                    </a:gridCol>
                  </a:tblGrid>
                  <a:tr h="370840">
                    <a:tc>
                      <a:txBody>
                        <a:bodyPr/>
                        <a:lstStyle/>
                        <a:p>
                          <a:pPr algn="ctr"/>
                          <a:r>
                            <a:rPr lang="en-US" b="1" dirty="0"/>
                            <a:t>Parameter</a:t>
                          </a:r>
                          <a:endParaRPr lang="en-IN" b="1" dirty="0"/>
                        </a:p>
                      </a:txBody>
                      <a:tcPr/>
                    </a:tc>
                    <a:tc>
                      <a:txBody>
                        <a:bodyPr/>
                        <a:lstStyle/>
                        <a:p>
                          <a:pPr algn="ctr"/>
                          <a:endParaRPr lang="en-IN" b="1" dirty="0"/>
                        </a:p>
                      </a:txBody>
                      <a:tcPr/>
                    </a:tc>
                    <a:tc>
                      <a:txBody>
                        <a:bodyPr/>
                        <a:lstStyle/>
                        <a:p>
                          <a:pPr algn="ctr"/>
                          <a:r>
                            <a:rPr lang="en-US" b="1" dirty="0"/>
                            <a:t>Estimate</a:t>
                          </a:r>
                          <a:endParaRPr lang="en-IN" b="1" dirty="0"/>
                        </a:p>
                      </a:txBody>
                      <a:tcPr/>
                    </a:tc>
                    <a:tc>
                      <a:txBody>
                        <a:bodyPr/>
                        <a:lstStyle/>
                        <a:p>
                          <a:pPr algn="ctr"/>
                          <a:r>
                            <a:rPr lang="en-US" b="1" dirty="0"/>
                            <a:t>Std Error</a:t>
                          </a:r>
                          <a:endParaRPr lang="en-IN" b="1" dirty="0"/>
                        </a:p>
                      </a:txBody>
                      <a:tcPr/>
                    </a:tc>
                    <a:tc>
                      <a:txBody>
                        <a:bodyPr/>
                        <a:lstStyle/>
                        <a:p>
                          <a:pPr algn="ctr"/>
                          <a:r>
                            <a:rPr lang="en-US" b="1" dirty="0"/>
                            <a:t>Lower 95%</a:t>
                          </a:r>
                          <a:endParaRPr lang="en-IN" b="1" dirty="0"/>
                        </a:p>
                      </a:txBody>
                      <a:tcPr/>
                    </a:tc>
                    <a:tc>
                      <a:txBody>
                        <a:bodyPr/>
                        <a:lstStyle/>
                        <a:p>
                          <a:pPr algn="ctr"/>
                          <a:r>
                            <a:rPr lang="en-US" b="1" dirty="0"/>
                            <a:t>Upper 95%</a:t>
                          </a:r>
                          <a:endParaRPr lang="en-IN" b="1" dirty="0"/>
                        </a:p>
                      </a:txBody>
                      <a:tcPr/>
                    </a:tc>
                    <a:extLst>
                      <a:ext uri="{0D108BD9-81ED-4DB2-BD59-A6C34878D82A}">
                        <a16:rowId xmlns:a16="http://schemas.microsoft.com/office/drawing/2014/main" val="1769962501"/>
                      </a:ext>
                    </a:extLst>
                  </a:tr>
                  <a:tr h="370840">
                    <a:tc>
                      <a:txBody>
                        <a:bodyPr/>
                        <a:lstStyle/>
                        <a:p>
                          <a:r>
                            <a:rPr lang="en-US" b="1" dirty="0"/>
                            <a:t>Location</a:t>
                          </a:r>
                          <a:endParaRPr lang="en-IN" b="1" dirty="0"/>
                        </a:p>
                      </a:txBody>
                      <a:tcPr/>
                    </a:tc>
                    <a:tc>
                      <a:txBody>
                        <a:bodyPr/>
                        <a:lstStyle/>
                        <a:p>
                          <a:pPr/>
                          <a14:m>
                            <m:oMathPara xmlns:m="http://schemas.openxmlformats.org/officeDocument/2006/math">
                              <m:oMathParaPr>
                                <m:jc m:val="centerGroup"/>
                              </m:oMathParaPr>
                              <m:oMath xmlns:m="http://schemas.openxmlformats.org/officeDocument/2006/math">
                                <m:r>
                                  <a:rPr lang="ar-AE" smtClean="0">
                                    <a:latin typeface="Cambria Math" panose="02040503050406030204" pitchFamily="18" charset="0"/>
                                  </a:rPr>
                                  <m:t>𝜇</m:t>
                                </m:r>
                              </m:oMath>
                            </m:oMathPara>
                          </a14:m>
                          <a:endParaRPr lang="en-IN" dirty="0"/>
                        </a:p>
                      </a:txBody>
                      <a:tcPr/>
                    </a:tc>
                    <a:tc>
                      <a:txBody>
                        <a:bodyPr/>
                        <a:lstStyle/>
                        <a:p>
                          <a:pPr algn="r"/>
                          <a:r>
                            <a:rPr lang="en-US" dirty="0"/>
                            <a:t>137.48</a:t>
                          </a:r>
                          <a:endParaRPr lang="en-IN" dirty="0"/>
                        </a:p>
                      </a:txBody>
                      <a:tcPr/>
                    </a:tc>
                    <a:tc>
                      <a:txBody>
                        <a:bodyPr/>
                        <a:lstStyle/>
                        <a:p>
                          <a:pPr algn="r"/>
                          <a:r>
                            <a:rPr lang="en-US" dirty="0"/>
                            <a:t>3.6162039</a:t>
                          </a:r>
                          <a:endParaRPr lang="en-IN" dirty="0"/>
                        </a:p>
                      </a:txBody>
                      <a:tcPr/>
                    </a:tc>
                    <a:tc>
                      <a:txBody>
                        <a:bodyPr/>
                        <a:lstStyle/>
                        <a:p>
                          <a:pPr algn="r"/>
                          <a:r>
                            <a:rPr lang="en-US" dirty="0"/>
                            <a:t>130.39237</a:t>
                          </a:r>
                          <a:endParaRPr lang="en-IN" dirty="0"/>
                        </a:p>
                      </a:txBody>
                      <a:tcPr/>
                    </a:tc>
                    <a:tc>
                      <a:txBody>
                        <a:bodyPr/>
                        <a:lstStyle/>
                        <a:p>
                          <a:pPr algn="r"/>
                          <a:r>
                            <a:rPr lang="en-US" dirty="0"/>
                            <a:t>144.56763</a:t>
                          </a:r>
                          <a:endParaRPr lang="en-IN" dirty="0"/>
                        </a:p>
                      </a:txBody>
                      <a:tcPr/>
                    </a:tc>
                    <a:extLst>
                      <a:ext uri="{0D108BD9-81ED-4DB2-BD59-A6C34878D82A}">
                        <a16:rowId xmlns:a16="http://schemas.microsoft.com/office/drawing/2014/main" val="400431134"/>
                      </a:ext>
                    </a:extLst>
                  </a:tr>
                  <a:tr h="370840">
                    <a:tc>
                      <a:txBody>
                        <a:bodyPr/>
                        <a:lstStyle/>
                        <a:p>
                          <a:r>
                            <a:rPr lang="en-US" b="1" dirty="0"/>
                            <a:t>Dispersion</a:t>
                          </a:r>
                          <a:endParaRPr lang="en-IN" b="1" dirty="0"/>
                        </a:p>
                      </a:txBody>
                      <a:tcPr/>
                    </a:tc>
                    <a:tc>
                      <a:txBody>
                        <a:bodyPr/>
                        <a:lstStyle/>
                        <a:p>
                          <a:pPr/>
                          <a14:m>
                            <m:oMathPara xmlns:m="http://schemas.openxmlformats.org/officeDocument/2006/math">
                              <m:oMathParaPr>
                                <m:jc m:val="centerGroup"/>
                              </m:oMathParaPr>
                              <m:oMath xmlns:m="http://schemas.openxmlformats.org/officeDocument/2006/math">
                                <m:r>
                                  <a:rPr lang="en-IN" smtClean="0">
                                    <a:latin typeface="Cambria Math" panose="02040503050406030204" pitchFamily="18" charset="0"/>
                                  </a:rPr>
                                  <m:t>𝜎</m:t>
                                </m:r>
                              </m:oMath>
                            </m:oMathPara>
                          </a14:m>
                          <a:endParaRPr lang="en-IN" dirty="0"/>
                        </a:p>
                      </a:txBody>
                      <a:tcPr/>
                    </a:tc>
                    <a:tc>
                      <a:txBody>
                        <a:bodyPr/>
                        <a:lstStyle/>
                        <a:p>
                          <a:pPr algn="r"/>
                          <a:r>
                            <a:rPr lang="en-US" dirty="0"/>
                            <a:t>25.570423</a:t>
                          </a:r>
                          <a:endParaRPr lang="en-IN" dirty="0"/>
                        </a:p>
                      </a:txBody>
                      <a:tcPr/>
                    </a:tc>
                    <a:tc>
                      <a:txBody>
                        <a:bodyPr/>
                        <a:lstStyle/>
                        <a:p>
                          <a:pPr algn="r"/>
                          <a:r>
                            <a:rPr lang="en-US" dirty="0"/>
                            <a:t>0.5134322</a:t>
                          </a:r>
                          <a:endParaRPr lang="en-IN" dirty="0"/>
                        </a:p>
                      </a:txBody>
                      <a:tcPr/>
                    </a:tc>
                    <a:tc>
                      <a:txBody>
                        <a:bodyPr/>
                        <a:lstStyle/>
                        <a:p>
                          <a:pPr algn="r"/>
                          <a:r>
                            <a:rPr lang="en-US" dirty="0"/>
                            <a:t>24.583658</a:t>
                          </a:r>
                          <a:endParaRPr lang="en-IN" dirty="0"/>
                        </a:p>
                      </a:txBody>
                      <a:tcPr/>
                    </a:tc>
                    <a:tc>
                      <a:txBody>
                        <a:bodyPr/>
                        <a:lstStyle/>
                        <a:p>
                          <a:pPr algn="r"/>
                          <a:r>
                            <a:rPr lang="en-US" dirty="0"/>
                            <a:t>26.571811</a:t>
                          </a:r>
                          <a:endParaRPr lang="en-IN" dirty="0"/>
                        </a:p>
                      </a:txBody>
                      <a:tcPr/>
                    </a:tc>
                    <a:extLst>
                      <a:ext uri="{0D108BD9-81ED-4DB2-BD59-A6C34878D82A}">
                        <a16:rowId xmlns:a16="http://schemas.microsoft.com/office/drawing/2014/main" val="1712496060"/>
                      </a:ext>
                    </a:extLst>
                  </a:tr>
                </a:tbl>
              </a:graphicData>
            </a:graphic>
          </p:graphicFrame>
        </mc:Choice>
        <mc:Fallback>
          <p:graphicFrame>
            <p:nvGraphicFramePr>
              <p:cNvPr id="4" name="Table 4" descr="The table, titled “Fitted Normal Distribution”, contains five columns: Parameter, Estimate, Standard Error, Lower 95 percent, and Upper 95 percent, containing 2 rows:&#10;&#10;Row 1 For the Location parameter, mu, the estimate is 137.48, with a standard error of 3.6162039, Lower 95 percent is 130.39237, and its Upper 95 percent is 144.56763.&#10;&#10;Row 2 For the Dispersion parameter, sigma, the estimate is 25.570423, with a standard error of 0.5134322, Lower 95 percent is 24.583658, and its Upper 95 percent is 26.571811.">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1430995732"/>
                  </p:ext>
                </p:extLst>
              </p:nvPr>
            </p:nvGraphicFramePr>
            <p:xfrm>
              <a:off x="471544" y="1554480"/>
              <a:ext cx="7910455" cy="1112520"/>
            </p:xfrm>
            <a:graphic>
              <a:graphicData uri="http://schemas.openxmlformats.org/drawingml/2006/table">
                <a:tbl>
                  <a:tblPr firstRow="1" bandRow="1">
                    <a:tableStyleId>{5940675A-B579-460E-94D1-54222C63F5DA}</a:tableStyleId>
                  </a:tblPr>
                  <a:tblGrid>
                    <a:gridCol w="1493658">
                      <a:extLst>
                        <a:ext uri="{9D8B030D-6E8A-4147-A177-3AD203B41FA5}">
                          <a16:colId xmlns:a16="http://schemas.microsoft.com/office/drawing/2014/main" val="1066279474"/>
                        </a:ext>
                      </a:extLst>
                    </a:gridCol>
                    <a:gridCol w="549398">
                      <a:extLst>
                        <a:ext uri="{9D8B030D-6E8A-4147-A177-3AD203B41FA5}">
                          <a16:colId xmlns:a16="http://schemas.microsoft.com/office/drawing/2014/main" val="167764060"/>
                        </a:ext>
                      </a:extLst>
                    </a:gridCol>
                    <a:gridCol w="1295400">
                      <a:extLst>
                        <a:ext uri="{9D8B030D-6E8A-4147-A177-3AD203B41FA5}">
                          <a16:colId xmlns:a16="http://schemas.microsoft.com/office/drawing/2014/main" val="76510583"/>
                        </a:ext>
                      </a:extLst>
                    </a:gridCol>
                    <a:gridCol w="1447800">
                      <a:extLst>
                        <a:ext uri="{9D8B030D-6E8A-4147-A177-3AD203B41FA5}">
                          <a16:colId xmlns:a16="http://schemas.microsoft.com/office/drawing/2014/main" val="929071474"/>
                        </a:ext>
                      </a:extLst>
                    </a:gridCol>
                    <a:gridCol w="1447800">
                      <a:extLst>
                        <a:ext uri="{9D8B030D-6E8A-4147-A177-3AD203B41FA5}">
                          <a16:colId xmlns:a16="http://schemas.microsoft.com/office/drawing/2014/main" val="2029590651"/>
                        </a:ext>
                      </a:extLst>
                    </a:gridCol>
                    <a:gridCol w="1676399">
                      <a:extLst>
                        <a:ext uri="{9D8B030D-6E8A-4147-A177-3AD203B41FA5}">
                          <a16:colId xmlns:a16="http://schemas.microsoft.com/office/drawing/2014/main" val="3132090407"/>
                        </a:ext>
                      </a:extLst>
                    </a:gridCol>
                  </a:tblGrid>
                  <a:tr h="370840">
                    <a:tc>
                      <a:txBody>
                        <a:bodyPr/>
                        <a:lstStyle/>
                        <a:p>
                          <a:pPr algn="ctr"/>
                          <a:r>
                            <a:rPr lang="en-US" b="1" dirty="0"/>
                            <a:t>Parameter</a:t>
                          </a:r>
                          <a:endParaRPr lang="en-IN" b="1" dirty="0"/>
                        </a:p>
                      </a:txBody>
                      <a:tcPr/>
                    </a:tc>
                    <a:tc>
                      <a:txBody>
                        <a:bodyPr/>
                        <a:lstStyle/>
                        <a:p>
                          <a:pPr algn="ctr"/>
                          <a:endParaRPr lang="en-IN" b="1" dirty="0"/>
                        </a:p>
                      </a:txBody>
                      <a:tcPr/>
                    </a:tc>
                    <a:tc>
                      <a:txBody>
                        <a:bodyPr/>
                        <a:lstStyle/>
                        <a:p>
                          <a:pPr algn="ctr"/>
                          <a:r>
                            <a:rPr lang="en-US" b="1" dirty="0"/>
                            <a:t>Estimate</a:t>
                          </a:r>
                          <a:endParaRPr lang="en-IN" b="1" dirty="0"/>
                        </a:p>
                      </a:txBody>
                      <a:tcPr/>
                    </a:tc>
                    <a:tc>
                      <a:txBody>
                        <a:bodyPr/>
                        <a:lstStyle/>
                        <a:p>
                          <a:pPr algn="ctr"/>
                          <a:r>
                            <a:rPr lang="en-US" b="1" dirty="0"/>
                            <a:t>Std Error</a:t>
                          </a:r>
                          <a:endParaRPr lang="en-IN" b="1" dirty="0"/>
                        </a:p>
                      </a:txBody>
                      <a:tcPr/>
                    </a:tc>
                    <a:tc>
                      <a:txBody>
                        <a:bodyPr/>
                        <a:lstStyle/>
                        <a:p>
                          <a:pPr algn="ctr"/>
                          <a:r>
                            <a:rPr lang="en-US" b="1" dirty="0"/>
                            <a:t>Lower 95%</a:t>
                          </a:r>
                          <a:endParaRPr lang="en-IN" b="1" dirty="0"/>
                        </a:p>
                      </a:txBody>
                      <a:tcPr/>
                    </a:tc>
                    <a:tc>
                      <a:txBody>
                        <a:bodyPr/>
                        <a:lstStyle/>
                        <a:p>
                          <a:pPr algn="ctr"/>
                          <a:r>
                            <a:rPr lang="en-US" b="1" dirty="0"/>
                            <a:t>Upper 95%</a:t>
                          </a:r>
                          <a:endParaRPr lang="en-IN" b="1" dirty="0"/>
                        </a:p>
                      </a:txBody>
                      <a:tcPr/>
                    </a:tc>
                    <a:extLst>
                      <a:ext uri="{0D108BD9-81ED-4DB2-BD59-A6C34878D82A}">
                        <a16:rowId xmlns:a16="http://schemas.microsoft.com/office/drawing/2014/main" val="1769962501"/>
                      </a:ext>
                    </a:extLst>
                  </a:tr>
                  <a:tr h="370840">
                    <a:tc>
                      <a:txBody>
                        <a:bodyPr/>
                        <a:lstStyle/>
                        <a:p>
                          <a:r>
                            <a:rPr lang="en-US" b="1" dirty="0"/>
                            <a:t>Location</a:t>
                          </a:r>
                          <a:endParaRPr lang="en-IN" b="1" dirty="0"/>
                        </a:p>
                      </a:txBody>
                      <a:tcPr/>
                    </a:tc>
                    <a:tc>
                      <a:txBody>
                        <a:bodyPr/>
                        <a:lstStyle/>
                        <a:p>
                          <a:endParaRPr lang="en-US"/>
                        </a:p>
                      </a:txBody>
                      <a:tcPr>
                        <a:blipFill>
                          <a:blip r:embed="rId2"/>
                          <a:stretch>
                            <a:fillRect l="-273333" t="-108197" r="-1073333" b="-124590"/>
                          </a:stretch>
                        </a:blipFill>
                      </a:tcPr>
                    </a:tc>
                    <a:tc>
                      <a:txBody>
                        <a:bodyPr/>
                        <a:lstStyle/>
                        <a:p>
                          <a:pPr algn="r"/>
                          <a:r>
                            <a:rPr lang="en-US" dirty="0"/>
                            <a:t>137.48</a:t>
                          </a:r>
                          <a:endParaRPr lang="en-IN" dirty="0"/>
                        </a:p>
                      </a:txBody>
                      <a:tcPr/>
                    </a:tc>
                    <a:tc>
                      <a:txBody>
                        <a:bodyPr/>
                        <a:lstStyle/>
                        <a:p>
                          <a:pPr algn="r"/>
                          <a:r>
                            <a:rPr lang="en-US" dirty="0"/>
                            <a:t>3.6162039</a:t>
                          </a:r>
                          <a:endParaRPr lang="en-IN" dirty="0"/>
                        </a:p>
                      </a:txBody>
                      <a:tcPr/>
                    </a:tc>
                    <a:tc>
                      <a:txBody>
                        <a:bodyPr/>
                        <a:lstStyle/>
                        <a:p>
                          <a:pPr algn="r"/>
                          <a:r>
                            <a:rPr lang="en-US" dirty="0"/>
                            <a:t>130.39237</a:t>
                          </a:r>
                          <a:endParaRPr lang="en-IN" dirty="0"/>
                        </a:p>
                      </a:txBody>
                      <a:tcPr/>
                    </a:tc>
                    <a:tc>
                      <a:txBody>
                        <a:bodyPr/>
                        <a:lstStyle/>
                        <a:p>
                          <a:pPr algn="r"/>
                          <a:r>
                            <a:rPr lang="en-US" dirty="0"/>
                            <a:t>144.56763</a:t>
                          </a:r>
                          <a:endParaRPr lang="en-IN" dirty="0"/>
                        </a:p>
                      </a:txBody>
                      <a:tcPr/>
                    </a:tc>
                    <a:extLst>
                      <a:ext uri="{0D108BD9-81ED-4DB2-BD59-A6C34878D82A}">
                        <a16:rowId xmlns:a16="http://schemas.microsoft.com/office/drawing/2014/main" val="400431134"/>
                      </a:ext>
                    </a:extLst>
                  </a:tr>
                  <a:tr h="370840">
                    <a:tc>
                      <a:txBody>
                        <a:bodyPr/>
                        <a:lstStyle/>
                        <a:p>
                          <a:r>
                            <a:rPr lang="en-US" b="1" dirty="0"/>
                            <a:t>Dispersion</a:t>
                          </a:r>
                          <a:endParaRPr lang="en-IN" b="1" dirty="0"/>
                        </a:p>
                      </a:txBody>
                      <a:tcPr/>
                    </a:tc>
                    <a:tc>
                      <a:txBody>
                        <a:bodyPr/>
                        <a:lstStyle/>
                        <a:p>
                          <a:endParaRPr lang="en-US"/>
                        </a:p>
                      </a:txBody>
                      <a:tcPr>
                        <a:blipFill>
                          <a:blip r:embed="rId2"/>
                          <a:stretch>
                            <a:fillRect l="-273333" t="-208197" r="-1073333" b="-24590"/>
                          </a:stretch>
                        </a:blipFill>
                      </a:tcPr>
                    </a:tc>
                    <a:tc>
                      <a:txBody>
                        <a:bodyPr/>
                        <a:lstStyle/>
                        <a:p>
                          <a:pPr algn="r"/>
                          <a:r>
                            <a:rPr lang="en-US" dirty="0"/>
                            <a:t>25.570423</a:t>
                          </a:r>
                          <a:endParaRPr lang="en-IN" dirty="0"/>
                        </a:p>
                      </a:txBody>
                      <a:tcPr/>
                    </a:tc>
                    <a:tc>
                      <a:txBody>
                        <a:bodyPr/>
                        <a:lstStyle/>
                        <a:p>
                          <a:pPr algn="r"/>
                          <a:r>
                            <a:rPr lang="en-US" dirty="0"/>
                            <a:t>0.5134322</a:t>
                          </a:r>
                          <a:endParaRPr lang="en-IN" dirty="0"/>
                        </a:p>
                      </a:txBody>
                      <a:tcPr/>
                    </a:tc>
                    <a:tc>
                      <a:txBody>
                        <a:bodyPr/>
                        <a:lstStyle/>
                        <a:p>
                          <a:pPr algn="r"/>
                          <a:r>
                            <a:rPr lang="en-US" dirty="0"/>
                            <a:t>24.583658</a:t>
                          </a:r>
                          <a:endParaRPr lang="en-IN" dirty="0"/>
                        </a:p>
                      </a:txBody>
                      <a:tcPr/>
                    </a:tc>
                    <a:tc>
                      <a:txBody>
                        <a:bodyPr/>
                        <a:lstStyle/>
                        <a:p>
                          <a:pPr algn="r"/>
                          <a:r>
                            <a:rPr lang="en-US" dirty="0"/>
                            <a:t>26.571811</a:t>
                          </a:r>
                          <a:endParaRPr lang="en-IN" dirty="0"/>
                        </a:p>
                      </a:txBody>
                      <a:tcPr/>
                    </a:tc>
                    <a:extLst>
                      <a:ext uri="{0D108BD9-81ED-4DB2-BD59-A6C34878D82A}">
                        <a16:rowId xmlns:a16="http://schemas.microsoft.com/office/drawing/2014/main" val="1712496060"/>
                      </a:ext>
                    </a:extLst>
                  </a:tr>
                </a:tbl>
              </a:graphicData>
            </a:graphic>
          </p:graphicFrame>
        </mc:Fallback>
      </mc:AlternateContent>
      <p:graphicFrame>
        <p:nvGraphicFramePr>
          <p:cNvPr id="5" name="Table 5" descr="A table with two columns: Measures and Value, containing 3 rows:&#10;&#10;Row 1 Measures negative 2 times LogLikelihood, Value is 465.03749,&#10;&#10;Row 2 Measures AICc, Value is 469.29281,&#10;&#10;Row 3 Measures B I C, Value is 472.86153">
            <a:extLst>
              <a:ext uri="{FF2B5EF4-FFF2-40B4-BE49-F238E27FC236}">
                <a16:creationId xmlns:a16="http://schemas.microsoft.com/office/drawing/2014/main" id="{D4AE2291-2B13-4C53-BAB8-5B2EDF04A696}"/>
              </a:ext>
            </a:extLst>
          </p:cNvPr>
          <p:cNvGraphicFramePr>
            <a:graphicFrameLocks noGrp="1"/>
          </p:cNvGraphicFramePr>
          <p:nvPr>
            <p:extLst>
              <p:ext uri="{D42A27DB-BD31-4B8C-83A1-F6EECF244321}">
                <p14:modId xmlns:p14="http://schemas.microsoft.com/office/powerpoint/2010/main" val="3801243628"/>
              </p:ext>
            </p:extLst>
          </p:nvPr>
        </p:nvGraphicFramePr>
        <p:xfrm>
          <a:off x="457200" y="3209665"/>
          <a:ext cx="3200400" cy="1483360"/>
        </p:xfrm>
        <a:graphic>
          <a:graphicData uri="http://schemas.openxmlformats.org/drawingml/2006/table">
            <a:tbl>
              <a:tblPr firstRow="1" bandRow="1">
                <a:tableStyleId>{5940675A-B579-460E-94D1-54222C63F5DA}</a:tableStyleId>
              </a:tblPr>
              <a:tblGrid>
                <a:gridCol w="1905000">
                  <a:extLst>
                    <a:ext uri="{9D8B030D-6E8A-4147-A177-3AD203B41FA5}">
                      <a16:colId xmlns:a16="http://schemas.microsoft.com/office/drawing/2014/main" val="2188678264"/>
                    </a:ext>
                  </a:extLst>
                </a:gridCol>
                <a:gridCol w="1295400">
                  <a:extLst>
                    <a:ext uri="{9D8B030D-6E8A-4147-A177-3AD203B41FA5}">
                      <a16:colId xmlns:a16="http://schemas.microsoft.com/office/drawing/2014/main" val="2103662144"/>
                    </a:ext>
                  </a:extLst>
                </a:gridCol>
              </a:tblGrid>
              <a:tr h="370840">
                <a:tc>
                  <a:txBody>
                    <a:bodyPr/>
                    <a:lstStyle/>
                    <a:p>
                      <a:pPr algn="ctr"/>
                      <a:r>
                        <a:rPr lang="en-US" b="1" dirty="0">
                          <a:solidFill>
                            <a:srgbClr val="366092"/>
                          </a:solidFill>
                        </a:rPr>
                        <a:t>Measures</a:t>
                      </a:r>
                      <a:endParaRPr lang="en-IN" b="1" dirty="0">
                        <a:solidFill>
                          <a:srgbClr val="366092"/>
                        </a:solidFill>
                      </a:endParaRPr>
                    </a:p>
                  </a:txBody>
                  <a:tcPr/>
                </a:tc>
                <a:tc>
                  <a:txBody>
                    <a:bodyPr/>
                    <a:lstStyle/>
                    <a:p>
                      <a:pPr algn="r"/>
                      <a:endParaRPr lang="en-IN" dirty="0"/>
                    </a:p>
                  </a:txBody>
                  <a:tcPr/>
                </a:tc>
                <a:extLst>
                  <a:ext uri="{0D108BD9-81ED-4DB2-BD59-A6C34878D82A}">
                    <a16:rowId xmlns:a16="http://schemas.microsoft.com/office/drawing/2014/main" val="4211263689"/>
                  </a:ext>
                </a:extLst>
              </a:tr>
              <a:tr h="370840">
                <a:tc>
                  <a:txBody>
                    <a:bodyPr/>
                    <a:lstStyle/>
                    <a:p>
                      <a:r>
                        <a:rPr lang="en-US" b="0" dirty="0"/>
                        <a:t>-2*LogLikelihood</a:t>
                      </a:r>
                      <a:endParaRPr lang="en-IN" b="0" dirty="0"/>
                    </a:p>
                  </a:txBody>
                  <a:tcPr/>
                </a:tc>
                <a:tc>
                  <a:txBody>
                    <a:bodyPr/>
                    <a:lstStyle/>
                    <a:p>
                      <a:pPr algn="r"/>
                      <a:r>
                        <a:rPr lang="en-US" dirty="0"/>
                        <a:t>465.03749</a:t>
                      </a:r>
                      <a:endParaRPr lang="en-IN" dirty="0"/>
                    </a:p>
                  </a:txBody>
                  <a:tcPr/>
                </a:tc>
                <a:extLst>
                  <a:ext uri="{0D108BD9-81ED-4DB2-BD59-A6C34878D82A}">
                    <a16:rowId xmlns:a16="http://schemas.microsoft.com/office/drawing/2014/main" val="477897782"/>
                  </a:ext>
                </a:extLst>
              </a:tr>
              <a:tr h="370840">
                <a:tc>
                  <a:txBody>
                    <a:bodyPr/>
                    <a:lstStyle/>
                    <a:p>
                      <a:r>
                        <a:rPr lang="en-US" b="0" dirty="0"/>
                        <a:t>AICc</a:t>
                      </a:r>
                      <a:endParaRPr lang="en-IN" b="0" dirty="0"/>
                    </a:p>
                  </a:txBody>
                  <a:tcPr/>
                </a:tc>
                <a:tc>
                  <a:txBody>
                    <a:bodyPr/>
                    <a:lstStyle/>
                    <a:p>
                      <a:pPr algn="r"/>
                      <a:r>
                        <a:rPr lang="en-US" dirty="0"/>
                        <a:t>469.29281</a:t>
                      </a:r>
                      <a:endParaRPr lang="en-IN" dirty="0"/>
                    </a:p>
                  </a:txBody>
                  <a:tcPr/>
                </a:tc>
                <a:extLst>
                  <a:ext uri="{0D108BD9-81ED-4DB2-BD59-A6C34878D82A}">
                    <a16:rowId xmlns:a16="http://schemas.microsoft.com/office/drawing/2014/main" val="614094881"/>
                  </a:ext>
                </a:extLst>
              </a:tr>
              <a:tr h="370840">
                <a:tc>
                  <a:txBody>
                    <a:bodyPr/>
                    <a:lstStyle/>
                    <a:p>
                      <a:r>
                        <a:rPr lang="en-US" b="0" dirty="0"/>
                        <a:t>BIC</a:t>
                      </a:r>
                      <a:endParaRPr lang="en-IN" b="0" dirty="0"/>
                    </a:p>
                  </a:txBody>
                  <a:tcPr/>
                </a:tc>
                <a:tc>
                  <a:txBody>
                    <a:bodyPr/>
                    <a:lstStyle/>
                    <a:p>
                      <a:pPr algn="r"/>
                      <a:r>
                        <a:rPr lang="en-US" dirty="0"/>
                        <a:t>472.86153</a:t>
                      </a:r>
                      <a:endParaRPr lang="en-IN" dirty="0"/>
                    </a:p>
                  </a:txBody>
                  <a:tcPr/>
                </a:tc>
                <a:extLst>
                  <a:ext uri="{0D108BD9-81ED-4DB2-BD59-A6C34878D82A}">
                    <a16:rowId xmlns:a16="http://schemas.microsoft.com/office/drawing/2014/main" val="2445653220"/>
                  </a:ext>
                </a:extLst>
              </a:tr>
            </a:tbl>
          </a:graphicData>
        </a:graphic>
      </p:graphicFrame>
      <p:sp>
        <p:nvSpPr>
          <p:cNvPr id="8" name="TextBox 7">
            <a:extLst>
              <a:ext uri="{FF2B5EF4-FFF2-40B4-BE49-F238E27FC236}">
                <a16:creationId xmlns:a16="http://schemas.microsoft.com/office/drawing/2014/main" id="{223A04F7-D10E-DA5B-B0D8-6BF1A1FC9ED6}"/>
              </a:ext>
            </a:extLst>
          </p:cNvPr>
          <p:cNvSpPr txBox="1"/>
          <p:nvPr/>
        </p:nvSpPr>
        <p:spPr>
          <a:xfrm>
            <a:off x="4769671" y="2861993"/>
            <a:ext cx="21336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Goodness-of-Fit Test</a:t>
            </a:r>
            <a:endParaRPr lang="en-IN" dirty="0">
              <a:solidFill>
                <a:srgbClr val="366092"/>
              </a:solidFill>
            </a:endParaRPr>
          </a:p>
        </p:txBody>
      </p:sp>
      <p:graphicFrame>
        <p:nvGraphicFramePr>
          <p:cNvPr id="3" name="Table 2" descr="A table with three columns: Test Name, W, and Probability less than W, containing 1 row:&#10;&#10;Row 1 Shapiro-Wilk, W is 0.9716919, Probability less than W is 0.2708">
            <a:extLst>
              <a:ext uri="{FF2B5EF4-FFF2-40B4-BE49-F238E27FC236}">
                <a16:creationId xmlns:a16="http://schemas.microsoft.com/office/drawing/2014/main" id="{233F257F-6656-4A0B-8634-A911BF551611}"/>
              </a:ext>
            </a:extLst>
          </p:cNvPr>
          <p:cNvGraphicFramePr>
            <a:graphicFrameLocks noGrp="1"/>
          </p:cNvGraphicFramePr>
          <p:nvPr>
            <p:extLst>
              <p:ext uri="{D42A27DB-BD31-4B8C-83A1-F6EECF244321}">
                <p14:modId xmlns:p14="http://schemas.microsoft.com/office/powerpoint/2010/main" val="847499374"/>
              </p:ext>
            </p:extLst>
          </p:nvPr>
        </p:nvGraphicFramePr>
        <p:xfrm>
          <a:off x="3886200" y="3220720"/>
          <a:ext cx="3886201" cy="741680"/>
        </p:xfrm>
        <a:graphic>
          <a:graphicData uri="http://schemas.openxmlformats.org/drawingml/2006/table">
            <a:tbl>
              <a:tblPr firstRow="1" bandRow="1">
                <a:tableStyleId>{5940675A-B579-460E-94D1-54222C63F5DA}</a:tableStyleId>
              </a:tblPr>
              <a:tblGrid>
                <a:gridCol w="1543833">
                  <a:extLst>
                    <a:ext uri="{9D8B030D-6E8A-4147-A177-3AD203B41FA5}">
                      <a16:colId xmlns:a16="http://schemas.microsoft.com/office/drawing/2014/main" val="2699178189"/>
                    </a:ext>
                  </a:extLst>
                </a:gridCol>
                <a:gridCol w="1171184">
                  <a:extLst>
                    <a:ext uri="{9D8B030D-6E8A-4147-A177-3AD203B41FA5}">
                      <a16:colId xmlns:a16="http://schemas.microsoft.com/office/drawing/2014/main" val="579362298"/>
                    </a:ext>
                  </a:extLst>
                </a:gridCol>
                <a:gridCol w="1171184">
                  <a:extLst>
                    <a:ext uri="{9D8B030D-6E8A-4147-A177-3AD203B41FA5}">
                      <a16:colId xmlns:a16="http://schemas.microsoft.com/office/drawing/2014/main" val="3210745711"/>
                    </a:ext>
                  </a:extLst>
                </a:gridCol>
              </a:tblGrid>
              <a:tr h="370840">
                <a:tc>
                  <a:txBody>
                    <a:bodyPr/>
                    <a:lstStyle/>
                    <a:p>
                      <a:endParaRPr lang="en-IN" b="0" dirty="0"/>
                    </a:p>
                  </a:txBody>
                  <a:tcPr/>
                </a:tc>
                <a:tc>
                  <a:txBody>
                    <a:bodyPr/>
                    <a:lstStyle/>
                    <a:p>
                      <a:pPr algn="ctr"/>
                      <a:r>
                        <a:rPr lang="en-US" b="1" dirty="0"/>
                        <a:t>W</a:t>
                      </a:r>
                      <a:endParaRPr lang="en-IN" b="1" dirty="0"/>
                    </a:p>
                  </a:txBody>
                  <a:tcPr/>
                </a:tc>
                <a:tc>
                  <a:txBody>
                    <a:bodyPr/>
                    <a:lstStyle/>
                    <a:p>
                      <a:pPr algn="ctr"/>
                      <a:r>
                        <a:rPr lang="en-US" b="1" dirty="0"/>
                        <a:t>Prob&lt;W</a:t>
                      </a:r>
                      <a:endParaRPr lang="en-IN" b="1" dirty="0"/>
                    </a:p>
                  </a:txBody>
                  <a:tcPr/>
                </a:tc>
                <a:extLst>
                  <a:ext uri="{0D108BD9-81ED-4DB2-BD59-A6C34878D82A}">
                    <a16:rowId xmlns:a16="http://schemas.microsoft.com/office/drawing/2014/main" val="4276163967"/>
                  </a:ext>
                </a:extLst>
              </a:tr>
              <a:tr h="370840">
                <a:tc>
                  <a:txBody>
                    <a:bodyPr/>
                    <a:lstStyle/>
                    <a:p>
                      <a:r>
                        <a:rPr lang="en-US" b="1" dirty="0"/>
                        <a:t>Shapiro-Wilk</a:t>
                      </a:r>
                      <a:endParaRPr lang="en-IN" b="1" dirty="0"/>
                    </a:p>
                  </a:txBody>
                  <a:tcPr/>
                </a:tc>
                <a:tc>
                  <a:txBody>
                    <a:bodyPr/>
                    <a:lstStyle/>
                    <a:p>
                      <a:pPr algn="r"/>
                      <a:r>
                        <a:rPr lang="en-US" dirty="0"/>
                        <a:t>0.9716919</a:t>
                      </a:r>
                      <a:endParaRPr lang="en-IN" dirty="0"/>
                    </a:p>
                  </a:txBody>
                  <a:tcPr/>
                </a:tc>
                <a:tc>
                  <a:txBody>
                    <a:bodyPr/>
                    <a:lstStyle/>
                    <a:p>
                      <a:pPr algn="r"/>
                      <a:r>
                        <a:rPr lang="en-US" dirty="0"/>
                        <a:t>0.2708</a:t>
                      </a:r>
                      <a:endParaRPr lang="en-IN" dirty="0"/>
                    </a:p>
                  </a:txBody>
                  <a:tcPr/>
                </a:tc>
                <a:extLst>
                  <a:ext uri="{0D108BD9-81ED-4DB2-BD59-A6C34878D82A}">
                    <a16:rowId xmlns:a16="http://schemas.microsoft.com/office/drawing/2014/main" val="599945813"/>
                  </a:ext>
                </a:extLst>
              </a:tr>
            </a:tbl>
          </a:graphicData>
        </a:graphic>
      </p:graphicFrame>
      <p:graphicFrame>
        <p:nvGraphicFramePr>
          <p:cNvPr id="6" name="Table 5" descr="A table with three columns: Test Name, A squared, and Simulated p-Value, containing 1 row:&#10;&#10;Row 1 Anderson-Darling, A squared is 0.4978111, Simulated p-Value is 0.1920">
            <a:extLst>
              <a:ext uri="{FF2B5EF4-FFF2-40B4-BE49-F238E27FC236}">
                <a16:creationId xmlns:a16="http://schemas.microsoft.com/office/drawing/2014/main" id="{163A8D4E-B5E5-47C8-B9AB-51A8D7D3884D}"/>
              </a:ext>
            </a:extLst>
          </p:cNvPr>
          <p:cNvGraphicFramePr>
            <a:graphicFrameLocks noGrp="1"/>
          </p:cNvGraphicFramePr>
          <p:nvPr>
            <p:extLst>
              <p:ext uri="{D42A27DB-BD31-4B8C-83A1-F6EECF244321}">
                <p14:modId xmlns:p14="http://schemas.microsoft.com/office/powerpoint/2010/main" val="3326693665"/>
              </p:ext>
            </p:extLst>
          </p:nvPr>
        </p:nvGraphicFramePr>
        <p:xfrm>
          <a:off x="3276600" y="4876800"/>
          <a:ext cx="5186082" cy="741680"/>
        </p:xfrm>
        <a:graphic>
          <a:graphicData uri="http://schemas.openxmlformats.org/drawingml/2006/table">
            <a:tbl>
              <a:tblPr firstRow="1" bandRow="1">
                <a:tableStyleId>{5940675A-B579-460E-94D1-54222C63F5DA}</a:tableStyleId>
              </a:tblPr>
              <a:tblGrid>
                <a:gridCol w="1987581">
                  <a:extLst>
                    <a:ext uri="{9D8B030D-6E8A-4147-A177-3AD203B41FA5}">
                      <a16:colId xmlns:a16="http://schemas.microsoft.com/office/drawing/2014/main" val="1619683507"/>
                    </a:ext>
                  </a:extLst>
                </a:gridCol>
                <a:gridCol w="1277730">
                  <a:extLst>
                    <a:ext uri="{9D8B030D-6E8A-4147-A177-3AD203B41FA5}">
                      <a16:colId xmlns:a16="http://schemas.microsoft.com/office/drawing/2014/main" val="2206857381"/>
                    </a:ext>
                  </a:extLst>
                </a:gridCol>
                <a:gridCol w="1920771">
                  <a:extLst>
                    <a:ext uri="{9D8B030D-6E8A-4147-A177-3AD203B41FA5}">
                      <a16:colId xmlns:a16="http://schemas.microsoft.com/office/drawing/2014/main" val="1590710702"/>
                    </a:ext>
                  </a:extLst>
                </a:gridCol>
              </a:tblGrid>
              <a:tr h="370840">
                <a:tc>
                  <a:txBody>
                    <a:bodyPr/>
                    <a:lstStyle/>
                    <a:p>
                      <a:pPr algn="ctr"/>
                      <a:endParaRPr lang="en-IN" b="1" dirty="0">
                        <a:solidFill>
                          <a:srgbClr val="366092"/>
                        </a:solidFill>
                      </a:endParaRPr>
                    </a:p>
                  </a:txBody>
                  <a:tcPr/>
                </a:tc>
                <a:tc>
                  <a:txBody>
                    <a:bodyPr/>
                    <a:lstStyle/>
                    <a:p>
                      <a:pPr algn="ctr"/>
                      <a:r>
                        <a:rPr lang="en-US" b="1" dirty="0">
                          <a:solidFill>
                            <a:srgbClr val="366092"/>
                          </a:solidFill>
                        </a:rPr>
                        <a:t>A2</a:t>
                      </a:r>
                      <a:endParaRPr lang="en-IN" b="1" dirty="0">
                        <a:solidFill>
                          <a:srgbClr val="366092"/>
                        </a:solidFill>
                      </a:endParaRPr>
                    </a:p>
                  </a:txBody>
                  <a:tcPr/>
                </a:tc>
                <a:tc>
                  <a:txBody>
                    <a:bodyPr/>
                    <a:lstStyle/>
                    <a:p>
                      <a:pPr algn="ctr"/>
                      <a:r>
                        <a:rPr lang="en-US" dirty="0">
                          <a:solidFill>
                            <a:srgbClr val="366092"/>
                          </a:solidFill>
                        </a:rPr>
                        <a:t>Simulated p-Value</a:t>
                      </a:r>
                      <a:endParaRPr lang="en-IN" dirty="0">
                        <a:solidFill>
                          <a:srgbClr val="366092"/>
                        </a:solidFill>
                      </a:endParaRPr>
                    </a:p>
                  </a:txBody>
                  <a:tcPr/>
                </a:tc>
                <a:extLst>
                  <a:ext uri="{0D108BD9-81ED-4DB2-BD59-A6C34878D82A}">
                    <a16:rowId xmlns:a16="http://schemas.microsoft.com/office/drawing/2014/main" val="2454841757"/>
                  </a:ext>
                </a:extLst>
              </a:tr>
              <a:tr h="370840">
                <a:tc>
                  <a:txBody>
                    <a:bodyPr/>
                    <a:lstStyle/>
                    <a:p>
                      <a:r>
                        <a:rPr lang="en-US" b="0" dirty="0">
                          <a:solidFill>
                            <a:srgbClr val="366092"/>
                          </a:solidFill>
                        </a:rPr>
                        <a:t>Anderson-Darling</a:t>
                      </a:r>
                      <a:endParaRPr lang="en-IN" b="0" dirty="0">
                        <a:solidFill>
                          <a:srgbClr val="366092"/>
                        </a:solidFill>
                      </a:endParaRPr>
                    </a:p>
                  </a:txBody>
                  <a:tcPr/>
                </a:tc>
                <a:tc>
                  <a:txBody>
                    <a:bodyPr/>
                    <a:lstStyle/>
                    <a:p>
                      <a:pPr algn="r"/>
                      <a:r>
                        <a:rPr lang="en-US" dirty="0">
                          <a:solidFill>
                            <a:srgbClr val="366092"/>
                          </a:solidFill>
                        </a:rPr>
                        <a:t>0.4978111</a:t>
                      </a:r>
                      <a:endParaRPr lang="en-IN" dirty="0">
                        <a:solidFill>
                          <a:srgbClr val="366092"/>
                        </a:solidFill>
                      </a:endParaRPr>
                    </a:p>
                  </a:txBody>
                  <a:tcPr/>
                </a:tc>
                <a:tc>
                  <a:txBody>
                    <a:bodyPr/>
                    <a:lstStyle/>
                    <a:p>
                      <a:pPr algn="r"/>
                      <a:r>
                        <a:rPr lang="en-US" dirty="0">
                          <a:solidFill>
                            <a:srgbClr val="366092"/>
                          </a:solidFill>
                        </a:rPr>
                        <a:t>0.1920</a:t>
                      </a:r>
                      <a:endParaRPr lang="en-IN" dirty="0">
                        <a:solidFill>
                          <a:srgbClr val="366092"/>
                        </a:solidFill>
                      </a:endParaRPr>
                    </a:p>
                  </a:txBody>
                  <a:tcPr/>
                </a:tc>
                <a:extLst>
                  <a:ext uri="{0D108BD9-81ED-4DB2-BD59-A6C34878D82A}">
                    <a16:rowId xmlns:a16="http://schemas.microsoft.com/office/drawing/2014/main" val="129747215"/>
                  </a:ext>
                </a:extLst>
              </a:tr>
            </a:tbl>
          </a:graphicData>
        </a:graphic>
      </p:graphicFrame>
    </p:spTree>
    <p:extLst>
      <p:ext uri="{BB962C8B-B14F-4D97-AF65-F5344CB8AC3E}">
        <p14:creationId xmlns:p14="http://schemas.microsoft.com/office/powerpoint/2010/main" val="2087959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ANOVA Assumptions</a:t>
            </a:r>
          </a:p>
        </p:txBody>
      </p:sp>
      <p:sp>
        <p:nvSpPr>
          <p:cNvPr id="3" name="Text Placeholder 2"/>
          <p:cNvSpPr>
            <a:spLocks noGrp="1"/>
          </p:cNvSpPr>
          <p:nvPr>
            <p:ph type="body" sz="quarter" idx="10"/>
          </p:nvPr>
        </p:nvSpPr>
        <p:spPr>
          <a:xfrm>
            <a:off x="457200" y="1082078"/>
            <a:ext cx="8229600" cy="4404322"/>
          </a:xfrm>
        </p:spPr>
        <p:txBody>
          <a:bodyPr>
            <a:normAutofit/>
          </a:bodyPr>
          <a:lstStyle/>
          <a:p>
            <a:r>
              <a:rPr sz="2800" dirty="0"/>
              <a:t>In order for an analysis of variance to be valid, the following three assumptions must hold.</a:t>
            </a:r>
          </a:p>
          <a:p>
            <a:pPr marL="538163" indent="-538163">
              <a:defRPr sz="2800"/>
            </a:pPr>
            <a:r>
              <a:rPr lang="en-US" dirty="0"/>
              <a:t>1.	</a:t>
            </a:r>
            <a:r>
              <a:rPr dirty="0"/>
              <a:t>​</a:t>
            </a:r>
            <a:r>
              <a:rPr sz="2800" dirty="0"/>
              <a:t>The distributions of all </a:t>
            </a:r>
            <a:r>
              <a:rPr lang="en-US" sz="2800" i="1" dirty="0"/>
              <a:t>k</a:t>
            </a:r>
            <a:r>
              <a:rPr sz="2800" dirty="0"/>
              <a:t> populations of interest are approximately normal.</a:t>
            </a:r>
          </a:p>
          <a:p>
            <a:pPr marL="538163" indent="-538163">
              <a:defRPr sz="2800"/>
            </a:pPr>
            <a:r>
              <a:rPr lang="en-US" sz="2800" dirty="0"/>
              <a:t>2.	</a:t>
            </a:r>
            <a:r>
              <a:rPr sz="2800" dirty="0"/>
              <a:t>The variances of all </a:t>
            </a:r>
            <a:r>
              <a:rPr lang="en-US" i="1" dirty="0"/>
              <a:t>k</a:t>
            </a:r>
            <a:r>
              <a:rPr sz="2800" dirty="0"/>
              <a:t> populations are equal.</a:t>
            </a:r>
          </a:p>
          <a:p>
            <a:pPr marL="538163" indent="-538163">
              <a:defRPr sz="2800"/>
            </a:pPr>
            <a:r>
              <a:rPr lang="en-US" sz="2800" dirty="0"/>
              <a:t>3.	</a:t>
            </a:r>
            <a:r>
              <a:rPr sz="2800" dirty="0"/>
              <a:t>The sample observations are randomly selected and independent.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17</a:t>
            </a:r>
            <a:endParaRPr dirty="0"/>
          </a:p>
        </p:txBody>
      </p:sp>
      <p:pic>
        <p:nvPicPr>
          <p:cNvPr id="5" name="Picture 4" descr="A graph that is titled as Distributions Age Group equals over eighteen years old Screen Time.&#10;A graph depicts a horizontal box plot and a histogram with a normal curve superimposed over the bins. The box plots data ranges from 40 to 160, with a minimum value at 50, the lower quartile at 86.75, the median at 99.5, the upper quartile at 112.25, the maximum value at 159, and the right outliers at 160. A diamond shape is at the center of the median. The corresponding bins of the histogram plot are as follows 40 to 60, 60 to 80, 80 to 100, 100 to 120, 120 to 140, and 140 to 160. A bell shaped normal curve on a histogram starts rising at 40, peaks at the mean of 100, and falls back to 160.">
            <a:extLst>
              <a:ext uri="{FF2B5EF4-FFF2-40B4-BE49-F238E27FC236}">
                <a16:creationId xmlns:a16="http://schemas.microsoft.com/office/drawing/2014/main" id="{DA86C33E-E5DD-4448-B863-28934614D822}"/>
              </a:ext>
            </a:extLst>
          </p:cNvPr>
          <p:cNvPicPr>
            <a:picLocks noChangeAspect="1"/>
          </p:cNvPicPr>
          <p:nvPr/>
        </p:nvPicPr>
        <p:blipFill>
          <a:blip r:embed="rId2"/>
          <a:stretch>
            <a:fillRect/>
          </a:stretch>
        </p:blipFill>
        <p:spPr>
          <a:xfrm>
            <a:off x="2443750" y="1154353"/>
            <a:ext cx="4256500" cy="3464859"/>
          </a:xfrm>
          <a:prstGeom prst="rect">
            <a:avLst/>
          </a:prstGeom>
        </p:spPr>
      </p:pic>
      <p:sp>
        <p:nvSpPr>
          <p:cNvPr id="3" name="TextBox 2">
            <a:extLst>
              <a:ext uri="{FF2B5EF4-FFF2-40B4-BE49-F238E27FC236}">
                <a16:creationId xmlns:a16="http://schemas.microsoft.com/office/drawing/2014/main" id="{FAC0054B-5CE2-FA00-3D0E-3DAA302C66CE}"/>
              </a:ext>
            </a:extLst>
          </p:cNvPr>
          <p:cNvSpPr txBox="1"/>
          <p:nvPr/>
        </p:nvSpPr>
        <p:spPr>
          <a:xfrm>
            <a:off x="3238500" y="4726783"/>
            <a:ext cx="2362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Compare Distributions</a:t>
            </a:r>
            <a:endParaRPr lang="en-IN" dirty="0">
              <a:solidFill>
                <a:srgbClr val="366092"/>
              </a:solidFill>
            </a:endParaRPr>
          </a:p>
        </p:txBody>
      </p:sp>
      <p:pic>
        <p:nvPicPr>
          <p:cNvPr id="4" name="Picture 3" descr="A table with five columns: Show, Distribution, AICc, B I C, and negative 2 times LogLikelihood, containing 1 row:&#10;&#10;Row 1 Show is checked, Distribution is Normal, AICc is 446.32719, B I C is 449.89591, negative 2 times LogLikelihood is 442.07187">
            <a:extLst>
              <a:ext uri="{FF2B5EF4-FFF2-40B4-BE49-F238E27FC236}">
                <a16:creationId xmlns:a16="http://schemas.microsoft.com/office/drawing/2014/main" id="{14A65916-6567-1DDE-07A7-9AA6F5B76A1B}"/>
              </a:ext>
            </a:extLst>
          </p:cNvPr>
          <p:cNvPicPr>
            <a:picLocks noChangeAspect="1"/>
          </p:cNvPicPr>
          <p:nvPr/>
        </p:nvPicPr>
        <p:blipFill>
          <a:blip r:embed="rId3"/>
          <a:stretch>
            <a:fillRect/>
          </a:stretch>
        </p:blipFill>
        <p:spPr>
          <a:xfrm>
            <a:off x="546221" y="5044240"/>
            <a:ext cx="7697452" cy="864000"/>
          </a:xfrm>
          <a:prstGeom prst="rect">
            <a:avLst/>
          </a:prstGeom>
        </p:spPr>
      </p:pic>
    </p:spTree>
    <p:extLst>
      <p:ext uri="{BB962C8B-B14F-4D97-AF65-F5344CB8AC3E}">
        <p14:creationId xmlns:p14="http://schemas.microsoft.com/office/powerpoint/2010/main" val="2721828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18</a:t>
            </a:r>
            <a:endParaRPr dirty="0"/>
          </a:p>
        </p:txBody>
      </p:sp>
      <p:sp>
        <p:nvSpPr>
          <p:cNvPr id="3" name="TextBox 2">
            <a:extLst>
              <a:ext uri="{FF2B5EF4-FFF2-40B4-BE49-F238E27FC236}">
                <a16:creationId xmlns:a16="http://schemas.microsoft.com/office/drawing/2014/main" id="{1DFE4395-9029-9017-88CB-8BF25D50F2C9}"/>
              </a:ext>
            </a:extLst>
          </p:cNvPr>
          <p:cNvSpPr txBox="1"/>
          <p:nvPr/>
        </p:nvSpPr>
        <p:spPr>
          <a:xfrm>
            <a:off x="1785994" y="1205838"/>
            <a:ext cx="1143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Quantiles</a:t>
            </a:r>
            <a:endParaRPr lang="en-IN" dirty="0">
              <a:solidFill>
                <a:srgbClr val="366092"/>
              </a:solidFill>
            </a:endParaRPr>
          </a:p>
        </p:txBody>
      </p:sp>
      <p:graphicFrame>
        <p:nvGraphicFramePr>
          <p:cNvPr id="4" name="Table 4" descr="This table presents 11 rows and 2 columns showing percentiles and their corresponding values. Each row lists a specific percentile, an associated label if applicable (example quartile or median), and its corresponding data value.&#10;&#10;Row 1 100.0 percent (maximum) is 159,&#10;&#10;Row 2 99.5 percent is 159,&#10;&#10;Row 3 97.5 percent is 155.15,&#10;&#10;Row 4 90.0 percent is 121.9,&#10;&#10;Row 5 75.0 percent (quartile) is 112.25,&#10;&#10;Row 6 50.0 percent (median) is 99.5,&#10;&#10;Row 7 25.0 percent (quartile) is 86.75,&#10;&#10;Row 8 10.0 percent is 75,&#10;&#10;Row 9 2.5 percent is 53.025,&#10;&#10;Row 10 0.5 percent is 50,&#10;&#10;Row 11 0.0 percent (minimum) is 50.">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4035808966"/>
              </p:ext>
            </p:extLst>
          </p:nvPr>
        </p:nvGraphicFramePr>
        <p:xfrm>
          <a:off x="471544" y="1635760"/>
          <a:ext cx="3733800" cy="4079240"/>
        </p:xfrm>
        <a:graphic>
          <a:graphicData uri="http://schemas.openxmlformats.org/drawingml/2006/table">
            <a:tbl>
              <a:tblPr firstRow="1" bandRow="1">
                <a:tableStyleId>{5940675A-B579-460E-94D1-54222C63F5DA}</a:tableStyleId>
              </a:tblPr>
              <a:tblGrid>
                <a:gridCol w="976256">
                  <a:extLst>
                    <a:ext uri="{9D8B030D-6E8A-4147-A177-3AD203B41FA5}">
                      <a16:colId xmlns:a16="http://schemas.microsoft.com/office/drawing/2014/main" val="1066279474"/>
                    </a:ext>
                  </a:extLst>
                </a:gridCol>
                <a:gridCol w="1512944">
                  <a:extLst>
                    <a:ext uri="{9D8B030D-6E8A-4147-A177-3AD203B41FA5}">
                      <a16:colId xmlns:a16="http://schemas.microsoft.com/office/drawing/2014/main" val="167764060"/>
                    </a:ext>
                  </a:extLst>
                </a:gridCol>
                <a:gridCol w="1244600">
                  <a:extLst>
                    <a:ext uri="{9D8B030D-6E8A-4147-A177-3AD203B41FA5}">
                      <a16:colId xmlns:a16="http://schemas.microsoft.com/office/drawing/2014/main" val="3132090407"/>
                    </a:ext>
                  </a:extLst>
                </a:gridCol>
              </a:tblGrid>
              <a:tr h="370840">
                <a:tc>
                  <a:txBody>
                    <a:bodyPr/>
                    <a:lstStyle/>
                    <a:p>
                      <a:r>
                        <a:rPr lang="en-US" b="1" dirty="0"/>
                        <a:t>100.0%</a:t>
                      </a:r>
                      <a:endParaRPr lang="en-IN" b="1" dirty="0"/>
                    </a:p>
                  </a:txBody>
                  <a:tcPr/>
                </a:tc>
                <a:tc>
                  <a:txBody>
                    <a:bodyPr/>
                    <a:lstStyle/>
                    <a:p>
                      <a:r>
                        <a:rPr lang="en-US" dirty="0"/>
                        <a:t>maximum</a:t>
                      </a:r>
                      <a:endParaRPr lang="en-IN" dirty="0"/>
                    </a:p>
                  </a:txBody>
                  <a:tcPr/>
                </a:tc>
                <a:tc>
                  <a:txBody>
                    <a:bodyPr/>
                    <a:lstStyle/>
                    <a:p>
                      <a:pPr algn="r"/>
                      <a:r>
                        <a:rPr lang="en-US" dirty="0"/>
                        <a:t>159</a:t>
                      </a:r>
                      <a:endParaRPr lang="en-IN" dirty="0"/>
                    </a:p>
                  </a:txBody>
                  <a:tcPr/>
                </a:tc>
                <a:extLst>
                  <a:ext uri="{0D108BD9-81ED-4DB2-BD59-A6C34878D82A}">
                    <a16:rowId xmlns:a16="http://schemas.microsoft.com/office/drawing/2014/main" val="1769962501"/>
                  </a:ext>
                </a:extLst>
              </a:tr>
              <a:tr h="370840">
                <a:tc>
                  <a:txBody>
                    <a:bodyPr/>
                    <a:lstStyle/>
                    <a:p>
                      <a:r>
                        <a:rPr lang="en-US" b="1" dirty="0"/>
                        <a:t>99.5%</a:t>
                      </a:r>
                      <a:endParaRPr lang="en-IN" b="1" dirty="0"/>
                    </a:p>
                  </a:txBody>
                  <a:tcPr/>
                </a:tc>
                <a:tc>
                  <a:txBody>
                    <a:bodyPr/>
                    <a:lstStyle/>
                    <a:p>
                      <a:endParaRPr lang="en-IN" dirty="0"/>
                    </a:p>
                  </a:txBody>
                  <a:tcPr/>
                </a:tc>
                <a:tc>
                  <a:txBody>
                    <a:bodyPr/>
                    <a:lstStyle/>
                    <a:p>
                      <a:pPr algn="r"/>
                      <a:r>
                        <a:rPr lang="en-US" dirty="0"/>
                        <a:t>159</a:t>
                      </a:r>
                      <a:endParaRPr lang="en-IN" dirty="0"/>
                    </a:p>
                  </a:txBody>
                  <a:tcPr/>
                </a:tc>
                <a:extLst>
                  <a:ext uri="{0D108BD9-81ED-4DB2-BD59-A6C34878D82A}">
                    <a16:rowId xmlns:a16="http://schemas.microsoft.com/office/drawing/2014/main" val="400431134"/>
                  </a:ext>
                </a:extLst>
              </a:tr>
              <a:tr h="370840">
                <a:tc>
                  <a:txBody>
                    <a:bodyPr/>
                    <a:lstStyle/>
                    <a:p>
                      <a:r>
                        <a:rPr lang="en-US" b="1" dirty="0"/>
                        <a:t>97.5%</a:t>
                      </a:r>
                      <a:endParaRPr lang="en-IN" b="1" dirty="0"/>
                    </a:p>
                  </a:txBody>
                  <a:tcPr/>
                </a:tc>
                <a:tc>
                  <a:txBody>
                    <a:bodyPr/>
                    <a:lstStyle/>
                    <a:p>
                      <a:endParaRPr lang="en-IN" dirty="0"/>
                    </a:p>
                  </a:txBody>
                  <a:tcPr/>
                </a:tc>
                <a:tc>
                  <a:txBody>
                    <a:bodyPr/>
                    <a:lstStyle/>
                    <a:p>
                      <a:pPr algn="r"/>
                      <a:r>
                        <a:rPr lang="en-US" dirty="0"/>
                        <a:t>155.15</a:t>
                      </a:r>
                      <a:endParaRPr lang="en-IN" dirty="0"/>
                    </a:p>
                  </a:txBody>
                  <a:tcPr/>
                </a:tc>
                <a:extLst>
                  <a:ext uri="{0D108BD9-81ED-4DB2-BD59-A6C34878D82A}">
                    <a16:rowId xmlns:a16="http://schemas.microsoft.com/office/drawing/2014/main" val="1712496060"/>
                  </a:ext>
                </a:extLst>
              </a:tr>
              <a:tr h="370840">
                <a:tc>
                  <a:txBody>
                    <a:bodyPr/>
                    <a:lstStyle/>
                    <a:p>
                      <a:r>
                        <a:rPr lang="en-US" b="1" dirty="0"/>
                        <a:t>90.0%</a:t>
                      </a:r>
                      <a:endParaRPr lang="en-IN" b="1" dirty="0"/>
                    </a:p>
                  </a:txBody>
                  <a:tcPr/>
                </a:tc>
                <a:tc>
                  <a:txBody>
                    <a:bodyPr/>
                    <a:lstStyle/>
                    <a:p>
                      <a:endParaRPr lang="en-IN" dirty="0"/>
                    </a:p>
                  </a:txBody>
                  <a:tcPr/>
                </a:tc>
                <a:tc>
                  <a:txBody>
                    <a:bodyPr/>
                    <a:lstStyle/>
                    <a:p>
                      <a:pPr algn="r"/>
                      <a:r>
                        <a:rPr lang="en-US" dirty="0"/>
                        <a:t>121.9</a:t>
                      </a:r>
                      <a:endParaRPr lang="en-IN" dirty="0"/>
                    </a:p>
                  </a:txBody>
                  <a:tcPr/>
                </a:tc>
                <a:extLst>
                  <a:ext uri="{0D108BD9-81ED-4DB2-BD59-A6C34878D82A}">
                    <a16:rowId xmlns:a16="http://schemas.microsoft.com/office/drawing/2014/main" val="2185511952"/>
                  </a:ext>
                </a:extLst>
              </a:tr>
              <a:tr h="370840">
                <a:tc>
                  <a:txBody>
                    <a:bodyPr/>
                    <a:lstStyle/>
                    <a:p>
                      <a:r>
                        <a:rPr lang="en-US" b="1" dirty="0"/>
                        <a:t>75.0%</a:t>
                      </a:r>
                      <a:endParaRPr lang="en-IN" b="1" dirty="0"/>
                    </a:p>
                  </a:txBody>
                  <a:tcPr/>
                </a:tc>
                <a:tc>
                  <a:txBody>
                    <a:bodyPr/>
                    <a:lstStyle/>
                    <a:p>
                      <a:r>
                        <a:rPr lang="en-US" dirty="0"/>
                        <a:t>quartile</a:t>
                      </a:r>
                      <a:endParaRPr lang="en-IN" dirty="0"/>
                    </a:p>
                  </a:txBody>
                  <a:tcPr/>
                </a:tc>
                <a:tc>
                  <a:txBody>
                    <a:bodyPr/>
                    <a:lstStyle/>
                    <a:p>
                      <a:pPr algn="r"/>
                      <a:r>
                        <a:rPr lang="en-US" dirty="0"/>
                        <a:t>112.25</a:t>
                      </a:r>
                      <a:endParaRPr lang="en-IN" dirty="0"/>
                    </a:p>
                  </a:txBody>
                  <a:tcPr/>
                </a:tc>
                <a:extLst>
                  <a:ext uri="{0D108BD9-81ED-4DB2-BD59-A6C34878D82A}">
                    <a16:rowId xmlns:a16="http://schemas.microsoft.com/office/drawing/2014/main" val="625880171"/>
                  </a:ext>
                </a:extLst>
              </a:tr>
              <a:tr h="370840">
                <a:tc>
                  <a:txBody>
                    <a:bodyPr/>
                    <a:lstStyle/>
                    <a:p>
                      <a:r>
                        <a:rPr lang="en-US" b="1" dirty="0"/>
                        <a:t>50.0%</a:t>
                      </a:r>
                      <a:endParaRPr lang="en-IN" b="1" dirty="0"/>
                    </a:p>
                  </a:txBody>
                  <a:tcPr/>
                </a:tc>
                <a:tc>
                  <a:txBody>
                    <a:bodyPr/>
                    <a:lstStyle/>
                    <a:p>
                      <a:r>
                        <a:rPr lang="en-US" dirty="0"/>
                        <a:t>median</a:t>
                      </a:r>
                      <a:endParaRPr lang="en-IN" dirty="0"/>
                    </a:p>
                  </a:txBody>
                  <a:tcPr/>
                </a:tc>
                <a:tc>
                  <a:txBody>
                    <a:bodyPr/>
                    <a:lstStyle/>
                    <a:p>
                      <a:pPr algn="r"/>
                      <a:r>
                        <a:rPr lang="en-US" dirty="0"/>
                        <a:t>99.5</a:t>
                      </a:r>
                      <a:endParaRPr lang="en-IN" dirty="0"/>
                    </a:p>
                  </a:txBody>
                  <a:tcPr/>
                </a:tc>
                <a:extLst>
                  <a:ext uri="{0D108BD9-81ED-4DB2-BD59-A6C34878D82A}">
                    <a16:rowId xmlns:a16="http://schemas.microsoft.com/office/drawing/2014/main" val="1109688490"/>
                  </a:ext>
                </a:extLst>
              </a:tr>
              <a:tr h="370840">
                <a:tc>
                  <a:txBody>
                    <a:bodyPr/>
                    <a:lstStyle/>
                    <a:p>
                      <a:r>
                        <a:rPr lang="en-US" b="1" dirty="0"/>
                        <a:t>25.0%</a:t>
                      </a:r>
                      <a:endParaRPr lang="en-IN" b="1" dirty="0"/>
                    </a:p>
                  </a:txBody>
                  <a:tcPr/>
                </a:tc>
                <a:tc>
                  <a:txBody>
                    <a:bodyPr/>
                    <a:lstStyle/>
                    <a:p>
                      <a:r>
                        <a:rPr lang="en-US" dirty="0"/>
                        <a:t>quartile</a:t>
                      </a:r>
                      <a:endParaRPr lang="en-IN" dirty="0"/>
                    </a:p>
                  </a:txBody>
                  <a:tcPr/>
                </a:tc>
                <a:tc>
                  <a:txBody>
                    <a:bodyPr/>
                    <a:lstStyle/>
                    <a:p>
                      <a:pPr algn="r"/>
                      <a:r>
                        <a:rPr lang="en-US" dirty="0"/>
                        <a:t>86.75</a:t>
                      </a:r>
                      <a:endParaRPr lang="en-IN" dirty="0"/>
                    </a:p>
                  </a:txBody>
                  <a:tcPr/>
                </a:tc>
                <a:extLst>
                  <a:ext uri="{0D108BD9-81ED-4DB2-BD59-A6C34878D82A}">
                    <a16:rowId xmlns:a16="http://schemas.microsoft.com/office/drawing/2014/main" val="1217521929"/>
                  </a:ext>
                </a:extLst>
              </a:tr>
              <a:tr h="370840">
                <a:tc>
                  <a:txBody>
                    <a:bodyPr/>
                    <a:lstStyle/>
                    <a:p>
                      <a:r>
                        <a:rPr lang="en-US" b="1" dirty="0"/>
                        <a:t>10.0%</a:t>
                      </a:r>
                      <a:endParaRPr lang="en-IN" b="1" dirty="0"/>
                    </a:p>
                  </a:txBody>
                  <a:tcPr/>
                </a:tc>
                <a:tc>
                  <a:txBody>
                    <a:bodyPr/>
                    <a:lstStyle/>
                    <a:p>
                      <a:endParaRPr lang="en-IN" dirty="0"/>
                    </a:p>
                  </a:txBody>
                  <a:tcPr/>
                </a:tc>
                <a:tc>
                  <a:txBody>
                    <a:bodyPr/>
                    <a:lstStyle/>
                    <a:p>
                      <a:pPr algn="r"/>
                      <a:r>
                        <a:rPr lang="en-US" dirty="0"/>
                        <a:t>75</a:t>
                      </a:r>
                      <a:endParaRPr lang="en-IN" dirty="0"/>
                    </a:p>
                  </a:txBody>
                  <a:tcPr/>
                </a:tc>
                <a:extLst>
                  <a:ext uri="{0D108BD9-81ED-4DB2-BD59-A6C34878D82A}">
                    <a16:rowId xmlns:a16="http://schemas.microsoft.com/office/drawing/2014/main" val="4235648399"/>
                  </a:ext>
                </a:extLst>
              </a:tr>
              <a:tr h="370840">
                <a:tc>
                  <a:txBody>
                    <a:bodyPr/>
                    <a:lstStyle/>
                    <a:p>
                      <a:r>
                        <a:rPr lang="en-US" b="1" dirty="0"/>
                        <a:t>2.5%</a:t>
                      </a:r>
                      <a:endParaRPr lang="en-IN" b="1" dirty="0"/>
                    </a:p>
                  </a:txBody>
                  <a:tcPr/>
                </a:tc>
                <a:tc>
                  <a:txBody>
                    <a:bodyPr/>
                    <a:lstStyle/>
                    <a:p>
                      <a:endParaRPr lang="en-IN" dirty="0"/>
                    </a:p>
                  </a:txBody>
                  <a:tcPr/>
                </a:tc>
                <a:tc>
                  <a:txBody>
                    <a:bodyPr/>
                    <a:lstStyle/>
                    <a:p>
                      <a:pPr algn="r"/>
                      <a:r>
                        <a:rPr lang="en-US" dirty="0"/>
                        <a:t>53.025</a:t>
                      </a:r>
                      <a:endParaRPr lang="en-IN" dirty="0"/>
                    </a:p>
                  </a:txBody>
                  <a:tcPr/>
                </a:tc>
                <a:extLst>
                  <a:ext uri="{0D108BD9-81ED-4DB2-BD59-A6C34878D82A}">
                    <a16:rowId xmlns:a16="http://schemas.microsoft.com/office/drawing/2014/main" val="930960126"/>
                  </a:ext>
                </a:extLst>
              </a:tr>
              <a:tr h="370840">
                <a:tc>
                  <a:txBody>
                    <a:bodyPr/>
                    <a:lstStyle/>
                    <a:p>
                      <a:r>
                        <a:rPr lang="en-US" b="1" dirty="0"/>
                        <a:t>0.5%</a:t>
                      </a:r>
                      <a:endParaRPr lang="en-IN" b="1" dirty="0"/>
                    </a:p>
                  </a:txBody>
                  <a:tcPr/>
                </a:tc>
                <a:tc>
                  <a:txBody>
                    <a:bodyPr/>
                    <a:lstStyle/>
                    <a:p>
                      <a:endParaRPr lang="en-IN" dirty="0"/>
                    </a:p>
                  </a:txBody>
                  <a:tcPr/>
                </a:tc>
                <a:tc>
                  <a:txBody>
                    <a:bodyPr/>
                    <a:lstStyle/>
                    <a:p>
                      <a:pPr algn="r"/>
                      <a:r>
                        <a:rPr lang="en-US" dirty="0"/>
                        <a:t>50</a:t>
                      </a:r>
                      <a:endParaRPr lang="en-IN" dirty="0"/>
                    </a:p>
                  </a:txBody>
                  <a:tcPr/>
                </a:tc>
                <a:extLst>
                  <a:ext uri="{0D108BD9-81ED-4DB2-BD59-A6C34878D82A}">
                    <a16:rowId xmlns:a16="http://schemas.microsoft.com/office/drawing/2014/main" val="3001853819"/>
                  </a:ext>
                </a:extLst>
              </a:tr>
              <a:tr h="370840">
                <a:tc>
                  <a:txBody>
                    <a:bodyPr/>
                    <a:lstStyle/>
                    <a:p>
                      <a:r>
                        <a:rPr lang="en-US" b="1" dirty="0"/>
                        <a:t>0.0%</a:t>
                      </a:r>
                      <a:endParaRPr lang="en-IN" b="1" dirty="0"/>
                    </a:p>
                  </a:txBody>
                  <a:tcPr/>
                </a:tc>
                <a:tc>
                  <a:txBody>
                    <a:bodyPr/>
                    <a:lstStyle/>
                    <a:p>
                      <a:r>
                        <a:rPr lang="en-US" dirty="0"/>
                        <a:t>minimum</a:t>
                      </a:r>
                      <a:endParaRPr lang="en-IN" dirty="0"/>
                    </a:p>
                  </a:txBody>
                  <a:tcPr/>
                </a:tc>
                <a:tc>
                  <a:txBody>
                    <a:bodyPr/>
                    <a:lstStyle/>
                    <a:p>
                      <a:pPr algn="r"/>
                      <a:r>
                        <a:rPr lang="en-US" dirty="0"/>
                        <a:t>50</a:t>
                      </a:r>
                      <a:endParaRPr lang="en-IN" dirty="0"/>
                    </a:p>
                  </a:txBody>
                  <a:tcPr/>
                </a:tc>
                <a:extLst>
                  <a:ext uri="{0D108BD9-81ED-4DB2-BD59-A6C34878D82A}">
                    <a16:rowId xmlns:a16="http://schemas.microsoft.com/office/drawing/2014/main" val="829463796"/>
                  </a:ext>
                </a:extLst>
              </a:tr>
            </a:tbl>
          </a:graphicData>
        </a:graphic>
      </p:graphicFrame>
      <p:sp>
        <p:nvSpPr>
          <p:cNvPr id="6" name="TextBox 5">
            <a:extLst>
              <a:ext uri="{FF2B5EF4-FFF2-40B4-BE49-F238E27FC236}">
                <a16:creationId xmlns:a16="http://schemas.microsoft.com/office/drawing/2014/main" id="{919F8757-BF75-9158-8DA9-9B7C134A9AD2}"/>
              </a:ext>
            </a:extLst>
          </p:cNvPr>
          <p:cNvSpPr txBox="1"/>
          <p:nvPr/>
        </p:nvSpPr>
        <p:spPr>
          <a:xfrm>
            <a:off x="5448300" y="1231754"/>
            <a:ext cx="1981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Summary Statistics</a:t>
            </a:r>
            <a:endParaRPr lang="en-IN" dirty="0">
              <a:solidFill>
                <a:srgbClr val="366092"/>
              </a:solidFill>
            </a:endParaRPr>
          </a:p>
        </p:txBody>
      </p:sp>
      <p:graphicFrame>
        <p:nvGraphicFramePr>
          <p:cNvPr id="5" name="Table 5" descr="The table contains 6 rows and 2 columns, summarizing descriptive statistics for a sample of 50 observations&#10;&#10;Mean is 100.12,&#10;&#10;Standard Deviation (Std Dev) is 20.323546,&#10;&#10;Standard Error of the Mean (Std Err Mean) is 2.8741835,&#10;&#10;Upper 95 percent Mean is 105.89589,&#10;&#10;Lower 95 percent Mean is 94.344112,&#10;&#10;Sample Size (N) is 50.">
            <a:extLst>
              <a:ext uri="{FF2B5EF4-FFF2-40B4-BE49-F238E27FC236}">
                <a16:creationId xmlns:a16="http://schemas.microsoft.com/office/drawing/2014/main" id="{D4AE2291-2B13-4C53-BAB8-5B2EDF04A696}"/>
              </a:ext>
            </a:extLst>
          </p:cNvPr>
          <p:cNvGraphicFramePr>
            <a:graphicFrameLocks noGrp="1"/>
          </p:cNvGraphicFramePr>
          <p:nvPr>
            <p:extLst>
              <p:ext uri="{D42A27DB-BD31-4B8C-83A1-F6EECF244321}">
                <p14:modId xmlns:p14="http://schemas.microsoft.com/office/powerpoint/2010/main" val="151473886"/>
              </p:ext>
            </p:extLst>
          </p:nvPr>
        </p:nvGraphicFramePr>
        <p:xfrm>
          <a:off x="4495800" y="1661160"/>
          <a:ext cx="3886200" cy="2225040"/>
        </p:xfrm>
        <a:graphic>
          <a:graphicData uri="http://schemas.openxmlformats.org/drawingml/2006/table">
            <a:tbl>
              <a:tblPr firstRow="1" bandRow="1">
                <a:tableStyleId>{5940675A-B579-460E-94D1-54222C63F5DA}</a:tableStyleId>
              </a:tblPr>
              <a:tblGrid>
                <a:gridCol w="1943100">
                  <a:extLst>
                    <a:ext uri="{9D8B030D-6E8A-4147-A177-3AD203B41FA5}">
                      <a16:colId xmlns:a16="http://schemas.microsoft.com/office/drawing/2014/main" val="2188678264"/>
                    </a:ext>
                  </a:extLst>
                </a:gridCol>
                <a:gridCol w="1943100">
                  <a:extLst>
                    <a:ext uri="{9D8B030D-6E8A-4147-A177-3AD203B41FA5}">
                      <a16:colId xmlns:a16="http://schemas.microsoft.com/office/drawing/2014/main" val="2103662144"/>
                    </a:ext>
                  </a:extLst>
                </a:gridCol>
              </a:tblGrid>
              <a:tr h="370840">
                <a:tc>
                  <a:txBody>
                    <a:bodyPr/>
                    <a:lstStyle/>
                    <a:p>
                      <a:r>
                        <a:rPr lang="en-US" b="1" dirty="0"/>
                        <a:t>Mean</a:t>
                      </a:r>
                      <a:endParaRPr lang="en-IN" b="1" dirty="0"/>
                    </a:p>
                  </a:txBody>
                  <a:tcPr/>
                </a:tc>
                <a:tc>
                  <a:txBody>
                    <a:bodyPr/>
                    <a:lstStyle/>
                    <a:p>
                      <a:pPr algn="r"/>
                      <a:r>
                        <a:rPr lang="en-US" dirty="0"/>
                        <a:t>100.12</a:t>
                      </a:r>
                      <a:endParaRPr lang="en-IN" dirty="0"/>
                    </a:p>
                  </a:txBody>
                  <a:tcPr/>
                </a:tc>
                <a:extLst>
                  <a:ext uri="{0D108BD9-81ED-4DB2-BD59-A6C34878D82A}">
                    <a16:rowId xmlns:a16="http://schemas.microsoft.com/office/drawing/2014/main" val="4211263689"/>
                  </a:ext>
                </a:extLst>
              </a:tr>
              <a:tr h="370840">
                <a:tc>
                  <a:txBody>
                    <a:bodyPr/>
                    <a:lstStyle/>
                    <a:p>
                      <a:r>
                        <a:rPr lang="en-US" b="1" dirty="0"/>
                        <a:t>Std Dev</a:t>
                      </a:r>
                      <a:endParaRPr lang="en-IN" b="1" dirty="0"/>
                    </a:p>
                  </a:txBody>
                  <a:tcPr/>
                </a:tc>
                <a:tc>
                  <a:txBody>
                    <a:bodyPr/>
                    <a:lstStyle/>
                    <a:p>
                      <a:pPr algn="r"/>
                      <a:r>
                        <a:rPr lang="en-IN" sz="1800" b="0" u="none" strike="noStrike" kern="1200" baseline="0" dirty="0">
                          <a:solidFill>
                            <a:schemeClr val="dk1"/>
                          </a:solidFill>
                        </a:rPr>
                        <a:t>20.323546</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477897782"/>
                  </a:ext>
                </a:extLst>
              </a:tr>
              <a:tr h="370840">
                <a:tc>
                  <a:txBody>
                    <a:bodyPr/>
                    <a:lstStyle/>
                    <a:p>
                      <a:r>
                        <a:rPr lang="en-US" b="1" dirty="0"/>
                        <a:t>Std Err Mean</a:t>
                      </a:r>
                      <a:endParaRPr lang="en-IN" b="1" dirty="0"/>
                    </a:p>
                  </a:txBody>
                  <a:tcPr/>
                </a:tc>
                <a:tc>
                  <a:txBody>
                    <a:bodyPr/>
                    <a:lstStyle/>
                    <a:p>
                      <a:pPr algn="r"/>
                      <a:r>
                        <a:rPr lang="en-IN" sz="1800" b="0" u="none" strike="noStrike" kern="1200" baseline="0" dirty="0">
                          <a:solidFill>
                            <a:schemeClr val="dk1"/>
                          </a:solidFill>
                        </a:rPr>
                        <a:t>2.8741835</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614094881"/>
                  </a:ext>
                </a:extLst>
              </a:tr>
              <a:tr h="370840">
                <a:tc>
                  <a:txBody>
                    <a:bodyPr/>
                    <a:lstStyle/>
                    <a:p>
                      <a:r>
                        <a:rPr lang="en-US" b="1" dirty="0"/>
                        <a:t>Upper 95% Mean</a:t>
                      </a:r>
                      <a:endParaRPr lang="en-IN" b="1" dirty="0"/>
                    </a:p>
                  </a:txBody>
                  <a:tcPr/>
                </a:tc>
                <a:tc>
                  <a:txBody>
                    <a:bodyPr/>
                    <a:lstStyle/>
                    <a:p>
                      <a:pPr algn="r"/>
                      <a:r>
                        <a:rPr lang="en-IN" sz="1800" b="0" u="none" strike="noStrike" kern="1200" baseline="0" dirty="0">
                          <a:solidFill>
                            <a:schemeClr val="dk1"/>
                          </a:solidFill>
                        </a:rPr>
                        <a:t>105.89589</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956231992"/>
                  </a:ext>
                </a:extLst>
              </a:tr>
              <a:tr h="370840">
                <a:tc>
                  <a:txBody>
                    <a:bodyPr/>
                    <a:lstStyle/>
                    <a:p>
                      <a:r>
                        <a:rPr lang="en-US" b="1" dirty="0"/>
                        <a:t>Lower 95% Mean</a:t>
                      </a:r>
                      <a:endParaRPr lang="en-IN" b="1" dirty="0"/>
                    </a:p>
                  </a:txBody>
                  <a:tcPr/>
                </a:tc>
                <a:tc>
                  <a:txBody>
                    <a:bodyPr/>
                    <a:lstStyle/>
                    <a:p>
                      <a:pPr algn="r"/>
                      <a:r>
                        <a:rPr lang="en-IN" sz="1800" b="0" u="none" strike="noStrike" kern="1200" baseline="0" dirty="0">
                          <a:solidFill>
                            <a:schemeClr val="dk1"/>
                          </a:solidFill>
                        </a:rPr>
                        <a:t>94.344112</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3301619565"/>
                  </a:ext>
                </a:extLst>
              </a:tr>
              <a:tr h="370840">
                <a:tc>
                  <a:txBody>
                    <a:bodyPr/>
                    <a:lstStyle/>
                    <a:p>
                      <a:r>
                        <a:rPr lang="en-US" b="1" dirty="0"/>
                        <a:t>N</a:t>
                      </a:r>
                      <a:endParaRPr lang="en-IN" b="1" dirty="0"/>
                    </a:p>
                  </a:txBody>
                  <a:tcPr/>
                </a:tc>
                <a:tc>
                  <a:txBody>
                    <a:bodyPr/>
                    <a:lstStyle/>
                    <a:p>
                      <a:pPr algn="r"/>
                      <a:r>
                        <a:rPr lang="en-US" dirty="0"/>
                        <a:t>50</a:t>
                      </a:r>
                      <a:endParaRPr lang="en-IN" dirty="0"/>
                    </a:p>
                  </a:txBody>
                  <a:tcPr/>
                </a:tc>
                <a:extLst>
                  <a:ext uri="{0D108BD9-81ED-4DB2-BD59-A6C34878D82A}">
                    <a16:rowId xmlns:a16="http://schemas.microsoft.com/office/drawing/2014/main" val="2487818590"/>
                  </a:ext>
                </a:extLst>
              </a:tr>
            </a:tbl>
          </a:graphicData>
        </a:graphic>
      </p:graphicFrame>
    </p:spTree>
    <p:extLst>
      <p:ext uri="{BB962C8B-B14F-4D97-AF65-F5344CB8AC3E}">
        <p14:creationId xmlns:p14="http://schemas.microsoft.com/office/powerpoint/2010/main" val="303042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19</a:t>
            </a:r>
            <a:endParaRPr dirty="0"/>
          </a:p>
        </p:txBody>
      </p:sp>
      <p:sp>
        <p:nvSpPr>
          <p:cNvPr id="7" name="TextBox 6">
            <a:extLst>
              <a:ext uri="{FF2B5EF4-FFF2-40B4-BE49-F238E27FC236}">
                <a16:creationId xmlns:a16="http://schemas.microsoft.com/office/drawing/2014/main" id="{6EC7640A-DE28-A81C-AD1E-0C2A59A9A6C2}"/>
              </a:ext>
            </a:extLst>
          </p:cNvPr>
          <p:cNvSpPr txBox="1"/>
          <p:nvPr/>
        </p:nvSpPr>
        <p:spPr>
          <a:xfrm>
            <a:off x="3093271" y="1203960"/>
            <a:ext cx="2743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Fitted Normal Distribution</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4" name="Table 4" descr="The table, titled “Fitted Normal Distribution”, contains five columns: Parameter, Estimate, Standard Error, Lower 95 percent, and Upper 95 percent, containing 2 rows:&#10;&#10;Row 1 For the Location parameter, mu, the estimate is 100.12, with a standard error of 2.8741835, Lower 95 percent is 94.486704, and its Upper 95 percent is 105.7533.&#10;&#10;Row 2 For the Dispersion parameter, sigma, the estimate is 20.323546, with a standard error of 0.4577347, Lower 95 percent is 19.445916, and its Upper 95 percent is 21.119456.">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3254640698"/>
                  </p:ext>
                </p:extLst>
              </p:nvPr>
            </p:nvGraphicFramePr>
            <p:xfrm>
              <a:off x="471544" y="1600200"/>
              <a:ext cx="7910455" cy="1112520"/>
            </p:xfrm>
            <a:graphic>
              <a:graphicData uri="http://schemas.openxmlformats.org/drawingml/2006/table">
                <a:tbl>
                  <a:tblPr firstRow="1" bandRow="1">
                    <a:tableStyleId>{5940675A-B579-460E-94D1-54222C63F5DA}</a:tableStyleId>
                  </a:tblPr>
                  <a:tblGrid>
                    <a:gridCol w="1493658">
                      <a:extLst>
                        <a:ext uri="{9D8B030D-6E8A-4147-A177-3AD203B41FA5}">
                          <a16:colId xmlns:a16="http://schemas.microsoft.com/office/drawing/2014/main" val="1066279474"/>
                        </a:ext>
                      </a:extLst>
                    </a:gridCol>
                    <a:gridCol w="549398">
                      <a:extLst>
                        <a:ext uri="{9D8B030D-6E8A-4147-A177-3AD203B41FA5}">
                          <a16:colId xmlns:a16="http://schemas.microsoft.com/office/drawing/2014/main" val="167764060"/>
                        </a:ext>
                      </a:extLst>
                    </a:gridCol>
                    <a:gridCol w="1295400">
                      <a:extLst>
                        <a:ext uri="{9D8B030D-6E8A-4147-A177-3AD203B41FA5}">
                          <a16:colId xmlns:a16="http://schemas.microsoft.com/office/drawing/2014/main" val="76510583"/>
                        </a:ext>
                      </a:extLst>
                    </a:gridCol>
                    <a:gridCol w="1447800">
                      <a:extLst>
                        <a:ext uri="{9D8B030D-6E8A-4147-A177-3AD203B41FA5}">
                          <a16:colId xmlns:a16="http://schemas.microsoft.com/office/drawing/2014/main" val="929071474"/>
                        </a:ext>
                      </a:extLst>
                    </a:gridCol>
                    <a:gridCol w="1447800">
                      <a:extLst>
                        <a:ext uri="{9D8B030D-6E8A-4147-A177-3AD203B41FA5}">
                          <a16:colId xmlns:a16="http://schemas.microsoft.com/office/drawing/2014/main" val="2029590651"/>
                        </a:ext>
                      </a:extLst>
                    </a:gridCol>
                    <a:gridCol w="1676399">
                      <a:extLst>
                        <a:ext uri="{9D8B030D-6E8A-4147-A177-3AD203B41FA5}">
                          <a16:colId xmlns:a16="http://schemas.microsoft.com/office/drawing/2014/main" val="3132090407"/>
                        </a:ext>
                      </a:extLst>
                    </a:gridCol>
                  </a:tblGrid>
                  <a:tr h="370840">
                    <a:tc>
                      <a:txBody>
                        <a:bodyPr/>
                        <a:lstStyle/>
                        <a:p>
                          <a:pPr algn="ctr"/>
                          <a:r>
                            <a:rPr lang="en-US" b="1" dirty="0"/>
                            <a:t>Parameter</a:t>
                          </a:r>
                          <a:endParaRPr lang="en-IN" b="1" dirty="0"/>
                        </a:p>
                      </a:txBody>
                      <a:tcPr/>
                    </a:tc>
                    <a:tc>
                      <a:txBody>
                        <a:bodyPr/>
                        <a:lstStyle/>
                        <a:p>
                          <a:pPr algn="ctr"/>
                          <a:endParaRPr lang="en-IN" b="1" dirty="0"/>
                        </a:p>
                      </a:txBody>
                      <a:tcPr/>
                    </a:tc>
                    <a:tc>
                      <a:txBody>
                        <a:bodyPr/>
                        <a:lstStyle/>
                        <a:p>
                          <a:pPr algn="ctr"/>
                          <a:r>
                            <a:rPr lang="en-US" b="1" dirty="0"/>
                            <a:t>Estimate</a:t>
                          </a:r>
                          <a:endParaRPr lang="en-IN" b="1" dirty="0"/>
                        </a:p>
                      </a:txBody>
                      <a:tcPr/>
                    </a:tc>
                    <a:tc>
                      <a:txBody>
                        <a:bodyPr/>
                        <a:lstStyle/>
                        <a:p>
                          <a:pPr algn="ctr"/>
                          <a:r>
                            <a:rPr lang="en-US" b="1" dirty="0"/>
                            <a:t>Std Error</a:t>
                          </a:r>
                          <a:endParaRPr lang="en-IN" b="1" dirty="0"/>
                        </a:p>
                      </a:txBody>
                      <a:tcPr/>
                    </a:tc>
                    <a:tc>
                      <a:txBody>
                        <a:bodyPr/>
                        <a:lstStyle/>
                        <a:p>
                          <a:pPr algn="ctr"/>
                          <a:r>
                            <a:rPr lang="en-US" b="1" dirty="0"/>
                            <a:t>Lower 95%</a:t>
                          </a:r>
                          <a:endParaRPr lang="en-IN" b="1" dirty="0"/>
                        </a:p>
                      </a:txBody>
                      <a:tcPr/>
                    </a:tc>
                    <a:tc>
                      <a:txBody>
                        <a:bodyPr/>
                        <a:lstStyle/>
                        <a:p>
                          <a:pPr algn="ctr"/>
                          <a:r>
                            <a:rPr lang="en-US" b="1" dirty="0"/>
                            <a:t>Upper 95%</a:t>
                          </a:r>
                          <a:endParaRPr lang="en-IN" b="1" dirty="0"/>
                        </a:p>
                      </a:txBody>
                      <a:tcPr/>
                    </a:tc>
                    <a:extLst>
                      <a:ext uri="{0D108BD9-81ED-4DB2-BD59-A6C34878D82A}">
                        <a16:rowId xmlns:a16="http://schemas.microsoft.com/office/drawing/2014/main" val="1769962501"/>
                      </a:ext>
                    </a:extLst>
                  </a:tr>
                  <a:tr h="370840">
                    <a:tc>
                      <a:txBody>
                        <a:bodyPr/>
                        <a:lstStyle/>
                        <a:p>
                          <a:r>
                            <a:rPr lang="en-US" b="1" dirty="0"/>
                            <a:t>Location</a:t>
                          </a:r>
                          <a:endParaRPr lang="en-IN" b="1" dirty="0"/>
                        </a:p>
                      </a:txBody>
                      <a:tcPr/>
                    </a:tc>
                    <a:tc>
                      <a:txBody>
                        <a:bodyPr/>
                        <a:lstStyle/>
                        <a:p>
                          <a:pPr/>
                          <a14:m>
                            <m:oMathPara xmlns:m="http://schemas.openxmlformats.org/officeDocument/2006/math">
                              <m:oMathParaPr>
                                <m:jc m:val="centerGroup"/>
                              </m:oMathParaPr>
                              <m:oMath xmlns:m="http://schemas.openxmlformats.org/officeDocument/2006/math">
                                <m:r>
                                  <a:rPr lang="ar-AE" smtClean="0">
                                    <a:latin typeface="Cambria Math" panose="02040503050406030204" pitchFamily="18" charset="0"/>
                                  </a:rPr>
                                  <m:t>𝜇</m:t>
                                </m:r>
                              </m:oMath>
                            </m:oMathPara>
                          </a14:m>
                          <a:endParaRPr lang="en-IN" dirty="0"/>
                        </a:p>
                      </a:txBody>
                      <a:tcPr/>
                    </a:tc>
                    <a:tc>
                      <a:txBody>
                        <a:bodyPr/>
                        <a:lstStyle/>
                        <a:p>
                          <a:pPr algn="r"/>
                          <a:r>
                            <a:rPr lang="en-IN" sz="1800" b="0" u="none" strike="noStrike" kern="1200" baseline="0" dirty="0">
                              <a:solidFill>
                                <a:schemeClr val="dk1"/>
                              </a:solidFill>
                            </a:rPr>
                            <a:t>100.12</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2.8741835</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94.486704</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105.7533</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400431134"/>
                      </a:ext>
                    </a:extLst>
                  </a:tr>
                  <a:tr h="370840">
                    <a:tc>
                      <a:txBody>
                        <a:bodyPr/>
                        <a:lstStyle/>
                        <a:p>
                          <a:r>
                            <a:rPr lang="en-US" b="1" dirty="0"/>
                            <a:t>Dispersion</a:t>
                          </a:r>
                          <a:endParaRPr lang="en-IN" b="1" dirty="0"/>
                        </a:p>
                      </a:txBody>
                      <a:tcPr/>
                    </a:tc>
                    <a:tc>
                      <a:txBody>
                        <a:bodyPr/>
                        <a:lstStyle/>
                        <a:p>
                          <a:pPr/>
                          <a14:m>
                            <m:oMathPara xmlns:m="http://schemas.openxmlformats.org/officeDocument/2006/math">
                              <m:oMathParaPr>
                                <m:jc m:val="centerGroup"/>
                              </m:oMathParaPr>
                              <m:oMath xmlns:m="http://schemas.openxmlformats.org/officeDocument/2006/math">
                                <m:r>
                                  <a:rPr lang="en-IN" smtClean="0">
                                    <a:latin typeface="Cambria Math" panose="02040503050406030204" pitchFamily="18" charset="0"/>
                                  </a:rPr>
                                  <m:t>𝜎</m:t>
                                </m:r>
                              </m:oMath>
                            </m:oMathPara>
                          </a14:m>
                          <a:endParaRPr lang="en-IN" dirty="0"/>
                        </a:p>
                      </a:txBody>
                      <a:tcPr/>
                    </a:tc>
                    <a:tc>
                      <a:txBody>
                        <a:bodyPr/>
                        <a:lstStyle/>
                        <a:p>
                          <a:pPr algn="r"/>
                          <a:r>
                            <a:rPr lang="en-IN" sz="1800" b="0" u="none" strike="noStrike" kern="1200" baseline="0" dirty="0">
                              <a:solidFill>
                                <a:schemeClr val="dk1"/>
                              </a:solidFill>
                            </a:rPr>
                            <a:t>20.323546</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0.4577347</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19.445916</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21.119456</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1712496060"/>
                      </a:ext>
                    </a:extLst>
                  </a:tr>
                </a:tbl>
              </a:graphicData>
            </a:graphic>
          </p:graphicFrame>
        </mc:Choice>
        <mc:Fallback>
          <p:graphicFrame>
            <p:nvGraphicFramePr>
              <p:cNvPr id="4" name="Table 4" descr="The table, titled “Fitted Normal Distribution”, contains five columns: Parameter, Estimate, Standard Error, Lower 95 percent, and Upper 95 percent, containing 2 rows:&#10;&#10;Row 1 For the Location parameter, mu, the estimate is 100.12, with a standard error of 2.8741835, Lower 95 percent is 94.486704, and its Upper 95 percent is 105.7533.&#10;&#10;Row 2 For the Dispersion parameter, sigma, the estimate is 20.323546, with a standard error of 0.4577347, Lower 95 percent is 19.445916, and its Upper 95 percent is 21.119456.">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3254640698"/>
                  </p:ext>
                </p:extLst>
              </p:nvPr>
            </p:nvGraphicFramePr>
            <p:xfrm>
              <a:off x="471544" y="1600200"/>
              <a:ext cx="7910455" cy="1112520"/>
            </p:xfrm>
            <a:graphic>
              <a:graphicData uri="http://schemas.openxmlformats.org/drawingml/2006/table">
                <a:tbl>
                  <a:tblPr firstRow="1" bandRow="1">
                    <a:tableStyleId>{5940675A-B579-460E-94D1-54222C63F5DA}</a:tableStyleId>
                  </a:tblPr>
                  <a:tblGrid>
                    <a:gridCol w="1493658">
                      <a:extLst>
                        <a:ext uri="{9D8B030D-6E8A-4147-A177-3AD203B41FA5}">
                          <a16:colId xmlns:a16="http://schemas.microsoft.com/office/drawing/2014/main" val="1066279474"/>
                        </a:ext>
                      </a:extLst>
                    </a:gridCol>
                    <a:gridCol w="549398">
                      <a:extLst>
                        <a:ext uri="{9D8B030D-6E8A-4147-A177-3AD203B41FA5}">
                          <a16:colId xmlns:a16="http://schemas.microsoft.com/office/drawing/2014/main" val="167764060"/>
                        </a:ext>
                      </a:extLst>
                    </a:gridCol>
                    <a:gridCol w="1295400">
                      <a:extLst>
                        <a:ext uri="{9D8B030D-6E8A-4147-A177-3AD203B41FA5}">
                          <a16:colId xmlns:a16="http://schemas.microsoft.com/office/drawing/2014/main" val="76510583"/>
                        </a:ext>
                      </a:extLst>
                    </a:gridCol>
                    <a:gridCol w="1447800">
                      <a:extLst>
                        <a:ext uri="{9D8B030D-6E8A-4147-A177-3AD203B41FA5}">
                          <a16:colId xmlns:a16="http://schemas.microsoft.com/office/drawing/2014/main" val="929071474"/>
                        </a:ext>
                      </a:extLst>
                    </a:gridCol>
                    <a:gridCol w="1447800">
                      <a:extLst>
                        <a:ext uri="{9D8B030D-6E8A-4147-A177-3AD203B41FA5}">
                          <a16:colId xmlns:a16="http://schemas.microsoft.com/office/drawing/2014/main" val="2029590651"/>
                        </a:ext>
                      </a:extLst>
                    </a:gridCol>
                    <a:gridCol w="1676399">
                      <a:extLst>
                        <a:ext uri="{9D8B030D-6E8A-4147-A177-3AD203B41FA5}">
                          <a16:colId xmlns:a16="http://schemas.microsoft.com/office/drawing/2014/main" val="3132090407"/>
                        </a:ext>
                      </a:extLst>
                    </a:gridCol>
                  </a:tblGrid>
                  <a:tr h="370840">
                    <a:tc>
                      <a:txBody>
                        <a:bodyPr/>
                        <a:lstStyle/>
                        <a:p>
                          <a:pPr algn="ctr"/>
                          <a:r>
                            <a:rPr lang="en-US" b="1" dirty="0"/>
                            <a:t>Parameter</a:t>
                          </a:r>
                          <a:endParaRPr lang="en-IN" b="1" dirty="0"/>
                        </a:p>
                      </a:txBody>
                      <a:tcPr/>
                    </a:tc>
                    <a:tc>
                      <a:txBody>
                        <a:bodyPr/>
                        <a:lstStyle/>
                        <a:p>
                          <a:pPr algn="ctr"/>
                          <a:endParaRPr lang="en-IN" b="1" dirty="0"/>
                        </a:p>
                      </a:txBody>
                      <a:tcPr/>
                    </a:tc>
                    <a:tc>
                      <a:txBody>
                        <a:bodyPr/>
                        <a:lstStyle/>
                        <a:p>
                          <a:pPr algn="ctr"/>
                          <a:r>
                            <a:rPr lang="en-US" b="1" dirty="0"/>
                            <a:t>Estimate</a:t>
                          </a:r>
                          <a:endParaRPr lang="en-IN" b="1" dirty="0"/>
                        </a:p>
                      </a:txBody>
                      <a:tcPr/>
                    </a:tc>
                    <a:tc>
                      <a:txBody>
                        <a:bodyPr/>
                        <a:lstStyle/>
                        <a:p>
                          <a:pPr algn="ctr"/>
                          <a:r>
                            <a:rPr lang="en-US" b="1" dirty="0"/>
                            <a:t>Std Error</a:t>
                          </a:r>
                          <a:endParaRPr lang="en-IN" b="1" dirty="0"/>
                        </a:p>
                      </a:txBody>
                      <a:tcPr/>
                    </a:tc>
                    <a:tc>
                      <a:txBody>
                        <a:bodyPr/>
                        <a:lstStyle/>
                        <a:p>
                          <a:pPr algn="ctr"/>
                          <a:r>
                            <a:rPr lang="en-US" b="1" dirty="0"/>
                            <a:t>Lower 95%</a:t>
                          </a:r>
                          <a:endParaRPr lang="en-IN" b="1" dirty="0"/>
                        </a:p>
                      </a:txBody>
                      <a:tcPr/>
                    </a:tc>
                    <a:tc>
                      <a:txBody>
                        <a:bodyPr/>
                        <a:lstStyle/>
                        <a:p>
                          <a:pPr algn="ctr"/>
                          <a:r>
                            <a:rPr lang="en-US" b="1" dirty="0"/>
                            <a:t>Upper 95%</a:t>
                          </a:r>
                          <a:endParaRPr lang="en-IN" b="1" dirty="0"/>
                        </a:p>
                      </a:txBody>
                      <a:tcPr/>
                    </a:tc>
                    <a:extLst>
                      <a:ext uri="{0D108BD9-81ED-4DB2-BD59-A6C34878D82A}">
                        <a16:rowId xmlns:a16="http://schemas.microsoft.com/office/drawing/2014/main" val="1769962501"/>
                      </a:ext>
                    </a:extLst>
                  </a:tr>
                  <a:tr h="370840">
                    <a:tc>
                      <a:txBody>
                        <a:bodyPr/>
                        <a:lstStyle/>
                        <a:p>
                          <a:r>
                            <a:rPr lang="en-US" b="1" dirty="0"/>
                            <a:t>Location</a:t>
                          </a:r>
                          <a:endParaRPr lang="en-IN" b="1" dirty="0"/>
                        </a:p>
                      </a:txBody>
                      <a:tcPr/>
                    </a:tc>
                    <a:tc>
                      <a:txBody>
                        <a:bodyPr/>
                        <a:lstStyle/>
                        <a:p>
                          <a:endParaRPr lang="en-US"/>
                        </a:p>
                      </a:txBody>
                      <a:tcPr>
                        <a:blipFill>
                          <a:blip r:embed="rId2"/>
                          <a:stretch>
                            <a:fillRect l="-273333" t="-108197" r="-1073333" b="-124590"/>
                          </a:stretch>
                        </a:blipFill>
                      </a:tcPr>
                    </a:tc>
                    <a:tc>
                      <a:txBody>
                        <a:bodyPr/>
                        <a:lstStyle/>
                        <a:p>
                          <a:pPr algn="r"/>
                          <a:r>
                            <a:rPr lang="en-IN" sz="1800" b="0" u="none" strike="noStrike" kern="1200" baseline="0" dirty="0">
                              <a:solidFill>
                                <a:schemeClr val="dk1"/>
                              </a:solidFill>
                            </a:rPr>
                            <a:t>100.12</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2.8741835</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94.486704</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105.7533</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400431134"/>
                      </a:ext>
                    </a:extLst>
                  </a:tr>
                  <a:tr h="370840">
                    <a:tc>
                      <a:txBody>
                        <a:bodyPr/>
                        <a:lstStyle/>
                        <a:p>
                          <a:r>
                            <a:rPr lang="en-US" b="1" dirty="0"/>
                            <a:t>Dispersion</a:t>
                          </a:r>
                          <a:endParaRPr lang="en-IN" b="1" dirty="0"/>
                        </a:p>
                      </a:txBody>
                      <a:tcPr/>
                    </a:tc>
                    <a:tc>
                      <a:txBody>
                        <a:bodyPr/>
                        <a:lstStyle/>
                        <a:p>
                          <a:endParaRPr lang="en-US"/>
                        </a:p>
                      </a:txBody>
                      <a:tcPr>
                        <a:blipFill>
                          <a:blip r:embed="rId2"/>
                          <a:stretch>
                            <a:fillRect l="-273333" t="-208197" r="-1073333" b="-24590"/>
                          </a:stretch>
                        </a:blipFill>
                      </a:tcPr>
                    </a:tc>
                    <a:tc>
                      <a:txBody>
                        <a:bodyPr/>
                        <a:lstStyle/>
                        <a:p>
                          <a:pPr algn="r"/>
                          <a:r>
                            <a:rPr lang="en-IN" sz="1800" b="0" u="none" strike="noStrike" kern="1200" baseline="0" dirty="0">
                              <a:solidFill>
                                <a:schemeClr val="dk1"/>
                              </a:solidFill>
                            </a:rPr>
                            <a:t>20.323546</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0.4577347</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19.445916</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21.119456</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1712496060"/>
                      </a:ext>
                    </a:extLst>
                  </a:tr>
                </a:tbl>
              </a:graphicData>
            </a:graphic>
          </p:graphicFrame>
        </mc:Fallback>
      </mc:AlternateContent>
      <p:graphicFrame>
        <p:nvGraphicFramePr>
          <p:cNvPr id="5" name="Table 5" descr="A table with two columns: Measures and Value, containing 3 rows:&#10;&#10;Row 1 Measures is negative 2 times LogLikelihood, Value is 442.07187,&#10;&#10;Row 2 Measures is AICc, Value is 446.32719,&#10;&#10;Row 3 Measures is B I C, Value is 449.89591">
            <a:extLst>
              <a:ext uri="{FF2B5EF4-FFF2-40B4-BE49-F238E27FC236}">
                <a16:creationId xmlns:a16="http://schemas.microsoft.com/office/drawing/2014/main" id="{D4AE2291-2B13-4C53-BAB8-5B2EDF04A696}"/>
              </a:ext>
            </a:extLst>
          </p:cNvPr>
          <p:cNvGraphicFramePr>
            <a:graphicFrameLocks noGrp="1"/>
          </p:cNvGraphicFramePr>
          <p:nvPr>
            <p:extLst>
              <p:ext uri="{D42A27DB-BD31-4B8C-83A1-F6EECF244321}">
                <p14:modId xmlns:p14="http://schemas.microsoft.com/office/powerpoint/2010/main" val="2236434347"/>
              </p:ext>
            </p:extLst>
          </p:nvPr>
        </p:nvGraphicFramePr>
        <p:xfrm>
          <a:off x="457200" y="3223110"/>
          <a:ext cx="3200400" cy="1483360"/>
        </p:xfrm>
        <a:graphic>
          <a:graphicData uri="http://schemas.openxmlformats.org/drawingml/2006/table">
            <a:tbl>
              <a:tblPr firstRow="1" bandRow="1">
                <a:tableStyleId>{5940675A-B579-460E-94D1-54222C63F5DA}</a:tableStyleId>
              </a:tblPr>
              <a:tblGrid>
                <a:gridCol w="1905000">
                  <a:extLst>
                    <a:ext uri="{9D8B030D-6E8A-4147-A177-3AD203B41FA5}">
                      <a16:colId xmlns:a16="http://schemas.microsoft.com/office/drawing/2014/main" val="2188678264"/>
                    </a:ext>
                  </a:extLst>
                </a:gridCol>
                <a:gridCol w="1295400">
                  <a:extLst>
                    <a:ext uri="{9D8B030D-6E8A-4147-A177-3AD203B41FA5}">
                      <a16:colId xmlns:a16="http://schemas.microsoft.com/office/drawing/2014/main" val="2103662144"/>
                    </a:ext>
                  </a:extLst>
                </a:gridCol>
              </a:tblGrid>
              <a:tr h="370840">
                <a:tc>
                  <a:txBody>
                    <a:bodyPr/>
                    <a:lstStyle/>
                    <a:p>
                      <a:pPr algn="ctr"/>
                      <a:r>
                        <a:rPr lang="en-US" b="1" dirty="0">
                          <a:solidFill>
                            <a:srgbClr val="366092"/>
                          </a:solidFill>
                        </a:rPr>
                        <a:t>Measures</a:t>
                      </a:r>
                      <a:endParaRPr lang="en-IN" b="1" dirty="0">
                        <a:solidFill>
                          <a:srgbClr val="366092"/>
                        </a:solidFill>
                      </a:endParaRPr>
                    </a:p>
                  </a:txBody>
                  <a:tcPr/>
                </a:tc>
                <a:tc>
                  <a:txBody>
                    <a:bodyPr/>
                    <a:lstStyle/>
                    <a:p>
                      <a:pPr algn="r"/>
                      <a:endParaRPr lang="en-IN" dirty="0"/>
                    </a:p>
                  </a:txBody>
                  <a:tcPr/>
                </a:tc>
                <a:extLst>
                  <a:ext uri="{0D108BD9-81ED-4DB2-BD59-A6C34878D82A}">
                    <a16:rowId xmlns:a16="http://schemas.microsoft.com/office/drawing/2014/main" val="4211263689"/>
                  </a:ext>
                </a:extLst>
              </a:tr>
              <a:tr h="370840">
                <a:tc>
                  <a:txBody>
                    <a:bodyPr/>
                    <a:lstStyle/>
                    <a:p>
                      <a:r>
                        <a:rPr lang="en-US" b="0" dirty="0"/>
                        <a:t>-2*LogLikelihood</a:t>
                      </a:r>
                      <a:endParaRPr lang="en-IN" b="0" dirty="0"/>
                    </a:p>
                  </a:txBody>
                  <a:tcPr/>
                </a:tc>
                <a:tc>
                  <a:txBody>
                    <a:bodyPr/>
                    <a:lstStyle/>
                    <a:p>
                      <a:pPr algn="r"/>
                      <a:r>
                        <a:rPr lang="en-IN" sz="1800" b="0" u="none" strike="noStrike" kern="1200" baseline="0" dirty="0">
                          <a:solidFill>
                            <a:schemeClr val="dk1"/>
                          </a:solidFill>
                        </a:rPr>
                        <a:t>442.07187</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477897782"/>
                  </a:ext>
                </a:extLst>
              </a:tr>
              <a:tr h="370840">
                <a:tc>
                  <a:txBody>
                    <a:bodyPr/>
                    <a:lstStyle/>
                    <a:p>
                      <a:r>
                        <a:rPr lang="en-US" b="0" dirty="0"/>
                        <a:t>AICc</a:t>
                      </a:r>
                      <a:endParaRPr lang="en-IN" b="0" dirty="0"/>
                    </a:p>
                  </a:txBody>
                  <a:tcPr/>
                </a:tc>
                <a:tc>
                  <a:txBody>
                    <a:bodyPr/>
                    <a:lstStyle/>
                    <a:p>
                      <a:pPr algn="r"/>
                      <a:r>
                        <a:rPr lang="en-IN" sz="1800" b="0" u="none" strike="noStrike" kern="1200" baseline="0" dirty="0">
                          <a:solidFill>
                            <a:schemeClr val="dk1"/>
                          </a:solidFill>
                        </a:rPr>
                        <a:t>446.32719</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614094881"/>
                  </a:ext>
                </a:extLst>
              </a:tr>
              <a:tr h="370840">
                <a:tc>
                  <a:txBody>
                    <a:bodyPr/>
                    <a:lstStyle/>
                    <a:p>
                      <a:r>
                        <a:rPr lang="en-US" b="0" dirty="0"/>
                        <a:t>BIC</a:t>
                      </a:r>
                      <a:endParaRPr lang="en-IN" b="0" dirty="0"/>
                    </a:p>
                  </a:txBody>
                  <a:tcPr/>
                </a:tc>
                <a:tc>
                  <a:txBody>
                    <a:bodyPr/>
                    <a:lstStyle/>
                    <a:p>
                      <a:pPr algn="r"/>
                      <a:r>
                        <a:rPr lang="en-IN" sz="1800" b="0" u="none" strike="noStrike" kern="1200" baseline="0" dirty="0">
                          <a:solidFill>
                            <a:schemeClr val="dk1"/>
                          </a:solidFill>
                        </a:rPr>
                        <a:t>449.89591</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2445653220"/>
                  </a:ext>
                </a:extLst>
              </a:tr>
            </a:tbl>
          </a:graphicData>
        </a:graphic>
      </p:graphicFrame>
      <p:sp>
        <p:nvSpPr>
          <p:cNvPr id="9" name="TextBox 8">
            <a:extLst>
              <a:ext uri="{FF2B5EF4-FFF2-40B4-BE49-F238E27FC236}">
                <a16:creationId xmlns:a16="http://schemas.microsoft.com/office/drawing/2014/main" id="{7E8B07AC-0EFF-13B2-9041-7FAEC6B34FDB}"/>
              </a:ext>
            </a:extLst>
          </p:cNvPr>
          <p:cNvSpPr txBox="1"/>
          <p:nvPr/>
        </p:nvSpPr>
        <p:spPr>
          <a:xfrm>
            <a:off x="4769671" y="2861993"/>
            <a:ext cx="21336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Goodness-of-Fit Test</a:t>
            </a:r>
            <a:endParaRPr lang="en-IN" dirty="0">
              <a:solidFill>
                <a:srgbClr val="366092"/>
              </a:solidFill>
            </a:endParaRPr>
          </a:p>
        </p:txBody>
      </p:sp>
      <p:graphicFrame>
        <p:nvGraphicFramePr>
          <p:cNvPr id="3" name="Table 2" descr="A table with three columns: Test Name, W, and Probability less than W, containing 1 row:&#10;&#10;Row 1 Shapiro-Wilk, W is 0.9858148, Probability less than W is 0.8060">
            <a:extLst>
              <a:ext uri="{FF2B5EF4-FFF2-40B4-BE49-F238E27FC236}">
                <a16:creationId xmlns:a16="http://schemas.microsoft.com/office/drawing/2014/main" id="{233F257F-6656-4A0B-8634-A911BF551611}"/>
              </a:ext>
            </a:extLst>
          </p:cNvPr>
          <p:cNvGraphicFramePr>
            <a:graphicFrameLocks noGrp="1"/>
          </p:cNvGraphicFramePr>
          <p:nvPr>
            <p:extLst>
              <p:ext uri="{D42A27DB-BD31-4B8C-83A1-F6EECF244321}">
                <p14:modId xmlns:p14="http://schemas.microsoft.com/office/powerpoint/2010/main" val="1748810090"/>
              </p:ext>
            </p:extLst>
          </p:nvPr>
        </p:nvGraphicFramePr>
        <p:xfrm>
          <a:off x="3886200" y="3220720"/>
          <a:ext cx="3886201" cy="741680"/>
        </p:xfrm>
        <a:graphic>
          <a:graphicData uri="http://schemas.openxmlformats.org/drawingml/2006/table">
            <a:tbl>
              <a:tblPr firstRow="1" bandRow="1">
                <a:tableStyleId>{5940675A-B579-460E-94D1-54222C63F5DA}</a:tableStyleId>
              </a:tblPr>
              <a:tblGrid>
                <a:gridCol w="1543833">
                  <a:extLst>
                    <a:ext uri="{9D8B030D-6E8A-4147-A177-3AD203B41FA5}">
                      <a16:colId xmlns:a16="http://schemas.microsoft.com/office/drawing/2014/main" val="2699178189"/>
                    </a:ext>
                  </a:extLst>
                </a:gridCol>
                <a:gridCol w="1171184">
                  <a:extLst>
                    <a:ext uri="{9D8B030D-6E8A-4147-A177-3AD203B41FA5}">
                      <a16:colId xmlns:a16="http://schemas.microsoft.com/office/drawing/2014/main" val="579362298"/>
                    </a:ext>
                  </a:extLst>
                </a:gridCol>
                <a:gridCol w="1171184">
                  <a:extLst>
                    <a:ext uri="{9D8B030D-6E8A-4147-A177-3AD203B41FA5}">
                      <a16:colId xmlns:a16="http://schemas.microsoft.com/office/drawing/2014/main" val="3210745711"/>
                    </a:ext>
                  </a:extLst>
                </a:gridCol>
              </a:tblGrid>
              <a:tr h="370840">
                <a:tc>
                  <a:txBody>
                    <a:bodyPr/>
                    <a:lstStyle/>
                    <a:p>
                      <a:endParaRPr lang="en-IN" b="0" dirty="0"/>
                    </a:p>
                  </a:txBody>
                  <a:tcPr/>
                </a:tc>
                <a:tc>
                  <a:txBody>
                    <a:bodyPr/>
                    <a:lstStyle/>
                    <a:p>
                      <a:pPr algn="ctr"/>
                      <a:r>
                        <a:rPr lang="en-US" b="1" dirty="0"/>
                        <a:t>W</a:t>
                      </a:r>
                      <a:endParaRPr lang="en-IN" b="1" dirty="0"/>
                    </a:p>
                  </a:txBody>
                  <a:tcPr/>
                </a:tc>
                <a:tc>
                  <a:txBody>
                    <a:bodyPr/>
                    <a:lstStyle/>
                    <a:p>
                      <a:pPr algn="ctr"/>
                      <a:r>
                        <a:rPr lang="en-US" b="1" dirty="0"/>
                        <a:t>Prob&lt;W</a:t>
                      </a:r>
                      <a:endParaRPr lang="en-IN" b="1" dirty="0"/>
                    </a:p>
                  </a:txBody>
                  <a:tcPr/>
                </a:tc>
                <a:extLst>
                  <a:ext uri="{0D108BD9-81ED-4DB2-BD59-A6C34878D82A}">
                    <a16:rowId xmlns:a16="http://schemas.microsoft.com/office/drawing/2014/main" val="4276163967"/>
                  </a:ext>
                </a:extLst>
              </a:tr>
              <a:tr h="370840">
                <a:tc>
                  <a:txBody>
                    <a:bodyPr/>
                    <a:lstStyle/>
                    <a:p>
                      <a:r>
                        <a:rPr lang="en-US" b="1" dirty="0"/>
                        <a:t>Shapiro-Wilk</a:t>
                      </a:r>
                      <a:endParaRPr lang="en-IN" b="1" dirty="0"/>
                    </a:p>
                  </a:txBody>
                  <a:tcPr/>
                </a:tc>
                <a:tc>
                  <a:txBody>
                    <a:bodyPr/>
                    <a:lstStyle/>
                    <a:p>
                      <a:pPr algn="r"/>
                      <a:r>
                        <a:rPr lang="en-IN" sz="1800" b="0" u="none" strike="noStrike" kern="1200" baseline="0" dirty="0">
                          <a:solidFill>
                            <a:schemeClr val="dk1"/>
                          </a:solidFill>
                        </a:rPr>
                        <a:t>0.9858148</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0.8060</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599945813"/>
                  </a:ext>
                </a:extLst>
              </a:tr>
            </a:tbl>
          </a:graphicData>
        </a:graphic>
      </p:graphicFrame>
      <p:graphicFrame>
        <p:nvGraphicFramePr>
          <p:cNvPr id="6" name="Table 5" descr="A table with three columns: Test Name, A squared, and Simulated p-Value, containing 1 row:&#10;&#10;Row 1 Anderson-Darling, A squared is 0.2258447, Simulated p-Value is 0.8188">
            <a:extLst>
              <a:ext uri="{FF2B5EF4-FFF2-40B4-BE49-F238E27FC236}">
                <a16:creationId xmlns:a16="http://schemas.microsoft.com/office/drawing/2014/main" id="{163A8D4E-B5E5-47C8-B9AB-51A8D7D3884D}"/>
              </a:ext>
            </a:extLst>
          </p:cNvPr>
          <p:cNvGraphicFramePr>
            <a:graphicFrameLocks noGrp="1"/>
          </p:cNvGraphicFramePr>
          <p:nvPr>
            <p:extLst>
              <p:ext uri="{D42A27DB-BD31-4B8C-83A1-F6EECF244321}">
                <p14:modId xmlns:p14="http://schemas.microsoft.com/office/powerpoint/2010/main" val="3150881368"/>
              </p:ext>
            </p:extLst>
          </p:nvPr>
        </p:nvGraphicFramePr>
        <p:xfrm>
          <a:off x="3276600" y="4800600"/>
          <a:ext cx="5186082" cy="741680"/>
        </p:xfrm>
        <a:graphic>
          <a:graphicData uri="http://schemas.openxmlformats.org/drawingml/2006/table">
            <a:tbl>
              <a:tblPr firstRow="1" bandRow="1">
                <a:tableStyleId>{5940675A-B579-460E-94D1-54222C63F5DA}</a:tableStyleId>
              </a:tblPr>
              <a:tblGrid>
                <a:gridCol w="1987581">
                  <a:extLst>
                    <a:ext uri="{9D8B030D-6E8A-4147-A177-3AD203B41FA5}">
                      <a16:colId xmlns:a16="http://schemas.microsoft.com/office/drawing/2014/main" val="1619683507"/>
                    </a:ext>
                  </a:extLst>
                </a:gridCol>
                <a:gridCol w="1277730">
                  <a:extLst>
                    <a:ext uri="{9D8B030D-6E8A-4147-A177-3AD203B41FA5}">
                      <a16:colId xmlns:a16="http://schemas.microsoft.com/office/drawing/2014/main" val="2206857381"/>
                    </a:ext>
                  </a:extLst>
                </a:gridCol>
                <a:gridCol w="1920771">
                  <a:extLst>
                    <a:ext uri="{9D8B030D-6E8A-4147-A177-3AD203B41FA5}">
                      <a16:colId xmlns:a16="http://schemas.microsoft.com/office/drawing/2014/main" val="1590710702"/>
                    </a:ext>
                  </a:extLst>
                </a:gridCol>
              </a:tblGrid>
              <a:tr h="370840">
                <a:tc>
                  <a:txBody>
                    <a:bodyPr/>
                    <a:lstStyle/>
                    <a:p>
                      <a:pPr algn="ctr"/>
                      <a:endParaRPr lang="en-IN" b="1" dirty="0"/>
                    </a:p>
                  </a:txBody>
                  <a:tcPr/>
                </a:tc>
                <a:tc>
                  <a:txBody>
                    <a:bodyPr/>
                    <a:lstStyle/>
                    <a:p>
                      <a:pPr algn="ctr"/>
                      <a:r>
                        <a:rPr lang="en-US" b="1" dirty="0">
                          <a:solidFill>
                            <a:srgbClr val="366092"/>
                          </a:solidFill>
                        </a:rPr>
                        <a:t>A2</a:t>
                      </a:r>
                      <a:endParaRPr lang="en-IN" b="1" dirty="0">
                        <a:solidFill>
                          <a:srgbClr val="366092"/>
                        </a:solidFill>
                      </a:endParaRPr>
                    </a:p>
                  </a:txBody>
                  <a:tcPr/>
                </a:tc>
                <a:tc>
                  <a:txBody>
                    <a:bodyPr/>
                    <a:lstStyle/>
                    <a:p>
                      <a:pPr algn="ctr"/>
                      <a:r>
                        <a:rPr lang="en-US" dirty="0">
                          <a:solidFill>
                            <a:srgbClr val="366092"/>
                          </a:solidFill>
                        </a:rPr>
                        <a:t>Simulated p-Value</a:t>
                      </a:r>
                      <a:endParaRPr lang="en-IN" dirty="0">
                        <a:solidFill>
                          <a:srgbClr val="366092"/>
                        </a:solidFill>
                      </a:endParaRPr>
                    </a:p>
                  </a:txBody>
                  <a:tcPr/>
                </a:tc>
                <a:extLst>
                  <a:ext uri="{0D108BD9-81ED-4DB2-BD59-A6C34878D82A}">
                    <a16:rowId xmlns:a16="http://schemas.microsoft.com/office/drawing/2014/main" val="2454841757"/>
                  </a:ext>
                </a:extLst>
              </a:tr>
              <a:tr h="370840">
                <a:tc>
                  <a:txBody>
                    <a:bodyPr/>
                    <a:lstStyle/>
                    <a:p>
                      <a:r>
                        <a:rPr lang="en-US" b="0" dirty="0">
                          <a:solidFill>
                            <a:srgbClr val="366092"/>
                          </a:solidFill>
                        </a:rPr>
                        <a:t>Anderson-Darling</a:t>
                      </a:r>
                      <a:endParaRPr lang="en-IN" b="0" dirty="0">
                        <a:solidFill>
                          <a:srgbClr val="366092"/>
                        </a:solidFill>
                      </a:endParaRPr>
                    </a:p>
                  </a:txBody>
                  <a:tcPr/>
                </a:tc>
                <a:tc>
                  <a:txBody>
                    <a:bodyPr/>
                    <a:lstStyle/>
                    <a:p>
                      <a:pPr algn="r"/>
                      <a:r>
                        <a:rPr lang="en-IN" sz="1800" b="0" u="none" strike="noStrike" kern="1200" baseline="0" dirty="0">
                          <a:solidFill>
                            <a:schemeClr val="dk1"/>
                          </a:solidFill>
                        </a:rPr>
                        <a:t>0.2258447</a:t>
                      </a:r>
                      <a:endParaRPr lang="en-IN" sz="1800" b="0" i="0" u="none" strike="noStrike" kern="1200" baseline="0" dirty="0">
                        <a:solidFill>
                          <a:schemeClr val="dk1"/>
                        </a:solidFill>
                        <a:latin typeface="+mn-lt"/>
                        <a:ea typeface="+mn-ea"/>
                        <a:cs typeface="+mn-cs"/>
                      </a:endParaRPr>
                    </a:p>
                  </a:txBody>
                  <a:tcPr/>
                </a:tc>
                <a:tc>
                  <a:txBody>
                    <a:bodyPr/>
                    <a:lstStyle/>
                    <a:p>
                      <a:pPr algn="r"/>
                      <a:r>
                        <a:rPr lang="en-IN" sz="1800" b="0" u="none" strike="noStrike" kern="1200" baseline="0" dirty="0">
                          <a:solidFill>
                            <a:schemeClr val="dk1"/>
                          </a:solidFill>
                        </a:rPr>
                        <a:t>0.8188</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129747215"/>
                  </a:ext>
                </a:extLst>
              </a:tr>
            </a:tbl>
          </a:graphicData>
        </a:graphic>
      </p:graphicFrame>
      <p:sp>
        <p:nvSpPr>
          <p:cNvPr id="10" name="TextBox 9">
            <a:extLst>
              <a:ext uri="{FF2B5EF4-FFF2-40B4-BE49-F238E27FC236}">
                <a16:creationId xmlns:a16="http://schemas.microsoft.com/office/drawing/2014/main" id="{7E93077C-8039-D3FF-4407-C6A4E2242323}"/>
              </a:ext>
            </a:extLst>
          </p:cNvPr>
          <p:cNvSpPr txBox="1"/>
          <p:nvPr/>
        </p:nvSpPr>
        <p:spPr>
          <a:xfrm>
            <a:off x="3657600" y="555905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4</a:t>
            </a:r>
            <a:endParaRPr lang="en-IN" sz="2400" dirty="0"/>
          </a:p>
        </p:txBody>
      </p:sp>
    </p:spTree>
    <p:extLst>
      <p:ext uri="{BB962C8B-B14F-4D97-AF65-F5344CB8AC3E}">
        <p14:creationId xmlns:p14="http://schemas.microsoft.com/office/powerpoint/2010/main" val="30414142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20</a:t>
            </a:r>
            <a:endParaRPr dirty="0"/>
          </a:p>
        </p:txBody>
      </p:sp>
      <p:sp>
        <p:nvSpPr>
          <p:cNvPr id="3" name="Text Placeholder 2"/>
          <p:cNvSpPr>
            <a:spLocks noGrp="1"/>
          </p:cNvSpPr>
          <p:nvPr>
            <p:ph type="body" sz="quarter" idx="10"/>
          </p:nvPr>
        </p:nvSpPr>
        <p:spPr/>
        <p:txBody>
          <a:bodyPr>
            <a:normAutofit/>
          </a:bodyPr>
          <a:lstStyle/>
          <a:p>
            <a:r>
              <a:rPr sz="2800" dirty="0"/>
              <a:t>The last assumption that needs to be validated is that of homogeneous variances. That is, we performed the </a:t>
            </a:r>
            <a:r>
              <a:rPr sz="2800" b="1" dirty="0"/>
              <a:t>ANOVA</a:t>
            </a:r>
            <a:r>
              <a:rPr sz="2800" dirty="0"/>
              <a:t> under the assumption that</a:t>
            </a:r>
          </a:p>
        </p:txBody>
      </p:sp>
      <p:pic>
        <p:nvPicPr>
          <p:cNvPr id="7" name="Picture 6" descr="H naught: Sigma subscript 1 squared equals Sigma subscript 2 squared equals Sigma subscript 3 squared.">
            <a:extLst>
              <a:ext uri="{FF2B5EF4-FFF2-40B4-BE49-F238E27FC236}">
                <a16:creationId xmlns:a16="http://schemas.microsoft.com/office/drawing/2014/main" id="{53EA19E8-44CE-EE46-8ADD-C5AFB560A178}"/>
              </a:ext>
            </a:extLst>
          </p:cNvPr>
          <p:cNvPicPr>
            <a:picLocks noChangeAspect="1"/>
          </p:cNvPicPr>
          <p:nvPr/>
        </p:nvPicPr>
        <p:blipFill>
          <a:blip r:embed="rId2"/>
          <a:stretch>
            <a:fillRect/>
          </a:stretch>
        </p:blipFill>
        <p:spPr>
          <a:xfrm>
            <a:off x="3448500" y="2498542"/>
            <a:ext cx="2247000" cy="504000"/>
          </a:xfrm>
          <a:prstGeom prst="rect">
            <a:avLst/>
          </a:prstGeom>
        </p:spPr>
      </p:pic>
      <p:sp>
        <p:nvSpPr>
          <p:cNvPr id="5" name="TextBox 4">
            <a:extLst>
              <a:ext uri="{FF2B5EF4-FFF2-40B4-BE49-F238E27FC236}">
                <a16:creationId xmlns:a16="http://schemas.microsoft.com/office/drawing/2014/main" id="{0A036510-164E-18C9-22A4-4E48614F963D}"/>
              </a:ext>
            </a:extLst>
          </p:cNvPr>
          <p:cNvSpPr txBox="1"/>
          <p:nvPr/>
        </p:nvSpPr>
        <p:spPr>
          <a:xfrm>
            <a:off x="457200" y="3020471"/>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against the alternative hypothesis that at least one of the variances is different, which can be written as</a:t>
            </a:r>
            <a:endParaRPr lang="en-IN" dirty="0"/>
          </a:p>
        </p:txBody>
      </p:sp>
      <p:pic>
        <p:nvPicPr>
          <p:cNvPr id="9" name="Picture 8" descr="Alternate Hypothesis: At least one Sigma subscript i squared is different.">
            <a:extLst>
              <a:ext uri="{FF2B5EF4-FFF2-40B4-BE49-F238E27FC236}">
                <a16:creationId xmlns:a16="http://schemas.microsoft.com/office/drawing/2014/main" id="{E29C9F0A-BCC9-A05A-E7F3-05475CBF79AB}"/>
              </a:ext>
            </a:extLst>
          </p:cNvPr>
          <p:cNvPicPr>
            <a:picLocks noChangeAspect="1"/>
          </p:cNvPicPr>
          <p:nvPr/>
        </p:nvPicPr>
        <p:blipFill>
          <a:blip r:embed="rId3"/>
          <a:stretch>
            <a:fillRect/>
          </a:stretch>
        </p:blipFill>
        <p:spPr>
          <a:xfrm>
            <a:off x="2325000" y="4114800"/>
            <a:ext cx="4494000" cy="504000"/>
          </a:xfrm>
          <a:prstGeom prst="rect">
            <a:avLst/>
          </a:prstGeom>
        </p:spPr>
      </p:pic>
    </p:spTree>
    <p:extLst>
      <p:ext uri="{BB962C8B-B14F-4D97-AF65-F5344CB8AC3E}">
        <p14:creationId xmlns:p14="http://schemas.microsoft.com/office/powerpoint/2010/main" val="3225836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BB030-1B9E-6617-F2F9-80B11E310A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7F1B78-F31C-C9DB-6E57-F4EE5F4FA81C}"/>
              </a:ext>
            </a:extLst>
          </p:cNvPr>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21</a:t>
            </a:r>
            <a:endParaRPr dirty="0"/>
          </a:p>
        </p:txBody>
      </p:sp>
      <p:sp>
        <p:nvSpPr>
          <p:cNvPr id="3" name="Text Placeholder 2">
            <a:extLst>
              <a:ext uri="{FF2B5EF4-FFF2-40B4-BE49-F238E27FC236}">
                <a16:creationId xmlns:a16="http://schemas.microsoft.com/office/drawing/2014/main" id="{24F23360-B5A4-49BB-470E-60DBFEDA0D8B}"/>
              </a:ext>
            </a:extLst>
          </p:cNvPr>
          <p:cNvSpPr>
            <a:spLocks noGrp="1"/>
          </p:cNvSpPr>
          <p:nvPr>
            <p:ph type="body" sz="quarter" idx="10"/>
          </p:nvPr>
        </p:nvSpPr>
        <p:spPr/>
        <p:txBody>
          <a:bodyPr>
            <a:normAutofit/>
          </a:bodyPr>
          <a:lstStyle/>
          <a:p>
            <a:r>
              <a:rPr sz="2800" dirty="0"/>
              <a:t>To test the equality of the variances, we will use the procedure discussed in Section 11.5 when we compared two variances. In this particular situation, since we have three group variances (in general, we can have three or more groups when performing </a:t>
            </a:r>
            <a:r>
              <a:rPr sz="2800" b="1" dirty="0"/>
              <a:t>ANOVA</a:t>
            </a:r>
            <a:r>
              <a:rPr sz="2800" dirty="0"/>
              <a:t>), we want to compare the largest variance to the smallest variance. That is, we will test using a null hypothesis of</a:t>
            </a:r>
            <a:r>
              <a:rPr lang="en-US" sz="2800" dirty="0"/>
              <a:t>:</a:t>
            </a:r>
            <a:endParaRPr sz="2800" dirty="0"/>
          </a:p>
        </p:txBody>
      </p:sp>
    </p:spTree>
    <p:extLst>
      <p:ext uri="{BB962C8B-B14F-4D97-AF65-F5344CB8AC3E}">
        <p14:creationId xmlns:p14="http://schemas.microsoft.com/office/powerpoint/2010/main" val="30694701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22</a:t>
            </a:r>
            <a:endParaRPr dirty="0"/>
          </a:p>
        </p:txBody>
      </p:sp>
      <p:pic>
        <p:nvPicPr>
          <p:cNvPr id="15" name="Picture 14" descr="Null Hypothesis: numerator Sigma subscript Maximum squared divided by denominator Sigma subscript Minimum squared equals 1.">
            <a:extLst>
              <a:ext uri="{FF2B5EF4-FFF2-40B4-BE49-F238E27FC236}">
                <a16:creationId xmlns:a16="http://schemas.microsoft.com/office/drawing/2014/main" id="{F4881F76-99D2-ADA2-947C-991CFCF1EB3F}"/>
              </a:ext>
            </a:extLst>
          </p:cNvPr>
          <p:cNvPicPr>
            <a:picLocks noChangeAspect="1"/>
          </p:cNvPicPr>
          <p:nvPr/>
        </p:nvPicPr>
        <p:blipFill>
          <a:blip r:embed="rId2"/>
          <a:stretch>
            <a:fillRect/>
          </a:stretch>
        </p:blipFill>
        <p:spPr>
          <a:xfrm>
            <a:off x="3498152" y="1113576"/>
            <a:ext cx="1665095" cy="936000"/>
          </a:xfrm>
          <a:prstGeom prst="rect">
            <a:avLst/>
          </a:prstGeom>
        </p:spPr>
      </p:pic>
      <p:sp>
        <p:nvSpPr>
          <p:cNvPr id="5" name="TextBox 4">
            <a:extLst>
              <a:ext uri="{FF2B5EF4-FFF2-40B4-BE49-F238E27FC236}">
                <a16:creationId xmlns:a16="http://schemas.microsoft.com/office/drawing/2014/main" id="{AD223B1F-F049-8C58-4E8A-B8B523303C91}"/>
              </a:ext>
            </a:extLst>
          </p:cNvPr>
          <p:cNvSpPr txBox="1"/>
          <p:nvPr/>
        </p:nvSpPr>
        <p:spPr>
          <a:xfrm>
            <a:off x="457200" y="2005781"/>
            <a:ext cx="37338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against an alternative of</a:t>
            </a:r>
            <a:endParaRPr lang="en-IN" dirty="0"/>
          </a:p>
        </p:txBody>
      </p:sp>
      <p:pic>
        <p:nvPicPr>
          <p:cNvPr id="17" name="Picture 16" descr="Alternate Hypothesis: numerator Sigma subscript Maximum squared divided by denominator Sigma subscript Minimum squared is not equal to 1.">
            <a:extLst>
              <a:ext uri="{FF2B5EF4-FFF2-40B4-BE49-F238E27FC236}">
                <a16:creationId xmlns:a16="http://schemas.microsoft.com/office/drawing/2014/main" id="{ADF723C1-0A66-64F4-CF01-B3AEA73E50AB}"/>
              </a:ext>
            </a:extLst>
          </p:cNvPr>
          <p:cNvPicPr>
            <a:picLocks noChangeAspect="1"/>
          </p:cNvPicPr>
          <p:nvPr/>
        </p:nvPicPr>
        <p:blipFill>
          <a:blip r:embed="rId3"/>
          <a:stretch>
            <a:fillRect/>
          </a:stretch>
        </p:blipFill>
        <p:spPr>
          <a:xfrm>
            <a:off x="3498152" y="2444652"/>
            <a:ext cx="1743916" cy="936000"/>
          </a:xfrm>
          <a:prstGeom prst="rect">
            <a:avLst/>
          </a:prstGeom>
        </p:spPr>
      </p:pic>
      <p:pic>
        <p:nvPicPr>
          <p:cNvPr id="19" name="Picture 18" descr="where sigma subscript Maximum squared">
            <a:extLst>
              <a:ext uri="{FF2B5EF4-FFF2-40B4-BE49-F238E27FC236}">
                <a16:creationId xmlns:a16="http://schemas.microsoft.com/office/drawing/2014/main" id="{4D5DE1B6-A7A4-FD5E-D3B0-ED70024C33E3}"/>
              </a:ext>
            </a:extLst>
          </p:cNvPr>
          <p:cNvPicPr>
            <a:picLocks noChangeAspect="1"/>
          </p:cNvPicPr>
          <p:nvPr/>
        </p:nvPicPr>
        <p:blipFill>
          <a:blip r:embed="rId4"/>
          <a:stretch>
            <a:fillRect/>
          </a:stretch>
        </p:blipFill>
        <p:spPr>
          <a:xfrm>
            <a:off x="551013" y="3392046"/>
            <a:ext cx="1638000" cy="504000"/>
          </a:xfrm>
          <a:prstGeom prst="rect">
            <a:avLst/>
          </a:prstGeom>
        </p:spPr>
      </p:pic>
      <p:sp>
        <p:nvSpPr>
          <p:cNvPr id="13" name="TextBox 12">
            <a:extLst>
              <a:ext uri="{FF2B5EF4-FFF2-40B4-BE49-F238E27FC236}">
                <a16:creationId xmlns:a16="http://schemas.microsoft.com/office/drawing/2014/main" id="{8E20D0C9-7239-47B3-6314-CD9177A5E440}"/>
              </a:ext>
            </a:extLst>
          </p:cNvPr>
          <p:cNvSpPr txBox="1"/>
          <p:nvPr/>
        </p:nvSpPr>
        <p:spPr>
          <a:xfrm>
            <a:off x="2193925" y="3369482"/>
            <a:ext cx="56388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represents the largest variance of the</a:t>
            </a:r>
            <a:endParaRPr lang="en-IN" dirty="0"/>
          </a:p>
        </p:txBody>
      </p:sp>
      <p:sp>
        <p:nvSpPr>
          <p:cNvPr id="11" name="TextBox 10">
            <a:extLst>
              <a:ext uri="{FF2B5EF4-FFF2-40B4-BE49-F238E27FC236}">
                <a16:creationId xmlns:a16="http://schemas.microsoft.com/office/drawing/2014/main" id="{128CA593-5388-6233-B616-8E0AED3C45C8}"/>
              </a:ext>
            </a:extLst>
          </p:cNvPr>
          <p:cNvSpPr txBox="1"/>
          <p:nvPr/>
        </p:nvSpPr>
        <p:spPr>
          <a:xfrm>
            <a:off x="457200" y="3772593"/>
            <a:ext cx="3276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three age groups and</a:t>
            </a:r>
            <a:endParaRPr lang="en-IN" dirty="0"/>
          </a:p>
        </p:txBody>
      </p:sp>
      <p:pic>
        <p:nvPicPr>
          <p:cNvPr id="21" name="Picture 20" descr="Sigma subscript Minimum squared">
            <a:extLst>
              <a:ext uri="{FF2B5EF4-FFF2-40B4-BE49-F238E27FC236}">
                <a16:creationId xmlns:a16="http://schemas.microsoft.com/office/drawing/2014/main" id="{FE71AB1D-CA7B-DB0E-1B2B-2EB2FDCB6F60}"/>
              </a:ext>
            </a:extLst>
          </p:cNvPr>
          <p:cNvPicPr>
            <a:picLocks noChangeAspect="1"/>
          </p:cNvPicPr>
          <p:nvPr/>
        </p:nvPicPr>
        <p:blipFill>
          <a:blip r:embed="rId5"/>
          <a:stretch>
            <a:fillRect/>
          </a:stretch>
        </p:blipFill>
        <p:spPr>
          <a:xfrm>
            <a:off x="3754600" y="3801211"/>
            <a:ext cx="536250" cy="468000"/>
          </a:xfrm>
          <a:prstGeom prst="rect">
            <a:avLst/>
          </a:prstGeom>
        </p:spPr>
      </p:pic>
      <p:sp>
        <p:nvSpPr>
          <p:cNvPr id="9" name="TextBox 8">
            <a:extLst>
              <a:ext uri="{FF2B5EF4-FFF2-40B4-BE49-F238E27FC236}">
                <a16:creationId xmlns:a16="http://schemas.microsoft.com/office/drawing/2014/main" id="{3A9402BE-C199-0F9C-51E4-76DF5DFBB2D8}"/>
              </a:ext>
            </a:extLst>
          </p:cNvPr>
          <p:cNvSpPr txBox="1"/>
          <p:nvPr/>
        </p:nvSpPr>
        <p:spPr>
          <a:xfrm>
            <a:off x="4330700" y="3778250"/>
            <a:ext cx="3556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represents the smallest</a:t>
            </a:r>
            <a:endParaRPr lang="en-IN" dirty="0"/>
          </a:p>
        </p:txBody>
      </p:sp>
      <p:sp>
        <p:nvSpPr>
          <p:cNvPr id="27" name="TextBox 26">
            <a:extLst>
              <a:ext uri="{FF2B5EF4-FFF2-40B4-BE49-F238E27FC236}">
                <a16:creationId xmlns:a16="http://schemas.microsoft.com/office/drawing/2014/main" id="{41B3A58E-D84A-3641-102A-099327E41F5C}"/>
              </a:ext>
            </a:extLst>
          </p:cNvPr>
          <p:cNvSpPr txBox="1"/>
          <p:nvPr/>
        </p:nvSpPr>
        <p:spPr>
          <a:xfrm>
            <a:off x="457200" y="4257675"/>
            <a:ext cx="8229600" cy="1815882"/>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variance of the three age groups. The rationale is that if there is not a significant difference between the largest and smallest variances, then there won't be a significant difference among all group variances.</a:t>
            </a:r>
            <a:endParaRPr lang="en-IN" dirty="0"/>
          </a:p>
        </p:txBody>
      </p:sp>
    </p:spTree>
    <p:extLst>
      <p:ext uri="{BB962C8B-B14F-4D97-AF65-F5344CB8AC3E}">
        <p14:creationId xmlns:p14="http://schemas.microsoft.com/office/powerpoint/2010/main" val="37670299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23</a:t>
            </a:r>
            <a:endParaRPr dirty="0"/>
          </a:p>
        </p:txBody>
      </p:sp>
      <p:sp>
        <p:nvSpPr>
          <p:cNvPr id="3" name="Text Placeholder 2"/>
          <p:cNvSpPr>
            <a:spLocks noGrp="1"/>
          </p:cNvSpPr>
          <p:nvPr>
            <p:ph type="body" sz="quarter" idx="10"/>
          </p:nvPr>
        </p:nvSpPr>
        <p:spPr/>
        <p:txBody>
          <a:bodyPr>
            <a:normAutofit/>
          </a:bodyPr>
          <a:lstStyle/>
          <a:p>
            <a:pPr>
              <a:defRPr sz="2800"/>
            </a:pPr>
            <a:r>
              <a:rPr sz="2200" dirty="0"/>
              <a:t>Of course, if there is a significant difference between the largest and smallest variances, then our assumption is violated, and we may need to do one of the following: transform the data by taking the natural log or square root of the responses; use nonparametric procedures; or use some alternative statistics such as Welch's or Brown-Forsythe procedures which use an alternative</a:t>
            </a:r>
            <a:r>
              <a:rPr lang="en-US" sz="2200" dirty="0"/>
              <a:t> </a:t>
            </a:r>
            <a:r>
              <a:rPr lang="en-US" sz="2200" i="1" dirty="0"/>
              <a:t>F</a:t>
            </a:r>
            <a:r>
              <a:rPr sz="2200" dirty="0"/>
              <a:t>-statistic to determine if you have statistical significance.</a:t>
            </a:r>
          </a:p>
          <a:p>
            <a:r>
              <a:rPr sz="2200" dirty="0"/>
              <a:t>Understanding that the data are collected from three independent normally distributed populations and that we are testing the ratio of two variances, the test statistic is given by</a:t>
            </a:r>
          </a:p>
        </p:txBody>
      </p:sp>
      <p:pic>
        <p:nvPicPr>
          <p:cNvPr id="7" name="Picture 6" descr="F equals numerator S subscript Maximum squared divided by denominator S subscript Minimum squared.">
            <a:extLst>
              <a:ext uri="{FF2B5EF4-FFF2-40B4-BE49-F238E27FC236}">
                <a16:creationId xmlns:a16="http://schemas.microsoft.com/office/drawing/2014/main" id="{91625A9D-3D73-9003-165D-A7B07E5BFE98}"/>
              </a:ext>
            </a:extLst>
          </p:cNvPr>
          <p:cNvPicPr>
            <a:picLocks noChangeAspect="1"/>
          </p:cNvPicPr>
          <p:nvPr/>
        </p:nvPicPr>
        <p:blipFill>
          <a:blip r:embed="rId2"/>
          <a:stretch>
            <a:fillRect/>
          </a:stretch>
        </p:blipFill>
        <p:spPr>
          <a:xfrm>
            <a:off x="3970989" y="4800600"/>
            <a:ext cx="1202021" cy="936000"/>
          </a:xfrm>
          <a:prstGeom prst="rect">
            <a:avLst/>
          </a:prstGeom>
        </p:spPr>
      </p:pic>
    </p:spTree>
    <p:extLst>
      <p:ext uri="{BB962C8B-B14F-4D97-AF65-F5344CB8AC3E}">
        <p14:creationId xmlns:p14="http://schemas.microsoft.com/office/powerpoint/2010/main" val="15161948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24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Suppose we are testing at the </a:t>
                </a:r>
                <a14:m>
                  <m:oMath xmlns:m="http://schemas.openxmlformats.org/officeDocument/2006/math">
                    <m:r>
                      <a:rPr lang="en-IN">
                        <a:latin typeface="Cambria Math" panose="02040503050406030204" pitchFamily="18" charset="0"/>
                      </a:rPr>
                      <m:t>5%</m:t>
                    </m:r>
                  </m:oMath>
                </a14:m>
                <a:r>
                  <a:rPr lang="en-IN" sz="2800" dirty="0"/>
                  <a:t> level of significance (i.e., α = 0.05). Additionally, we know that we have a two-sided test based on the alternative hypothesis. Since the alternative hypothesis is two-sided, two tails of the </a:t>
                </a:r>
                <a:r>
                  <a:rPr lang="en-IN" sz="2800" i="1" dirty="0"/>
                  <a:t>F</a:t>
                </a:r>
                <a:r>
                  <a:rPr lang="en-IN" sz="2800" dirty="0"/>
                  <a:t>-distribution must be determined as rejection regions. That is, we want to determine if</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5" name="Picture 4" descr="F is less than or equal to F subscript one minus alpha divided by two comma with numerator degrees of freedom comma denominator degrees of freedom, or if F is less than or equal to F subscript alpha divided by two comma with numerator degrees of freedom comma denominator degrees of freedom.">
            <a:extLst>
              <a:ext uri="{FF2B5EF4-FFF2-40B4-BE49-F238E27FC236}">
                <a16:creationId xmlns:a16="http://schemas.microsoft.com/office/drawing/2014/main" id="{59991435-9CF0-1A23-A446-C0A96B020DA0}"/>
              </a:ext>
            </a:extLst>
          </p:cNvPr>
          <p:cNvPicPr>
            <a:picLocks noChangeAspect="1"/>
          </p:cNvPicPr>
          <p:nvPr/>
        </p:nvPicPr>
        <p:blipFill>
          <a:blip r:embed="rId3"/>
          <a:stretch>
            <a:fillRect/>
          </a:stretch>
        </p:blipFill>
        <p:spPr>
          <a:xfrm>
            <a:off x="2046750" y="3718679"/>
            <a:ext cx="5050500" cy="504000"/>
          </a:xfrm>
          <a:prstGeom prst="rect">
            <a:avLst/>
          </a:prstGeom>
        </p:spPr>
      </p:pic>
      <p:sp>
        <p:nvSpPr>
          <p:cNvPr id="7" name="TextBox 6">
            <a:extLst>
              <a:ext uri="{FF2B5EF4-FFF2-40B4-BE49-F238E27FC236}">
                <a16:creationId xmlns:a16="http://schemas.microsoft.com/office/drawing/2014/main" id="{F8B18B75-D9B1-72EC-E1EF-5BF9343EEA8F}"/>
              </a:ext>
            </a:extLst>
          </p:cNvPr>
          <p:cNvSpPr txBox="1"/>
          <p:nvPr/>
        </p:nvSpPr>
        <p:spPr>
          <a:xfrm>
            <a:off x="457200" y="4219936"/>
            <a:ext cx="3657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These critical values are</a:t>
            </a:r>
            <a:endParaRPr lang="en-IN" dirty="0"/>
          </a:p>
        </p:txBody>
      </p:sp>
      <p:pic>
        <p:nvPicPr>
          <p:cNvPr id="9" name="Picture 8" descr="F subscript one minus alpha divided by two comma with numerator degrees of freedom comma denominator degrees of freedom equals F subscript zero point nine seven five comma forty-nine comma forty-nine equals zero point five six seven five.">
            <a:extLst>
              <a:ext uri="{FF2B5EF4-FFF2-40B4-BE49-F238E27FC236}">
                <a16:creationId xmlns:a16="http://schemas.microsoft.com/office/drawing/2014/main" id="{8B9C1A8D-5FAE-4662-28AF-6E810608D46A}"/>
              </a:ext>
            </a:extLst>
          </p:cNvPr>
          <p:cNvPicPr>
            <a:picLocks noChangeAspect="1"/>
          </p:cNvPicPr>
          <p:nvPr/>
        </p:nvPicPr>
        <p:blipFill>
          <a:blip r:embed="rId4"/>
          <a:stretch>
            <a:fillRect/>
          </a:stretch>
        </p:blipFill>
        <p:spPr>
          <a:xfrm>
            <a:off x="2393250" y="4702499"/>
            <a:ext cx="4578000" cy="504000"/>
          </a:xfrm>
          <a:prstGeom prst="rect">
            <a:avLst/>
          </a:prstGeom>
        </p:spPr>
      </p:pic>
      <p:pic>
        <p:nvPicPr>
          <p:cNvPr id="11" name="Picture 10" descr="F subscript alpha divided by two comma with numerator degrees of freedom comma denominator degrees of freedom, equals F subscript zero point zero two five comma forty-nine comma forty-nine, equals one point seven six two two.">
            <a:extLst>
              <a:ext uri="{FF2B5EF4-FFF2-40B4-BE49-F238E27FC236}">
                <a16:creationId xmlns:a16="http://schemas.microsoft.com/office/drawing/2014/main" id="{F4CEE432-B0CA-2662-9E29-99A12F227C1A}"/>
              </a:ext>
            </a:extLst>
          </p:cNvPr>
          <p:cNvPicPr>
            <a:picLocks noChangeAspect="1"/>
          </p:cNvPicPr>
          <p:nvPr/>
        </p:nvPicPr>
        <p:blipFill>
          <a:blip r:embed="rId5"/>
          <a:stretch>
            <a:fillRect/>
          </a:stretch>
        </p:blipFill>
        <p:spPr>
          <a:xfrm>
            <a:off x="2393250" y="5324713"/>
            <a:ext cx="4357500" cy="504000"/>
          </a:xfrm>
          <a:prstGeom prst="rect">
            <a:avLst/>
          </a:prstGeom>
        </p:spPr>
      </p:pic>
    </p:spTree>
    <p:extLst>
      <p:ext uri="{BB962C8B-B14F-4D97-AF65-F5344CB8AC3E}">
        <p14:creationId xmlns:p14="http://schemas.microsoft.com/office/powerpoint/2010/main" val="34194396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 Validating Assumptions for </a:t>
            </a:r>
            <a:br>
              <a:rPr lang="en-US" dirty="0"/>
            </a:br>
            <a:r>
              <a:rPr lang="en-US" dirty="0"/>
              <a:t>ANOVA—Slide 25</a:t>
            </a:r>
            <a:endParaRPr dirty="0"/>
          </a:p>
        </p:txBody>
      </p:sp>
      <p:sp>
        <p:nvSpPr>
          <p:cNvPr id="5" name="TextBox 4">
            <a:extLst>
              <a:ext uri="{FF2B5EF4-FFF2-40B4-BE49-F238E27FC236}">
                <a16:creationId xmlns:a16="http://schemas.microsoft.com/office/drawing/2014/main" id="{D7911B27-A0ED-7307-9CB4-5DFEA93AC55C}"/>
              </a:ext>
            </a:extLst>
          </p:cNvPr>
          <p:cNvSpPr txBox="1"/>
          <p:nvPr/>
        </p:nvSpPr>
        <p:spPr>
          <a:xfrm>
            <a:off x="457200" y="1082078"/>
            <a:ext cx="8229600" cy="405649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366092"/>
                </a:solidFill>
                <a:effectLst/>
                <a:uLnTx/>
                <a:uFillTx/>
                <a:latin typeface="Calibri"/>
                <a:ea typeface="+mn-ea"/>
                <a:cs typeface="+mn-cs"/>
              </a:rPr>
              <a:t>The rejection region is that we will reject the null hypothesis if the </a:t>
            </a:r>
            <a:r>
              <a:rPr kumimoji="0" lang="en-IN" sz="2800" b="0" i="1" u="none" strike="noStrike" kern="1200" cap="none" spc="0" normalizeH="0" baseline="0" noProof="0" dirty="0">
                <a:ln>
                  <a:noFill/>
                </a:ln>
                <a:solidFill>
                  <a:srgbClr val="366092"/>
                </a:solidFill>
                <a:effectLst/>
                <a:uLnTx/>
                <a:uFillTx/>
                <a:latin typeface="Calibri"/>
                <a:ea typeface="+mn-ea"/>
                <a:cs typeface="+mn-cs"/>
              </a:rPr>
              <a:t>F</a:t>
            </a:r>
            <a:r>
              <a:rPr kumimoji="0" lang="en-IN" sz="2800" b="0" i="0" u="none" strike="noStrike" kern="1200" cap="none" spc="0" normalizeH="0" baseline="0" noProof="0" dirty="0">
                <a:ln>
                  <a:noFill/>
                </a:ln>
                <a:solidFill>
                  <a:srgbClr val="366092"/>
                </a:solidFill>
                <a:effectLst/>
                <a:uLnTx/>
                <a:uFillTx/>
                <a:latin typeface="Calibri"/>
                <a:ea typeface="+mn-ea"/>
                <a:cs typeface="+mn-cs"/>
              </a:rPr>
              <a:t>-test statistic is less than or equal to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0.5675</a:t>
            </a:r>
            <a:r>
              <a:rPr kumimoji="0" lang="en-IN" sz="2800" b="0" i="0" u="none" strike="noStrike" kern="1200" cap="none" spc="0" normalizeH="0" baseline="0" noProof="0" dirty="0">
                <a:ln>
                  <a:noFill/>
                </a:ln>
                <a:solidFill>
                  <a:srgbClr val="366092"/>
                </a:solidFill>
                <a:effectLst/>
                <a:uLnTx/>
                <a:uFillTx/>
                <a:latin typeface="Calibri"/>
                <a:ea typeface="+mn-ea"/>
                <a:cs typeface="+mn-cs"/>
              </a:rPr>
              <a:t> or if the </a:t>
            </a:r>
            <a:r>
              <a:rPr kumimoji="0" lang="en-IN" sz="2800" b="0" i="1" u="none" strike="noStrike" kern="1200" cap="none" spc="0" normalizeH="0" baseline="0" noProof="0" dirty="0">
                <a:ln>
                  <a:noFill/>
                </a:ln>
                <a:solidFill>
                  <a:srgbClr val="366092"/>
                </a:solidFill>
                <a:effectLst/>
                <a:uLnTx/>
                <a:uFillTx/>
                <a:latin typeface="Calibri"/>
                <a:ea typeface="+mn-ea"/>
                <a:cs typeface="+mn-cs"/>
              </a:rPr>
              <a:t>F</a:t>
            </a:r>
            <a:r>
              <a:rPr kumimoji="0" lang="en-IN" sz="2800" b="0" i="0" u="none" strike="noStrike" kern="1200" cap="none" spc="0" normalizeH="0" baseline="0" noProof="0" dirty="0">
                <a:ln>
                  <a:noFill/>
                </a:ln>
                <a:solidFill>
                  <a:srgbClr val="366092"/>
                </a:solidFill>
                <a:effectLst/>
                <a:uLnTx/>
                <a:uFillTx/>
                <a:latin typeface="Calibri"/>
                <a:ea typeface="+mn-ea"/>
                <a:cs typeface="+mn-cs"/>
              </a:rPr>
              <a:t>-test statistic is greater than or equal to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1.7622</a:t>
            </a:r>
            <a:r>
              <a:rPr kumimoji="0" lang="en-IN" sz="2800" b="0" i="0" u="none" strike="noStrike" kern="1200" cap="none" spc="0" normalizeH="0" baseline="0" noProof="0" dirty="0">
                <a:ln>
                  <a:noFill/>
                </a:ln>
                <a:solidFill>
                  <a:srgbClr val="366092"/>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800" b="0" i="0" u="none" strike="noStrike" kern="1200" cap="none" spc="0" normalizeH="0" baseline="0" noProof="0" dirty="0">
                <a:ln>
                  <a:noFill/>
                </a:ln>
                <a:solidFill>
                  <a:srgbClr val="366092"/>
                </a:solidFill>
                <a:effectLst/>
                <a:uLnTx/>
                <a:uFillTx/>
                <a:latin typeface="Calibri"/>
                <a:ea typeface="+mn-ea"/>
                <a:cs typeface="+mn-cs"/>
              </a:rPr>
              <a:t>As can be seen in the </a:t>
            </a:r>
            <a:r>
              <a:rPr kumimoji="0" lang="en-IN" sz="2800" b="1" i="0" u="none" strike="noStrike" kern="1200" cap="none" spc="0" normalizeH="0" baseline="0" noProof="0" dirty="0">
                <a:ln>
                  <a:noFill/>
                </a:ln>
                <a:solidFill>
                  <a:srgbClr val="366092"/>
                </a:solidFill>
                <a:effectLst/>
                <a:uLnTx/>
                <a:uFillTx/>
                <a:latin typeface="Calibri"/>
                <a:ea typeface="+mn-ea"/>
                <a:cs typeface="+mn-cs"/>
              </a:rPr>
              <a:t>JMP</a:t>
            </a:r>
            <a:r>
              <a:rPr kumimoji="0" lang="en-IN" sz="2800" b="0" i="0" u="none" strike="noStrike" kern="1200" cap="none" spc="0" normalizeH="0" baseline="0" noProof="0" dirty="0">
                <a:ln>
                  <a:noFill/>
                </a:ln>
                <a:solidFill>
                  <a:srgbClr val="366092"/>
                </a:solidFill>
                <a:effectLst/>
                <a:uLnTx/>
                <a:uFillTx/>
                <a:latin typeface="Calibri"/>
                <a:ea typeface="+mn-ea"/>
                <a:cs typeface="+mn-cs"/>
              </a:rPr>
              <a:t> output, the standard deviation (and thus, the variance) is largest for the group of teens (13–18 years old) and the standard deviation is smallest for the adults (more than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18</a:t>
            </a:r>
            <a:r>
              <a:rPr kumimoji="0" lang="en-IN" sz="2800" b="0" i="0" u="none" strike="noStrike" kern="1200" cap="none" spc="0" normalizeH="0" baseline="0" noProof="0" dirty="0">
                <a:ln>
                  <a:noFill/>
                </a:ln>
                <a:solidFill>
                  <a:srgbClr val="366092"/>
                </a:solidFill>
                <a:effectLst/>
                <a:uLnTx/>
                <a:uFillTx/>
                <a:latin typeface="Calibri"/>
                <a:ea typeface="+mn-ea"/>
                <a:cs typeface="+mn-cs"/>
              </a:rPr>
              <a:t> years old).</a:t>
            </a:r>
            <a:endParaRPr lang="en-IN" dirty="0"/>
          </a:p>
        </p:txBody>
      </p:sp>
    </p:spTree>
    <p:extLst>
      <p:ext uri="{BB962C8B-B14F-4D97-AF65-F5344CB8AC3E}">
        <p14:creationId xmlns:p14="http://schemas.microsoft.com/office/powerpoint/2010/main" val="29566266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737D7-50B0-B1D0-2970-161ABF53D0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4BF038-74C1-59BC-D60D-E7515BD67D77}"/>
              </a:ext>
            </a:extLst>
          </p:cNvPr>
          <p:cNvSpPr>
            <a:spLocks noGrp="1"/>
          </p:cNvSpPr>
          <p:nvPr>
            <p:ph type="title"/>
          </p:nvPr>
        </p:nvSpPr>
        <p:spPr/>
        <p:txBody>
          <a:bodyPr>
            <a:normAutofit/>
          </a:bodyPr>
          <a:lstStyle/>
          <a:p>
            <a:r>
              <a:rPr lang="en-US" dirty="0"/>
              <a:t>Example 1: Validating Assumptions for </a:t>
            </a:r>
            <a:br>
              <a:rPr lang="en-US" dirty="0"/>
            </a:br>
            <a:r>
              <a:rPr lang="en-US" dirty="0"/>
              <a:t>ANOVA—Slide 26</a:t>
            </a:r>
            <a:endParaRPr dirty="0"/>
          </a:p>
        </p:txBody>
      </p:sp>
      <p:sp>
        <p:nvSpPr>
          <p:cNvPr id="4" name="TextBox 3">
            <a:extLst>
              <a:ext uri="{FF2B5EF4-FFF2-40B4-BE49-F238E27FC236}">
                <a16:creationId xmlns:a16="http://schemas.microsoft.com/office/drawing/2014/main" id="{B073B1D4-6BFA-0C57-B3B3-EFAC73635E53}"/>
              </a:ext>
            </a:extLst>
          </p:cNvPr>
          <p:cNvSpPr txBox="1"/>
          <p:nvPr/>
        </p:nvSpPr>
        <p:spPr>
          <a:xfrm>
            <a:off x="457200" y="1202970"/>
            <a:ext cx="4572000" cy="523220"/>
          </a:xfrm>
          <a:prstGeom prst="rect">
            <a:avLst/>
          </a:prstGeom>
          <a:noFill/>
        </p:spPr>
        <p:txBody>
          <a:bodyPr wrap="square">
            <a:spAutoFit/>
          </a:bodyPr>
          <a:lstStyle/>
          <a:p>
            <a:r>
              <a:rPr lang="en-US" sz="2800" dirty="0">
                <a:latin typeface="+mj-lt"/>
              </a:rPr>
              <a:t>The test </a:t>
            </a:r>
            <a:r>
              <a:rPr lang="en-US" sz="2800" dirty="0"/>
              <a:t>statistic</a:t>
            </a:r>
            <a:r>
              <a:rPr lang="en-US" sz="2800" dirty="0">
                <a:latin typeface="+mj-lt"/>
              </a:rPr>
              <a:t> is given by</a:t>
            </a:r>
          </a:p>
        </p:txBody>
      </p:sp>
      <p:pic>
        <p:nvPicPr>
          <p:cNvPr id="7" name="Picture 6" descr="F equals numerator S subscript Maximum squared divided by denominator S subscript Minimum squared, equals open parentheses twenty-five point five seven zero four close parentheses squared divided by open parentheses twenty point three two three five close parentheses squared, approximately equal to one point five eight three zero.">
            <a:extLst>
              <a:ext uri="{FF2B5EF4-FFF2-40B4-BE49-F238E27FC236}">
                <a16:creationId xmlns:a16="http://schemas.microsoft.com/office/drawing/2014/main" id="{2D1B22B7-F1DA-E056-D09F-5F7DD5B776EC}"/>
              </a:ext>
            </a:extLst>
          </p:cNvPr>
          <p:cNvPicPr>
            <a:picLocks noChangeAspect="1"/>
          </p:cNvPicPr>
          <p:nvPr/>
        </p:nvPicPr>
        <p:blipFill>
          <a:blip r:embed="rId2"/>
          <a:stretch>
            <a:fillRect/>
          </a:stretch>
        </p:blipFill>
        <p:spPr>
          <a:xfrm>
            <a:off x="2522893" y="2057400"/>
            <a:ext cx="4098214" cy="1080000"/>
          </a:xfrm>
          <a:prstGeom prst="rect">
            <a:avLst/>
          </a:prstGeom>
        </p:spPr>
      </p:pic>
      <p:sp>
        <p:nvSpPr>
          <p:cNvPr id="5" name="TextBox 4">
            <a:extLst>
              <a:ext uri="{FF2B5EF4-FFF2-40B4-BE49-F238E27FC236}">
                <a16:creationId xmlns:a16="http://schemas.microsoft.com/office/drawing/2014/main" id="{7A3956F7-101D-FC15-5A8B-5EA693E605E0}"/>
              </a:ext>
            </a:extLst>
          </p:cNvPr>
          <p:cNvSpPr txBox="1"/>
          <p:nvPr/>
        </p:nvSpPr>
        <p:spPr>
          <a:xfrm>
            <a:off x="457200" y="3276600"/>
            <a:ext cx="8229600" cy="2246769"/>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Since the test statistic does not fall in the rejection region, we fail to reject the null hypothesis and conclude that there is no evidence to indicate that the variances of screen time among tweens, teens, and adults are significantly different.</a:t>
            </a:r>
            <a:endParaRPr lang="en-IN" dirty="0"/>
          </a:p>
        </p:txBody>
      </p:sp>
    </p:spTree>
    <p:extLst>
      <p:ext uri="{BB962C8B-B14F-4D97-AF65-F5344CB8AC3E}">
        <p14:creationId xmlns:p14="http://schemas.microsoft.com/office/powerpoint/2010/main" val="2637391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Note</a:t>
            </a:r>
            <a:endParaRPr dirty="0"/>
          </a:p>
        </p:txBody>
      </p:sp>
      <p:sp>
        <p:nvSpPr>
          <p:cNvPr id="3" name="Text Placeholder 2"/>
          <p:cNvSpPr>
            <a:spLocks noGrp="1"/>
          </p:cNvSpPr>
          <p:nvPr>
            <p:ph type="body" sz="quarter" idx="10"/>
          </p:nvPr>
        </p:nvSpPr>
        <p:spPr/>
        <p:txBody>
          <a:bodyPr>
            <a:normAutofit/>
          </a:bodyPr>
          <a:lstStyle/>
          <a:p>
            <a:r>
              <a:rPr lang="en-US" dirty="0"/>
              <a:t>There is a simple “rule of thumb” that you can use to check the variance assumption. If the largest standard deviation is no more than twice the smallest, then the presumption is that the assumption holds.</a:t>
            </a:r>
            <a:endParaRPr sz="2800" dirty="0"/>
          </a:p>
        </p:txBody>
      </p:sp>
    </p:spTree>
    <p:extLst>
      <p:ext uri="{BB962C8B-B14F-4D97-AF65-F5344CB8AC3E}">
        <p14:creationId xmlns:p14="http://schemas.microsoft.com/office/powerpoint/2010/main" val="1350999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Validating Assumptions for </a:t>
            </a:r>
            <a:br>
              <a:rPr lang="en-US" dirty="0"/>
            </a:br>
            <a:r>
              <a:rPr dirty="0"/>
              <a:t>ANOVA</a:t>
            </a:r>
            <a:r>
              <a:rPr lang="en-US" dirty="0"/>
              <a:t>—Slide 1</a:t>
            </a:r>
            <a:endParaRPr dirty="0"/>
          </a:p>
        </p:txBody>
      </p:sp>
      <p:sp>
        <p:nvSpPr>
          <p:cNvPr id="3" name="Text Placeholder 2"/>
          <p:cNvSpPr>
            <a:spLocks noGrp="1"/>
          </p:cNvSpPr>
          <p:nvPr>
            <p:ph type="body" sz="quarter" idx="10"/>
          </p:nvPr>
        </p:nvSpPr>
        <p:spPr/>
        <p:txBody>
          <a:bodyPr>
            <a:normAutofit fontScale="92500" lnSpcReduction="10000"/>
          </a:bodyPr>
          <a:lstStyle/>
          <a:p>
            <a:r>
              <a:rPr sz="2800" dirty="0"/>
              <a:t>Let's return to Example</a:t>
            </a:r>
            <a:r>
              <a:rPr lang="en-US" sz="2800" dirty="0"/>
              <a:t> 1 of section</a:t>
            </a:r>
            <a:r>
              <a:rPr sz="2800" dirty="0"/>
              <a:t> </a:t>
            </a:r>
            <a:r>
              <a:rPr lang="en-IN" sz="2800" dirty="0"/>
              <a:t>12.1</a:t>
            </a:r>
            <a:r>
              <a:rPr sz="2800" dirty="0"/>
              <a:t> where we compared the media use screen time between </a:t>
            </a:r>
            <a:r>
              <a:rPr lang="en-US" sz="2800" dirty="0"/>
              <a:t>T</a:t>
            </a:r>
            <a:r>
              <a:rPr sz="2800" dirty="0"/>
              <a:t>weens, </a:t>
            </a:r>
            <a:r>
              <a:rPr lang="en-US" sz="2800" dirty="0"/>
              <a:t>T</a:t>
            </a:r>
            <a:r>
              <a:rPr sz="2800" dirty="0"/>
              <a:t>eens, and </a:t>
            </a:r>
            <a:r>
              <a:rPr lang="en-US" sz="2800" dirty="0"/>
              <a:t>A</a:t>
            </a:r>
            <a:r>
              <a:rPr sz="2800" dirty="0"/>
              <a:t>dults. We concluded that the average amount of time spent on screens is significantly different between the three groups. As indicated in this section, we have three primary assumptions when performing an Analysis of Variance (</a:t>
            </a:r>
            <a:r>
              <a:rPr sz="2800" b="1" dirty="0"/>
              <a:t>ANOVA</a:t>
            </a:r>
            <a:r>
              <a:rPr sz="2800" dirty="0"/>
              <a:t>). Specific to this example, the assumptions are</a:t>
            </a:r>
          </a:p>
          <a:p>
            <a:pPr marL="538163" indent="-538163">
              <a:defRPr sz="2800"/>
            </a:pPr>
            <a:r>
              <a:rPr lang="en-US" sz="2800" dirty="0"/>
              <a:t>1.	</a:t>
            </a:r>
            <a:r>
              <a:rPr sz="2800" dirty="0"/>
              <a:t>The distributions of the three populations (i.e., the three age groups) are approximately normal.</a:t>
            </a:r>
          </a:p>
          <a:p>
            <a:pPr marL="538163" indent="-538163">
              <a:defRPr sz="2800"/>
            </a:pPr>
            <a:r>
              <a:rPr lang="en-US" sz="2800" dirty="0"/>
              <a:t>2.	</a:t>
            </a:r>
            <a:r>
              <a:rPr sz="2800" dirty="0"/>
              <a:t>The variances of all three populations are equal.</a:t>
            </a:r>
          </a:p>
          <a:p>
            <a:pPr marL="538163" indent="-538163">
              <a:defRPr sz="2800"/>
            </a:pPr>
            <a:r>
              <a:rPr lang="en-US" dirty="0"/>
              <a:t>3.	</a:t>
            </a:r>
            <a:r>
              <a:rPr dirty="0"/>
              <a:t>​</a:t>
            </a:r>
            <a:r>
              <a:rPr sz="2800" dirty="0"/>
              <a:t>The sample observations are randomly selected and independent.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Let's discuss and validate each of these assumptions. Given that the three age groups do not overlap and that it's stated that the samples are randomly selected, the assumption of independence between the three groups holds.</a:t>
            </a:r>
          </a:p>
          <a:p>
            <a:r>
              <a:rPr sz="2800" dirty="0"/>
              <a:t>The assumptions of normality and homogeneity of variances are not as easy to show. The assumption of normality can be shown using descriptive statistics. See the histogram and box plot in the </a:t>
            </a:r>
            <a:r>
              <a:rPr sz="2800" b="1" dirty="0"/>
              <a:t>JMP</a:t>
            </a:r>
            <a:r>
              <a:rPr sz="2800" dirty="0"/>
              <a:t> output for the screen time for each of the age groups.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3</a:t>
            </a:r>
            <a:endParaRPr dirty="0"/>
          </a:p>
        </p:txBody>
      </p:sp>
      <p:pic>
        <p:nvPicPr>
          <p:cNvPr id="7" name="Picture 6" descr="A graph that is titled as Distributions Age Group equals eight to twelve years old Screen Time.&#10;A graph depicts a horizontal box plot and a histogram plot. The box plots data ranges from 80 to 180, with a minimum value at 87, the lower quartile at 112.75, the median at 124.5, the upper quartile at 145.25, and the maximum value at 171. A diamond shape is at the right of the median. The corresponding bins of the histogram plot are as follows 80 to 90, 90 to 100, 100 to 110, 110 to 120, 120 to 130, 130 to 140, 140 to 150, 150 to 160, 160 to 170, and  170 to 180.">
            <a:extLst>
              <a:ext uri="{FF2B5EF4-FFF2-40B4-BE49-F238E27FC236}">
                <a16:creationId xmlns:a16="http://schemas.microsoft.com/office/drawing/2014/main" id="{2F4B8915-6AF0-4FC0-9A4A-3DF191B933DB}"/>
              </a:ext>
            </a:extLst>
          </p:cNvPr>
          <p:cNvPicPr>
            <a:picLocks noChangeAspect="1"/>
          </p:cNvPicPr>
          <p:nvPr/>
        </p:nvPicPr>
        <p:blipFill>
          <a:blip r:embed="rId2"/>
          <a:stretch>
            <a:fillRect/>
          </a:stretch>
        </p:blipFill>
        <p:spPr>
          <a:xfrm>
            <a:off x="2057400" y="1222797"/>
            <a:ext cx="5029200" cy="441240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4</a:t>
            </a:r>
            <a:endParaRPr dirty="0"/>
          </a:p>
        </p:txBody>
      </p:sp>
      <p:sp>
        <p:nvSpPr>
          <p:cNvPr id="6" name="TextBox 5">
            <a:extLst>
              <a:ext uri="{FF2B5EF4-FFF2-40B4-BE49-F238E27FC236}">
                <a16:creationId xmlns:a16="http://schemas.microsoft.com/office/drawing/2014/main" id="{73F51F41-3089-2E69-C00F-F8A1D49879E7}"/>
              </a:ext>
            </a:extLst>
          </p:cNvPr>
          <p:cNvSpPr txBox="1"/>
          <p:nvPr/>
        </p:nvSpPr>
        <p:spPr>
          <a:xfrm>
            <a:off x="1766944" y="1224888"/>
            <a:ext cx="1143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Quantiles</a:t>
            </a:r>
            <a:endParaRPr lang="en-IN" dirty="0">
              <a:solidFill>
                <a:srgbClr val="366092"/>
              </a:solidFill>
            </a:endParaRPr>
          </a:p>
        </p:txBody>
      </p:sp>
      <p:graphicFrame>
        <p:nvGraphicFramePr>
          <p:cNvPr id="4" name="Table 4" descr="This table presents 11 rows and 2 columns showing percentiles and their corresponding values. Each row lists a specific percentile, an associated label if applicable (example quartile or median), and its corresponding data value.&#10;&#10;Row 1 100.0 percent, maximum is 171,&#10;&#10;Row 2 99.5 percent is 171,&#10;&#10;Row 3 97.5 percent is 169.35,&#10;&#10;Row 4 90.0 percent is 156,&#10;&#10;Row 5 75.0 percent, quartile is 145.25,&#10;&#10;Row 6 50.0 percent, median is 124.5,&#10;&#10;Row 7 25.0 percent, quartile is 112.75,&#10;&#10;Row 8 10.0 percent is 103,&#10;&#10;Row 9 2.5 percent is 87.275,&#10;&#10;Row 10 0.5 percent is 87,&#10;&#10;Row 11 0.0 percent, minimum is 87.">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1438762671"/>
              </p:ext>
            </p:extLst>
          </p:nvPr>
        </p:nvGraphicFramePr>
        <p:xfrm>
          <a:off x="471544" y="1600200"/>
          <a:ext cx="3733800" cy="4079240"/>
        </p:xfrm>
        <a:graphic>
          <a:graphicData uri="http://schemas.openxmlformats.org/drawingml/2006/table">
            <a:tbl>
              <a:tblPr firstRow="1" bandRow="1">
                <a:tableStyleId>{5940675A-B579-460E-94D1-54222C63F5DA}</a:tableStyleId>
              </a:tblPr>
              <a:tblGrid>
                <a:gridCol w="976256">
                  <a:extLst>
                    <a:ext uri="{9D8B030D-6E8A-4147-A177-3AD203B41FA5}">
                      <a16:colId xmlns:a16="http://schemas.microsoft.com/office/drawing/2014/main" val="1066279474"/>
                    </a:ext>
                  </a:extLst>
                </a:gridCol>
                <a:gridCol w="1512944">
                  <a:extLst>
                    <a:ext uri="{9D8B030D-6E8A-4147-A177-3AD203B41FA5}">
                      <a16:colId xmlns:a16="http://schemas.microsoft.com/office/drawing/2014/main" val="167764060"/>
                    </a:ext>
                  </a:extLst>
                </a:gridCol>
                <a:gridCol w="1244600">
                  <a:extLst>
                    <a:ext uri="{9D8B030D-6E8A-4147-A177-3AD203B41FA5}">
                      <a16:colId xmlns:a16="http://schemas.microsoft.com/office/drawing/2014/main" val="3132090407"/>
                    </a:ext>
                  </a:extLst>
                </a:gridCol>
              </a:tblGrid>
              <a:tr h="370840">
                <a:tc>
                  <a:txBody>
                    <a:bodyPr/>
                    <a:lstStyle/>
                    <a:p>
                      <a:r>
                        <a:rPr lang="en-US" b="1" dirty="0"/>
                        <a:t>100.0%</a:t>
                      </a:r>
                      <a:endParaRPr lang="en-IN" b="1" dirty="0"/>
                    </a:p>
                  </a:txBody>
                  <a:tcPr/>
                </a:tc>
                <a:tc>
                  <a:txBody>
                    <a:bodyPr/>
                    <a:lstStyle/>
                    <a:p>
                      <a:r>
                        <a:rPr lang="en-US" dirty="0"/>
                        <a:t>maximum</a:t>
                      </a:r>
                      <a:endParaRPr lang="en-IN" dirty="0"/>
                    </a:p>
                  </a:txBody>
                  <a:tcPr/>
                </a:tc>
                <a:tc>
                  <a:txBody>
                    <a:bodyPr/>
                    <a:lstStyle/>
                    <a:p>
                      <a:pPr algn="r"/>
                      <a:r>
                        <a:rPr lang="en-US" dirty="0"/>
                        <a:t>171</a:t>
                      </a:r>
                      <a:endParaRPr lang="en-IN" dirty="0"/>
                    </a:p>
                  </a:txBody>
                  <a:tcPr/>
                </a:tc>
                <a:extLst>
                  <a:ext uri="{0D108BD9-81ED-4DB2-BD59-A6C34878D82A}">
                    <a16:rowId xmlns:a16="http://schemas.microsoft.com/office/drawing/2014/main" val="1769962501"/>
                  </a:ext>
                </a:extLst>
              </a:tr>
              <a:tr h="370840">
                <a:tc>
                  <a:txBody>
                    <a:bodyPr/>
                    <a:lstStyle/>
                    <a:p>
                      <a:r>
                        <a:rPr lang="en-US" b="1" dirty="0"/>
                        <a:t>99.5%</a:t>
                      </a:r>
                      <a:endParaRPr lang="en-IN" b="1" dirty="0"/>
                    </a:p>
                  </a:txBody>
                  <a:tcPr/>
                </a:tc>
                <a:tc>
                  <a:txBody>
                    <a:bodyPr/>
                    <a:lstStyle/>
                    <a:p>
                      <a:endParaRPr lang="en-IN" dirty="0"/>
                    </a:p>
                  </a:txBody>
                  <a:tcPr/>
                </a:tc>
                <a:tc>
                  <a:txBody>
                    <a:bodyPr/>
                    <a:lstStyle/>
                    <a:p>
                      <a:pPr algn="r"/>
                      <a:r>
                        <a:rPr lang="en-US" dirty="0"/>
                        <a:t>171</a:t>
                      </a:r>
                      <a:endParaRPr lang="en-IN" dirty="0"/>
                    </a:p>
                  </a:txBody>
                  <a:tcPr/>
                </a:tc>
                <a:extLst>
                  <a:ext uri="{0D108BD9-81ED-4DB2-BD59-A6C34878D82A}">
                    <a16:rowId xmlns:a16="http://schemas.microsoft.com/office/drawing/2014/main" val="400431134"/>
                  </a:ext>
                </a:extLst>
              </a:tr>
              <a:tr h="370840">
                <a:tc>
                  <a:txBody>
                    <a:bodyPr/>
                    <a:lstStyle/>
                    <a:p>
                      <a:r>
                        <a:rPr lang="en-US" b="1" dirty="0"/>
                        <a:t>97.5%</a:t>
                      </a:r>
                      <a:endParaRPr lang="en-IN" b="1" dirty="0"/>
                    </a:p>
                  </a:txBody>
                  <a:tcPr/>
                </a:tc>
                <a:tc>
                  <a:txBody>
                    <a:bodyPr/>
                    <a:lstStyle/>
                    <a:p>
                      <a:endParaRPr lang="en-IN" dirty="0"/>
                    </a:p>
                  </a:txBody>
                  <a:tcPr/>
                </a:tc>
                <a:tc>
                  <a:txBody>
                    <a:bodyPr/>
                    <a:lstStyle/>
                    <a:p>
                      <a:pPr algn="r"/>
                      <a:r>
                        <a:rPr lang="en-US" dirty="0"/>
                        <a:t>169.35</a:t>
                      </a:r>
                      <a:endParaRPr lang="en-IN" dirty="0"/>
                    </a:p>
                  </a:txBody>
                  <a:tcPr/>
                </a:tc>
                <a:extLst>
                  <a:ext uri="{0D108BD9-81ED-4DB2-BD59-A6C34878D82A}">
                    <a16:rowId xmlns:a16="http://schemas.microsoft.com/office/drawing/2014/main" val="1712496060"/>
                  </a:ext>
                </a:extLst>
              </a:tr>
              <a:tr h="370840">
                <a:tc>
                  <a:txBody>
                    <a:bodyPr/>
                    <a:lstStyle/>
                    <a:p>
                      <a:r>
                        <a:rPr lang="en-US" b="1" dirty="0"/>
                        <a:t>90.0%</a:t>
                      </a:r>
                      <a:endParaRPr lang="en-IN" b="1" dirty="0"/>
                    </a:p>
                  </a:txBody>
                  <a:tcPr/>
                </a:tc>
                <a:tc>
                  <a:txBody>
                    <a:bodyPr/>
                    <a:lstStyle/>
                    <a:p>
                      <a:endParaRPr lang="en-IN" dirty="0"/>
                    </a:p>
                  </a:txBody>
                  <a:tcPr/>
                </a:tc>
                <a:tc>
                  <a:txBody>
                    <a:bodyPr/>
                    <a:lstStyle/>
                    <a:p>
                      <a:pPr algn="r"/>
                      <a:r>
                        <a:rPr lang="en-US" dirty="0"/>
                        <a:t>156</a:t>
                      </a:r>
                      <a:endParaRPr lang="en-IN" dirty="0"/>
                    </a:p>
                  </a:txBody>
                  <a:tcPr/>
                </a:tc>
                <a:extLst>
                  <a:ext uri="{0D108BD9-81ED-4DB2-BD59-A6C34878D82A}">
                    <a16:rowId xmlns:a16="http://schemas.microsoft.com/office/drawing/2014/main" val="2185511952"/>
                  </a:ext>
                </a:extLst>
              </a:tr>
              <a:tr h="370840">
                <a:tc>
                  <a:txBody>
                    <a:bodyPr/>
                    <a:lstStyle/>
                    <a:p>
                      <a:r>
                        <a:rPr lang="en-US" b="1" dirty="0"/>
                        <a:t>75.0%</a:t>
                      </a:r>
                      <a:endParaRPr lang="en-IN" b="1" dirty="0"/>
                    </a:p>
                  </a:txBody>
                  <a:tcPr/>
                </a:tc>
                <a:tc>
                  <a:txBody>
                    <a:bodyPr/>
                    <a:lstStyle/>
                    <a:p>
                      <a:r>
                        <a:rPr lang="en-US" dirty="0"/>
                        <a:t>quartile</a:t>
                      </a:r>
                      <a:endParaRPr lang="en-IN" dirty="0"/>
                    </a:p>
                  </a:txBody>
                  <a:tcPr/>
                </a:tc>
                <a:tc>
                  <a:txBody>
                    <a:bodyPr/>
                    <a:lstStyle/>
                    <a:p>
                      <a:pPr algn="r"/>
                      <a:r>
                        <a:rPr lang="en-US" dirty="0"/>
                        <a:t>145.25</a:t>
                      </a:r>
                      <a:endParaRPr lang="en-IN" dirty="0"/>
                    </a:p>
                  </a:txBody>
                  <a:tcPr/>
                </a:tc>
                <a:extLst>
                  <a:ext uri="{0D108BD9-81ED-4DB2-BD59-A6C34878D82A}">
                    <a16:rowId xmlns:a16="http://schemas.microsoft.com/office/drawing/2014/main" val="625880171"/>
                  </a:ext>
                </a:extLst>
              </a:tr>
              <a:tr h="370840">
                <a:tc>
                  <a:txBody>
                    <a:bodyPr/>
                    <a:lstStyle/>
                    <a:p>
                      <a:r>
                        <a:rPr lang="en-US" b="1" dirty="0"/>
                        <a:t>50.0%</a:t>
                      </a:r>
                      <a:endParaRPr lang="en-IN" b="1" dirty="0"/>
                    </a:p>
                  </a:txBody>
                  <a:tcPr/>
                </a:tc>
                <a:tc>
                  <a:txBody>
                    <a:bodyPr/>
                    <a:lstStyle/>
                    <a:p>
                      <a:r>
                        <a:rPr lang="en-US" dirty="0"/>
                        <a:t>median</a:t>
                      </a:r>
                      <a:endParaRPr lang="en-IN" dirty="0"/>
                    </a:p>
                  </a:txBody>
                  <a:tcPr/>
                </a:tc>
                <a:tc>
                  <a:txBody>
                    <a:bodyPr/>
                    <a:lstStyle/>
                    <a:p>
                      <a:pPr algn="r"/>
                      <a:r>
                        <a:rPr lang="en-US" dirty="0"/>
                        <a:t>124.5</a:t>
                      </a:r>
                      <a:endParaRPr lang="en-IN" dirty="0"/>
                    </a:p>
                  </a:txBody>
                  <a:tcPr/>
                </a:tc>
                <a:extLst>
                  <a:ext uri="{0D108BD9-81ED-4DB2-BD59-A6C34878D82A}">
                    <a16:rowId xmlns:a16="http://schemas.microsoft.com/office/drawing/2014/main" val="1109688490"/>
                  </a:ext>
                </a:extLst>
              </a:tr>
              <a:tr h="370840">
                <a:tc>
                  <a:txBody>
                    <a:bodyPr/>
                    <a:lstStyle/>
                    <a:p>
                      <a:r>
                        <a:rPr lang="en-US" b="1" dirty="0"/>
                        <a:t>25.0%</a:t>
                      </a:r>
                      <a:endParaRPr lang="en-IN" b="1" dirty="0"/>
                    </a:p>
                  </a:txBody>
                  <a:tcPr/>
                </a:tc>
                <a:tc>
                  <a:txBody>
                    <a:bodyPr/>
                    <a:lstStyle/>
                    <a:p>
                      <a:r>
                        <a:rPr lang="en-US" dirty="0"/>
                        <a:t>quartile</a:t>
                      </a:r>
                      <a:endParaRPr lang="en-IN" dirty="0"/>
                    </a:p>
                  </a:txBody>
                  <a:tcPr/>
                </a:tc>
                <a:tc>
                  <a:txBody>
                    <a:bodyPr/>
                    <a:lstStyle/>
                    <a:p>
                      <a:pPr algn="r"/>
                      <a:r>
                        <a:rPr lang="en-US" dirty="0"/>
                        <a:t>112.75</a:t>
                      </a:r>
                      <a:endParaRPr lang="en-IN" dirty="0"/>
                    </a:p>
                  </a:txBody>
                  <a:tcPr/>
                </a:tc>
                <a:extLst>
                  <a:ext uri="{0D108BD9-81ED-4DB2-BD59-A6C34878D82A}">
                    <a16:rowId xmlns:a16="http://schemas.microsoft.com/office/drawing/2014/main" val="1217521929"/>
                  </a:ext>
                </a:extLst>
              </a:tr>
              <a:tr h="370840">
                <a:tc>
                  <a:txBody>
                    <a:bodyPr/>
                    <a:lstStyle/>
                    <a:p>
                      <a:r>
                        <a:rPr lang="en-US" b="1" dirty="0"/>
                        <a:t>10.0%</a:t>
                      </a:r>
                      <a:endParaRPr lang="en-IN" b="1" dirty="0"/>
                    </a:p>
                  </a:txBody>
                  <a:tcPr/>
                </a:tc>
                <a:tc>
                  <a:txBody>
                    <a:bodyPr/>
                    <a:lstStyle/>
                    <a:p>
                      <a:endParaRPr lang="en-IN" dirty="0"/>
                    </a:p>
                  </a:txBody>
                  <a:tcPr/>
                </a:tc>
                <a:tc>
                  <a:txBody>
                    <a:bodyPr/>
                    <a:lstStyle/>
                    <a:p>
                      <a:pPr algn="r"/>
                      <a:r>
                        <a:rPr lang="en-US" dirty="0"/>
                        <a:t>103</a:t>
                      </a:r>
                      <a:endParaRPr lang="en-IN" dirty="0"/>
                    </a:p>
                  </a:txBody>
                  <a:tcPr/>
                </a:tc>
                <a:extLst>
                  <a:ext uri="{0D108BD9-81ED-4DB2-BD59-A6C34878D82A}">
                    <a16:rowId xmlns:a16="http://schemas.microsoft.com/office/drawing/2014/main" val="4235648399"/>
                  </a:ext>
                </a:extLst>
              </a:tr>
              <a:tr h="370840">
                <a:tc>
                  <a:txBody>
                    <a:bodyPr/>
                    <a:lstStyle/>
                    <a:p>
                      <a:r>
                        <a:rPr lang="en-US" b="1" dirty="0"/>
                        <a:t>2.5%</a:t>
                      </a:r>
                      <a:endParaRPr lang="en-IN" b="1" dirty="0"/>
                    </a:p>
                  </a:txBody>
                  <a:tcPr/>
                </a:tc>
                <a:tc>
                  <a:txBody>
                    <a:bodyPr/>
                    <a:lstStyle/>
                    <a:p>
                      <a:endParaRPr lang="en-IN" dirty="0"/>
                    </a:p>
                  </a:txBody>
                  <a:tcPr/>
                </a:tc>
                <a:tc>
                  <a:txBody>
                    <a:bodyPr/>
                    <a:lstStyle/>
                    <a:p>
                      <a:pPr algn="r"/>
                      <a:r>
                        <a:rPr lang="en-US" dirty="0"/>
                        <a:t>87.275</a:t>
                      </a:r>
                      <a:endParaRPr lang="en-IN" dirty="0"/>
                    </a:p>
                  </a:txBody>
                  <a:tcPr/>
                </a:tc>
                <a:extLst>
                  <a:ext uri="{0D108BD9-81ED-4DB2-BD59-A6C34878D82A}">
                    <a16:rowId xmlns:a16="http://schemas.microsoft.com/office/drawing/2014/main" val="930960126"/>
                  </a:ext>
                </a:extLst>
              </a:tr>
              <a:tr h="370840">
                <a:tc>
                  <a:txBody>
                    <a:bodyPr/>
                    <a:lstStyle/>
                    <a:p>
                      <a:r>
                        <a:rPr lang="en-US" b="1" dirty="0"/>
                        <a:t>0.5%</a:t>
                      </a:r>
                      <a:endParaRPr lang="en-IN" b="1" dirty="0"/>
                    </a:p>
                  </a:txBody>
                  <a:tcPr/>
                </a:tc>
                <a:tc>
                  <a:txBody>
                    <a:bodyPr/>
                    <a:lstStyle/>
                    <a:p>
                      <a:endParaRPr lang="en-IN" dirty="0"/>
                    </a:p>
                  </a:txBody>
                  <a:tcPr/>
                </a:tc>
                <a:tc>
                  <a:txBody>
                    <a:bodyPr/>
                    <a:lstStyle/>
                    <a:p>
                      <a:pPr algn="r"/>
                      <a:r>
                        <a:rPr lang="en-US" dirty="0"/>
                        <a:t>87</a:t>
                      </a:r>
                      <a:endParaRPr lang="en-IN" dirty="0"/>
                    </a:p>
                  </a:txBody>
                  <a:tcPr/>
                </a:tc>
                <a:extLst>
                  <a:ext uri="{0D108BD9-81ED-4DB2-BD59-A6C34878D82A}">
                    <a16:rowId xmlns:a16="http://schemas.microsoft.com/office/drawing/2014/main" val="3001853819"/>
                  </a:ext>
                </a:extLst>
              </a:tr>
              <a:tr h="370840">
                <a:tc>
                  <a:txBody>
                    <a:bodyPr/>
                    <a:lstStyle/>
                    <a:p>
                      <a:r>
                        <a:rPr lang="en-US" b="1" dirty="0"/>
                        <a:t>0.0%</a:t>
                      </a:r>
                      <a:endParaRPr lang="en-IN" b="1" dirty="0"/>
                    </a:p>
                  </a:txBody>
                  <a:tcPr/>
                </a:tc>
                <a:tc>
                  <a:txBody>
                    <a:bodyPr/>
                    <a:lstStyle/>
                    <a:p>
                      <a:r>
                        <a:rPr lang="en-US" dirty="0"/>
                        <a:t>minimum</a:t>
                      </a:r>
                      <a:endParaRPr lang="en-IN" dirty="0"/>
                    </a:p>
                  </a:txBody>
                  <a:tcPr/>
                </a:tc>
                <a:tc>
                  <a:txBody>
                    <a:bodyPr/>
                    <a:lstStyle/>
                    <a:p>
                      <a:pPr algn="r"/>
                      <a:r>
                        <a:rPr lang="en-US" dirty="0"/>
                        <a:t>87</a:t>
                      </a:r>
                      <a:endParaRPr lang="en-IN" dirty="0"/>
                    </a:p>
                  </a:txBody>
                  <a:tcPr/>
                </a:tc>
                <a:extLst>
                  <a:ext uri="{0D108BD9-81ED-4DB2-BD59-A6C34878D82A}">
                    <a16:rowId xmlns:a16="http://schemas.microsoft.com/office/drawing/2014/main" val="829463796"/>
                  </a:ext>
                </a:extLst>
              </a:tr>
            </a:tbl>
          </a:graphicData>
        </a:graphic>
      </p:graphicFrame>
      <p:sp>
        <p:nvSpPr>
          <p:cNvPr id="8" name="TextBox 7">
            <a:extLst>
              <a:ext uri="{FF2B5EF4-FFF2-40B4-BE49-F238E27FC236}">
                <a16:creationId xmlns:a16="http://schemas.microsoft.com/office/drawing/2014/main" id="{5A1BE50D-A17C-7EFE-AA83-02AF5F79FAC0}"/>
              </a:ext>
            </a:extLst>
          </p:cNvPr>
          <p:cNvSpPr txBox="1"/>
          <p:nvPr/>
        </p:nvSpPr>
        <p:spPr>
          <a:xfrm>
            <a:off x="5448300" y="1231754"/>
            <a:ext cx="1981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Summary Statistics</a:t>
            </a:r>
            <a:endParaRPr lang="en-IN" dirty="0">
              <a:solidFill>
                <a:srgbClr val="366092"/>
              </a:solidFill>
            </a:endParaRPr>
          </a:p>
        </p:txBody>
      </p:sp>
      <p:graphicFrame>
        <p:nvGraphicFramePr>
          <p:cNvPr id="5" name="Table 5" descr="This table contains 6 rows and 2 columns. It summarizes key statistical measures for a sample of size 50.&#10;&#10;Row 1 Mean is 128,&#10;&#10;Row 2 Standard Deviation is 20.895268,&#10;&#10;Row 3 Standard Error of the Mean is 2.9550372,&#10;&#10;Row 4 Upper 95 percent Mean is 133.93837,&#10;&#10;Row 5 Lower 95 percent Mean is 122.06163,&#10;&#10;Row 6 N (Sample Size) is 50.">
            <a:extLst>
              <a:ext uri="{FF2B5EF4-FFF2-40B4-BE49-F238E27FC236}">
                <a16:creationId xmlns:a16="http://schemas.microsoft.com/office/drawing/2014/main" id="{D4AE2291-2B13-4C53-BAB8-5B2EDF04A696}"/>
              </a:ext>
            </a:extLst>
          </p:cNvPr>
          <p:cNvGraphicFramePr>
            <a:graphicFrameLocks noGrp="1"/>
          </p:cNvGraphicFramePr>
          <p:nvPr>
            <p:extLst>
              <p:ext uri="{D42A27DB-BD31-4B8C-83A1-F6EECF244321}">
                <p14:modId xmlns:p14="http://schemas.microsoft.com/office/powerpoint/2010/main" val="1697009847"/>
              </p:ext>
            </p:extLst>
          </p:nvPr>
        </p:nvGraphicFramePr>
        <p:xfrm>
          <a:off x="4495800" y="1625600"/>
          <a:ext cx="3886200" cy="2225040"/>
        </p:xfrm>
        <a:graphic>
          <a:graphicData uri="http://schemas.openxmlformats.org/drawingml/2006/table">
            <a:tbl>
              <a:tblPr firstRow="1" bandRow="1">
                <a:tableStyleId>{5940675A-B579-460E-94D1-54222C63F5DA}</a:tableStyleId>
              </a:tblPr>
              <a:tblGrid>
                <a:gridCol w="1943100">
                  <a:extLst>
                    <a:ext uri="{9D8B030D-6E8A-4147-A177-3AD203B41FA5}">
                      <a16:colId xmlns:a16="http://schemas.microsoft.com/office/drawing/2014/main" val="2188678264"/>
                    </a:ext>
                  </a:extLst>
                </a:gridCol>
                <a:gridCol w="1943100">
                  <a:extLst>
                    <a:ext uri="{9D8B030D-6E8A-4147-A177-3AD203B41FA5}">
                      <a16:colId xmlns:a16="http://schemas.microsoft.com/office/drawing/2014/main" val="2103662144"/>
                    </a:ext>
                  </a:extLst>
                </a:gridCol>
              </a:tblGrid>
              <a:tr h="370840">
                <a:tc>
                  <a:txBody>
                    <a:bodyPr/>
                    <a:lstStyle/>
                    <a:p>
                      <a:r>
                        <a:rPr lang="en-US" b="1" dirty="0"/>
                        <a:t>Mean</a:t>
                      </a:r>
                      <a:endParaRPr lang="en-IN" b="1" dirty="0"/>
                    </a:p>
                  </a:txBody>
                  <a:tcPr/>
                </a:tc>
                <a:tc>
                  <a:txBody>
                    <a:bodyPr/>
                    <a:lstStyle/>
                    <a:p>
                      <a:pPr algn="r"/>
                      <a:r>
                        <a:rPr lang="en-US" dirty="0"/>
                        <a:t>128</a:t>
                      </a:r>
                      <a:endParaRPr lang="en-IN" dirty="0"/>
                    </a:p>
                  </a:txBody>
                  <a:tcPr/>
                </a:tc>
                <a:extLst>
                  <a:ext uri="{0D108BD9-81ED-4DB2-BD59-A6C34878D82A}">
                    <a16:rowId xmlns:a16="http://schemas.microsoft.com/office/drawing/2014/main" val="4211263689"/>
                  </a:ext>
                </a:extLst>
              </a:tr>
              <a:tr h="370840">
                <a:tc>
                  <a:txBody>
                    <a:bodyPr/>
                    <a:lstStyle/>
                    <a:p>
                      <a:r>
                        <a:rPr lang="en-US" b="1" dirty="0"/>
                        <a:t>Std Dev</a:t>
                      </a:r>
                      <a:endParaRPr lang="en-IN" b="1" dirty="0"/>
                    </a:p>
                  </a:txBody>
                  <a:tcPr/>
                </a:tc>
                <a:tc>
                  <a:txBody>
                    <a:bodyPr/>
                    <a:lstStyle/>
                    <a:p>
                      <a:pPr algn="r"/>
                      <a:r>
                        <a:rPr lang="en-US" dirty="0"/>
                        <a:t>20.895268</a:t>
                      </a:r>
                      <a:endParaRPr lang="en-IN" dirty="0"/>
                    </a:p>
                  </a:txBody>
                  <a:tcPr/>
                </a:tc>
                <a:extLst>
                  <a:ext uri="{0D108BD9-81ED-4DB2-BD59-A6C34878D82A}">
                    <a16:rowId xmlns:a16="http://schemas.microsoft.com/office/drawing/2014/main" val="477897782"/>
                  </a:ext>
                </a:extLst>
              </a:tr>
              <a:tr h="370840">
                <a:tc>
                  <a:txBody>
                    <a:bodyPr/>
                    <a:lstStyle/>
                    <a:p>
                      <a:r>
                        <a:rPr lang="en-US" b="1" dirty="0"/>
                        <a:t>Std Err Mean</a:t>
                      </a:r>
                      <a:endParaRPr lang="en-IN" b="1" dirty="0"/>
                    </a:p>
                  </a:txBody>
                  <a:tcPr/>
                </a:tc>
                <a:tc>
                  <a:txBody>
                    <a:bodyPr/>
                    <a:lstStyle/>
                    <a:p>
                      <a:pPr algn="r"/>
                      <a:r>
                        <a:rPr lang="en-US" dirty="0"/>
                        <a:t>2.9550372</a:t>
                      </a:r>
                      <a:endParaRPr lang="en-IN" dirty="0"/>
                    </a:p>
                  </a:txBody>
                  <a:tcPr/>
                </a:tc>
                <a:extLst>
                  <a:ext uri="{0D108BD9-81ED-4DB2-BD59-A6C34878D82A}">
                    <a16:rowId xmlns:a16="http://schemas.microsoft.com/office/drawing/2014/main" val="614094881"/>
                  </a:ext>
                </a:extLst>
              </a:tr>
              <a:tr h="370840">
                <a:tc>
                  <a:txBody>
                    <a:bodyPr/>
                    <a:lstStyle/>
                    <a:p>
                      <a:r>
                        <a:rPr lang="en-US" b="1" dirty="0"/>
                        <a:t>Upper 95% Mean</a:t>
                      </a:r>
                      <a:endParaRPr lang="en-IN" b="1" dirty="0"/>
                    </a:p>
                  </a:txBody>
                  <a:tcPr/>
                </a:tc>
                <a:tc>
                  <a:txBody>
                    <a:bodyPr/>
                    <a:lstStyle/>
                    <a:p>
                      <a:pPr algn="r"/>
                      <a:r>
                        <a:rPr lang="en-US" dirty="0"/>
                        <a:t>133.93837</a:t>
                      </a:r>
                      <a:endParaRPr lang="en-IN" dirty="0"/>
                    </a:p>
                  </a:txBody>
                  <a:tcPr/>
                </a:tc>
                <a:extLst>
                  <a:ext uri="{0D108BD9-81ED-4DB2-BD59-A6C34878D82A}">
                    <a16:rowId xmlns:a16="http://schemas.microsoft.com/office/drawing/2014/main" val="956231992"/>
                  </a:ext>
                </a:extLst>
              </a:tr>
              <a:tr h="370840">
                <a:tc>
                  <a:txBody>
                    <a:bodyPr/>
                    <a:lstStyle/>
                    <a:p>
                      <a:r>
                        <a:rPr lang="en-US" b="1" dirty="0"/>
                        <a:t>Lower 95% Mean</a:t>
                      </a:r>
                      <a:endParaRPr lang="en-IN" b="1" dirty="0"/>
                    </a:p>
                  </a:txBody>
                  <a:tcPr/>
                </a:tc>
                <a:tc>
                  <a:txBody>
                    <a:bodyPr/>
                    <a:lstStyle/>
                    <a:p>
                      <a:pPr algn="r"/>
                      <a:r>
                        <a:rPr lang="en-US" dirty="0"/>
                        <a:t>122.06163</a:t>
                      </a:r>
                      <a:endParaRPr lang="en-IN" dirty="0"/>
                    </a:p>
                  </a:txBody>
                  <a:tcPr/>
                </a:tc>
                <a:extLst>
                  <a:ext uri="{0D108BD9-81ED-4DB2-BD59-A6C34878D82A}">
                    <a16:rowId xmlns:a16="http://schemas.microsoft.com/office/drawing/2014/main" val="3301619565"/>
                  </a:ext>
                </a:extLst>
              </a:tr>
              <a:tr h="370840">
                <a:tc>
                  <a:txBody>
                    <a:bodyPr/>
                    <a:lstStyle/>
                    <a:p>
                      <a:r>
                        <a:rPr lang="en-US" b="1" dirty="0"/>
                        <a:t>N</a:t>
                      </a:r>
                      <a:endParaRPr lang="en-IN" b="1" dirty="0"/>
                    </a:p>
                  </a:txBody>
                  <a:tcPr/>
                </a:tc>
                <a:tc>
                  <a:txBody>
                    <a:bodyPr/>
                    <a:lstStyle/>
                    <a:p>
                      <a:pPr algn="r"/>
                      <a:r>
                        <a:rPr lang="en-US" dirty="0"/>
                        <a:t>50</a:t>
                      </a:r>
                      <a:endParaRPr lang="en-IN" dirty="0"/>
                    </a:p>
                  </a:txBody>
                  <a:tcPr/>
                </a:tc>
                <a:extLst>
                  <a:ext uri="{0D108BD9-81ED-4DB2-BD59-A6C34878D82A}">
                    <a16:rowId xmlns:a16="http://schemas.microsoft.com/office/drawing/2014/main" val="2487818590"/>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5</a:t>
            </a:r>
            <a:endParaRPr dirty="0"/>
          </a:p>
        </p:txBody>
      </p:sp>
      <p:pic>
        <p:nvPicPr>
          <p:cNvPr id="7" name="Picture 6" descr="A graph that is titled as Distributions Age Group equals thirteen to eighteen years old Screen Time.&#10;A graph depicts a horizontal box plot and a histogram normal curve superimposed over the bins. The box plots data ranges from 80 to 200, with a minimum value at 88, the lower quartile at 117.75, the median at 141, the upper quartile at 155, and the maximum value at 190. A diamond shape is at the left of the median. The corresponding bins of the histogram plot are as follows 80 to 100, 100 to 120, 120 to 140, 140 to 160, 160 to 180, 180 to 200. A bell shaped normal curve on a histogram starts rising at 80, peaks at the mean of 140, and falls back to 200.">
            <a:extLst>
              <a:ext uri="{FF2B5EF4-FFF2-40B4-BE49-F238E27FC236}">
                <a16:creationId xmlns:a16="http://schemas.microsoft.com/office/drawing/2014/main" id="{F395CA7B-5179-45F5-815E-06EDF46189D8}"/>
              </a:ext>
            </a:extLst>
          </p:cNvPr>
          <p:cNvPicPr>
            <a:picLocks noChangeAspect="1"/>
          </p:cNvPicPr>
          <p:nvPr/>
        </p:nvPicPr>
        <p:blipFill>
          <a:blip r:embed="rId2"/>
          <a:stretch>
            <a:fillRect/>
          </a:stretch>
        </p:blipFill>
        <p:spPr>
          <a:xfrm>
            <a:off x="2057400" y="1387761"/>
            <a:ext cx="4591308" cy="408247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Validating Assumptions for </a:t>
            </a:r>
            <a:br>
              <a:rPr lang="en-US" dirty="0"/>
            </a:br>
            <a:r>
              <a:rPr dirty="0"/>
              <a:t>ANOVA</a:t>
            </a:r>
            <a:r>
              <a:rPr lang="en-US" dirty="0"/>
              <a:t>—Slide 6</a:t>
            </a:r>
            <a:endParaRPr dirty="0"/>
          </a:p>
        </p:txBody>
      </p:sp>
      <p:sp>
        <p:nvSpPr>
          <p:cNvPr id="3" name="TextBox 2">
            <a:extLst>
              <a:ext uri="{FF2B5EF4-FFF2-40B4-BE49-F238E27FC236}">
                <a16:creationId xmlns:a16="http://schemas.microsoft.com/office/drawing/2014/main" id="{0ED219C8-E853-F356-704E-641FB7F07186}"/>
              </a:ext>
            </a:extLst>
          </p:cNvPr>
          <p:cNvSpPr txBox="1"/>
          <p:nvPr/>
        </p:nvSpPr>
        <p:spPr>
          <a:xfrm>
            <a:off x="1785994" y="1205838"/>
            <a:ext cx="1143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Quantiles</a:t>
            </a:r>
            <a:endParaRPr lang="en-IN" dirty="0">
              <a:solidFill>
                <a:srgbClr val="366092"/>
              </a:solidFill>
            </a:endParaRPr>
          </a:p>
        </p:txBody>
      </p:sp>
      <p:graphicFrame>
        <p:nvGraphicFramePr>
          <p:cNvPr id="4" name="Table 4" descr="This table presents 11 rows and 2 columns showing percentiles and their corresponding values. Each row lists a specific percentile, an associated label if applicable (example quartile or median), and its corresponding data value.&#10;&#10;Row 1 100.0 percent, maximum is 190,&#10;&#10;Row 2 99.5 percent is 190,&#10;&#10;Row 3 97.5 percent is 187.525,&#10;&#10;Row 4 90.0 percent is 175.7,&#10;&#10;Row 5 75.0 percent, quartile is 155,&#10;&#10;Row 6 50.0 percent, median is 141,&#10;&#10;Row 7 25.0 percent, quartile is 117.75,&#10;&#10;Row 8 10.0 percent is 97.3,&#10;&#10;Row 9 2.5 percent is 89.375,&#10;&#10;Row 10 0.5 percent is 88,&#10;&#10;Row 11 0.0 percent, minimum is 88.">
            <a:extLst>
              <a:ext uri="{FF2B5EF4-FFF2-40B4-BE49-F238E27FC236}">
                <a16:creationId xmlns:a16="http://schemas.microsoft.com/office/drawing/2014/main" id="{FEA35D7B-A527-4330-B793-55B7613338BC}"/>
              </a:ext>
            </a:extLst>
          </p:cNvPr>
          <p:cNvGraphicFramePr>
            <a:graphicFrameLocks noGrp="1"/>
          </p:cNvGraphicFramePr>
          <p:nvPr>
            <p:extLst>
              <p:ext uri="{D42A27DB-BD31-4B8C-83A1-F6EECF244321}">
                <p14:modId xmlns:p14="http://schemas.microsoft.com/office/powerpoint/2010/main" val="418139097"/>
              </p:ext>
            </p:extLst>
          </p:nvPr>
        </p:nvGraphicFramePr>
        <p:xfrm>
          <a:off x="471544" y="1600200"/>
          <a:ext cx="3733800" cy="4079240"/>
        </p:xfrm>
        <a:graphic>
          <a:graphicData uri="http://schemas.openxmlformats.org/drawingml/2006/table">
            <a:tbl>
              <a:tblPr firstRow="1" bandRow="1">
                <a:tableStyleId>{5940675A-B579-460E-94D1-54222C63F5DA}</a:tableStyleId>
              </a:tblPr>
              <a:tblGrid>
                <a:gridCol w="976256">
                  <a:extLst>
                    <a:ext uri="{9D8B030D-6E8A-4147-A177-3AD203B41FA5}">
                      <a16:colId xmlns:a16="http://schemas.microsoft.com/office/drawing/2014/main" val="1066279474"/>
                    </a:ext>
                  </a:extLst>
                </a:gridCol>
                <a:gridCol w="1512944">
                  <a:extLst>
                    <a:ext uri="{9D8B030D-6E8A-4147-A177-3AD203B41FA5}">
                      <a16:colId xmlns:a16="http://schemas.microsoft.com/office/drawing/2014/main" val="167764060"/>
                    </a:ext>
                  </a:extLst>
                </a:gridCol>
                <a:gridCol w="1244600">
                  <a:extLst>
                    <a:ext uri="{9D8B030D-6E8A-4147-A177-3AD203B41FA5}">
                      <a16:colId xmlns:a16="http://schemas.microsoft.com/office/drawing/2014/main" val="3132090407"/>
                    </a:ext>
                  </a:extLst>
                </a:gridCol>
              </a:tblGrid>
              <a:tr h="370840">
                <a:tc>
                  <a:txBody>
                    <a:bodyPr/>
                    <a:lstStyle/>
                    <a:p>
                      <a:r>
                        <a:rPr lang="en-US" b="1" dirty="0"/>
                        <a:t>100.0%</a:t>
                      </a:r>
                      <a:endParaRPr lang="en-IN" b="1" dirty="0"/>
                    </a:p>
                  </a:txBody>
                  <a:tcPr/>
                </a:tc>
                <a:tc>
                  <a:txBody>
                    <a:bodyPr/>
                    <a:lstStyle/>
                    <a:p>
                      <a:r>
                        <a:rPr lang="en-US" dirty="0"/>
                        <a:t>maximum</a:t>
                      </a:r>
                      <a:endParaRPr lang="en-IN" dirty="0"/>
                    </a:p>
                  </a:txBody>
                  <a:tcPr/>
                </a:tc>
                <a:tc>
                  <a:txBody>
                    <a:bodyPr/>
                    <a:lstStyle/>
                    <a:p>
                      <a:pPr algn="r"/>
                      <a:r>
                        <a:rPr lang="en-US" dirty="0"/>
                        <a:t>190</a:t>
                      </a:r>
                      <a:endParaRPr lang="en-IN" dirty="0"/>
                    </a:p>
                  </a:txBody>
                  <a:tcPr/>
                </a:tc>
                <a:extLst>
                  <a:ext uri="{0D108BD9-81ED-4DB2-BD59-A6C34878D82A}">
                    <a16:rowId xmlns:a16="http://schemas.microsoft.com/office/drawing/2014/main" val="1769962501"/>
                  </a:ext>
                </a:extLst>
              </a:tr>
              <a:tr h="370840">
                <a:tc>
                  <a:txBody>
                    <a:bodyPr/>
                    <a:lstStyle/>
                    <a:p>
                      <a:r>
                        <a:rPr lang="en-US" b="1" dirty="0"/>
                        <a:t>99.5%</a:t>
                      </a:r>
                      <a:endParaRPr lang="en-IN" b="1" dirty="0"/>
                    </a:p>
                  </a:txBody>
                  <a:tcPr/>
                </a:tc>
                <a:tc>
                  <a:txBody>
                    <a:bodyPr/>
                    <a:lstStyle/>
                    <a:p>
                      <a:endParaRPr lang="en-IN" dirty="0"/>
                    </a:p>
                  </a:txBody>
                  <a:tcPr/>
                </a:tc>
                <a:tc>
                  <a:txBody>
                    <a:bodyPr/>
                    <a:lstStyle/>
                    <a:p>
                      <a:pPr algn="r"/>
                      <a:r>
                        <a:rPr lang="en-US" dirty="0"/>
                        <a:t>190</a:t>
                      </a:r>
                      <a:endParaRPr lang="en-IN" dirty="0"/>
                    </a:p>
                  </a:txBody>
                  <a:tcPr/>
                </a:tc>
                <a:extLst>
                  <a:ext uri="{0D108BD9-81ED-4DB2-BD59-A6C34878D82A}">
                    <a16:rowId xmlns:a16="http://schemas.microsoft.com/office/drawing/2014/main" val="400431134"/>
                  </a:ext>
                </a:extLst>
              </a:tr>
              <a:tr h="370840">
                <a:tc>
                  <a:txBody>
                    <a:bodyPr/>
                    <a:lstStyle/>
                    <a:p>
                      <a:r>
                        <a:rPr lang="en-US" b="1" dirty="0"/>
                        <a:t>97.5%</a:t>
                      </a:r>
                      <a:endParaRPr lang="en-IN" b="1" dirty="0"/>
                    </a:p>
                  </a:txBody>
                  <a:tcPr/>
                </a:tc>
                <a:tc>
                  <a:txBody>
                    <a:bodyPr/>
                    <a:lstStyle/>
                    <a:p>
                      <a:endParaRPr lang="en-IN" dirty="0"/>
                    </a:p>
                  </a:txBody>
                  <a:tcPr/>
                </a:tc>
                <a:tc>
                  <a:txBody>
                    <a:bodyPr/>
                    <a:lstStyle/>
                    <a:p>
                      <a:pPr algn="r"/>
                      <a:r>
                        <a:rPr lang="en-US" dirty="0"/>
                        <a:t>187.525</a:t>
                      </a:r>
                      <a:endParaRPr lang="en-IN" dirty="0"/>
                    </a:p>
                  </a:txBody>
                  <a:tcPr/>
                </a:tc>
                <a:extLst>
                  <a:ext uri="{0D108BD9-81ED-4DB2-BD59-A6C34878D82A}">
                    <a16:rowId xmlns:a16="http://schemas.microsoft.com/office/drawing/2014/main" val="1712496060"/>
                  </a:ext>
                </a:extLst>
              </a:tr>
              <a:tr h="370840">
                <a:tc>
                  <a:txBody>
                    <a:bodyPr/>
                    <a:lstStyle/>
                    <a:p>
                      <a:r>
                        <a:rPr lang="en-US" b="1" dirty="0"/>
                        <a:t>90.0%</a:t>
                      </a:r>
                      <a:endParaRPr lang="en-IN" b="1" dirty="0"/>
                    </a:p>
                  </a:txBody>
                  <a:tcPr/>
                </a:tc>
                <a:tc>
                  <a:txBody>
                    <a:bodyPr/>
                    <a:lstStyle/>
                    <a:p>
                      <a:endParaRPr lang="en-IN" dirty="0"/>
                    </a:p>
                  </a:txBody>
                  <a:tcPr/>
                </a:tc>
                <a:tc>
                  <a:txBody>
                    <a:bodyPr/>
                    <a:lstStyle/>
                    <a:p>
                      <a:pPr algn="r"/>
                      <a:r>
                        <a:rPr lang="en-US" dirty="0"/>
                        <a:t>175.7</a:t>
                      </a:r>
                      <a:endParaRPr lang="en-IN" dirty="0"/>
                    </a:p>
                  </a:txBody>
                  <a:tcPr/>
                </a:tc>
                <a:extLst>
                  <a:ext uri="{0D108BD9-81ED-4DB2-BD59-A6C34878D82A}">
                    <a16:rowId xmlns:a16="http://schemas.microsoft.com/office/drawing/2014/main" val="2185511952"/>
                  </a:ext>
                </a:extLst>
              </a:tr>
              <a:tr h="370840">
                <a:tc>
                  <a:txBody>
                    <a:bodyPr/>
                    <a:lstStyle/>
                    <a:p>
                      <a:r>
                        <a:rPr lang="en-US" b="1" dirty="0"/>
                        <a:t>75.0%</a:t>
                      </a:r>
                      <a:endParaRPr lang="en-IN" b="1" dirty="0"/>
                    </a:p>
                  </a:txBody>
                  <a:tcPr/>
                </a:tc>
                <a:tc>
                  <a:txBody>
                    <a:bodyPr/>
                    <a:lstStyle/>
                    <a:p>
                      <a:r>
                        <a:rPr lang="en-US" dirty="0"/>
                        <a:t>quartile</a:t>
                      </a:r>
                      <a:endParaRPr lang="en-IN" dirty="0"/>
                    </a:p>
                  </a:txBody>
                  <a:tcPr/>
                </a:tc>
                <a:tc>
                  <a:txBody>
                    <a:bodyPr/>
                    <a:lstStyle/>
                    <a:p>
                      <a:pPr algn="r"/>
                      <a:r>
                        <a:rPr lang="en-US" dirty="0"/>
                        <a:t>155</a:t>
                      </a:r>
                      <a:endParaRPr lang="en-IN" dirty="0"/>
                    </a:p>
                  </a:txBody>
                  <a:tcPr/>
                </a:tc>
                <a:extLst>
                  <a:ext uri="{0D108BD9-81ED-4DB2-BD59-A6C34878D82A}">
                    <a16:rowId xmlns:a16="http://schemas.microsoft.com/office/drawing/2014/main" val="625880171"/>
                  </a:ext>
                </a:extLst>
              </a:tr>
              <a:tr h="370840">
                <a:tc>
                  <a:txBody>
                    <a:bodyPr/>
                    <a:lstStyle/>
                    <a:p>
                      <a:r>
                        <a:rPr lang="en-US" b="1" dirty="0"/>
                        <a:t>50.0%</a:t>
                      </a:r>
                      <a:endParaRPr lang="en-IN" b="1" dirty="0"/>
                    </a:p>
                  </a:txBody>
                  <a:tcPr/>
                </a:tc>
                <a:tc>
                  <a:txBody>
                    <a:bodyPr/>
                    <a:lstStyle/>
                    <a:p>
                      <a:r>
                        <a:rPr lang="en-US" dirty="0"/>
                        <a:t>median</a:t>
                      </a:r>
                      <a:endParaRPr lang="en-IN" dirty="0"/>
                    </a:p>
                  </a:txBody>
                  <a:tcPr/>
                </a:tc>
                <a:tc>
                  <a:txBody>
                    <a:bodyPr/>
                    <a:lstStyle/>
                    <a:p>
                      <a:pPr algn="r"/>
                      <a:r>
                        <a:rPr lang="en-US" dirty="0"/>
                        <a:t>141</a:t>
                      </a:r>
                      <a:endParaRPr lang="en-IN" dirty="0"/>
                    </a:p>
                  </a:txBody>
                  <a:tcPr/>
                </a:tc>
                <a:extLst>
                  <a:ext uri="{0D108BD9-81ED-4DB2-BD59-A6C34878D82A}">
                    <a16:rowId xmlns:a16="http://schemas.microsoft.com/office/drawing/2014/main" val="1109688490"/>
                  </a:ext>
                </a:extLst>
              </a:tr>
              <a:tr h="370840">
                <a:tc>
                  <a:txBody>
                    <a:bodyPr/>
                    <a:lstStyle/>
                    <a:p>
                      <a:r>
                        <a:rPr lang="en-US" b="1" dirty="0"/>
                        <a:t>25.0%</a:t>
                      </a:r>
                      <a:endParaRPr lang="en-IN" b="1" dirty="0"/>
                    </a:p>
                  </a:txBody>
                  <a:tcPr/>
                </a:tc>
                <a:tc>
                  <a:txBody>
                    <a:bodyPr/>
                    <a:lstStyle/>
                    <a:p>
                      <a:r>
                        <a:rPr lang="en-US" dirty="0"/>
                        <a:t>quartile</a:t>
                      </a:r>
                      <a:endParaRPr lang="en-IN" dirty="0"/>
                    </a:p>
                  </a:txBody>
                  <a:tcPr/>
                </a:tc>
                <a:tc>
                  <a:txBody>
                    <a:bodyPr/>
                    <a:lstStyle/>
                    <a:p>
                      <a:pPr algn="r"/>
                      <a:r>
                        <a:rPr lang="en-US" dirty="0"/>
                        <a:t>117.75</a:t>
                      </a:r>
                      <a:endParaRPr lang="en-IN" dirty="0"/>
                    </a:p>
                  </a:txBody>
                  <a:tcPr/>
                </a:tc>
                <a:extLst>
                  <a:ext uri="{0D108BD9-81ED-4DB2-BD59-A6C34878D82A}">
                    <a16:rowId xmlns:a16="http://schemas.microsoft.com/office/drawing/2014/main" val="1217521929"/>
                  </a:ext>
                </a:extLst>
              </a:tr>
              <a:tr h="370840">
                <a:tc>
                  <a:txBody>
                    <a:bodyPr/>
                    <a:lstStyle/>
                    <a:p>
                      <a:r>
                        <a:rPr lang="en-US" b="1" dirty="0"/>
                        <a:t>10.0%</a:t>
                      </a:r>
                      <a:endParaRPr lang="en-IN" b="1" dirty="0"/>
                    </a:p>
                  </a:txBody>
                  <a:tcPr/>
                </a:tc>
                <a:tc>
                  <a:txBody>
                    <a:bodyPr/>
                    <a:lstStyle/>
                    <a:p>
                      <a:endParaRPr lang="en-IN" dirty="0"/>
                    </a:p>
                  </a:txBody>
                  <a:tcPr/>
                </a:tc>
                <a:tc>
                  <a:txBody>
                    <a:bodyPr/>
                    <a:lstStyle/>
                    <a:p>
                      <a:pPr algn="r"/>
                      <a:r>
                        <a:rPr lang="en-US" dirty="0"/>
                        <a:t>97.3</a:t>
                      </a:r>
                      <a:endParaRPr lang="en-IN" dirty="0"/>
                    </a:p>
                  </a:txBody>
                  <a:tcPr/>
                </a:tc>
                <a:extLst>
                  <a:ext uri="{0D108BD9-81ED-4DB2-BD59-A6C34878D82A}">
                    <a16:rowId xmlns:a16="http://schemas.microsoft.com/office/drawing/2014/main" val="4235648399"/>
                  </a:ext>
                </a:extLst>
              </a:tr>
              <a:tr h="370840">
                <a:tc>
                  <a:txBody>
                    <a:bodyPr/>
                    <a:lstStyle/>
                    <a:p>
                      <a:r>
                        <a:rPr lang="en-US" b="1" dirty="0"/>
                        <a:t>2.5%</a:t>
                      </a:r>
                      <a:endParaRPr lang="en-IN" b="1" dirty="0"/>
                    </a:p>
                  </a:txBody>
                  <a:tcPr/>
                </a:tc>
                <a:tc>
                  <a:txBody>
                    <a:bodyPr/>
                    <a:lstStyle/>
                    <a:p>
                      <a:endParaRPr lang="en-IN" dirty="0"/>
                    </a:p>
                  </a:txBody>
                  <a:tcPr/>
                </a:tc>
                <a:tc>
                  <a:txBody>
                    <a:bodyPr/>
                    <a:lstStyle/>
                    <a:p>
                      <a:pPr algn="r"/>
                      <a:r>
                        <a:rPr lang="en-US" dirty="0"/>
                        <a:t>89.375</a:t>
                      </a:r>
                      <a:endParaRPr lang="en-IN" dirty="0"/>
                    </a:p>
                  </a:txBody>
                  <a:tcPr/>
                </a:tc>
                <a:extLst>
                  <a:ext uri="{0D108BD9-81ED-4DB2-BD59-A6C34878D82A}">
                    <a16:rowId xmlns:a16="http://schemas.microsoft.com/office/drawing/2014/main" val="930960126"/>
                  </a:ext>
                </a:extLst>
              </a:tr>
              <a:tr h="370840">
                <a:tc>
                  <a:txBody>
                    <a:bodyPr/>
                    <a:lstStyle/>
                    <a:p>
                      <a:r>
                        <a:rPr lang="en-US" b="1" dirty="0"/>
                        <a:t>0.5%</a:t>
                      </a:r>
                      <a:endParaRPr lang="en-IN" b="1" dirty="0"/>
                    </a:p>
                  </a:txBody>
                  <a:tcPr/>
                </a:tc>
                <a:tc>
                  <a:txBody>
                    <a:bodyPr/>
                    <a:lstStyle/>
                    <a:p>
                      <a:endParaRPr lang="en-IN" dirty="0"/>
                    </a:p>
                  </a:txBody>
                  <a:tcPr/>
                </a:tc>
                <a:tc>
                  <a:txBody>
                    <a:bodyPr/>
                    <a:lstStyle/>
                    <a:p>
                      <a:pPr algn="r"/>
                      <a:r>
                        <a:rPr lang="en-US" dirty="0"/>
                        <a:t>88</a:t>
                      </a:r>
                      <a:endParaRPr lang="en-IN" dirty="0"/>
                    </a:p>
                  </a:txBody>
                  <a:tcPr/>
                </a:tc>
                <a:extLst>
                  <a:ext uri="{0D108BD9-81ED-4DB2-BD59-A6C34878D82A}">
                    <a16:rowId xmlns:a16="http://schemas.microsoft.com/office/drawing/2014/main" val="3001853819"/>
                  </a:ext>
                </a:extLst>
              </a:tr>
              <a:tr h="370840">
                <a:tc>
                  <a:txBody>
                    <a:bodyPr/>
                    <a:lstStyle/>
                    <a:p>
                      <a:r>
                        <a:rPr lang="en-US" b="1" dirty="0"/>
                        <a:t>0.0%</a:t>
                      </a:r>
                      <a:endParaRPr lang="en-IN" b="1" dirty="0"/>
                    </a:p>
                  </a:txBody>
                  <a:tcPr/>
                </a:tc>
                <a:tc>
                  <a:txBody>
                    <a:bodyPr/>
                    <a:lstStyle/>
                    <a:p>
                      <a:r>
                        <a:rPr lang="en-US" dirty="0"/>
                        <a:t>minimum</a:t>
                      </a:r>
                      <a:endParaRPr lang="en-IN" dirty="0"/>
                    </a:p>
                  </a:txBody>
                  <a:tcPr/>
                </a:tc>
                <a:tc>
                  <a:txBody>
                    <a:bodyPr/>
                    <a:lstStyle/>
                    <a:p>
                      <a:pPr algn="r"/>
                      <a:r>
                        <a:rPr lang="en-US" dirty="0"/>
                        <a:t>88</a:t>
                      </a:r>
                      <a:endParaRPr lang="en-IN" dirty="0"/>
                    </a:p>
                  </a:txBody>
                  <a:tcPr/>
                </a:tc>
                <a:extLst>
                  <a:ext uri="{0D108BD9-81ED-4DB2-BD59-A6C34878D82A}">
                    <a16:rowId xmlns:a16="http://schemas.microsoft.com/office/drawing/2014/main" val="829463796"/>
                  </a:ext>
                </a:extLst>
              </a:tr>
            </a:tbl>
          </a:graphicData>
        </a:graphic>
      </p:graphicFrame>
      <p:sp>
        <p:nvSpPr>
          <p:cNvPr id="6" name="TextBox 5">
            <a:extLst>
              <a:ext uri="{FF2B5EF4-FFF2-40B4-BE49-F238E27FC236}">
                <a16:creationId xmlns:a16="http://schemas.microsoft.com/office/drawing/2014/main" id="{1BC2C855-9129-67ED-152B-D3830B06AD99}"/>
              </a:ext>
            </a:extLst>
          </p:cNvPr>
          <p:cNvSpPr txBox="1"/>
          <p:nvPr/>
        </p:nvSpPr>
        <p:spPr>
          <a:xfrm>
            <a:off x="5448300" y="1231754"/>
            <a:ext cx="1981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Summary Statistics</a:t>
            </a:r>
            <a:endParaRPr lang="en-IN" dirty="0">
              <a:solidFill>
                <a:srgbClr val="366092"/>
              </a:solidFill>
            </a:endParaRPr>
          </a:p>
        </p:txBody>
      </p:sp>
      <p:graphicFrame>
        <p:nvGraphicFramePr>
          <p:cNvPr id="5" name="Table 5" descr="The table contains 6 rows and 2 columns summarizing key statistical measures for a dataset.&#10;&#10;Mean is 137.48,&#10;&#10;Standard Deviation is 25.570423,&#10;&#10;Standard Error of the Mean is 3.6162039,&#10;&#10;Upper 95 percent Mean is 144.74703,&#10;&#10;Lower 95 percent Mean is 130.21297,&#10;&#10;Sample Size (N) is 50.">
            <a:extLst>
              <a:ext uri="{FF2B5EF4-FFF2-40B4-BE49-F238E27FC236}">
                <a16:creationId xmlns:a16="http://schemas.microsoft.com/office/drawing/2014/main" id="{D4AE2291-2B13-4C53-BAB8-5B2EDF04A696}"/>
              </a:ext>
            </a:extLst>
          </p:cNvPr>
          <p:cNvGraphicFramePr>
            <a:graphicFrameLocks noGrp="1"/>
          </p:cNvGraphicFramePr>
          <p:nvPr>
            <p:extLst>
              <p:ext uri="{D42A27DB-BD31-4B8C-83A1-F6EECF244321}">
                <p14:modId xmlns:p14="http://schemas.microsoft.com/office/powerpoint/2010/main" val="25644709"/>
              </p:ext>
            </p:extLst>
          </p:nvPr>
        </p:nvGraphicFramePr>
        <p:xfrm>
          <a:off x="4495800" y="1594485"/>
          <a:ext cx="3886200" cy="2225040"/>
        </p:xfrm>
        <a:graphic>
          <a:graphicData uri="http://schemas.openxmlformats.org/drawingml/2006/table">
            <a:tbl>
              <a:tblPr firstRow="1" bandRow="1">
                <a:tableStyleId>{5940675A-B579-460E-94D1-54222C63F5DA}</a:tableStyleId>
              </a:tblPr>
              <a:tblGrid>
                <a:gridCol w="1943100">
                  <a:extLst>
                    <a:ext uri="{9D8B030D-6E8A-4147-A177-3AD203B41FA5}">
                      <a16:colId xmlns:a16="http://schemas.microsoft.com/office/drawing/2014/main" val="2188678264"/>
                    </a:ext>
                  </a:extLst>
                </a:gridCol>
                <a:gridCol w="1943100">
                  <a:extLst>
                    <a:ext uri="{9D8B030D-6E8A-4147-A177-3AD203B41FA5}">
                      <a16:colId xmlns:a16="http://schemas.microsoft.com/office/drawing/2014/main" val="2103662144"/>
                    </a:ext>
                  </a:extLst>
                </a:gridCol>
              </a:tblGrid>
              <a:tr h="370840">
                <a:tc>
                  <a:txBody>
                    <a:bodyPr/>
                    <a:lstStyle/>
                    <a:p>
                      <a:r>
                        <a:rPr lang="en-US" b="1" dirty="0"/>
                        <a:t>Mean</a:t>
                      </a:r>
                      <a:endParaRPr lang="en-IN" b="1" dirty="0"/>
                    </a:p>
                  </a:txBody>
                  <a:tcPr/>
                </a:tc>
                <a:tc>
                  <a:txBody>
                    <a:bodyPr/>
                    <a:lstStyle/>
                    <a:p>
                      <a:pPr algn="r"/>
                      <a:r>
                        <a:rPr lang="en-US" dirty="0"/>
                        <a:t>137.48</a:t>
                      </a:r>
                      <a:endParaRPr lang="en-IN" dirty="0"/>
                    </a:p>
                  </a:txBody>
                  <a:tcPr/>
                </a:tc>
                <a:extLst>
                  <a:ext uri="{0D108BD9-81ED-4DB2-BD59-A6C34878D82A}">
                    <a16:rowId xmlns:a16="http://schemas.microsoft.com/office/drawing/2014/main" val="4211263689"/>
                  </a:ext>
                </a:extLst>
              </a:tr>
              <a:tr h="370840">
                <a:tc>
                  <a:txBody>
                    <a:bodyPr/>
                    <a:lstStyle/>
                    <a:p>
                      <a:r>
                        <a:rPr lang="en-US" b="1" dirty="0"/>
                        <a:t>Std Dev</a:t>
                      </a:r>
                      <a:endParaRPr lang="en-IN" b="1" dirty="0"/>
                    </a:p>
                  </a:txBody>
                  <a:tcPr/>
                </a:tc>
                <a:tc>
                  <a:txBody>
                    <a:bodyPr/>
                    <a:lstStyle/>
                    <a:p>
                      <a:pPr algn="r"/>
                      <a:r>
                        <a:rPr lang="en-US" dirty="0"/>
                        <a:t>25.570423</a:t>
                      </a:r>
                      <a:endParaRPr lang="en-IN" dirty="0"/>
                    </a:p>
                  </a:txBody>
                  <a:tcPr/>
                </a:tc>
                <a:extLst>
                  <a:ext uri="{0D108BD9-81ED-4DB2-BD59-A6C34878D82A}">
                    <a16:rowId xmlns:a16="http://schemas.microsoft.com/office/drawing/2014/main" val="477897782"/>
                  </a:ext>
                </a:extLst>
              </a:tr>
              <a:tr h="370840">
                <a:tc>
                  <a:txBody>
                    <a:bodyPr/>
                    <a:lstStyle/>
                    <a:p>
                      <a:r>
                        <a:rPr lang="en-US" b="1" dirty="0"/>
                        <a:t>Std Err Mean</a:t>
                      </a:r>
                      <a:endParaRPr lang="en-IN" b="1" dirty="0"/>
                    </a:p>
                  </a:txBody>
                  <a:tcPr/>
                </a:tc>
                <a:tc>
                  <a:txBody>
                    <a:bodyPr/>
                    <a:lstStyle/>
                    <a:p>
                      <a:pPr algn="r"/>
                      <a:r>
                        <a:rPr lang="en-US" dirty="0"/>
                        <a:t>3.6162039</a:t>
                      </a:r>
                      <a:endParaRPr lang="en-IN" dirty="0"/>
                    </a:p>
                  </a:txBody>
                  <a:tcPr/>
                </a:tc>
                <a:extLst>
                  <a:ext uri="{0D108BD9-81ED-4DB2-BD59-A6C34878D82A}">
                    <a16:rowId xmlns:a16="http://schemas.microsoft.com/office/drawing/2014/main" val="614094881"/>
                  </a:ext>
                </a:extLst>
              </a:tr>
              <a:tr h="370840">
                <a:tc>
                  <a:txBody>
                    <a:bodyPr/>
                    <a:lstStyle/>
                    <a:p>
                      <a:r>
                        <a:rPr lang="en-US" b="1" dirty="0"/>
                        <a:t>Upper 95% Mean</a:t>
                      </a:r>
                      <a:endParaRPr lang="en-IN" b="1" dirty="0"/>
                    </a:p>
                  </a:txBody>
                  <a:tcPr/>
                </a:tc>
                <a:tc>
                  <a:txBody>
                    <a:bodyPr/>
                    <a:lstStyle/>
                    <a:p>
                      <a:pPr algn="r"/>
                      <a:r>
                        <a:rPr lang="en-US" dirty="0"/>
                        <a:t>144.74703</a:t>
                      </a:r>
                      <a:endParaRPr lang="en-IN" dirty="0"/>
                    </a:p>
                  </a:txBody>
                  <a:tcPr/>
                </a:tc>
                <a:extLst>
                  <a:ext uri="{0D108BD9-81ED-4DB2-BD59-A6C34878D82A}">
                    <a16:rowId xmlns:a16="http://schemas.microsoft.com/office/drawing/2014/main" val="956231992"/>
                  </a:ext>
                </a:extLst>
              </a:tr>
              <a:tr h="370840">
                <a:tc>
                  <a:txBody>
                    <a:bodyPr/>
                    <a:lstStyle/>
                    <a:p>
                      <a:r>
                        <a:rPr lang="en-US" b="1" dirty="0"/>
                        <a:t>Lower 95% Mean</a:t>
                      </a:r>
                      <a:endParaRPr lang="en-IN" b="1" dirty="0"/>
                    </a:p>
                  </a:txBody>
                  <a:tcPr/>
                </a:tc>
                <a:tc>
                  <a:txBody>
                    <a:bodyPr/>
                    <a:lstStyle/>
                    <a:p>
                      <a:pPr algn="r"/>
                      <a:r>
                        <a:rPr lang="en-US" dirty="0"/>
                        <a:t>130.21297</a:t>
                      </a:r>
                      <a:endParaRPr lang="en-IN" dirty="0"/>
                    </a:p>
                  </a:txBody>
                  <a:tcPr/>
                </a:tc>
                <a:extLst>
                  <a:ext uri="{0D108BD9-81ED-4DB2-BD59-A6C34878D82A}">
                    <a16:rowId xmlns:a16="http://schemas.microsoft.com/office/drawing/2014/main" val="3301619565"/>
                  </a:ext>
                </a:extLst>
              </a:tr>
              <a:tr h="370840">
                <a:tc>
                  <a:txBody>
                    <a:bodyPr/>
                    <a:lstStyle/>
                    <a:p>
                      <a:r>
                        <a:rPr lang="en-US" b="1" dirty="0"/>
                        <a:t>N</a:t>
                      </a:r>
                      <a:endParaRPr lang="en-IN" b="1" dirty="0"/>
                    </a:p>
                  </a:txBody>
                  <a:tcPr/>
                </a:tc>
                <a:tc>
                  <a:txBody>
                    <a:bodyPr/>
                    <a:lstStyle/>
                    <a:p>
                      <a:pPr algn="r"/>
                      <a:r>
                        <a:rPr lang="en-US" dirty="0"/>
                        <a:t>50</a:t>
                      </a:r>
                      <a:endParaRPr lang="en-IN" dirty="0"/>
                    </a:p>
                  </a:txBody>
                  <a:tcPr/>
                </a:tc>
                <a:extLst>
                  <a:ext uri="{0D108BD9-81ED-4DB2-BD59-A6C34878D82A}">
                    <a16:rowId xmlns:a16="http://schemas.microsoft.com/office/drawing/2014/main" val="2487818590"/>
                  </a:ext>
                </a:extLst>
              </a:tr>
            </a:tbl>
          </a:graphicData>
        </a:graphic>
      </p:graphicFrame>
    </p:spTree>
    <p:extLst>
      <p:ext uri="{BB962C8B-B14F-4D97-AF65-F5344CB8AC3E}">
        <p14:creationId xmlns:p14="http://schemas.microsoft.com/office/powerpoint/2010/main" val="100518624"/>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CE74BE2-FC46-4019-955B-0F1394AE79E2}"/>
</file>

<file path=customXml/itemProps2.xml><?xml version="1.0" encoding="utf-8"?>
<ds:datastoreItem xmlns:ds="http://schemas.openxmlformats.org/officeDocument/2006/customXml" ds:itemID="{3CAA3434-9B6D-47FE-A123-D5A9C33E24AC}"/>
</file>

<file path=customXml/itemProps3.xml><?xml version="1.0" encoding="utf-8"?>
<ds:datastoreItem xmlns:ds="http://schemas.openxmlformats.org/officeDocument/2006/customXml" ds:itemID="{FC6259C2-E30A-4D4F-8CDB-048425D7063E}"/>
</file>

<file path=docProps/app.xml><?xml version="1.0" encoding="utf-8"?>
<Properties xmlns="http://schemas.openxmlformats.org/officeDocument/2006/extended-properties" xmlns:vt="http://schemas.openxmlformats.org/officeDocument/2006/docPropsVTypes">
  <TotalTime>1942</TotalTime>
  <Words>1817</Words>
  <Application>Microsoft Office PowerPoint</Application>
  <PresentationFormat>On-screen Show (4:3)</PresentationFormat>
  <Paragraphs>430</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Wingdings</vt:lpstr>
      <vt:lpstr>Courier New</vt:lpstr>
      <vt:lpstr>Calibri</vt:lpstr>
      <vt:lpstr>Arial</vt:lpstr>
      <vt:lpstr>Cambria Math</vt:lpstr>
      <vt:lpstr>Office Theme</vt:lpstr>
      <vt:lpstr>Section 12.2</vt:lpstr>
      <vt:lpstr>Procedure: ANOVA Assumptions</vt:lpstr>
      <vt:lpstr>Note</vt:lpstr>
      <vt:lpstr>Example 1: Validating Assumptions for  ANOVA—Slide 1</vt:lpstr>
      <vt:lpstr>Example 1: Validating Assumptions for  ANOVA—Slide 2</vt:lpstr>
      <vt:lpstr>Example 1: Validating Assumptions for  ANOVA—Slide 3</vt:lpstr>
      <vt:lpstr>Example 1: Validating Assumptions for  ANOVA—Slide 4</vt:lpstr>
      <vt:lpstr>Example 1: Validating Assumptions for  ANOVA—Slide 5</vt:lpstr>
      <vt:lpstr>Example 1: Validating Assumptions for  ANOVA—Slide 6</vt:lpstr>
      <vt:lpstr>Example 1: Validating Assumptions for  ANOVA—Slide 7</vt:lpstr>
      <vt:lpstr>Example 1: Validating Assumptions for  ANOVA—Slide 8</vt:lpstr>
      <vt:lpstr>Example 1: Validating Assumptions for  ANOVA—Slide 9</vt:lpstr>
      <vt:lpstr>Example 1: Validating Assumptions for  ANOVA—Slide 10</vt:lpstr>
      <vt:lpstr>Example 1: Validating Assumptions for  ANOVA—Slide 11</vt:lpstr>
      <vt:lpstr>Example 1: Validating Assumptions for ANOVA—Slide 12</vt:lpstr>
      <vt:lpstr>Example 1: Validating Assumptions for ANOVA—Slide 13</vt:lpstr>
      <vt:lpstr>Example 1: Validating Assumptions for  ANOVA—Slide 14</vt:lpstr>
      <vt:lpstr>Example 1: Validating Assumptions for ANOVA—Slide 15</vt:lpstr>
      <vt:lpstr>Example 1: Validating Assumptions for  ANOVA—Slide 16</vt:lpstr>
      <vt:lpstr>Example 1: Validating Assumptions for  ANOVA—Slide 17</vt:lpstr>
      <vt:lpstr>Example 1: Validating Assumptions for  ANOVA—Slide 18</vt:lpstr>
      <vt:lpstr>Example 1: Validating Assumptions for  ANOVA—Slide 19</vt:lpstr>
      <vt:lpstr>Example 1: Validating Assumptions for  ANOVA—Slide 20</vt:lpstr>
      <vt:lpstr>Example 1: Validating Assumptions for  ANOVA—Slide 21</vt:lpstr>
      <vt:lpstr>Example 1: Validating Assumptions for  ANOVA—Slide 22</vt:lpstr>
      <vt:lpstr>Example 1: Validating Assumptions for  ANOVA—Slide 23</vt:lpstr>
      <vt:lpstr>Example 1: Validating Assumptions for  ANOVA—Slide 24</vt:lpstr>
      <vt:lpstr>Example 1: Validating Assumptions for  ANOVA—Slide 25</vt:lpstr>
      <vt:lpstr>Example 1: Validating Assumptions for  ANOVA—Slide 26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- 12.2 - Assumptions in an ANOVA Test</dc:title>
  <dc:creator>Hawkes Learning</dc:creator>
  <cp:lastModifiedBy>Kodanda Ram Bade</cp:lastModifiedBy>
  <cp:revision>236</cp:revision>
  <dcterms:created xsi:type="dcterms:W3CDTF">2013-04-26T14:43:13Z</dcterms:created>
  <dcterms:modified xsi:type="dcterms:W3CDTF">2025-09-30T09:47:15Z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