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ppt/tags/tag5.xml" ContentType="application/vnd.openxmlformats-officedocument.presentationml.tags+xml"/>
  <Override PartName="/ppt/tags/tag13.xml" ContentType="application/vnd.openxmlformats-officedocument.presentationml.tags+xml"/>
  <Override PartName="/ppt/tags/tag4.xml" ContentType="application/vnd.openxmlformats-officedocument.presentationml.tags+xml"/>
  <Override PartName="/docProps/custom.xml" ContentType="application/vnd.openxmlformats-officedocument.custom-properties+xml"/>
  <Override PartName="/ppt/tags/tag3.xml" ContentType="application/vnd.openxmlformats-officedocument.presentationml.tags+xml"/>
  <Override PartName="/ppt/tags/tag2.xml" ContentType="application/vnd.openxmlformats-officedocument.presentationml.tags+xml"/>
  <Override PartName="/ppt/tags/tag1.xml" ContentType="application/vnd.openxmlformats-officedocument.presentationml.tags+xml"/>
  <Override PartName="/docProps/core.xml" ContentType="application/vnd.openxmlformats-package.core-properties+xml"/>
  <Override PartName="/ppt/tags/tag16.xml" ContentType="application/vnd.openxmlformats-officedocument.presentationml.tags+xml"/>
  <Override PartName="/ppt/tags/tag14.xml" ContentType="application/vnd.openxmlformats-officedocument.presentationml.tags+xml"/>
  <Override PartName="/ppt/tags/tag7.xml" ContentType="application/vnd.openxmlformats-officedocument.presentationml.tags+xml"/>
  <Override PartName="/ppt/tags/tag9.xml" ContentType="application/vnd.openxmlformats-officedocument.presentationml.tags+xml"/>
  <Override PartName="/ppt/tags/tag6.xml" ContentType="application/vnd.openxmlformats-officedocument.presentationml.tags+xml"/>
  <Override PartName="/ppt/tags/tag10.xml" ContentType="application/vnd.openxmlformats-officedocument.presentationml.tags+xml"/>
  <Override PartName="/ppt/tags/tag8.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docProps/app.xml" ContentType="application/vnd.openxmlformats-officedocument.extended-properties+xml"/>
  <Override PartName="/ppt/tags/tag15.xml" ContentType="application/vnd.openxmlformats-officedocument.presentationml.tag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7"/>
  </p:notesMasterIdLst>
  <p:handoutMasterIdLst>
    <p:handoutMasterId r:id="rId18"/>
  </p:handoutMasterIdLst>
  <p:sldIdLst>
    <p:sldId id="256" r:id="rId2"/>
    <p:sldId id="257" r:id="rId3"/>
    <p:sldId id="261" r:id="rId4"/>
    <p:sldId id="262" r:id="rId5"/>
    <p:sldId id="263" r:id="rId6"/>
    <p:sldId id="277" r:id="rId7"/>
    <p:sldId id="276" r:id="rId8"/>
    <p:sldId id="280" r:id="rId9"/>
    <p:sldId id="265" r:id="rId10"/>
    <p:sldId id="279" r:id="rId11"/>
    <p:sldId id="266" r:id="rId12"/>
    <p:sldId id="268" r:id="rId13"/>
    <p:sldId id="270" r:id="rId14"/>
    <p:sldId id="278" r:id="rId15"/>
    <p:sldId id="273" r:id="rId16"/>
  </p:sldIdLst>
  <p:sldSz cx="9144000" cy="6858000" type="screen4x3"/>
  <p:notesSz cx="6858000" cy="9144000"/>
  <p:embeddedFontLst>
    <p:embeddedFont>
      <p:font typeface="Cambria Math" panose="02040503050406030204" pitchFamily="18" charset="0"/>
      <p:regular r:id="rId19"/>
    </p:embeddedFont>
  </p:embeddedFontLst>
  <p:custDataLst>
    <p:tags r:id="rId2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347" autoAdjust="0"/>
    <p:restoredTop sz="94660"/>
  </p:normalViewPr>
  <p:slideViewPr>
    <p:cSldViewPr>
      <p:cViewPr varScale="1">
        <p:scale>
          <a:sx n="107" d="100"/>
          <a:sy n="107" d="100"/>
        </p:scale>
        <p:origin x="1260" y="10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26" Type="http://schemas.openxmlformats.org/officeDocument/2006/relationships/customXml" Target="../customXml/item1.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28"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openxmlformats.org/officeDocument/2006/relationships/customXml" Target="../customXml/item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9/30/2025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9/30/2025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slideLayout" Target="../slideLayouts/slideLayout5.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slideLayout" Target="../slideLayouts/slideLayout4.xml"/><Relationship Id="rId1" Type="http://schemas.openxmlformats.org/officeDocument/2006/relationships/tags" Target="../tags/tag13.xml"/></Relationships>
</file>

<file path=ppt/slides/_rels/slide13.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slideLayout" Target="../slideLayouts/slideLayout3.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slideLayout" Target="../slideLayouts/slideLayout3.xml"/><Relationship Id="rId1" Type="http://schemas.openxmlformats.org/officeDocument/2006/relationships/tags" Target="../tags/tag15.xml"/><Relationship Id="rId4" Type="http://schemas.openxmlformats.org/officeDocument/2006/relationships/image" Target="../media/image16.png"/></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6.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slideLayout" Target="../slideLayouts/slideLayout7.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slideLayout" Target="../slideLayouts/slideLayout3.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slideLayout" Target="../slideLayouts/slideLayout3.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slideLayout" Target="../slideLayouts/slideLayout3.xml"/><Relationship Id="rId1" Type="http://schemas.openxmlformats.org/officeDocument/2006/relationships/tags" Target="../tags/tag7.xml"/><Relationship Id="rId4" Type="http://schemas.openxmlformats.org/officeDocument/2006/relationships/image" Target="../media/image6.emf"/></Relationships>
</file>

<file path=ppt/slides/_rels/slide7.xml.rels><?xml version="1.0" encoding="UTF-8" standalone="yes"?>
<Relationships xmlns="http://schemas.openxmlformats.org/package/2006/relationships"><Relationship Id="rId3" Type="http://schemas.openxmlformats.org/officeDocument/2006/relationships/image" Target="../media/image7.emf"/><Relationship Id="rId7" Type="http://schemas.openxmlformats.org/officeDocument/2006/relationships/image" Target="../media/image11.emf"/><Relationship Id="rId2" Type="http://schemas.openxmlformats.org/officeDocument/2006/relationships/slideLayout" Target="../slideLayouts/slideLayout3.xml"/><Relationship Id="rId1" Type="http://schemas.openxmlformats.org/officeDocument/2006/relationships/tags" Target="../tags/tag8.xml"/><Relationship Id="rId6" Type="http://schemas.openxmlformats.org/officeDocument/2006/relationships/image" Target="../media/image10.emf"/><Relationship Id="rId5" Type="http://schemas.openxmlformats.org/officeDocument/2006/relationships/image" Target="../media/image9.emf"/><Relationship Id="rId4" Type="http://schemas.openxmlformats.org/officeDocument/2006/relationships/image" Target="../media/image8.emf"/></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slideLayout" Target="../slideLayouts/slideLayout3.xml"/><Relationship Id="rId1" Type="http://schemas.openxmlformats.org/officeDocument/2006/relationships/tags" Target="../tags/tag9.xml"/><Relationship Id="rId4" Type="http://schemas.openxmlformats.org/officeDocument/2006/relationships/image" Target="../media/image11.emf"/></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t>Section 10.6</a:t>
            </a:r>
          </a:p>
        </p:txBody>
      </p:sp>
      <p:sp>
        <p:nvSpPr>
          <p:cNvPr id="2" name="Text Placeholder 1"/>
          <p:cNvSpPr>
            <a:spLocks noGrp="1"/>
          </p:cNvSpPr>
          <p:nvPr>
            <p:ph type="body" sz="quarter" idx="10"/>
          </p:nvPr>
        </p:nvSpPr>
        <p:spPr/>
        <p:txBody>
          <a:bodyPr/>
          <a:lstStyle/>
          <a:p>
            <a:pPr algn="ctr"/>
            <a:r>
              <a:t>Testing a Hypothesis about a Population Variance</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A007AE-3475-744F-9231-BE046DC203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2FA5A2-7809-7C50-F46E-904444A621FE}"/>
              </a:ext>
            </a:extLst>
          </p:cNvPr>
          <p:cNvSpPr>
            <a:spLocks noGrp="1"/>
          </p:cNvSpPr>
          <p:nvPr>
            <p:ph type="title"/>
          </p:nvPr>
        </p:nvSpPr>
        <p:spPr/>
        <p:txBody>
          <a:bodyPr>
            <a:normAutofit/>
          </a:bodyPr>
          <a:lstStyle/>
          <a:p>
            <a:pPr>
              <a:defRPr sz="3200"/>
            </a:pPr>
            <a:r>
              <a:rPr lang="en-IN" dirty="0"/>
              <a:t>Example 1</a:t>
            </a:r>
            <a:r>
              <a:rPr dirty="0"/>
              <a:t>: Performing a Hypothesis Test for a Population Variance</a:t>
            </a:r>
            <a:r>
              <a:rPr lang="en-IN" dirty="0"/>
              <a:t>—Slide 8</a:t>
            </a:r>
            <a:endParaRPr dirty="0"/>
          </a:p>
        </p:txBody>
      </p:sp>
      <p:sp>
        <p:nvSpPr>
          <p:cNvPr id="3" name="Text Placeholder 2">
            <a:extLst>
              <a:ext uri="{FF2B5EF4-FFF2-40B4-BE49-F238E27FC236}">
                <a16:creationId xmlns:a16="http://schemas.microsoft.com/office/drawing/2014/main" id="{5FB5A14E-388C-0701-DCD9-DF76F102DF47}"/>
              </a:ext>
            </a:extLst>
          </p:cNvPr>
          <p:cNvSpPr>
            <a:spLocks noGrp="1"/>
          </p:cNvSpPr>
          <p:nvPr>
            <p:ph type="body" sz="quarter" idx="10"/>
          </p:nvPr>
        </p:nvSpPr>
        <p:spPr/>
        <p:txBody>
          <a:bodyPr>
            <a:normAutofit/>
          </a:bodyPr>
          <a:lstStyle/>
          <a:p>
            <a:pPr>
              <a:defRPr sz="2800"/>
            </a:pPr>
            <a:r>
              <a:rPr lang="en-US" sz="2800" dirty="0"/>
              <a:t>From a probabilistic standpoint, the level of the test defines the size of the rejection region. Should the value of the test statistic fall in this region, the null hypothesis will be rejected. Determining the critical value will require knowledge of the sample size. The company studied a sample of 30 tablets. Since the level of the test is </a:t>
            </a:r>
            <a:r>
              <a:rPr lang="en-US" sz="2800" dirty="0">
                <a:latin typeface="Cambria Math"/>
              </a:rPr>
              <a:t>0.01</a:t>
            </a:r>
            <a:r>
              <a:rPr lang="en-US" sz="2800" dirty="0"/>
              <a:t> and there are </a:t>
            </a:r>
            <a:r>
              <a:rPr lang="en-US" sz="2800" i="1" dirty="0"/>
              <a:t>df </a:t>
            </a:r>
            <a:r>
              <a:rPr lang="en-US" sz="2800" dirty="0"/>
              <a:t>= 30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 1 = 29 degrees of freedom, the critical value is </a:t>
            </a:r>
            <a:r>
              <a:rPr lang="en-US" sz="2800" dirty="0">
                <a:latin typeface="Cambria Math"/>
              </a:rPr>
              <a:t>49.588</a:t>
            </a:r>
            <a:r>
              <a:rPr lang="en-US" sz="2800" dirty="0"/>
              <a:t> (see the Chi Square Table). The test statistic will exceed this value because of ordinary variation only 1% of the time.</a:t>
            </a:r>
            <a:endParaRPr sz="2800" dirty="0"/>
          </a:p>
        </p:txBody>
      </p:sp>
    </p:spTree>
    <p:custDataLst>
      <p:tags r:id="rId1"/>
    </p:custDataLst>
    <p:extLst>
      <p:ext uri="{BB962C8B-B14F-4D97-AF65-F5344CB8AC3E}">
        <p14:creationId xmlns:p14="http://schemas.microsoft.com/office/powerpoint/2010/main" val="37408540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Performing a Hypothesis Test for a Population Variance</a:t>
            </a:r>
            <a:r>
              <a:rPr lang="en-IN" dirty="0"/>
              <a:t>—Slide 9</a:t>
            </a:r>
            <a:endParaRPr dirty="0"/>
          </a:p>
        </p:txBody>
      </p:sp>
      <p:sp>
        <p:nvSpPr>
          <p:cNvPr id="5" name="TextBox 4">
            <a:extLst>
              <a:ext uri="{FF2B5EF4-FFF2-40B4-BE49-F238E27FC236}">
                <a16:creationId xmlns:a16="http://schemas.microsoft.com/office/drawing/2014/main" id="{3686909D-15BB-BBB0-764A-D27BC53598D1}"/>
              </a:ext>
            </a:extLst>
          </p:cNvPr>
          <p:cNvSpPr txBox="1"/>
          <p:nvPr/>
        </p:nvSpPr>
        <p:spPr>
          <a:xfrm>
            <a:off x="2209800" y="1219200"/>
            <a:ext cx="4572000" cy="369332"/>
          </a:xfrm>
          <a:prstGeom prst="rect">
            <a:avLst/>
          </a:prstGeom>
          <a:noFill/>
        </p:spPr>
        <p:txBody>
          <a:bodyPr wrap="square">
            <a:spAutoFit/>
          </a:bodyPr>
          <a:lstStyle/>
          <a:p>
            <a:pPr algn="ctr">
              <a:defRPr sz="1800" b="1"/>
            </a:pPr>
            <a:r>
              <a:rPr lang="en-IN" sz="1800" dirty="0"/>
              <a:t>Area to the Right of the Critical Value of </a:t>
            </a:r>
            <a:r>
              <a:rPr lang="el-GR" dirty="0">
                <a:latin typeface="Cambria Math" panose="02040503050406030204" pitchFamily="18" charset="0"/>
                <a:ea typeface="Cambria Math" panose="02040503050406030204" pitchFamily="18" charset="0"/>
              </a:rPr>
              <a:t>χ</a:t>
            </a:r>
            <a:r>
              <a:rPr lang="el-GR" dirty="0">
                <a:latin typeface="Calibri" panose="020F0502020204030204" pitchFamily="34" charset="0"/>
                <a:ea typeface="Calibri" panose="020F0502020204030204" pitchFamily="34" charset="0"/>
                <a:cs typeface="Calibri" panose="020F0502020204030204" pitchFamily="34" charset="0"/>
              </a:rPr>
              <a:t>²</a:t>
            </a:r>
            <a:endParaRPr lang="ar-AE" sz="1800" dirty="0"/>
          </a:p>
        </p:txBody>
      </p:sp>
      <mc:AlternateContent xmlns:mc="http://schemas.openxmlformats.org/markup-compatibility/2006">
        <mc:Choice xmlns:a14="http://schemas.microsoft.com/office/drawing/2010/main" Requires="a14">
          <p:graphicFrame>
            <p:nvGraphicFramePr>
              <p:cNvPr id="3" name="Table Placeholder 2" descr="This table displays critical values from an F distribution for various significance levels and degrees of freedom (df). The columns represent significance levels: 0.025, 0.01, and 0.005. The rows show increasing degrees of freedom from 1 to 30, with some values omitted in the middle and indicated by an ellipsis.&#10;&#10;For example, at df equals 1, the critical values are 5.024, 6.635, and 7.879 for the respective significance levels. &#10;At df equals 2, the critical values are 7.378, 9.210, and 10.597 for the respective significance levels.&#10;At df equals 3, the critical values are 9.348, 11.345, and 12.838 for the respective significance levels.&#10;and so on.&#10;At df equals 29, the critical values are 45.722, 49.588, and 52.336 for the respective significance levels. 49.588 is highlighted under the 0.01 significance level. The bottom row shows values &#10;for df equals 30, the critical values are 46.979, 50.892, and 53.672 for the respective significance levels."/>
              <p:cNvGraphicFramePr>
                <a:graphicFrameLocks noGrp="1"/>
              </p:cNvGraphicFramePr>
              <p:nvPr>
                <p:ph type="tbl" sz="quarter" idx="10"/>
                <p:extLst>
                  <p:ext uri="{D42A27DB-BD31-4B8C-83A1-F6EECF244321}">
                    <p14:modId xmlns:p14="http://schemas.microsoft.com/office/powerpoint/2010/main" val="577345080"/>
                  </p:ext>
                </p:extLst>
              </p:nvPr>
            </p:nvGraphicFramePr>
            <p:xfrm>
              <a:off x="457200" y="1752600"/>
              <a:ext cx="8229600" cy="2966720"/>
            </p:xfrm>
            <a:graphic>
              <a:graphicData uri="http://schemas.openxmlformats.org/drawingml/2006/table">
                <a:tbl>
                  <a:tblPr firstRow="1" bandRow="1">
                    <a:tableStyleId>{5940675A-B579-460E-94D1-54222C63F5DA}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370840">
                    <a:tc>
                      <a:txBody>
                        <a:bodyPr/>
                        <a:lstStyle/>
                        <a:p>
                          <a:pPr algn="ctr">
                            <a:defRPr sz="1600" b="1">
                              <a:solidFill>
                                <a:schemeClr val="tx1"/>
                              </a:solidFill>
                            </a:defRPr>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𝑑𝑓</m:t>
                                </m:r>
                              </m:oMath>
                            </m:oMathPara>
                          </a14:m>
                          <a:endParaRPr/>
                        </a:p>
                      </a:txBody>
                      <a:tcPr/>
                    </a:tc>
                    <a:tc>
                      <a:txBody>
                        <a:bodyPr/>
                        <a:lstStyle/>
                        <a:p>
                          <a:pPr algn="ctr">
                            <a:defRPr sz="1600" b="1">
                              <a:solidFill>
                                <a:schemeClr val="tx1"/>
                              </a:solidFill>
                            </a:defRPr>
                          </a:pPr>
                          <a:r>
                            <a:rPr dirty="0"/>
                            <a:t>⋯</a:t>
                          </a:r>
                        </a:p>
                      </a:txBody>
                      <a:tcPr/>
                    </a:tc>
                    <a:tc>
                      <a:txBody>
                        <a:bodyPr/>
                        <a:lstStyle/>
                        <a:p>
                          <a:pPr algn="ctr">
                            <a:defRPr b="1">
                              <a:solidFill>
                                <a:schemeClr val="tx1"/>
                              </a:solidFill>
                            </a:defRPr>
                          </a:pPr>
                          <a:r>
                            <a:rPr sz="1600"/>
                            <a:t>0.025</a:t>
                          </a:r>
                          <a:endParaRPr sz="1600">
                            <a:latin typeface="Cambria Math"/>
                          </a:endParaRPr>
                        </a:p>
                      </a:txBody>
                      <a:tcPr/>
                    </a:tc>
                    <a:tc>
                      <a:txBody>
                        <a:bodyPr/>
                        <a:lstStyle/>
                        <a:p>
                          <a:pPr algn="ctr">
                            <a:defRPr b="1">
                              <a:solidFill>
                                <a:schemeClr val="tx1"/>
                              </a:solidFill>
                            </a:defRPr>
                          </a:pPr>
                          <a:r>
                            <a:rPr sz="1600"/>
                            <a:t>0.01</a:t>
                          </a:r>
                          <a:endParaRPr sz="1600">
                            <a:latin typeface="Cambria Math"/>
                          </a:endParaRPr>
                        </a:p>
                      </a:txBody>
                      <a:tcPr/>
                    </a:tc>
                    <a:tc>
                      <a:txBody>
                        <a:bodyPr/>
                        <a:lstStyle/>
                        <a:p>
                          <a:pPr algn="ctr">
                            <a:defRPr b="1">
                              <a:solidFill>
                                <a:schemeClr val="tx1"/>
                              </a:solidFill>
                            </a:defRPr>
                          </a:pPr>
                          <a:r>
                            <a:rPr sz="1600" dirty="0"/>
                            <a:t>0.005</a:t>
                          </a:r>
                          <a:endParaRPr sz="1600" dirty="0">
                            <a:latin typeface="Cambria Math"/>
                          </a:endParaRPr>
                        </a:p>
                      </a:txBody>
                      <a:tcPr/>
                    </a:tc>
                    <a:extLst>
                      <a:ext uri="{0D108BD9-81ED-4DB2-BD59-A6C34878D82A}">
                        <a16:rowId xmlns:a16="http://schemas.microsoft.com/office/drawing/2014/main" val="10001"/>
                      </a:ext>
                    </a:extLst>
                  </a:tr>
                  <a:tr h="370840">
                    <a:tc>
                      <a:txBody>
                        <a:bodyPr/>
                        <a:lstStyle/>
                        <a:p>
                          <a:pPr algn="ctr">
                            <a:defRPr b="1">
                              <a:solidFill>
                                <a:schemeClr val="tx1"/>
                              </a:solidFill>
                            </a:defRPr>
                          </a:pPr>
                          <a:r>
                            <a:rPr sz="1600"/>
                            <a:t>1</a:t>
                          </a:r>
                          <a:endParaRPr sz="1600">
                            <a:latin typeface="Cambria Math"/>
                          </a:endParaRPr>
                        </a:p>
                      </a:txBody>
                      <a:tcPr/>
                    </a:tc>
                    <a:tc>
                      <a:txBody>
                        <a:bodyPr/>
                        <a:lstStyle/>
                        <a:p>
                          <a:pPr algn="ctr">
                            <a:defRPr sz="1600">
                              <a:solidFill>
                                <a:schemeClr val="tx1"/>
                              </a:solidFill>
                            </a:defRPr>
                          </a:pPr>
                          <a:endParaRPr/>
                        </a:p>
                      </a:txBody>
                      <a:tcPr/>
                    </a:tc>
                    <a:tc>
                      <a:txBody>
                        <a:bodyPr/>
                        <a:lstStyle/>
                        <a:p>
                          <a:pPr algn="ctr">
                            <a:defRPr>
                              <a:solidFill>
                                <a:schemeClr val="tx1"/>
                              </a:solidFill>
                            </a:defRPr>
                          </a:pPr>
                          <a:r>
                            <a:rPr sz="1600"/>
                            <a:t>5.024</a:t>
                          </a:r>
                          <a:endParaRPr sz="1600">
                            <a:latin typeface="Cambria Math"/>
                          </a:endParaRPr>
                        </a:p>
                      </a:txBody>
                      <a:tcPr/>
                    </a:tc>
                    <a:tc>
                      <a:txBody>
                        <a:bodyPr/>
                        <a:lstStyle/>
                        <a:p>
                          <a:pPr algn="ctr">
                            <a:defRPr>
                              <a:solidFill>
                                <a:schemeClr val="tx1"/>
                              </a:solidFill>
                            </a:defRPr>
                          </a:pPr>
                          <a:r>
                            <a:rPr sz="1600"/>
                            <a:t>6.635</a:t>
                          </a:r>
                          <a:endParaRPr sz="1600">
                            <a:latin typeface="Cambria Math"/>
                          </a:endParaRPr>
                        </a:p>
                      </a:txBody>
                      <a:tcPr/>
                    </a:tc>
                    <a:tc>
                      <a:txBody>
                        <a:bodyPr/>
                        <a:lstStyle/>
                        <a:p>
                          <a:pPr algn="ctr">
                            <a:defRPr>
                              <a:solidFill>
                                <a:schemeClr val="tx1"/>
                              </a:solidFill>
                            </a:defRPr>
                          </a:pPr>
                          <a:r>
                            <a:rPr sz="1600"/>
                            <a:t>7.879</a:t>
                          </a:r>
                          <a:endParaRPr sz="1600">
                            <a:latin typeface="Cambria Math"/>
                          </a:endParaRPr>
                        </a:p>
                      </a:txBody>
                      <a:tcPr/>
                    </a:tc>
                    <a:extLst>
                      <a:ext uri="{0D108BD9-81ED-4DB2-BD59-A6C34878D82A}">
                        <a16:rowId xmlns:a16="http://schemas.microsoft.com/office/drawing/2014/main" val="10002"/>
                      </a:ext>
                    </a:extLst>
                  </a:tr>
                  <a:tr h="370840">
                    <a:tc>
                      <a:txBody>
                        <a:bodyPr/>
                        <a:lstStyle/>
                        <a:p>
                          <a:pPr algn="ctr">
                            <a:defRPr b="1">
                              <a:solidFill>
                                <a:schemeClr val="tx1"/>
                              </a:solidFill>
                            </a:defRPr>
                          </a:pPr>
                          <a:r>
                            <a:rPr sz="1600"/>
                            <a:t>2</a:t>
                          </a:r>
                          <a:endParaRPr sz="1600">
                            <a:latin typeface="Cambria Math"/>
                          </a:endParaRPr>
                        </a:p>
                      </a:txBody>
                      <a:tcPr/>
                    </a:tc>
                    <a:tc>
                      <a:txBody>
                        <a:bodyPr/>
                        <a:lstStyle/>
                        <a:p>
                          <a:pPr algn="ctr">
                            <a:defRPr sz="1600">
                              <a:solidFill>
                                <a:schemeClr val="tx1"/>
                              </a:solidFill>
                            </a:defRPr>
                          </a:pPr>
                          <a:endParaRPr/>
                        </a:p>
                      </a:txBody>
                      <a:tcPr/>
                    </a:tc>
                    <a:tc>
                      <a:txBody>
                        <a:bodyPr/>
                        <a:lstStyle/>
                        <a:p>
                          <a:pPr algn="ctr">
                            <a:defRPr>
                              <a:solidFill>
                                <a:schemeClr val="tx1"/>
                              </a:solidFill>
                            </a:defRPr>
                          </a:pPr>
                          <a:r>
                            <a:rPr sz="1600"/>
                            <a:t>7.378</a:t>
                          </a:r>
                          <a:endParaRPr sz="1600">
                            <a:latin typeface="Cambria Math"/>
                          </a:endParaRPr>
                        </a:p>
                      </a:txBody>
                      <a:tcPr/>
                    </a:tc>
                    <a:tc>
                      <a:txBody>
                        <a:bodyPr/>
                        <a:lstStyle/>
                        <a:p>
                          <a:pPr algn="ctr">
                            <a:defRPr>
                              <a:solidFill>
                                <a:schemeClr val="tx1"/>
                              </a:solidFill>
                            </a:defRPr>
                          </a:pPr>
                          <a:r>
                            <a:rPr sz="1600"/>
                            <a:t>9.210</a:t>
                          </a:r>
                          <a:endParaRPr sz="1600">
                            <a:latin typeface="Cambria Math"/>
                          </a:endParaRPr>
                        </a:p>
                      </a:txBody>
                      <a:tcPr/>
                    </a:tc>
                    <a:tc>
                      <a:txBody>
                        <a:bodyPr/>
                        <a:lstStyle/>
                        <a:p>
                          <a:pPr algn="ctr">
                            <a:defRPr>
                              <a:solidFill>
                                <a:schemeClr val="tx1"/>
                              </a:solidFill>
                            </a:defRPr>
                          </a:pPr>
                          <a:r>
                            <a:rPr sz="1600"/>
                            <a:t>10.597</a:t>
                          </a:r>
                          <a:endParaRPr sz="1600">
                            <a:latin typeface="Cambria Math"/>
                          </a:endParaRPr>
                        </a:p>
                      </a:txBody>
                      <a:tcPr/>
                    </a:tc>
                    <a:extLst>
                      <a:ext uri="{0D108BD9-81ED-4DB2-BD59-A6C34878D82A}">
                        <a16:rowId xmlns:a16="http://schemas.microsoft.com/office/drawing/2014/main" val="10003"/>
                      </a:ext>
                    </a:extLst>
                  </a:tr>
                  <a:tr h="370840">
                    <a:tc>
                      <a:txBody>
                        <a:bodyPr/>
                        <a:lstStyle/>
                        <a:p>
                          <a:pPr algn="ctr">
                            <a:defRPr b="1">
                              <a:solidFill>
                                <a:schemeClr val="tx1"/>
                              </a:solidFill>
                            </a:defRPr>
                          </a:pPr>
                          <a:r>
                            <a:rPr sz="1600"/>
                            <a:t>3</a:t>
                          </a:r>
                          <a:endParaRPr sz="1600">
                            <a:latin typeface="Cambria Math"/>
                          </a:endParaRPr>
                        </a:p>
                      </a:txBody>
                      <a:tcPr/>
                    </a:tc>
                    <a:tc>
                      <a:txBody>
                        <a:bodyPr/>
                        <a:lstStyle/>
                        <a:p>
                          <a:pPr algn="ctr">
                            <a:defRPr sz="1600">
                              <a:solidFill>
                                <a:schemeClr val="tx1"/>
                              </a:solidFill>
                            </a:defRPr>
                          </a:pPr>
                          <a:endParaRPr/>
                        </a:p>
                      </a:txBody>
                      <a:tcPr/>
                    </a:tc>
                    <a:tc>
                      <a:txBody>
                        <a:bodyPr/>
                        <a:lstStyle/>
                        <a:p>
                          <a:pPr algn="ctr">
                            <a:defRPr>
                              <a:solidFill>
                                <a:schemeClr val="tx1"/>
                              </a:solidFill>
                            </a:defRPr>
                          </a:pPr>
                          <a:r>
                            <a:rPr sz="1600" dirty="0"/>
                            <a:t>9.348</a:t>
                          </a:r>
                          <a:endParaRPr sz="1600" dirty="0">
                            <a:latin typeface="Cambria Math"/>
                          </a:endParaRPr>
                        </a:p>
                      </a:txBody>
                      <a:tcPr/>
                    </a:tc>
                    <a:tc>
                      <a:txBody>
                        <a:bodyPr/>
                        <a:lstStyle/>
                        <a:p>
                          <a:pPr algn="ctr">
                            <a:defRPr>
                              <a:solidFill>
                                <a:schemeClr val="tx1"/>
                              </a:solidFill>
                            </a:defRPr>
                          </a:pPr>
                          <a:r>
                            <a:rPr sz="1600" dirty="0"/>
                            <a:t>11.345</a:t>
                          </a:r>
                          <a:endParaRPr sz="1600" dirty="0">
                            <a:latin typeface="Cambria Math"/>
                          </a:endParaRPr>
                        </a:p>
                      </a:txBody>
                      <a:tcPr/>
                    </a:tc>
                    <a:tc>
                      <a:txBody>
                        <a:bodyPr/>
                        <a:lstStyle/>
                        <a:p>
                          <a:pPr algn="ctr">
                            <a:defRPr>
                              <a:solidFill>
                                <a:schemeClr val="tx1"/>
                              </a:solidFill>
                            </a:defRPr>
                          </a:pPr>
                          <a:r>
                            <a:rPr sz="1600"/>
                            <a:t>12.838</a:t>
                          </a:r>
                          <a:endParaRPr sz="1600">
                            <a:latin typeface="Cambria Math"/>
                          </a:endParaRPr>
                        </a:p>
                      </a:txBody>
                      <a:tcPr/>
                    </a:tc>
                    <a:extLst>
                      <a:ext uri="{0D108BD9-81ED-4DB2-BD59-A6C34878D82A}">
                        <a16:rowId xmlns:a16="http://schemas.microsoft.com/office/drawing/2014/main" val="10004"/>
                      </a:ext>
                    </a:extLst>
                  </a:tr>
                  <a:tr h="370840">
                    <a:tc>
                      <a:txBody>
                        <a:bodyPr/>
                        <a:lstStyle/>
                        <a:p>
                          <a:pPr algn="ctr">
                            <a:defRPr sz="1600" b="1">
                              <a:solidFill>
                                <a:schemeClr val="tx1"/>
                              </a:solidFill>
                            </a:defRPr>
                          </a:pPr>
                          <a:r>
                            <a:t>⋮</a:t>
                          </a:r>
                        </a:p>
                      </a:txBody>
                      <a:tcPr/>
                    </a:tc>
                    <a:tc>
                      <a:txBody>
                        <a:bodyPr/>
                        <a:lstStyle/>
                        <a:p>
                          <a:pPr algn="ctr">
                            <a:defRPr>
                              <a:solidFill>
                                <a:schemeClr val="tx1"/>
                              </a:solidFill>
                            </a:defRPr>
                          </a:pPr>
                          <a:endParaRPr/>
                        </a:p>
                      </a:txBody>
                      <a:tcPr/>
                    </a:tc>
                    <a:tc>
                      <a:txBody>
                        <a:bodyPr/>
                        <a:lstStyle/>
                        <a:p>
                          <a:pPr algn="ctr">
                            <a:defRPr>
                              <a:solidFill>
                                <a:schemeClr val="tx1"/>
                              </a:solidFill>
                            </a:defRPr>
                          </a:pPr>
                          <a:endParaRPr/>
                        </a:p>
                      </a:txBody>
                      <a:tcPr/>
                    </a:tc>
                    <a:tc>
                      <a:txBody>
                        <a:bodyPr/>
                        <a:lstStyle/>
                        <a:p>
                          <a:pPr algn="ctr">
                            <a:defRPr>
                              <a:solidFill>
                                <a:schemeClr val="tx1"/>
                              </a:solidFill>
                            </a:defRPr>
                          </a:pPr>
                          <a:endParaRPr/>
                        </a:p>
                      </a:txBody>
                      <a:tcPr/>
                    </a:tc>
                    <a:tc>
                      <a:txBody>
                        <a:bodyPr/>
                        <a:lstStyle/>
                        <a:p>
                          <a:pPr algn="ctr">
                            <a:defRPr>
                              <a:solidFill>
                                <a:schemeClr val="tx1"/>
                              </a:solidFill>
                            </a:defRPr>
                          </a:pPr>
                          <a:endParaRPr/>
                        </a:p>
                      </a:txBody>
                      <a:tcPr/>
                    </a:tc>
                    <a:extLst>
                      <a:ext uri="{0D108BD9-81ED-4DB2-BD59-A6C34878D82A}">
                        <a16:rowId xmlns:a16="http://schemas.microsoft.com/office/drawing/2014/main" val="10005"/>
                      </a:ext>
                    </a:extLst>
                  </a:tr>
                  <a:tr h="370840">
                    <a:tc>
                      <a:txBody>
                        <a:bodyPr/>
                        <a:lstStyle/>
                        <a:p>
                          <a:pPr algn="ctr">
                            <a:defRPr b="1">
                              <a:solidFill>
                                <a:schemeClr val="tx1"/>
                              </a:solidFill>
                            </a:defRPr>
                          </a:pPr>
                          <a:r>
                            <a:rPr sz="1600"/>
                            <a:t>29</a:t>
                          </a:r>
                          <a:endParaRPr sz="1600">
                            <a:latin typeface="Cambria Math"/>
                          </a:endParaRPr>
                        </a:p>
                      </a:txBody>
                      <a:tcPr/>
                    </a:tc>
                    <a:tc>
                      <a:txBody>
                        <a:bodyPr/>
                        <a:lstStyle/>
                        <a:p>
                          <a:pPr algn="ctr">
                            <a:defRPr sz="1600">
                              <a:solidFill>
                                <a:schemeClr val="tx1"/>
                              </a:solidFill>
                            </a:defRPr>
                          </a:pPr>
                          <a:endParaRPr/>
                        </a:p>
                      </a:txBody>
                      <a:tcPr/>
                    </a:tc>
                    <a:tc>
                      <a:txBody>
                        <a:bodyPr/>
                        <a:lstStyle/>
                        <a:p>
                          <a:pPr algn="ctr">
                            <a:defRPr>
                              <a:solidFill>
                                <a:schemeClr val="tx1"/>
                              </a:solidFill>
                            </a:defRPr>
                          </a:pPr>
                          <a:r>
                            <a:rPr sz="1600"/>
                            <a:t>45.722</a:t>
                          </a:r>
                          <a:endParaRPr sz="1600">
                            <a:latin typeface="Cambria Math"/>
                          </a:endParaRPr>
                        </a:p>
                      </a:txBody>
                      <a:tcPr/>
                    </a:tc>
                    <a:tc>
                      <a:txBody>
                        <a:bodyPr/>
                        <a:lstStyle/>
                        <a:p>
                          <a:pPr algn="ctr">
                            <a:defRPr sz="1600">
                              <a:solidFill>
                                <a:schemeClr val="tx1"/>
                              </a:solidFill>
                            </a:defRPr>
                          </a:pPr>
                          <a:r>
                            <a:rPr sz="1600">
                              <a:highlight>
                                <a:srgbClr val="FFFF00"/>
                              </a:highlight>
                            </a:rPr>
                            <a:t>49.588</a:t>
                          </a:r>
                          <a:endParaRPr sz="1600">
                            <a:highlight>
                              <a:srgbClr val="FFFF00"/>
                            </a:highlight>
                            <a:latin typeface="Cambria Math"/>
                          </a:endParaRPr>
                        </a:p>
                      </a:txBody>
                      <a:tcPr/>
                    </a:tc>
                    <a:tc>
                      <a:txBody>
                        <a:bodyPr/>
                        <a:lstStyle/>
                        <a:p>
                          <a:pPr algn="ctr">
                            <a:defRPr>
                              <a:solidFill>
                                <a:schemeClr val="tx1"/>
                              </a:solidFill>
                            </a:defRPr>
                          </a:pPr>
                          <a:r>
                            <a:rPr sz="1600"/>
                            <a:t>52.336</a:t>
                          </a:r>
                          <a:endParaRPr sz="1600">
                            <a:latin typeface="Cambria Math"/>
                          </a:endParaRPr>
                        </a:p>
                      </a:txBody>
                      <a:tcPr/>
                    </a:tc>
                    <a:extLst>
                      <a:ext uri="{0D108BD9-81ED-4DB2-BD59-A6C34878D82A}">
                        <a16:rowId xmlns:a16="http://schemas.microsoft.com/office/drawing/2014/main" val="10006"/>
                      </a:ext>
                    </a:extLst>
                  </a:tr>
                  <a:tr h="370840">
                    <a:tc>
                      <a:txBody>
                        <a:bodyPr/>
                        <a:lstStyle/>
                        <a:p>
                          <a:pPr algn="ctr">
                            <a:defRPr b="1">
                              <a:solidFill>
                                <a:schemeClr val="tx1"/>
                              </a:solidFill>
                            </a:defRPr>
                          </a:pPr>
                          <a:r>
                            <a:rPr sz="1600"/>
                            <a:t>30</a:t>
                          </a:r>
                          <a:endParaRPr sz="1600">
                            <a:latin typeface="Cambria Math"/>
                          </a:endParaRPr>
                        </a:p>
                      </a:txBody>
                      <a:tcPr/>
                    </a:tc>
                    <a:tc>
                      <a:txBody>
                        <a:bodyPr/>
                        <a:lstStyle/>
                        <a:p>
                          <a:pPr algn="ctr">
                            <a:defRPr sz="1600">
                              <a:solidFill>
                                <a:schemeClr val="tx1"/>
                              </a:solidFill>
                            </a:defRPr>
                          </a:pPr>
                          <a:endParaRPr/>
                        </a:p>
                      </a:txBody>
                      <a:tcPr/>
                    </a:tc>
                    <a:tc>
                      <a:txBody>
                        <a:bodyPr/>
                        <a:lstStyle/>
                        <a:p>
                          <a:pPr algn="ctr">
                            <a:defRPr>
                              <a:solidFill>
                                <a:schemeClr val="tx1"/>
                              </a:solidFill>
                            </a:defRPr>
                          </a:pPr>
                          <a:r>
                            <a:rPr sz="1600"/>
                            <a:t>46.979</a:t>
                          </a:r>
                          <a:endParaRPr sz="1600">
                            <a:latin typeface="Cambria Math"/>
                          </a:endParaRPr>
                        </a:p>
                      </a:txBody>
                      <a:tcPr/>
                    </a:tc>
                    <a:tc>
                      <a:txBody>
                        <a:bodyPr/>
                        <a:lstStyle/>
                        <a:p>
                          <a:pPr algn="ctr">
                            <a:defRPr>
                              <a:solidFill>
                                <a:schemeClr val="tx1"/>
                              </a:solidFill>
                            </a:defRPr>
                          </a:pPr>
                          <a:r>
                            <a:rPr sz="1600"/>
                            <a:t>50.892</a:t>
                          </a:r>
                          <a:endParaRPr sz="1600">
                            <a:latin typeface="Cambria Math"/>
                          </a:endParaRPr>
                        </a:p>
                      </a:txBody>
                      <a:tcPr/>
                    </a:tc>
                    <a:tc>
                      <a:txBody>
                        <a:bodyPr/>
                        <a:lstStyle/>
                        <a:p>
                          <a:pPr algn="ctr">
                            <a:defRPr>
                              <a:solidFill>
                                <a:schemeClr val="tx1"/>
                              </a:solidFill>
                            </a:defRPr>
                          </a:pPr>
                          <a:r>
                            <a:rPr sz="1600"/>
                            <a:t>53.672</a:t>
                          </a:r>
                          <a:endParaRPr sz="1600">
                            <a:latin typeface="Cambria Math"/>
                          </a:endParaRPr>
                        </a:p>
                      </a:txBody>
                      <a:tcPr/>
                    </a:tc>
                    <a:extLst>
                      <a:ext uri="{0D108BD9-81ED-4DB2-BD59-A6C34878D82A}">
                        <a16:rowId xmlns:a16="http://schemas.microsoft.com/office/drawing/2014/main" val="10007"/>
                      </a:ext>
                    </a:extLst>
                  </a:tr>
                  <a:tr h="370840">
                    <a:tc>
                      <a:txBody>
                        <a:bodyPr/>
                        <a:lstStyle/>
                        <a:p>
                          <a:pPr algn="ctr">
                            <a:defRPr sz="1600" b="1">
                              <a:solidFill>
                                <a:schemeClr val="tx1"/>
                              </a:solidFill>
                            </a:defRPr>
                          </a:pPr>
                          <a:endParaRPr dirty="0"/>
                        </a:p>
                      </a:txBody>
                      <a:tcPr/>
                    </a:tc>
                    <a:tc>
                      <a:txBody>
                        <a:bodyPr/>
                        <a:lstStyle/>
                        <a:p>
                          <a:pPr algn="ctr">
                            <a:defRPr>
                              <a:solidFill>
                                <a:schemeClr val="tx1"/>
                              </a:solidFill>
                            </a:defRPr>
                          </a:pPr>
                          <a:endParaRPr dirty="0"/>
                        </a:p>
                      </a:txBody>
                      <a:tcPr/>
                    </a:tc>
                    <a:tc>
                      <a:txBody>
                        <a:bodyPr/>
                        <a:lstStyle/>
                        <a:p>
                          <a:pPr algn="ctr">
                            <a:defRPr>
                              <a:solidFill>
                                <a:schemeClr val="tx1"/>
                              </a:solidFill>
                            </a:defRPr>
                          </a:pPr>
                          <a:r>
                            <a:rPr lang="en-US" dirty="0"/>
                            <a:t>…</a:t>
                          </a:r>
                          <a:endParaRPr dirty="0"/>
                        </a:p>
                      </a:txBody>
                      <a:tcPr/>
                    </a:tc>
                    <a:tc>
                      <a:txBody>
                        <a:bodyPr/>
                        <a:lstStyle/>
                        <a:p>
                          <a:pPr algn="ctr">
                            <a:defRPr>
                              <a:solidFill>
                                <a:schemeClr val="tx1"/>
                              </a:solidFill>
                            </a:defRPr>
                          </a:pPr>
                          <a:endParaRPr dirty="0"/>
                        </a:p>
                      </a:txBody>
                      <a:tcPr/>
                    </a:tc>
                    <a:tc>
                      <a:txBody>
                        <a:bodyPr/>
                        <a:lstStyle/>
                        <a:p>
                          <a:pPr algn="ctr">
                            <a:defRPr>
                              <a:solidFill>
                                <a:schemeClr val="tx1"/>
                              </a:solidFill>
                            </a:defRPr>
                          </a:pPr>
                          <a:endParaRPr dirty="0"/>
                        </a:p>
                      </a:txBody>
                      <a:tcPr/>
                    </a:tc>
                    <a:extLst>
                      <a:ext uri="{0D108BD9-81ED-4DB2-BD59-A6C34878D82A}">
                        <a16:rowId xmlns:a16="http://schemas.microsoft.com/office/drawing/2014/main" val="10008"/>
                      </a:ext>
                    </a:extLst>
                  </a:tr>
                </a:tbl>
              </a:graphicData>
            </a:graphic>
          </p:graphicFrame>
        </mc:Choice>
        <mc:Fallback>
          <p:graphicFrame>
            <p:nvGraphicFramePr>
              <p:cNvPr id="3" name="Table Placeholder 2" descr="This table displays critical values from an F distribution for various significance levels and degrees of freedom (df). The columns represent significance levels: 0.025, 0.01, and 0.005. The rows show increasing degrees of freedom from 1 to 30, with some values omitted in the middle and indicated by an ellipsis.&#10;&#10;For example, at df equals 1, the critical values are 5.024, 6.635, and 7.879 for the respective significance levels. &#10;At df equals 2, the critical values are 7.378, 9.210, and 10.597 for the respective significance levels.&#10;At df equals 3, the critical values are 9.348, 11.345, and 12.838 for the respective significance levels.&#10;and so on.&#10;At df equals 29, the critical values are 45.722, 49.588, and 52.336 for the respective significance levels. 49.588 is highlighted under the 0.01 significance level. The bottom row shows values &#10;for df equals 30, the critical values are 46.979, 50.892, and 53.672 for the respective significance levels."/>
              <p:cNvGraphicFramePr>
                <a:graphicFrameLocks noGrp="1"/>
              </p:cNvGraphicFramePr>
              <p:nvPr>
                <p:ph type="tbl" sz="quarter" idx="10"/>
                <p:extLst>
                  <p:ext uri="{D42A27DB-BD31-4B8C-83A1-F6EECF244321}">
                    <p14:modId xmlns:p14="http://schemas.microsoft.com/office/powerpoint/2010/main" val="577345080"/>
                  </p:ext>
                </p:extLst>
              </p:nvPr>
            </p:nvGraphicFramePr>
            <p:xfrm>
              <a:off x="457200" y="1752600"/>
              <a:ext cx="8229600" cy="2966720"/>
            </p:xfrm>
            <a:graphic>
              <a:graphicData uri="http://schemas.openxmlformats.org/drawingml/2006/table">
                <a:tbl>
                  <a:tblPr firstRow="1" bandRow="1">
                    <a:tableStyleId>{5940675A-B579-460E-94D1-54222C63F5DA}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370840">
                    <a:tc>
                      <a:txBody>
                        <a:bodyPr/>
                        <a:lstStyle/>
                        <a:p>
                          <a:endParaRPr lang="en-US"/>
                        </a:p>
                      </a:txBody>
                      <a:tcPr>
                        <a:blipFill>
                          <a:blip r:embed="rId3"/>
                          <a:stretch>
                            <a:fillRect l="-741" t="-6557" r="-401111" b="-722951"/>
                          </a:stretch>
                        </a:blipFill>
                      </a:tcPr>
                    </a:tc>
                    <a:tc>
                      <a:txBody>
                        <a:bodyPr/>
                        <a:lstStyle/>
                        <a:p>
                          <a:pPr algn="ctr">
                            <a:defRPr sz="1600" b="1">
                              <a:solidFill>
                                <a:schemeClr val="tx1"/>
                              </a:solidFill>
                            </a:defRPr>
                          </a:pPr>
                          <a:r>
                            <a:rPr dirty="0"/>
                            <a:t>⋯</a:t>
                          </a:r>
                        </a:p>
                      </a:txBody>
                      <a:tcPr/>
                    </a:tc>
                    <a:tc>
                      <a:txBody>
                        <a:bodyPr/>
                        <a:lstStyle/>
                        <a:p>
                          <a:pPr algn="ctr">
                            <a:defRPr b="1">
                              <a:solidFill>
                                <a:schemeClr val="tx1"/>
                              </a:solidFill>
                            </a:defRPr>
                          </a:pPr>
                          <a:r>
                            <a:rPr sz="1600"/>
                            <a:t>0.025</a:t>
                          </a:r>
                          <a:endParaRPr sz="1600">
                            <a:latin typeface="Cambria Math"/>
                          </a:endParaRPr>
                        </a:p>
                      </a:txBody>
                      <a:tcPr/>
                    </a:tc>
                    <a:tc>
                      <a:txBody>
                        <a:bodyPr/>
                        <a:lstStyle/>
                        <a:p>
                          <a:pPr algn="ctr">
                            <a:defRPr b="1">
                              <a:solidFill>
                                <a:schemeClr val="tx1"/>
                              </a:solidFill>
                            </a:defRPr>
                          </a:pPr>
                          <a:r>
                            <a:rPr sz="1600"/>
                            <a:t>0.01</a:t>
                          </a:r>
                          <a:endParaRPr sz="1600">
                            <a:latin typeface="Cambria Math"/>
                          </a:endParaRPr>
                        </a:p>
                      </a:txBody>
                      <a:tcPr/>
                    </a:tc>
                    <a:tc>
                      <a:txBody>
                        <a:bodyPr/>
                        <a:lstStyle/>
                        <a:p>
                          <a:pPr algn="ctr">
                            <a:defRPr b="1">
                              <a:solidFill>
                                <a:schemeClr val="tx1"/>
                              </a:solidFill>
                            </a:defRPr>
                          </a:pPr>
                          <a:r>
                            <a:rPr sz="1600" dirty="0"/>
                            <a:t>0.005</a:t>
                          </a:r>
                          <a:endParaRPr sz="1600" dirty="0">
                            <a:latin typeface="Cambria Math"/>
                          </a:endParaRPr>
                        </a:p>
                      </a:txBody>
                      <a:tcPr/>
                    </a:tc>
                    <a:extLst>
                      <a:ext uri="{0D108BD9-81ED-4DB2-BD59-A6C34878D82A}">
                        <a16:rowId xmlns:a16="http://schemas.microsoft.com/office/drawing/2014/main" val="10001"/>
                      </a:ext>
                    </a:extLst>
                  </a:tr>
                  <a:tr h="370840">
                    <a:tc>
                      <a:txBody>
                        <a:bodyPr/>
                        <a:lstStyle/>
                        <a:p>
                          <a:pPr algn="ctr">
                            <a:defRPr b="1">
                              <a:solidFill>
                                <a:schemeClr val="tx1"/>
                              </a:solidFill>
                            </a:defRPr>
                          </a:pPr>
                          <a:r>
                            <a:rPr sz="1600"/>
                            <a:t>1</a:t>
                          </a:r>
                          <a:endParaRPr sz="1600">
                            <a:latin typeface="Cambria Math"/>
                          </a:endParaRPr>
                        </a:p>
                      </a:txBody>
                      <a:tcPr/>
                    </a:tc>
                    <a:tc>
                      <a:txBody>
                        <a:bodyPr/>
                        <a:lstStyle/>
                        <a:p>
                          <a:pPr algn="ctr">
                            <a:defRPr sz="1600">
                              <a:solidFill>
                                <a:schemeClr val="tx1"/>
                              </a:solidFill>
                            </a:defRPr>
                          </a:pPr>
                          <a:endParaRPr/>
                        </a:p>
                      </a:txBody>
                      <a:tcPr/>
                    </a:tc>
                    <a:tc>
                      <a:txBody>
                        <a:bodyPr/>
                        <a:lstStyle/>
                        <a:p>
                          <a:pPr algn="ctr">
                            <a:defRPr>
                              <a:solidFill>
                                <a:schemeClr val="tx1"/>
                              </a:solidFill>
                            </a:defRPr>
                          </a:pPr>
                          <a:r>
                            <a:rPr sz="1600"/>
                            <a:t>5.024</a:t>
                          </a:r>
                          <a:endParaRPr sz="1600">
                            <a:latin typeface="Cambria Math"/>
                          </a:endParaRPr>
                        </a:p>
                      </a:txBody>
                      <a:tcPr/>
                    </a:tc>
                    <a:tc>
                      <a:txBody>
                        <a:bodyPr/>
                        <a:lstStyle/>
                        <a:p>
                          <a:pPr algn="ctr">
                            <a:defRPr>
                              <a:solidFill>
                                <a:schemeClr val="tx1"/>
                              </a:solidFill>
                            </a:defRPr>
                          </a:pPr>
                          <a:r>
                            <a:rPr sz="1600"/>
                            <a:t>6.635</a:t>
                          </a:r>
                          <a:endParaRPr sz="1600">
                            <a:latin typeface="Cambria Math"/>
                          </a:endParaRPr>
                        </a:p>
                      </a:txBody>
                      <a:tcPr/>
                    </a:tc>
                    <a:tc>
                      <a:txBody>
                        <a:bodyPr/>
                        <a:lstStyle/>
                        <a:p>
                          <a:pPr algn="ctr">
                            <a:defRPr>
                              <a:solidFill>
                                <a:schemeClr val="tx1"/>
                              </a:solidFill>
                            </a:defRPr>
                          </a:pPr>
                          <a:r>
                            <a:rPr sz="1600"/>
                            <a:t>7.879</a:t>
                          </a:r>
                          <a:endParaRPr sz="1600">
                            <a:latin typeface="Cambria Math"/>
                          </a:endParaRPr>
                        </a:p>
                      </a:txBody>
                      <a:tcPr/>
                    </a:tc>
                    <a:extLst>
                      <a:ext uri="{0D108BD9-81ED-4DB2-BD59-A6C34878D82A}">
                        <a16:rowId xmlns:a16="http://schemas.microsoft.com/office/drawing/2014/main" val="10002"/>
                      </a:ext>
                    </a:extLst>
                  </a:tr>
                  <a:tr h="370840">
                    <a:tc>
                      <a:txBody>
                        <a:bodyPr/>
                        <a:lstStyle/>
                        <a:p>
                          <a:pPr algn="ctr">
                            <a:defRPr b="1">
                              <a:solidFill>
                                <a:schemeClr val="tx1"/>
                              </a:solidFill>
                            </a:defRPr>
                          </a:pPr>
                          <a:r>
                            <a:rPr sz="1600"/>
                            <a:t>2</a:t>
                          </a:r>
                          <a:endParaRPr sz="1600">
                            <a:latin typeface="Cambria Math"/>
                          </a:endParaRPr>
                        </a:p>
                      </a:txBody>
                      <a:tcPr/>
                    </a:tc>
                    <a:tc>
                      <a:txBody>
                        <a:bodyPr/>
                        <a:lstStyle/>
                        <a:p>
                          <a:pPr algn="ctr">
                            <a:defRPr sz="1600">
                              <a:solidFill>
                                <a:schemeClr val="tx1"/>
                              </a:solidFill>
                            </a:defRPr>
                          </a:pPr>
                          <a:endParaRPr/>
                        </a:p>
                      </a:txBody>
                      <a:tcPr/>
                    </a:tc>
                    <a:tc>
                      <a:txBody>
                        <a:bodyPr/>
                        <a:lstStyle/>
                        <a:p>
                          <a:pPr algn="ctr">
                            <a:defRPr>
                              <a:solidFill>
                                <a:schemeClr val="tx1"/>
                              </a:solidFill>
                            </a:defRPr>
                          </a:pPr>
                          <a:r>
                            <a:rPr sz="1600"/>
                            <a:t>7.378</a:t>
                          </a:r>
                          <a:endParaRPr sz="1600">
                            <a:latin typeface="Cambria Math"/>
                          </a:endParaRPr>
                        </a:p>
                      </a:txBody>
                      <a:tcPr/>
                    </a:tc>
                    <a:tc>
                      <a:txBody>
                        <a:bodyPr/>
                        <a:lstStyle/>
                        <a:p>
                          <a:pPr algn="ctr">
                            <a:defRPr>
                              <a:solidFill>
                                <a:schemeClr val="tx1"/>
                              </a:solidFill>
                            </a:defRPr>
                          </a:pPr>
                          <a:r>
                            <a:rPr sz="1600"/>
                            <a:t>9.210</a:t>
                          </a:r>
                          <a:endParaRPr sz="1600">
                            <a:latin typeface="Cambria Math"/>
                          </a:endParaRPr>
                        </a:p>
                      </a:txBody>
                      <a:tcPr/>
                    </a:tc>
                    <a:tc>
                      <a:txBody>
                        <a:bodyPr/>
                        <a:lstStyle/>
                        <a:p>
                          <a:pPr algn="ctr">
                            <a:defRPr>
                              <a:solidFill>
                                <a:schemeClr val="tx1"/>
                              </a:solidFill>
                            </a:defRPr>
                          </a:pPr>
                          <a:r>
                            <a:rPr sz="1600"/>
                            <a:t>10.597</a:t>
                          </a:r>
                          <a:endParaRPr sz="1600">
                            <a:latin typeface="Cambria Math"/>
                          </a:endParaRPr>
                        </a:p>
                      </a:txBody>
                      <a:tcPr/>
                    </a:tc>
                    <a:extLst>
                      <a:ext uri="{0D108BD9-81ED-4DB2-BD59-A6C34878D82A}">
                        <a16:rowId xmlns:a16="http://schemas.microsoft.com/office/drawing/2014/main" val="10003"/>
                      </a:ext>
                    </a:extLst>
                  </a:tr>
                  <a:tr h="370840">
                    <a:tc>
                      <a:txBody>
                        <a:bodyPr/>
                        <a:lstStyle/>
                        <a:p>
                          <a:pPr algn="ctr">
                            <a:defRPr b="1">
                              <a:solidFill>
                                <a:schemeClr val="tx1"/>
                              </a:solidFill>
                            </a:defRPr>
                          </a:pPr>
                          <a:r>
                            <a:rPr sz="1600"/>
                            <a:t>3</a:t>
                          </a:r>
                          <a:endParaRPr sz="1600">
                            <a:latin typeface="Cambria Math"/>
                          </a:endParaRPr>
                        </a:p>
                      </a:txBody>
                      <a:tcPr/>
                    </a:tc>
                    <a:tc>
                      <a:txBody>
                        <a:bodyPr/>
                        <a:lstStyle/>
                        <a:p>
                          <a:pPr algn="ctr">
                            <a:defRPr sz="1600">
                              <a:solidFill>
                                <a:schemeClr val="tx1"/>
                              </a:solidFill>
                            </a:defRPr>
                          </a:pPr>
                          <a:endParaRPr/>
                        </a:p>
                      </a:txBody>
                      <a:tcPr/>
                    </a:tc>
                    <a:tc>
                      <a:txBody>
                        <a:bodyPr/>
                        <a:lstStyle/>
                        <a:p>
                          <a:pPr algn="ctr">
                            <a:defRPr>
                              <a:solidFill>
                                <a:schemeClr val="tx1"/>
                              </a:solidFill>
                            </a:defRPr>
                          </a:pPr>
                          <a:r>
                            <a:rPr sz="1600" dirty="0"/>
                            <a:t>9.348</a:t>
                          </a:r>
                          <a:endParaRPr sz="1600" dirty="0">
                            <a:latin typeface="Cambria Math"/>
                          </a:endParaRPr>
                        </a:p>
                      </a:txBody>
                      <a:tcPr/>
                    </a:tc>
                    <a:tc>
                      <a:txBody>
                        <a:bodyPr/>
                        <a:lstStyle/>
                        <a:p>
                          <a:pPr algn="ctr">
                            <a:defRPr>
                              <a:solidFill>
                                <a:schemeClr val="tx1"/>
                              </a:solidFill>
                            </a:defRPr>
                          </a:pPr>
                          <a:r>
                            <a:rPr sz="1600" dirty="0"/>
                            <a:t>11.345</a:t>
                          </a:r>
                          <a:endParaRPr sz="1600" dirty="0">
                            <a:latin typeface="Cambria Math"/>
                          </a:endParaRPr>
                        </a:p>
                      </a:txBody>
                      <a:tcPr/>
                    </a:tc>
                    <a:tc>
                      <a:txBody>
                        <a:bodyPr/>
                        <a:lstStyle/>
                        <a:p>
                          <a:pPr algn="ctr">
                            <a:defRPr>
                              <a:solidFill>
                                <a:schemeClr val="tx1"/>
                              </a:solidFill>
                            </a:defRPr>
                          </a:pPr>
                          <a:r>
                            <a:rPr sz="1600"/>
                            <a:t>12.838</a:t>
                          </a:r>
                          <a:endParaRPr sz="1600">
                            <a:latin typeface="Cambria Math"/>
                          </a:endParaRPr>
                        </a:p>
                      </a:txBody>
                      <a:tcPr/>
                    </a:tc>
                    <a:extLst>
                      <a:ext uri="{0D108BD9-81ED-4DB2-BD59-A6C34878D82A}">
                        <a16:rowId xmlns:a16="http://schemas.microsoft.com/office/drawing/2014/main" val="10004"/>
                      </a:ext>
                    </a:extLst>
                  </a:tr>
                  <a:tr h="370840">
                    <a:tc>
                      <a:txBody>
                        <a:bodyPr/>
                        <a:lstStyle/>
                        <a:p>
                          <a:pPr algn="ctr">
                            <a:defRPr sz="1600" b="1">
                              <a:solidFill>
                                <a:schemeClr val="tx1"/>
                              </a:solidFill>
                            </a:defRPr>
                          </a:pPr>
                          <a:r>
                            <a:t>⋮</a:t>
                          </a:r>
                        </a:p>
                      </a:txBody>
                      <a:tcPr/>
                    </a:tc>
                    <a:tc>
                      <a:txBody>
                        <a:bodyPr/>
                        <a:lstStyle/>
                        <a:p>
                          <a:pPr algn="ctr">
                            <a:defRPr>
                              <a:solidFill>
                                <a:schemeClr val="tx1"/>
                              </a:solidFill>
                            </a:defRPr>
                          </a:pPr>
                          <a:endParaRPr/>
                        </a:p>
                      </a:txBody>
                      <a:tcPr/>
                    </a:tc>
                    <a:tc>
                      <a:txBody>
                        <a:bodyPr/>
                        <a:lstStyle/>
                        <a:p>
                          <a:pPr algn="ctr">
                            <a:defRPr>
                              <a:solidFill>
                                <a:schemeClr val="tx1"/>
                              </a:solidFill>
                            </a:defRPr>
                          </a:pPr>
                          <a:endParaRPr/>
                        </a:p>
                      </a:txBody>
                      <a:tcPr/>
                    </a:tc>
                    <a:tc>
                      <a:txBody>
                        <a:bodyPr/>
                        <a:lstStyle/>
                        <a:p>
                          <a:pPr algn="ctr">
                            <a:defRPr>
                              <a:solidFill>
                                <a:schemeClr val="tx1"/>
                              </a:solidFill>
                            </a:defRPr>
                          </a:pPr>
                          <a:endParaRPr/>
                        </a:p>
                      </a:txBody>
                      <a:tcPr/>
                    </a:tc>
                    <a:tc>
                      <a:txBody>
                        <a:bodyPr/>
                        <a:lstStyle/>
                        <a:p>
                          <a:pPr algn="ctr">
                            <a:defRPr>
                              <a:solidFill>
                                <a:schemeClr val="tx1"/>
                              </a:solidFill>
                            </a:defRPr>
                          </a:pPr>
                          <a:endParaRPr/>
                        </a:p>
                      </a:txBody>
                      <a:tcPr/>
                    </a:tc>
                    <a:extLst>
                      <a:ext uri="{0D108BD9-81ED-4DB2-BD59-A6C34878D82A}">
                        <a16:rowId xmlns:a16="http://schemas.microsoft.com/office/drawing/2014/main" val="10005"/>
                      </a:ext>
                    </a:extLst>
                  </a:tr>
                  <a:tr h="370840">
                    <a:tc>
                      <a:txBody>
                        <a:bodyPr/>
                        <a:lstStyle/>
                        <a:p>
                          <a:pPr algn="ctr">
                            <a:defRPr b="1">
                              <a:solidFill>
                                <a:schemeClr val="tx1"/>
                              </a:solidFill>
                            </a:defRPr>
                          </a:pPr>
                          <a:r>
                            <a:rPr sz="1600"/>
                            <a:t>29</a:t>
                          </a:r>
                          <a:endParaRPr sz="1600">
                            <a:latin typeface="Cambria Math"/>
                          </a:endParaRPr>
                        </a:p>
                      </a:txBody>
                      <a:tcPr/>
                    </a:tc>
                    <a:tc>
                      <a:txBody>
                        <a:bodyPr/>
                        <a:lstStyle/>
                        <a:p>
                          <a:pPr algn="ctr">
                            <a:defRPr sz="1600">
                              <a:solidFill>
                                <a:schemeClr val="tx1"/>
                              </a:solidFill>
                            </a:defRPr>
                          </a:pPr>
                          <a:endParaRPr/>
                        </a:p>
                      </a:txBody>
                      <a:tcPr/>
                    </a:tc>
                    <a:tc>
                      <a:txBody>
                        <a:bodyPr/>
                        <a:lstStyle/>
                        <a:p>
                          <a:pPr algn="ctr">
                            <a:defRPr>
                              <a:solidFill>
                                <a:schemeClr val="tx1"/>
                              </a:solidFill>
                            </a:defRPr>
                          </a:pPr>
                          <a:r>
                            <a:rPr sz="1600"/>
                            <a:t>45.722</a:t>
                          </a:r>
                          <a:endParaRPr sz="1600">
                            <a:latin typeface="Cambria Math"/>
                          </a:endParaRPr>
                        </a:p>
                      </a:txBody>
                      <a:tcPr/>
                    </a:tc>
                    <a:tc>
                      <a:txBody>
                        <a:bodyPr/>
                        <a:lstStyle/>
                        <a:p>
                          <a:pPr algn="ctr">
                            <a:defRPr sz="1600">
                              <a:solidFill>
                                <a:schemeClr val="tx1"/>
                              </a:solidFill>
                            </a:defRPr>
                          </a:pPr>
                          <a:r>
                            <a:rPr sz="1600">
                              <a:highlight>
                                <a:srgbClr val="FFFF00"/>
                              </a:highlight>
                            </a:rPr>
                            <a:t>49.588</a:t>
                          </a:r>
                          <a:endParaRPr sz="1600">
                            <a:highlight>
                              <a:srgbClr val="FFFF00"/>
                            </a:highlight>
                            <a:latin typeface="Cambria Math"/>
                          </a:endParaRPr>
                        </a:p>
                      </a:txBody>
                      <a:tcPr/>
                    </a:tc>
                    <a:tc>
                      <a:txBody>
                        <a:bodyPr/>
                        <a:lstStyle/>
                        <a:p>
                          <a:pPr algn="ctr">
                            <a:defRPr>
                              <a:solidFill>
                                <a:schemeClr val="tx1"/>
                              </a:solidFill>
                            </a:defRPr>
                          </a:pPr>
                          <a:r>
                            <a:rPr sz="1600"/>
                            <a:t>52.336</a:t>
                          </a:r>
                          <a:endParaRPr sz="1600">
                            <a:latin typeface="Cambria Math"/>
                          </a:endParaRPr>
                        </a:p>
                      </a:txBody>
                      <a:tcPr/>
                    </a:tc>
                    <a:extLst>
                      <a:ext uri="{0D108BD9-81ED-4DB2-BD59-A6C34878D82A}">
                        <a16:rowId xmlns:a16="http://schemas.microsoft.com/office/drawing/2014/main" val="10006"/>
                      </a:ext>
                    </a:extLst>
                  </a:tr>
                  <a:tr h="370840">
                    <a:tc>
                      <a:txBody>
                        <a:bodyPr/>
                        <a:lstStyle/>
                        <a:p>
                          <a:pPr algn="ctr">
                            <a:defRPr b="1">
                              <a:solidFill>
                                <a:schemeClr val="tx1"/>
                              </a:solidFill>
                            </a:defRPr>
                          </a:pPr>
                          <a:r>
                            <a:rPr sz="1600"/>
                            <a:t>30</a:t>
                          </a:r>
                          <a:endParaRPr sz="1600">
                            <a:latin typeface="Cambria Math"/>
                          </a:endParaRPr>
                        </a:p>
                      </a:txBody>
                      <a:tcPr/>
                    </a:tc>
                    <a:tc>
                      <a:txBody>
                        <a:bodyPr/>
                        <a:lstStyle/>
                        <a:p>
                          <a:pPr algn="ctr">
                            <a:defRPr sz="1600">
                              <a:solidFill>
                                <a:schemeClr val="tx1"/>
                              </a:solidFill>
                            </a:defRPr>
                          </a:pPr>
                          <a:endParaRPr/>
                        </a:p>
                      </a:txBody>
                      <a:tcPr/>
                    </a:tc>
                    <a:tc>
                      <a:txBody>
                        <a:bodyPr/>
                        <a:lstStyle/>
                        <a:p>
                          <a:pPr algn="ctr">
                            <a:defRPr>
                              <a:solidFill>
                                <a:schemeClr val="tx1"/>
                              </a:solidFill>
                            </a:defRPr>
                          </a:pPr>
                          <a:r>
                            <a:rPr sz="1600"/>
                            <a:t>46.979</a:t>
                          </a:r>
                          <a:endParaRPr sz="1600">
                            <a:latin typeface="Cambria Math"/>
                          </a:endParaRPr>
                        </a:p>
                      </a:txBody>
                      <a:tcPr/>
                    </a:tc>
                    <a:tc>
                      <a:txBody>
                        <a:bodyPr/>
                        <a:lstStyle/>
                        <a:p>
                          <a:pPr algn="ctr">
                            <a:defRPr>
                              <a:solidFill>
                                <a:schemeClr val="tx1"/>
                              </a:solidFill>
                            </a:defRPr>
                          </a:pPr>
                          <a:r>
                            <a:rPr sz="1600"/>
                            <a:t>50.892</a:t>
                          </a:r>
                          <a:endParaRPr sz="1600">
                            <a:latin typeface="Cambria Math"/>
                          </a:endParaRPr>
                        </a:p>
                      </a:txBody>
                      <a:tcPr/>
                    </a:tc>
                    <a:tc>
                      <a:txBody>
                        <a:bodyPr/>
                        <a:lstStyle/>
                        <a:p>
                          <a:pPr algn="ctr">
                            <a:defRPr>
                              <a:solidFill>
                                <a:schemeClr val="tx1"/>
                              </a:solidFill>
                            </a:defRPr>
                          </a:pPr>
                          <a:r>
                            <a:rPr sz="1600"/>
                            <a:t>53.672</a:t>
                          </a:r>
                          <a:endParaRPr sz="1600">
                            <a:latin typeface="Cambria Math"/>
                          </a:endParaRPr>
                        </a:p>
                      </a:txBody>
                      <a:tcPr/>
                    </a:tc>
                    <a:extLst>
                      <a:ext uri="{0D108BD9-81ED-4DB2-BD59-A6C34878D82A}">
                        <a16:rowId xmlns:a16="http://schemas.microsoft.com/office/drawing/2014/main" val="10007"/>
                      </a:ext>
                    </a:extLst>
                  </a:tr>
                  <a:tr h="370840">
                    <a:tc>
                      <a:txBody>
                        <a:bodyPr/>
                        <a:lstStyle/>
                        <a:p>
                          <a:pPr algn="ctr">
                            <a:defRPr sz="1600" b="1">
                              <a:solidFill>
                                <a:schemeClr val="tx1"/>
                              </a:solidFill>
                            </a:defRPr>
                          </a:pPr>
                          <a:endParaRPr dirty="0"/>
                        </a:p>
                      </a:txBody>
                      <a:tcPr/>
                    </a:tc>
                    <a:tc>
                      <a:txBody>
                        <a:bodyPr/>
                        <a:lstStyle/>
                        <a:p>
                          <a:pPr algn="ctr">
                            <a:defRPr>
                              <a:solidFill>
                                <a:schemeClr val="tx1"/>
                              </a:solidFill>
                            </a:defRPr>
                          </a:pPr>
                          <a:endParaRPr dirty="0"/>
                        </a:p>
                      </a:txBody>
                      <a:tcPr/>
                    </a:tc>
                    <a:tc>
                      <a:txBody>
                        <a:bodyPr/>
                        <a:lstStyle/>
                        <a:p>
                          <a:pPr algn="ctr">
                            <a:defRPr>
                              <a:solidFill>
                                <a:schemeClr val="tx1"/>
                              </a:solidFill>
                            </a:defRPr>
                          </a:pPr>
                          <a:r>
                            <a:rPr lang="en-US" dirty="0"/>
                            <a:t>…</a:t>
                          </a:r>
                          <a:endParaRPr dirty="0"/>
                        </a:p>
                      </a:txBody>
                      <a:tcPr/>
                    </a:tc>
                    <a:tc>
                      <a:txBody>
                        <a:bodyPr/>
                        <a:lstStyle/>
                        <a:p>
                          <a:pPr algn="ctr">
                            <a:defRPr>
                              <a:solidFill>
                                <a:schemeClr val="tx1"/>
                              </a:solidFill>
                            </a:defRPr>
                          </a:pPr>
                          <a:endParaRPr dirty="0"/>
                        </a:p>
                      </a:txBody>
                      <a:tcPr/>
                    </a:tc>
                    <a:tc>
                      <a:txBody>
                        <a:bodyPr/>
                        <a:lstStyle/>
                        <a:p>
                          <a:pPr algn="ctr">
                            <a:defRPr>
                              <a:solidFill>
                                <a:schemeClr val="tx1"/>
                              </a:solidFill>
                            </a:defRPr>
                          </a:pPr>
                          <a:endParaRPr dirty="0"/>
                        </a:p>
                      </a:txBody>
                      <a:tcPr/>
                    </a:tc>
                    <a:extLst>
                      <a:ext uri="{0D108BD9-81ED-4DB2-BD59-A6C34878D82A}">
                        <a16:rowId xmlns:a16="http://schemas.microsoft.com/office/drawing/2014/main" val="10008"/>
                      </a:ext>
                    </a:extLst>
                  </a:tr>
                </a:tbl>
              </a:graphicData>
            </a:graphic>
          </p:graphicFrame>
        </mc:Fallback>
      </mc:AlternateContent>
    </p:spTree>
    <p:custDataLst>
      <p:tags r:id="rId1"/>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Performing a Hypothesis Test for a Population Variance</a:t>
            </a:r>
            <a:r>
              <a:rPr lang="en-IN" dirty="0"/>
              <a:t>—Slide 10</a:t>
            </a:r>
            <a:endParaRPr dirty="0"/>
          </a:p>
        </p:txBody>
      </p:sp>
      <p:pic>
        <p:nvPicPr>
          <p:cNvPr id="7" name="Picture 6" descr="A chi squared distribution is shown with 29 degrees of freedom and a critical value of 49.588. The area under the curve to the right of the critical value is shaded and labeled &quot;alpha equals 0.01.&quot; This region is further labeled, &quot;Reject H sub 0.&quot; The region to the left of the critical value is labeled, &quot;Failed to Reject H sub 0.&quot;">
            <a:extLst>
              <a:ext uri="{FF2B5EF4-FFF2-40B4-BE49-F238E27FC236}">
                <a16:creationId xmlns:a16="http://schemas.microsoft.com/office/drawing/2014/main" id="{E26FA83C-413B-41C5-8CED-9CBC3F7E241B}"/>
              </a:ext>
            </a:extLst>
          </p:cNvPr>
          <p:cNvPicPr>
            <a:picLocks noChangeAspect="1"/>
          </p:cNvPicPr>
          <p:nvPr/>
        </p:nvPicPr>
        <p:blipFill rotWithShape="1">
          <a:blip r:embed="rId3"/>
          <a:srcRect b="9300"/>
          <a:stretch/>
        </p:blipFill>
        <p:spPr>
          <a:xfrm>
            <a:off x="1447800" y="1476144"/>
            <a:ext cx="6248400" cy="3905711"/>
          </a:xfrm>
          <a:prstGeom prst="rect">
            <a:avLst/>
          </a:prstGeom>
        </p:spPr>
      </p:pic>
      <p:sp>
        <p:nvSpPr>
          <p:cNvPr id="4" name="Text Placeholder 2">
            <a:extLst>
              <a:ext uri="{FF2B5EF4-FFF2-40B4-BE49-F238E27FC236}">
                <a16:creationId xmlns:a16="http://schemas.microsoft.com/office/drawing/2014/main" id="{2AE7BBC2-3166-49D8-8D8A-B86C8F53B7A5}"/>
              </a:ext>
            </a:extLst>
          </p:cNvPr>
          <p:cNvSpPr txBox="1">
            <a:spLocks/>
          </p:cNvSpPr>
          <p:nvPr/>
        </p:nvSpPr>
        <p:spPr>
          <a:xfrm>
            <a:off x="3886200" y="5573735"/>
            <a:ext cx="1371600" cy="509954"/>
          </a:xfrm>
          <a:prstGeom prst="rect">
            <a:avLst/>
          </a:prstGeom>
        </p:spPr>
        <p:txBody>
          <a:bodyPr>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defRPr sz="2800"/>
            </a:pPr>
            <a:r>
              <a:rPr lang="en-US" sz="2800" dirty="0"/>
              <a:t>Figure 3</a:t>
            </a:r>
          </a:p>
        </p:txBody>
      </p:sp>
    </p:spTree>
    <p:custDataLst>
      <p:tags r:id="rId1"/>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Performing a Hypothesis Test for a Population Variance</a:t>
            </a:r>
            <a:r>
              <a:rPr lang="en-IN" dirty="0"/>
              <a:t>—Slide 11</a:t>
            </a:r>
            <a:endParaRPr dirty="0"/>
          </a:p>
        </p:txBody>
      </p:sp>
      <p:sp>
        <p:nvSpPr>
          <p:cNvPr id="3" name="Text Placeholder 2"/>
          <p:cNvSpPr>
            <a:spLocks noGrp="1"/>
          </p:cNvSpPr>
          <p:nvPr>
            <p:ph type="body" sz="quarter" idx="10"/>
          </p:nvPr>
        </p:nvSpPr>
        <p:spPr/>
        <p:txBody>
          <a:bodyPr>
            <a:normAutofit/>
          </a:bodyPr>
          <a:lstStyle/>
          <a:p>
            <a:r>
              <a:rPr lang="en-US" sz="2800" b="1" dirty="0"/>
              <a:t>Step 5: </a:t>
            </a:r>
            <a:r>
              <a:rPr lang="en-US" dirty="0"/>
              <a:t>Collect the sample data and compute the value of the test statistic. </a:t>
            </a:r>
          </a:p>
          <a:p>
            <a:r>
              <a:rPr lang="en-US" sz="2800" dirty="0"/>
              <a:t>A sample of </a:t>
            </a:r>
            <a:r>
              <a:rPr lang="en-US" sz="2800" dirty="0">
                <a:latin typeface="Cambria Math"/>
              </a:rPr>
              <a:t>30</a:t>
            </a:r>
            <a:r>
              <a:rPr lang="en-US" sz="2800" dirty="0"/>
              <a:t> tablets is evaluated, and the sample standard deviation is found to be </a:t>
            </a:r>
            <a:r>
              <a:rPr lang="en-US" sz="2800" dirty="0">
                <a:latin typeface="Cambria Math"/>
              </a:rPr>
              <a:t>0.14</a:t>
            </a:r>
            <a:r>
              <a:rPr lang="en-US" sz="2800" dirty="0"/>
              <a:t> milligram.</a:t>
            </a:r>
          </a:p>
          <a:p>
            <a:pPr algn="ctr">
              <a:defRPr sz="2800"/>
            </a:pPr>
            <a:endParaRPr lang="en-IN" sz="2800" dirty="0"/>
          </a:p>
          <a:p>
            <a:pPr algn="ctr">
              <a:defRPr sz="2800"/>
            </a:pPr>
            <a:endParaRPr sz="2800" dirty="0"/>
          </a:p>
        </p:txBody>
      </p:sp>
      <p:pic>
        <p:nvPicPr>
          <p:cNvPr id="6" name="Picture 5" descr="Chi square equals open parenthesis n minus 1 close parenthesis times s squared whole divided by sigma naught squared, equals open parenthesis 30 minus 1 close parenthesis times 0.14 squared whole divided by 0.10 squared, equals 56.84.">
            <a:extLst>
              <a:ext uri="{FF2B5EF4-FFF2-40B4-BE49-F238E27FC236}">
                <a16:creationId xmlns:a16="http://schemas.microsoft.com/office/drawing/2014/main" id="{19620228-DB15-95A7-D274-8D58E601B15C}"/>
              </a:ext>
            </a:extLst>
          </p:cNvPr>
          <p:cNvPicPr>
            <a:picLocks noChangeAspect="1"/>
          </p:cNvPicPr>
          <p:nvPr/>
        </p:nvPicPr>
        <p:blipFill>
          <a:blip r:embed="rId3"/>
          <a:stretch>
            <a:fillRect/>
          </a:stretch>
        </p:blipFill>
        <p:spPr>
          <a:xfrm>
            <a:off x="1588500" y="3429000"/>
            <a:ext cx="5967000" cy="1224000"/>
          </a:xfrm>
          <a:prstGeom prst="rect">
            <a:avLst/>
          </a:prstGeom>
        </p:spPr>
      </p:pic>
    </p:spTree>
    <p:custDataLst>
      <p:tags r:id="rId1"/>
    </p:custData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Performing a Hypothesis Test for a Population Variance</a:t>
            </a:r>
            <a:r>
              <a:rPr lang="en-IN" dirty="0"/>
              <a:t>—Slide 12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IN" sz="2800" b="1" dirty="0"/>
                  <a:t>Step 6: </a:t>
                </a:r>
                <a:r>
                  <a:rPr lang="en-US" dirty="0"/>
                  <a:t>Make the decision and state the conclusion in terms of the original question. </a:t>
                </a:r>
                <a:endParaRPr lang="en-IN" dirty="0"/>
              </a:p>
              <a:p>
                <a:pPr>
                  <a:defRPr sz="2800"/>
                </a:pPr>
                <a:r>
                  <a:rPr lang="en-IN" sz="2800" dirty="0"/>
                  <a:t>Since the test statistic, </a:t>
                </a:r>
                <a:r>
                  <a:rPr lang="el-GR" dirty="0">
                    <a:latin typeface="Cambria Math" panose="02040503050406030204" pitchFamily="18" charset="0"/>
                    <a:ea typeface="Cambria Math" panose="02040503050406030204" pitchFamily="18" charset="0"/>
                  </a:rPr>
                  <a:t>χ</a:t>
                </a:r>
                <a:r>
                  <a:rPr lang="el-GR" dirty="0">
                    <a:latin typeface="Calibri" panose="020F0502020204030204" pitchFamily="34" charset="0"/>
                    <a:ea typeface="Calibri" panose="020F0502020204030204" pitchFamily="34" charset="0"/>
                    <a:cs typeface="Calibri" panose="020F0502020204030204" pitchFamily="34" charset="0"/>
                  </a:rPr>
                  <a:t>² </a:t>
                </a:r>
                <a14:m>
                  <m:oMath xmlns:m="http://schemas.openxmlformats.org/officeDocument/2006/math">
                    <m:r>
                      <a:rPr lang="ar-AE">
                        <a:latin typeface="Cambria Math" panose="02040503050406030204" pitchFamily="18" charset="0"/>
                      </a:rPr>
                      <m:t>=</m:t>
                    </m:r>
                    <m:r>
                      <a:rPr lang="ar-AE">
                        <a:latin typeface="Cambria Math" panose="02040503050406030204" pitchFamily="18" charset="0"/>
                      </a:rPr>
                      <m:t>56</m:t>
                    </m:r>
                    <m:r>
                      <a:rPr lang="ar-AE">
                        <a:latin typeface="Cambria Math" panose="02040503050406030204" pitchFamily="18" charset="0"/>
                      </a:rPr>
                      <m:t>.</m:t>
                    </m:r>
                    <m:r>
                      <a:rPr lang="ar-AE">
                        <a:latin typeface="Cambria Math" panose="02040503050406030204" pitchFamily="18" charset="0"/>
                      </a:rPr>
                      <m:t>84</m:t>
                    </m:r>
                  </m:oMath>
                </a14:m>
                <a:r>
                  <a:rPr lang="ar-AE" sz="2800" dirty="0"/>
                  <a:t>, </a:t>
                </a:r>
                <a:r>
                  <a:rPr lang="en-IN" sz="2800" dirty="0"/>
                  <a:t>exceeds the critical value, </a:t>
                </a:r>
                <a:r>
                  <a:rPr lang="en-IN" sz="2800" dirty="0">
                    <a:latin typeface="Cambria Math"/>
                  </a:rPr>
                  <a:t>49.588</a:t>
                </a:r>
                <a:r>
                  <a:rPr lang="en-IN" sz="2800" dirty="0"/>
                  <a:t>, we will conclude the test statistic is too rare to have been caused by ordinary sampling variation. The null hypothesis is rejected in favor of the alternative hypothesis.</a:t>
                </a:r>
              </a:p>
              <a:p>
                <a:pPr algn="ctr">
                  <a:defRPr sz="2800"/>
                </a:pP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3"/>
                <a:stretch>
                  <a:fillRect l="-1481" t="-1227" r="-815"/>
                </a:stretch>
              </a:blipFill>
            </p:spPr>
            <p:txBody>
              <a:bodyPr/>
              <a:lstStyle/>
              <a:p>
                <a:r>
                  <a:rPr lang="en-IN">
                    <a:noFill/>
                  </a:rPr>
                  <a:t> </a:t>
                </a:r>
              </a:p>
            </p:txBody>
          </p:sp>
        </mc:Fallback>
      </mc:AlternateContent>
      <p:pic>
        <p:nvPicPr>
          <p:cNvPr id="4" name="Picture 3" descr="A graph shows the region in which the null hypothesis is rejected and the region in which the null hypothesis is not rejected. It shows a horizontal number line labeled &quot;chi-squared&quot; marked with a dashed vertical line drawn at the critical value, 49.588. The region to the left of the vertical line is labeled, &quot;Failed to Reject H sub 0&quot; and the region to the right is labeled, &quot;Reject H sub 0.&quot; The test statistic value is marked to the right of the vertical line and labeled &quot;chi-squared equals  56.84.&quot;">
            <a:extLst>
              <a:ext uri="{FF2B5EF4-FFF2-40B4-BE49-F238E27FC236}">
                <a16:creationId xmlns:a16="http://schemas.microsoft.com/office/drawing/2014/main" id="{EAED56C6-71BA-4885-8949-400CBA2A71D5}"/>
              </a:ext>
            </a:extLst>
          </p:cNvPr>
          <p:cNvPicPr>
            <a:picLocks noChangeAspect="1"/>
          </p:cNvPicPr>
          <p:nvPr/>
        </p:nvPicPr>
        <p:blipFill>
          <a:blip r:embed="rId4"/>
          <a:stretch>
            <a:fillRect/>
          </a:stretch>
        </p:blipFill>
        <p:spPr>
          <a:xfrm>
            <a:off x="838200" y="4250999"/>
            <a:ext cx="7467600" cy="1609090"/>
          </a:xfrm>
          <a:prstGeom prst="rect">
            <a:avLst/>
          </a:prstGeom>
        </p:spPr>
      </p:pic>
    </p:spTree>
    <p:custDataLst>
      <p:tags r:id="rId1"/>
    </p:custDataLst>
    <p:extLst>
      <p:ext uri="{BB962C8B-B14F-4D97-AF65-F5344CB8AC3E}">
        <p14:creationId xmlns:p14="http://schemas.microsoft.com/office/powerpoint/2010/main" val="7873214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Performing a Hypothesis Test for a Population Variance</a:t>
            </a:r>
            <a:r>
              <a:rPr lang="en-IN" dirty="0"/>
              <a:t>—Slide 13</a:t>
            </a:r>
            <a:endParaRPr dirty="0"/>
          </a:p>
        </p:txBody>
      </p:sp>
      <p:sp>
        <p:nvSpPr>
          <p:cNvPr id="3" name="Text Placeholder 2"/>
          <p:cNvSpPr>
            <a:spLocks noGrp="1"/>
          </p:cNvSpPr>
          <p:nvPr>
            <p:ph type="body" sz="quarter" idx="10"/>
          </p:nvPr>
        </p:nvSpPr>
        <p:spPr/>
        <p:txBody>
          <a:bodyPr>
            <a:normAutofit/>
          </a:bodyPr>
          <a:lstStyle/>
          <a:p>
            <a:r>
              <a:rPr lang="en-IN" b="1" dirty="0"/>
              <a:t>Conclusion and Interpretation:</a:t>
            </a:r>
            <a:r>
              <a:rPr lang="en-IN" dirty="0"/>
              <a:t> T</a:t>
            </a:r>
            <a:r>
              <a:rPr sz="2800" dirty="0"/>
              <a:t>here is overwhelming evidence that the process variation exceeds the desired level. The quality control manager will likely shut down the manufacturing process.</a:t>
            </a:r>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a:t>
            </a:r>
            <a:r>
              <a:rPr lang="el-GR" dirty="0">
                <a:latin typeface="Cambria Math" panose="02040503050406030204" pitchFamily="18" charset="0"/>
                <a:ea typeface="Cambria Math" panose="02040503050406030204" pitchFamily="18" charset="0"/>
              </a:rPr>
              <a:t>χ</a:t>
            </a:r>
            <a:r>
              <a:rPr lang="el-GR" dirty="0">
                <a:latin typeface="Calibri" panose="020F0502020204030204" pitchFamily="34" charset="0"/>
                <a:ea typeface="Calibri" panose="020F0502020204030204" pitchFamily="34" charset="0"/>
                <a:cs typeface="Calibri" panose="020F0502020204030204" pitchFamily="34" charset="0"/>
              </a:rPr>
              <a:t>²</a:t>
            </a:r>
            <a:r>
              <a:rPr dirty="0"/>
              <a:t>-Test</a:t>
            </a:r>
            <a:r>
              <a:rPr sz="2800" dirty="0"/>
              <a:t> </a:t>
            </a:r>
            <a:r>
              <a:rPr dirty="0"/>
              <a:t>Statistic</a:t>
            </a:r>
          </a:p>
        </p:txBody>
      </p:sp>
      <p:sp>
        <p:nvSpPr>
          <p:cNvPr id="3" name="Text Placeholder 2"/>
          <p:cNvSpPr>
            <a:spLocks noGrp="1"/>
          </p:cNvSpPr>
          <p:nvPr>
            <p:ph type="body" sz="quarter" idx="10"/>
          </p:nvPr>
        </p:nvSpPr>
        <p:spPr>
          <a:xfrm>
            <a:off x="457200" y="1082078"/>
            <a:ext cx="8229600" cy="3261322"/>
          </a:xfrm>
        </p:spPr>
        <p:txBody>
          <a:bodyPr>
            <a:normAutofit/>
          </a:bodyPr>
          <a:lstStyle/>
          <a:p>
            <a:pPr>
              <a:defRPr sz="2800"/>
            </a:pPr>
            <a:r>
              <a:rPr sz="2800" dirty="0"/>
              <a:t>If we have a random sample of size </a:t>
            </a:r>
            <a:r>
              <a:rPr lang="en-US" sz="2800" i="1" dirty="0"/>
              <a:t>n</a:t>
            </a:r>
            <a:r>
              <a:rPr sz="2800" dirty="0"/>
              <a:t> taken from a normal population, then the sampling distribution of the test statistic is given by</a:t>
            </a:r>
          </a:p>
          <a:p>
            <a:pPr algn="ctr">
              <a:defRPr sz="2800"/>
            </a:pPr>
            <a:endParaRPr sz="2800" dirty="0"/>
          </a:p>
          <a:p>
            <a:endParaRPr sz="2800" dirty="0"/>
          </a:p>
        </p:txBody>
      </p:sp>
      <p:pic>
        <p:nvPicPr>
          <p:cNvPr id="6" name="Picture 5" descr="Chi square equals open parenthesis n minus 1 close parenthesis times s squared divided by sigma squared.">
            <a:extLst>
              <a:ext uri="{FF2B5EF4-FFF2-40B4-BE49-F238E27FC236}">
                <a16:creationId xmlns:a16="http://schemas.microsoft.com/office/drawing/2014/main" id="{2CB03EA4-C61A-3D36-AB7B-F8EA5C0A1389}"/>
              </a:ext>
            </a:extLst>
          </p:cNvPr>
          <p:cNvPicPr>
            <a:picLocks noChangeAspect="1"/>
          </p:cNvPicPr>
          <p:nvPr/>
        </p:nvPicPr>
        <p:blipFill>
          <a:blip r:embed="rId3"/>
          <a:stretch>
            <a:fillRect/>
          </a:stretch>
        </p:blipFill>
        <p:spPr>
          <a:xfrm>
            <a:off x="3652837" y="2508489"/>
            <a:ext cx="1838325" cy="866775"/>
          </a:xfrm>
          <a:prstGeom prst="rect">
            <a:avLst/>
          </a:prstGeom>
        </p:spPr>
      </p:pic>
      <p:sp>
        <p:nvSpPr>
          <p:cNvPr id="7" name="TextBox 6">
            <a:extLst>
              <a:ext uri="{FF2B5EF4-FFF2-40B4-BE49-F238E27FC236}">
                <a16:creationId xmlns:a16="http://schemas.microsoft.com/office/drawing/2014/main" id="{A9768C5D-907A-1A36-0955-0A96A12973FF}"/>
              </a:ext>
            </a:extLst>
          </p:cNvPr>
          <p:cNvSpPr txBox="1"/>
          <p:nvPr/>
        </p:nvSpPr>
        <p:spPr>
          <a:xfrm>
            <a:off x="457200" y="3339405"/>
            <a:ext cx="8229600" cy="954107"/>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800" b="0" i="0" u="none" strike="noStrike" kern="1200" cap="none" spc="0" normalizeH="0" baseline="0" noProof="0" dirty="0">
                <a:ln>
                  <a:noFill/>
                </a:ln>
                <a:solidFill>
                  <a:srgbClr val="000000"/>
                </a:solidFill>
                <a:effectLst/>
                <a:uLnTx/>
                <a:uFillTx/>
                <a:latin typeface="Calibri"/>
                <a:ea typeface="+mn-ea"/>
                <a:cs typeface="+mn-cs"/>
              </a:rPr>
              <a:t>which has a chi-square distribution with </a:t>
            </a:r>
            <a:r>
              <a:rPr kumimoji="0" lang="en-US" sz="2800" b="0" i="1" u="none" strike="noStrike" kern="1200" cap="none" spc="0" normalizeH="0" baseline="0" noProof="0" dirty="0">
                <a:ln>
                  <a:noFill/>
                </a:ln>
                <a:solidFill>
                  <a:srgbClr val="000000"/>
                </a:solidFill>
                <a:effectLst/>
                <a:uLnTx/>
                <a:uFillTx/>
                <a:latin typeface="Calibri"/>
                <a:ea typeface="+mn-ea"/>
                <a:cs typeface="+mn-cs"/>
              </a:rPr>
              <a:t>n</a:t>
            </a:r>
            <a:r>
              <a:rPr kumimoji="0" lang="en-US" sz="2800" b="0" i="0" u="none" strike="noStrike" kern="1200" cap="none" spc="0" normalizeH="0" baseline="0" noProof="0" dirty="0">
                <a:ln>
                  <a:noFill/>
                </a:ln>
                <a:solidFill>
                  <a:srgbClr val="000000"/>
                </a:solidFill>
                <a:effectLst/>
                <a:uLnTx/>
                <a:uFillTx/>
                <a:latin typeface="Calibri"/>
                <a:ea typeface="+mn-ea"/>
                <a:cs typeface="+mn-cs"/>
              </a:rPr>
              <a:t> </a:t>
            </a:r>
            <a:r>
              <a:rPr kumimoji="0" lang="en-US" sz="28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0" lang="en-US" sz="2800" b="0" i="0" u="none" strike="noStrike" kern="1200" cap="none" spc="0" normalizeH="0" baseline="0" noProof="0" dirty="0">
                <a:ln>
                  <a:noFill/>
                </a:ln>
                <a:solidFill>
                  <a:srgbClr val="000000"/>
                </a:solidFill>
                <a:effectLst/>
                <a:uLnTx/>
                <a:uFillTx/>
                <a:latin typeface="Calibri"/>
                <a:ea typeface="+mn-ea"/>
                <a:cs typeface="+mn-cs"/>
              </a:rPr>
              <a:t> 1 degrees of freedom.</a:t>
            </a:r>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1</a:t>
            </a:r>
            <a:r>
              <a:rPr dirty="0"/>
              <a:t>: Performing a Hypothesis Test for a Population Variance</a:t>
            </a:r>
            <a:r>
              <a:rPr lang="en-IN" dirty="0"/>
              <a:t>—Slide 1</a:t>
            </a:r>
            <a:endParaRPr dirty="0"/>
          </a:p>
        </p:txBody>
      </p:sp>
      <p:sp>
        <p:nvSpPr>
          <p:cNvPr id="3" name="Text Placeholder 2"/>
          <p:cNvSpPr>
            <a:spLocks noGrp="1"/>
          </p:cNvSpPr>
          <p:nvPr>
            <p:ph type="body" sz="quarter" idx="10"/>
          </p:nvPr>
        </p:nvSpPr>
        <p:spPr/>
        <p:txBody>
          <a:bodyPr>
            <a:normAutofit/>
          </a:bodyPr>
          <a:lstStyle/>
          <a:p>
            <a:pPr>
              <a:defRPr sz="2800"/>
            </a:pPr>
            <a:r>
              <a:rPr sz="2800" dirty="0"/>
              <a:t>A drug manufacturer believes that the manufacturing process is in control if the standard deviation of the dosage in each tablet is at most </a:t>
            </a:r>
            <a:r>
              <a:rPr sz="2800" dirty="0">
                <a:latin typeface="Cambria Math"/>
              </a:rPr>
              <a:t>0.10</a:t>
            </a:r>
            <a:r>
              <a:rPr sz="2800" dirty="0"/>
              <a:t> milligram. The quality control manager is willing to shut down the manufacturing process if there is overwhelming evidence that the process has excessive variation. A sample of </a:t>
            </a:r>
            <a:r>
              <a:rPr sz="2800" dirty="0">
                <a:latin typeface="Cambria Math"/>
              </a:rPr>
              <a:t>30</a:t>
            </a:r>
            <a:r>
              <a:rPr sz="2800" dirty="0"/>
              <a:t> tablets is evaluated and the sample standard deviation is found to be </a:t>
            </a:r>
            <a:r>
              <a:rPr sz="2800" dirty="0">
                <a:latin typeface="Cambria Math"/>
              </a:rPr>
              <a:t>0.14</a:t>
            </a:r>
            <a:r>
              <a:rPr sz="2800" dirty="0"/>
              <a:t> milligram. Assuming that the data are collected from a normal population, should the quality control manager shut down the manufacturing process? Use</a:t>
            </a:r>
            <a:r>
              <a:rPr lang="en-US" sz="2800" dirty="0"/>
              <a:t> </a:t>
            </a:r>
            <a:r>
              <a:rPr lang="el-GR" i="1" dirty="0">
                <a:latin typeface="Calibri" panose="020F0502020204030204" pitchFamily="34" charset="0"/>
                <a:ea typeface="Calibri" panose="020F0502020204030204" pitchFamily="34" charset="0"/>
                <a:cs typeface="Calibri" panose="020F0502020204030204" pitchFamily="34" charset="0"/>
              </a:rPr>
              <a:t>α</a:t>
            </a:r>
            <a:r>
              <a:rPr lang="en-US" i="1" dirty="0">
                <a:latin typeface="Calibri" panose="020F0502020204030204" pitchFamily="34" charset="0"/>
                <a:ea typeface="Calibri" panose="020F0502020204030204" pitchFamily="34" charset="0"/>
                <a:cs typeface="Calibri" panose="020F0502020204030204" pitchFamily="34" charset="0"/>
              </a:rPr>
              <a:t> </a:t>
            </a:r>
            <a:r>
              <a:rPr lang="en-US" sz="2800" dirty="0"/>
              <a:t>= 0.01</a:t>
            </a:r>
            <a:r>
              <a:rPr sz="2800" dirty="0"/>
              <a:t>.</a:t>
            </a:r>
            <a:r>
              <a:rPr lang="el-GR" dirty="0">
                <a:latin typeface="Cambria Math" panose="02040503050406030204" pitchFamily="18" charset="0"/>
                <a:ea typeface="Cambria Math" panose="02040503050406030204" pitchFamily="18" charset="0"/>
                <a:cs typeface="Calibri" panose="020F0502020204030204" pitchFamily="34" charset="0"/>
              </a:rPr>
              <a:t> </a:t>
            </a:r>
            <a:endParaRPr sz="2800" dirty="0"/>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Performing a Hypothesis Test for a Population Variance</a:t>
            </a:r>
            <a:r>
              <a:rPr lang="en-IN"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lang="en-US" sz="2800" b="1" dirty="0"/>
              <a:t>Step  1: </a:t>
            </a:r>
            <a:r>
              <a:rPr lang="en-US" dirty="0"/>
              <a:t>Determine the null hypothesis. In this process, select the appropriate statistical measure, such as the population mean, proportion, or variance. </a:t>
            </a:r>
          </a:p>
          <a:p>
            <a:pPr>
              <a:defRPr sz="2800"/>
            </a:pPr>
            <a:r>
              <a:rPr sz="2800" dirty="0"/>
              <a:t>The null hypothesis is that the manufacturing process does not have excessive variation. Since the issue in this example is variation and specifically discusses the standard deviation, the hypothesis can be stated in terms of the variance. The null hypothesis is written as</a:t>
            </a:r>
          </a:p>
        </p:txBody>
      </p:sp>
      <p:pic>
        <p:nvPicPr>
          <p:cNvPr id="6" name="Picture 5" descr="H naught colon sigma squared equals 0.01.">
            <a:extLst>
              <a:ext uri="{FF2B5EF4-FFF2-40B4-BE49-F238E27FC236}">
                <a16:creationId xmlns:a16="http://schemas.microsoft.com/office/drawing/2014/main" id="{3D597501-56B0-649B-8EC9-6A898BC646A7}"/>
              </a:ext>
            </a:extLst>
          </p:cNvPr>
          <p:cNvPicPr>
            <a:picLocks noChangeAspect="1"/>
          </p:cNvPicPr>
          <p:nvPr/>
        </p:nvPicPr>
        <p:blipFill>
          <a:blip r:embed="rId3"/>
          <a:stretch>
            <a:fillRect/>
          </a:stretch>
        </p:blipFill>
        <p:spPr>
          <a:xfrm>
            <a:off x="526257" y="5086113"/>
            <a:ext cx="1995000" cy="504000"/>
          </a:xfrm>
          <a:prstGeom prst="rect">
            <a:avLst/>
          </a:prstGeom>
        </p:spPr>
      </p:pic>
    </p:spTree>
    <p:custDataLst>
      <p:tags r:id="rId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Performing a Hypothesis Test for a Population Variance</a:t>
            </a:r>
            <a:r>
              <a:rPr lang="en-IN" dirty="0"/>
              <a:t>—Slide 3</a:t>
            </a:r>
            <a:endParaRPr dirty="0"/>
          </a:p>
        </p:txBody>
      </p:sp>
      <p:sp>
        <p:nvSpPr>
          <p:cNvPr id="3" name="Text Placeholder 2"/>
          <p:cNvSpPr>
            <a:spLocks noGrp="1"/>
          </p:cNvSpPr>
          <p:nvPr>
            <p:ph type="body" sz="quarter" idx="10"/>
          </p:nvPr>
        </p:nvSpPr>
        <p:spPr/>
        <p:txBody>
          <a:bodyPr>
            <a:normAutofit/>
          </a:bodyPr>
          <a:lstStyle/>
          <a:p>
            <a:pPr>
              <a:defRPr sz="2800"/>
            </a:pPr>
            <a:r>
              <a:rPr lang="en-US" sz="2800" b="1" dirty="0"/>
              <a:t>Step 2: </a:t>
            </a:r>
            <a:r>
              <a:rPr lang="en-US" dirty="0"/>
              <a:t>Determine the alternative hypothesis and whether it should be one-sided or two-sided. </a:t>
            </a:r>
          </a:p>
          <a:p>
            <a:pPr>
              <a:defRPr sz="2800"/>
            </a:pPr>
            <a:r>
              <a:rPr dirty="0"/>
              <a:t>Most hypothesis t</a:t>
            </a:r>
            <a:r>
              <a:rPr sz="2800" dirty="0"/>
              <a:t>ests concerning a variance will be one-sided. Small variation is desirable, while too much variation is undesirable. Because we are interested in determining if there is evidence that the process has excessive variation, the test will be one-tailed. The alternative hypothesis is written as</a:t>
            </a:r>
            <a:endParaRPr lang="en-US" sz="2800" dirty="0"/>
          </a:p>
        </p:txBody>
      </p:sp>
      <p:pic>
        <p:nvPicPr>
          <p:cNvPr id="8" name="Picture 7" descr="H subscript a colon sigma squared is greater than 0.01.">
            <a:extLst>
              <a:ext uri="{FF2B5EF4-FFF2-40B4-BE49-F238E27FC236}">
                <a16:creationId xmlns:a16="http://schemas.microsoft.com/office/drawing/2014/main" id="{604D8F09-17D7-D7D7-5889-C9D04A7D611F}"/>
              </a:ext>
            </a:extLst>
          </p:cNvPr>
          <p:cNvPicPr>
            <a:picLocks noChangeAspect="1"/>
          </p:cNvPicPr>
          <p:nvPr/>
        </p:nvPicPr>
        <p:blipFill>
          <a:blip r:embed="rId3"/>
          <a:stretch>
            <a:fillRect/>
          </a:stretch>
        </p:blipFill>
        <p:spPr>
          <a:xfrm>
            <a:off x="5622129" y="4138610"/>
            <a:ext cx="1852500" cy="468000"/>
          </a:xfrm>
          <a:prstGeom prst="rect">
            <a:avLst/>
          </a:prstGeom>
        </p:spPr>
      </p:pic>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Performing a Hypothesis Test for a Population Variance</a:t>
            </a:r>
            <a:r>
              <a:rPr lang="en-IN" dirty="0"/>
              <a:t>—Slide 4</a:t>
            </a:r>
            <a:endParaRPr dirty="0"/>
          </a:p>
        </p:txBody>
      </p:sp>
      <p:sp>
        <p:nvSpPr>
          <p:cNvPr id="3" name="Text Placeholder 2"/>
          <p:cNvSpPr>
            <a:spLocks noGrp="1"/>
          </p:cNvSpPr>
          <p:nvPr>
            <p:ph type="body" sz="quarter" idx="10"/>
          </p:nvPr>
        </p:nvSpPr>
        <p:spPr/>
        <p:txBody>
          <a:bodyPr>
            <a:normAutofit/>
          </a:bodyPr>
          <a:lstStyle/>
          <a:p>
            <a:pPr>
              <a:defRPr sz="2800"/>
            </a:pPr>
            <a:r>
              <a:rPr lang="en-US" sz="2800" b="1" dirty="0"/>
              <a:t>Step 3: </a:t>
            </a:r>
            <a:r>
              <a:rPr lang="en-US" dirty="0"/>
              <a:t>Select the appropriate test statistic based on the information at hand and the assumptions you are willing to make. </a:t>
            </a:r>
          </a:p>
          <a:p>
            <a:pPr>
              <a:defRPr sz="2800"/>
            </a:pPr>
            <a:r>
              <a:rPr lang="en-US" sz="2800" dirty="0"/>
              <a:t>The test statistic will change rather dramatically. In the previous test statistics, the goal was to measure how far the sample statistic, </a:t>
            </a:r>
          </a:p>
        </p:txBody>
      </p:sp>
      <p:pic>
        <p:nvPicPr>
          <p:cNvPr id="5" name="Picture 4" descr="x bar or p hat">
            <a:extLst>
              <a:ext uri="{FF2B5EF4-FFF2-40B4-BE49-F238E27FC236}">
                <a16:creationId xmlns:a16="http://schemas.microsoft.com/office/drawing/2014/main" id="{EB512EF4-BAD7-BE97-3876-D8DB3A72FF35}"/>
              </a:ext>
            </a:extLst>
          </p:cNvPr>
          <p:cNvPicPr>
            <a:picLocks noChangeAspect="1"/>
          </p:cNvPicPr>
          <p:nvPr/>
        </p:nvPicPr>
        <p:blipFill>
          <a:blip r:embed="rId3"/>
          <a:stretch>
            <a:fillRect/>
          </a:stretch>
        </p:blipFill>
        <p:spPr>
          <a:xfrm>
            <a:off x="3962399" y="3325483"/>
            <a:ext cx="936000" cy="484517"/>
          </a:xfrm>
          <a:prstGeom prst="rect">
            <a:avLst/>
          </a:prstGeom>
        </p:spPr>
      </p:pic>
      <p:sp>
        <p:nvSpPr>
          <p:cNvPr id="7" name="TextBox 6">
            <a:extLst>
              <a:ext uri="{FF2B5EF4-FFF2-40B4-BE49-F238E27FC236}">
                <a16:creationId xmlns:a16="http://schemas.microsoft.com/office/drawing/2014/main" id="{54D92560-0C3D-7412-4136-9A33452E701C}"/>
              </a:ext>
            </a:extLst>
          </p:cNvPr>
          <p:cNvSpPr txBox="1"/>
          <p:nvPr/>
        </p:nvSpPr>
        <p:spPr>
          <a:xfrm>
            <a:off x="4953000" y="3276827"/>
            <a:ext cx="2133600"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was from the </a:t>
            </a:r>
            <a:endParaRPr lang="en-IN" dirty="0"/>
          </a:p>
        </p:txBody>
      </p:sp>
      <p:sp>
        <p:nvSpPr>
          <p:cNvPr id="9" name="TextBox 8">
            <a:extLst>
              <a:ext uri="{FF2B5EF4-FFF2-40B4-BE49-F238E27FC236}">
                <a16:creationId xmlns:a16="http://schemas.microsoft.com/office/drawing/2014/main" id="{0935EDB5-6B3B-8EFD-1A0F-C43647BD971B}"/>
              </a:ext>
            </a:extLst>
          </p:cNvPr>
          <p:cNvSpPr txBox="1"/>
          <p:nvPr/>
        </p:nvSpPr>
        <p:spPr>
          <a:xfrm>
            <a:off x="457200" y="3760340"/>
            <a:ext cx="8471647" cy="954107"/>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hypothesized value. The test statistic for a population variance is given by</a:t>
            </a:r>
            <a:endParaRPr lang="en-IN" dirty="0"/>
          </a:p>
        </p:txBody>
      </p:sp>
      <p:pic>
        <p:nvPicPr>
          <p:cNvPr id="6" name="Picture 5" descr="Chi squared equals open parenthesis n minus 1 close parenthesis times s squared whole divided by Sigma naught squared with n minus 1 degrees of freedom.">
            <a:extLst>
              <a:ext uri="{FF2B5EF4-FFF2-40B4-BE49-F238E27FC236}">
                <a16:creationId xmlns:a16="http://schemas.microsoft.com/office/drawing/2014/main" id="{76E1FF31-EE07-D5CC-2180-6DADB645B804}"/>
              </a:ext>
            </a:extLst>
          </p:cNvPr>
          <p:cNvPicPr>
            <a:picLocks noChangeAspect="1"/>
          </p:cNvPicPr>
          <p:nvPr/>
        </p:nvPicPr>
        <p:blipFill>
          <a:blip r:embed="rId4"/>
          <a:stretch>
            <a:fillRect/>
          </a:stretch>
        </p:blipFill>
        <p:spPr>
          <a:xfrm>
            <a:off x="1721672" y="4851400"/>
            <a:ext cx="6353454" cy="1008000"/>
          </a:xfrm>
          <a:prstGeom prst="rect">
            <a:avLst/>
          </a:prstGeom>
        </p:spPr>
      </p:pic>
    </p:spTree>
    <p:custDataLst>
      <p:tags r:id="rId1"/>
    </p:custDataLst>
    <p:extLst>
      <p:ext uri="{BB962C8B-B14F-4D97-AF65-F5344CB8AC3E}">
        <p14:creationId xmlns:p14="http://schemas.microsoft.com/office/powerpoint/2010/main" val="37615322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Performing a Hypothesis Test for a Population Variance</a:t>
            </a:r>
            <a:r>
              <a:rPr lang="en-IN" dirty="0"/>
              <a:t>—Slide 5</a:t>
            </a:r>
            <a:endParaRPr dirty="0"/>
          </a:p>
        </p:txBody>
      </p:sp>
      <p:sp>
        <p:nvSpPr>
          <p:cNvPr id="3" name="Text Placeholder 2"/>
          <p:cNvSpPr>
            <a:spLocks noGrp="1"/>
          </p:cNvSpPr>
          <p:nvPr>
            <p:ph type="body" sz="quarter" idx="10"/>
          </p:nvPr>
        </p:nvSpPr>
        <p:spPr>
          <a:xfrm>
            <a:off x="457200" y="1029287"/>
            <a:ext cx="7162800" cy="570913"/>
          </a:xfrm>
        </p:spPr>
        <p:txBody>
          <a:bodyPr>
            <a:normAutofit/>
          </a:bodyPr>
          <a:lstStyle/>
          <a:p>
            <a:pPr>
              <a:defRPr sz="2800"/>
            </a:pPr>
            <a:r>
              <a:rPr lang="en-IN" sz="2800" dirty="0"/>
              <a:t>Let's look at the pieces of this statistic. The term</a:t>
            </a:r>
            <a:endParaRPr sz="2800" i="1" dirty="0"/>
          </a:p>
        </p:txBody>
      </p:sp>
      <p:pic>
        <p:nvPicPr>
          <p:cNvPr id="6" name="Picture 5" descr="Sigma naught squared.">
            <a:extLst>
              <a:ext uri="{FF2B5EF4-FFF2-40B4-BE49-F238E27FC236}">
                <a16:creationId xmlns:a16="http://schemas.microsoft.com/office/drawing/2014/main" id="{E309ACED-9374-88F9-1DF1-6C4740E3FE47}"/>
              </a:ext>
            </a:extLst>
          </p:cNvPr>
          <p:cNvPicPr>
            <a:picLocks noChangeAspect="1"/>
          </p:cNvPicPr>
          <p:nvPr/>
        </p:nvPicPr>
        <p:blipFill>
          <a:blip r:embed="rId3"/>
          <a:stretch>
            <a:fillRect/>
          </a:stretch>
        </p:blipFill>
        <p:spPr>
          <a:xfrm>
            <a:off x="7543800" y="1075710"/>
            <a:ext cx="333375" cy="457200"/>
          </a:xfrm>
          <a:prstGeom prst="rect">
            <a:avLst/>
          </a:prstGeom>
        </p:spPr>
      </p:pic>
      <p:sp>
        <p:nvSpPr>
          <p:cNvPr id="5" name="TextBox 4">
            <a:extLst>
              <a:ext uri="{FF2B5EF4-FFF2-40B4-BE49-F238E27FC236}">
                <a16:creationId xmlns:a16="http://schemas.microsoft.com/office/drawing/2014/main" id="{B4243AC3-8B04-4305-B205-D40D699825FB}"/>
              </a:ext>
            </a:extLst>
          </p:cNvPr>
          <p:cNvSpPr txBox="1"/>
          <p:nvPr/>
        </p:nvSpPr>
        <p:spPr>
          <a:xfrm>
            <a:off x="488576" y="1590886"/>
            <a:ext cx="8198224" cy="962571"/>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refers to the hypothesized value of the variance. In this sample, </a:t>
            </a:r>
            <a:endParaRPr kumimoji="0" lang="en-US" sz="2800" b="0" i="0" u="none" strike="noStrike" kern="1200" cap="none" spc="0" normalizeH="0" baseline="0" noProof="0" dirty="0">
              <a:ln>
                <a:noFill/>
              </a:ln>
              <a:solidFill>
                <a:srgbClr val="366092"/>
              </a:solidFill>
              <a:effectLst/>
              <a:uLnTx/>
              <a:uFillTx/>
              <a:latin typeface="Calibri"/>
              <a:ea typeface="+mn-ea"/>
              <a:cs typeface="Arial" panose="020B0604020202020204" pitchFamily="34" charset="0"/>
            </a:endParaRPr>
          </a:p>
        </p:txBody>
      </p:sp>
      <p:pic>
        <p:nvPicPr>
          <p:cNvPr id="13" name="Picture 12" descr="Sigma naught equals 0.10, which implies sigma naught squared equals 0.01.">
            <a:extLst>
              <a:ext uri="{FF2B5EF4-FFF2-40B4-BE49-F238E27FC236}">
                <a16:creationId xmlns:a16="http://schemas.microsoft.com/office/drawing/2014/main" id="{972A1572-3982-9A45-F637-6FC534A81CB6}"/>
              </a:ext>
            </a:extLst>
          </p:cNvPr>
          <p:cNvPicPr>
            <a:picLocks noChangeAspect="1"/>
          </p:cNvPicPr>
          <p:nvPr/>
        </p:nvPicPr>
        <p:blipFill>
          <a:blip r:embed="rId4"/>
          <a:stretch>
            <a:fillRect/>
          </a:stretch>
        </p:blipFill>
        <p:spPr>
          <a:xfrm>
            <a:off x="1798940" y="2056427"/>
            <a:ext cx="4998000" cy="504000"/>
          </a:xfrm>
          <a:prstGeom prst="rect">
            <a:avLst/>
          </a:prstGeom>
        </p:spPr>
      </p:pic>
      <p:sp>
        <p:nvSpPr>
          <p:cNvPr id="9" name="TextBox 8">
            <a:extLst>
              <a:ext uri="{FF2B5EF4-FFF2-40B4-BE49-F238E27FC236}">
                <a16:creationId xmlns:a16="http://schemas.microsoft.com/office/drawing/2014/main" id="{880902A0-F958-CFEE-FC80-847F5EEF1F99}"/>
              </a:ext>
            </a:extLst>
          </p:cNvPr>
          <p:cNvSpPr txBox="1"/>
          <p:nvPr/>
        </p:nvSpPr>
        <p:spPr>
          <a:xfrm>
            <a:off x="457200" y="2613525"/>
            <a:ext cx="8229600" cy="1892826"/>
          </a:xfrm>
          <a:prstGeom prst="rect">
            <a:avLst/>
          </a:prstGeom>
          <a:noFill/>
        </p:spPr>
        <p:txBody>
          <a:bodyPr wrap="square">
            <a:spAutoFit/>
          </a:bodyPr>
          <a:lstStyle/>
          <a:p>
            <a:pPr>
              <a:spcAft>
                <a:spcPts val="600"/>
              </a:spcAft>
            </a:pPr>
            <a:r>
              <a:rPr kumimoji="0" lang="en-IN" sz="2800" b="0" i="0" u="none" strike="noStrike" kern="1200" cap="none" spc="0" normalizeH="0" baseline="0" noProof="0" dirty="0">
                <a:ln>
                  <a:noFill/>
                </a:ln>
                <a:solidFill>
                  <a:srgbClr val="366092"/>
                </a:solidFill>
                <a:effectLst/>
                <a:uLnTx/>
                <a:uFillTx/>
                <a:latin typeface="Calibri"/>
                <a:ea typeface="+mn-ea"/>
                <a:cs typeface="+mn-cs"/>
              </a:rPr>
              <a:t>The actual variance of the population is unknown. But the sample variance, </a:t>
            </a:r>
            <a:r>
              <a:rPr lang="en-IN" sz="2800" i="1" dirty="0"/>
              <a:t>s</a:t>
            </a:r>
            <a:r>
              <a:rPr lang="en-IN" sz="2800" dirty="0">
                <a:latin typeface="Calibri" panose="020F0502020204030204" pitchFamily="34" charset="0"/>
                <a:ea typeface="Calibri" panose="020F0502020204030204" pitchFamily="34" charset="0"/>
                <a:cs typeface="Calibri" panose="020F0502020204030204" pitchFamily="34" charset="0"/>
              </a:rPr>
              <a:t>²</a:t>
            </a:r>
            <a:r>
              <a:rPr kumimoji="0" lang="ar-AE" sz="2800" b="0" i="0" u="none" strike="noStrike" kern="1200" cap="none" spc="0" normalizeH="0" baseline="0" noProof="0" dirty="0">
                <a:ln>
                  <a:noFill/>
                </a:ln>
                <a:solidFill>
                  <a:srgbClr val="366092"/>
                </a:solidFill>
                <a:effectLst/>
                <a:uLnTx/>
                <a:uFillTx/>
                <a:latin typeface="Calibri"/>
                <a:ea typeface="+mn-ea"/>
                <a:cs typeface="Arial" panose="020B0604020202020204" pitchFamily="34" charset="0"/>
              </a:rPr>
              <a:t>, </a:t>
            </a:r>
            <a:r>
              <a:rPr kumimoji="0" lang="en-IN" sz="2800" b="0" i="0" u="none" strike="noStrike" kern="1200" cap="none" spc="0" normalizeH="0" baseline="0" noProof="0" dirty="0">
                <a:ln>
                  <a:noFill/>
                </a:ln>
                <a:solidFill>
                  <a:srgbClr val="366092"/>
                </a:solidFill>
                <a:effectLst/>
                <a:uLnTx/>
                <a:uFillTx/>
                <a:latin typeface="Calibri"/>
                <a:ea typeface="+mn-ea"/>
                <a:cs typeface="+mn-cs"/>
              </a:rPr>
              <a:t>should be reasonably close to the unknown population variance, </a:t>
            </a:r>
            <a:r>
              <a:rPr kumimoji="0" lang="el-GR" sz="2800" b="0" i="1"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σ</a:t>
            </a:r>
            <a:r>
              <a:rPr kumimoji="0" lang="el-GR" sz="2800" b="0" i="0"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²</a:t>
            </a:r>
            <a:r>
              <a:rPr kumimoji="0" lang="en-US" sz="2800" b="0" i="0"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0" lang="ar-AE" sz="2800" b="0" i="0" u="none" strike="noStrike" kern="1200" cap="none" spc="0" normalizeH="0" baseline="0" noProof="0" dirty="0">
                <a:ln>
                  <a:noFill/>
                </a:ln>
                <a:solidFill>
                  <a:srgbClr val="366092"/>
                </a:solidFill>
                <a:effectLst/>
                <a:uLnTx/>
                <a:uFillTx/>
                <a:latin typeface="Calibri"/>
                <a:ea typeface="+mn-ea"/>
                <a:cs typeface="Arial" panose="020B0604020202020204" pitchFamily="34" charset="0"/>
              </a:rPr>
              <a:t> </a:t>
            </a:r>
            <a:r>
              <a:rPr kumimoji="0" lang="en-IN" sz="2800" b="0" i="0" u="none" strike="noStrike" kern="1200" cap="none" spc="0" normalizeH="0" baseline="0" noProof="0" dirty="0">
                <a:ln>
                  <a:noFill/>
                </a:ln>
                <a:solidFill>
                  <a:srgbClr val="366092"/>
                </a:solidFill>
                <a:effectLst/>
                <a:uLnTx/>
                <a:uFillTx/>
                <a:latin typeface="Calibri"/>
                <a:ea typeface="+mn-ea"/>
                <a:cs typeface="+mn-cs"/>
              </a:rPr>
              <a:t>If the null is true, </a:t>
            </a:r>
          </a:p>
          <a:p>
            <a:pPr>
              <a:spcAft>
                <a:spcPts val="1800"/>
              </a:spcAft>
            </a:pPr>
            <a:r>
              <a:rPr kumimoji="0" lang="en-IN" sz="2800" b="0" i="0" u="none" strike="noStrike" kern="1200" cap="none" spc="0" normalizeH="0" baseline="0" noProof="0" dirty="0">
                <a:ln>
                  <a:noFill/>
                </a:ln>
                <a:solidFill>
                  <a:srgbClr val="366092"/>
                </a:solidFill>
                <a:effectLst/>
                <a:uLnTx/>
                <a:uFillTx/>
                <a:latin typeface="Calibri"/>
                <a:ea typeface="+mn-ea"/>
                <a:cs typeface="+mn-cs"/>
              </a:rPr>
              <a:t>then</a:t>
            </a:r>
            <a:endParaRPr lang="en-IN" dirty="0"/>
          </a:p>
        </p:txBody>
      </p:sp>
      <p:pic>
        <p:nvPicPr>
          <p:cNvPr id="16" name="Picture 15" descr="Sigma naught squared equals 0.01.">
            <a:extLst>
              <a:ext uri="{FF2B5EF4-FFF2-40B4-BE49-F238E27FC236}">
                <a16:creationId xmlns:a16="http://schemas.microsoft.com/office/drawing/2014/main" id="{2C05CD74-3208-A172-41D0-C5A54E9B2C18}"/>
              </a:ext>
            </a:extLst>
          </p:cNvPr>
          <p:cNvPicPr>
            <a:picLocks noChangeAspect="1"/>
          </p:cNvPicPr>
          <p:nvPr/>
        </p:nvPicPr>
        <p:blipFill>
          <a:blip r:embed="rId5"/>
          <a:stretch>
            <a:fillRect/>
          </a:stretch>
        </p:blipFill>
        <p:spPr>
          <a:xfrm>
            <a:off x="1310580" y="3965857"/>
            <a:ext cx="1451250" cy="540000"/>
          </a:xfrm>
          <a:prstGeom prst="rect">
            <a:avLst/>
          </a:prstGeom>
        </p:spPr>
      </p:pic>
      <p:sp>
        <p:nvSpPr>
          <p:cNvPr id="17" name="TextBox 16">
            <a:extLst>
              <a:ext uri="{FF2B5EF4-FFF2-40B4-BE49-F238E27FC236}">
                <a16:creationId xmlns:a16="http://schemas.microsoft.com/office/drawing/2014/main" id="{2DEC6395-CA49-E14B-E6C0-0E8C8A566393}"/>
              </a:ext>
            </a:extLst>
          </p:cNvPr>
          <p:cNvSpPr txBox="1"/>
          <p:nvPr/>
        </p:nvSpPr>
        <p:spPr>
          <a:xfrm>
            <a:off x="2774576" y="3951755"/>
            <a:ext cx="2104465"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and the ratio</a:t>
            </a:r>
            <a:endParaRPr lang="en-IN" dirty="0"/>
          </a:p>
        </p:txBody>
      </p:sp>
      <p:pic>
        <p:nvPicPr>
          <p:cNvPr id="20" name="Picture 19" descr="S squared divided by sigma naught squared.">
            <a:extLst>
              <a:ext uri="{FF2B5EF4-FFF2-40B4-BE49-F238E27FC236}">
                <a16:creationId xmlns:a16="http://schemas.microsoft.com/office/drawing/2014/main" id="{33913DDA-2E37-7302-61EB-A4D88DE5A08D}"/>
              </a:ext>
            </a:extLst>
          </p:cNvPr>
          <p:cNvPicPr>
            <a:picLocks noChangeAspect="1"/>
          </p:cNvPicPr>
          <p:nvPr/>
        </p:nvPicPr>
        <p:blipFill>
          <a:blip r:embed="rId6"/>
          <a:stretch>
            <a:fillRect/>
          </a:stretch>
        </p:blipFill>
        <p:spPr>
          <a:xfrm>
            <a:off x="4900613" y="3837821"/>
            <a:ext cx="419100" cy="914400"/>
          </a:xfrm>
          <a:prstGeom prst="rect">
            <a:avLst/>
          </a:prstGeom>
        </p:spPr>
      </p:pic>
      <p:sp>
        <p:nvSpPr>
          <p:cNvPr id="19" name="TextBox 18">
            <a:extLst>
              <a:ext uri="{FF2B5EF4-FFF2-40B4-BE49-F238E27FC236}">
                <a16:creationId xmlns:a16="http://schemas.microsoft.com/office/drawing/2014/main" id="{93E16225-3DBE-4650-08E1-C3420A0307E6}"/>
              </a:ext>
            </a:extLst>
          </p:cNvPr>
          <p:cNvSpPr txBox="1"/>
          <p:nvPr/>
        </p:nvSpPr>
        <p:spPr>
          <a:xfrm>
            <a:off x="5398993" y="3983131"/>
            <a:ext cx="27432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should be near </a:t>
            </a:r>
            <a:r>
              <a:rPr kumimoji="0" lang="en-IN" sz="2800" b="0" i="0" u="none" strike="noStrike" kern="1200" cap="none" spc="0" normalizeH="0" baseline="0" noProof="0" dirty="0">
                <a:ln>
                  <a:noFill/>
                </a:ln>
                <a:solidFill>
                  <a:srgbClr val="366092"/>
                </a:solidFill>
                <a:effectLst/>
                <a:uLnTx/>
                <a:uFillTx/>
                <a:latin typeface="Cambria Math"/>
                <a:ea typeface="+mn-ea"/>
                <a:cs typeface="+mn-cs"/>
              </a:rPr>
              <a:t>1</a:t>
            </a:r>
            <a:r>
              <a:rPr kumimoji="0" lang="en-IN" sz="2800" b="0" i="0" u="none" strike="noStrike" kern="1200" cap="none" spc="0" normalizeH="0" baseline="0" noProof="0" dirty="0">
                <a:ln>
                  <a:noFill/>
                </a:ln>
                <a:solidFill>
                  <a:srgbClr val="366092"/>
                </a:solidFill>
                <a:effectLst/>
                <a:uLnTx/>
                <a:uFillTx/>
                <a:latin typeface="Calibri"/>
                <a:ea typeface="+mn-ea"/>
                <a:cs typeface="+mn-cs"/>
              </a:rPr>
              <a:t>, </a:t>
            </a:r>
            <a:endParaRPr lang="en-IN" dirty="0"/>
          </a:p>
        </p:txBody>
      </p:sp>
      <p:sp>
        <p:nvSpPr>
          <p:cNvPr id="21" name="TextBox 20">
            <a:extLst>
              <a:ext uri="{FF2B5EF4-FFF2-40B4-BE49-F238E27FC236}">
                <a16:creationId xmlns:a16="http://schemas.microsoft.com/office/drawing/2014/main" id="{0DCA0FC6-0B8E-E1D7-F414-985C35464FDE}"/>
              </a:ext>
            </a:extLst>
          </p:cNvPr>
          <p:cNvSpPr txBox="1"/>
          <p:nvPr/>
        </p:nvSpPr>
        <p:spPr>
          <a:xfrm>
            <a:off x="439271" y="4545606"/>
            <a:ext cx="4025011"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since </a:t>
            </a:r>
            <a:r>
              <a:rPr kumimoji="0" lang="en-IN" sz="2800" b="0" i="1" u="none" strike="noStrike" kern="1200" cap="none" spc="0" normalizeH="0" baseline="0" noProof="0" dirty="0">
                <a:ln>
                  <a:noFill/>
                </a:ln>
                <a:solidFill>
                  <a:srgbClr val="366092"/>
                </a:solidFill>
                <a:effectLst/>
                <a:uLnTx/>
                <a:uFillTx/>
                <a:latin typeface="Calibri"/>
                <a:ea typeface="+mn-ea"/>
                <a:cs typeface="+mn-cs"/>
              </a:rPr>
              <a:t>s</a:t>
            </a:r>
            <a:r>
              <a:rPr kumimoji="0" lang="en-IN" sz="2800" b="0" i="0"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²</a:t>
            </a:r>
            <a:r>
              <a:rPr kumimoji="0" lang="en-IN" sz="2800" b="0" i="0" u="none" strike="noStrike" kern="1200" cap="none" spc="0" normalizeH="0" baseline="0" noProof="0" dirty="0">
                <a:ln>
                  <a:noFill/>
                </a:ln>
                <a:solidFill>
                  <a:srgbClr val="366092"/>
                </a:solidFill>
                <a:effectLst/>
                <a:uLnTx/>
                <a:uFillTx/>
                <a:latin typeface="Calibri"/>
                <a:ea typeface="+mn-ea"/>
                <a:cs typeface="+mn-cs"/>
              </a:rPr>
              <a:t> should be close to</a:t>
            </a:r>
            <a:endParaRPr lang="en-IN" dirty="0"/>
          </a:p>
        </p:txBody>
      </p:sp>
      <p:pic>
        <p:nvPicPr>
          <p:cNvPr id="24" name="Picture 23" descr="Sigma naught squared.">
            <a:extLst>
              <a:ext uri="{FF2B5EF4-FFF2-40B4-BE49-F238E27FC236}">
                <a16:creationId xmlns:a16="http://schemas.microsoft.com/office/drawing/2014/main" id="{708979E8-0446-8D6F-28F1-999C150E6E60}"/>
              </a:ext>
            </a:extLst>
          </p:cNvPr>
          <p:cNvPicPr>
            <a:picLocks noChangeAspect="1"/>
          </p:cNvPicPr>
          <p:nvPr/>
        </p:nvPicPr>
        <p:blipFill>
          <a:blip r:embed="rId7"/>
          <a:stretch>
            <a:fillRect/>
          </a:stretch>
        </p:blipFill>
        <p:spPr>
          <a:xfrm>
            <a:off x="4396662" y="4577294"/>
            <a:ext cx="472500" cy="504000"/>
          </a:xfrm>
          <a:prstGeom prst="rect">
            <a:avLst/>
          </a:prstGeom>
        </p:spPr>
      </p:pic>
    </p:spTree>
    <p:custDataLst>
      <p:tags r:id="rId1"/>
    </p:custDataLst>
    <p:extLst>
      <p:ext uri="{BB962C8B-B14F-4D97-AF65-F5344CB8AC3E}">
        <p14:creationId xmlns:p14="http://schemas.microsoft.com/office/powerpoint/2010/main" val="13884026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4EDCB4-2F6C-F098-E45B-CC79DAD37D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0229CA-205E-3DBD-660F-57A76F68A61C}"/>
              </a:ext>
            </a:extLst>
          </p:cNvPr>
          <p:cNvSpPr>
            <a:spLocks noGrp="1"/>
          </p:cNvSpPr>
          <p:nvPr>
            <p:ph type="title"/>
          </p:nvPr>
        </p:nvSpPr>
        <p:spPr/>
        <p:txBody>
          <a:bodyPr>
            <a:normAutofit/>
          </a:bodyPr>
          <a:lstStyle/>
          <a:p>
            <a:pPr>
              <a:defRPr sz="3200"/>
            </a:pPr>
            <a:r>
              <a:rPr lang="en-IN" dirty="0"/>
              <a:t>Example 1</a:t>
            </a:r>
            <a:r>
              <a:rPr dirty="0"/>
              <a:t>: Performing a Hypothesis Test for a Population Variance</a:t>
            </a:r>
            <a:r>
              <a:rPr lang="en-IN" dirty="0"/>
              <a:t>—Slide 6</a:t>
            </a:r>
            <a:endParaRPr dirty="0"/>
          </a:p>
        </p:txBody>
      </p:sp>
      <mc:AlternateContent xmlns:mc="http://schemas.openxmlformats.org/markup-compatibility/2006">
        <mc:Choice xmlns:a14="http://schemas.microsoft.com/office/drawing/2010/main" Requires="a14">
          <p:sp>
            <p:nvSpPr>
              <p:cNvPr id="3" name="Text Placeholder 2">
                <a:extLst>
                  <a:ext uri="{FF2B5EF4-FFF2-40B4-BE49-F238E27FC236}">
                    <a16:creationId xmlns:a16="http://schemas.microsoft.com/office/drawing/2014/main" id="{792C70E6-F250-1BA9-7F16-838CB71F7E38}"/>
                  </a:ext>
                </a:extLst>
              </p:cNvPr>
              <p:cNvSpPr>
                <a:spLocks noGrp="1"/>
              </p:cNvSpPr>
              <p:nvPr>
                <p:ph type="body" sz="quarter" idx="10"/>
              </p:nvPr>
            </p:nvSpPr>
            <p:spPr/>
            <p:txBody>
              <a:bodyPr>
                <a:normAutofit/>
              </a:bodyPr>
              <a:lstStyle/>
              <a:p>
                <a:pPr>
                  <a:defRPr sz="2800"/>
                </a:pPr>
                <a:r>
                  <a:rPr lang="en-IN" sz="2800" dirty="0"/>
                  <a:t>Assuming the null is true, multiplying this ratio by </a:t>
                </a:r>
                <a:br>
                  <a:rPr lang="en-IN" sz="2800" dirty="0"/>
                </a:br>
                <a:r>
                  <a:rPr lang="en-IN" sz="2800" dirty="0"/>
                  <a:t>(</a:t>
                </a:r>
                <a:r>
                  <a:rPr lang="en-IN" sz="2800" i="1" dirty="0"/>
                  <a:t>n</a:t>
                </a:r>
                <a:r>
                  <a:rPr lang="en-IN" sz="2800" dirty="0"/>
                  <a:t> </a:t>
                </a:r>
                <a:r>
                  <a:rPr lang="en-IN" sz="2800" dirty="0">
                    <a:latin typeface="Calibri" panose="020F0502020204030204" pitchFamily="34" charset="0"/>
                    <a:ea typeface="Calibri" panose="020F0502020204030204" pitchFamily="34" charset="0"/>
                    <a:cs typeface="Calibri" panose="020F0502020204030204" pitchFamily="34" charset="0"/>
                  </a:rPr>
                  <a:t>− </a:t>
                </a:r>
                <a:r>
                  <a:rPr lang="en-IN" sz="2800" dirty="0"/>
                  <a:t>1) should produce a result near </a:t>
                </a:r>
                <a:r>
                  <a:rPr lang="en-IN" dirty="0"/>
                  <a:t>(</a:t>
                </a:r>
                <a:r>
                  <a:rPr lang="en-IN" i="1" dirty="0"/>
                  <a:t>n</a:t>
                </a:r>
                <a:r>
                  <a:rPr lang="en-IN" dirty="0"/>
                  <a:t> </a:t>
                </a:r>
                <a:r>
                  <a:rPr lang="en-IN" dirty="0">
                    <a:latin typeface="Calibri" panose="020F0502020204030204" pitchFamily="34" charset="0"/>
                    <a:ea typeface="Calibri" panose="020F0502020204030204" pitchFamily="34" charset="0"/>
                    <a:cs typeface="Calibri" panose="020F0502020204030204" pitchFamily="34" charset="0"/>
                  </a:rPr>
                  <a:t>−</a:t>
                </a:r>
                <a14:m>
                  <m:oMath xmlns:m="http://schemas.openxmlformats.org/officeDocument/2006/math">
                    <m:r>
                      <a:rPr lang="en-US" i="1">
                        <a:latin typeface="Cambria Math" panose="02040503050406030204" pitchFamily="18" charset="0"/>
                        <a:ea typeface="Cambria Math" panose="02040503050406030204" pitchFamily="18" charset="0"/>
                      </a:rPr>
                      <m:t> </m:t>
                    </m:r>
                  </m:oMath>
                </a14:m>
                <a:r>
                  <a:rPr lang="en-IN" dirty="0"/>
                  <a:t>1).</a:t>
                </a:r>
                <a:r>
                  <a:rPr lang="en-US" sz="2800" dirty="0"/>
                  <a:t> </a:t>
                </a:r>
              </a:p>
              <a:p>
                <a:pPr>
                  <a:defRPr sz="2800"/>
                </a:pPr>
                <a:r>
                  <a:rPr lang="en-IN" sz="2800" dirty="0"/>
                  <a:t>If the </a:t>
                </a:r>
                <a:r>
                  <a:rPr lang="el-GR" sz="2800" dirty="0">
                    <a:latin typeface="Cambria Math" panose="02040503050406030204" pitchFamily="18" charset="0"/>
                    <a:ea typeface="Cambria Math" panose="02040503050406030204" pitchFamily="18" charset="0"/>
                  </a:rPr>
                  <a:t>χ</a:t>
                </a:r>
                <a:r>
                  <a:rPr lang="el-GR" sz="2800" dirty="0">
                    <a:latin typeface="Calibri" panose="020F0502020204030204" pitchFamily="34" charset="0"/>
                    <a:ea typeface="Calibri" panose="020F0502020204030204" pitchFamily="34" charset="0"/>
                    <a:cs typeface="Calibri" panose="020F0502020204030204" pitchFamily="34" charset="0"/>
                  </a:rPr>
                  <a:t>²</a:t>
                </a:r>
                <a:r>
                  <a:rPr lang="en-US" sz="2800" dirty="0">
                    <a:latin typeface="Cambria Math" panose="02040503050406030204" pitchFamily="18" charset="0"/>
                    <a:ea typeface="Cambria Math" panose="02040503050406030204" pitchFamily="18" charset="0"/>
                  </a:rPr>
                  <a:t> </a:t>
                </a:r>
                <a:r>
                  <a:rPr lang="en-IN" sz="2800" dirty="0"/>
                  <a:t>expression is a great deal larger than </a:t>
                </a:r>
                <a:r>
                  <a:rPr lang="en-IN" dirty="0"/>
                  <a:t>(</a:t>
                </a:r>
                <a:r>
                  <a:rPr lang="en-IN" i="1" dirty="0"/>
                  <a:t>n</a:t>
                </a:r>
                <a:r>
                  <a:rPr lang="en-IN" dirty="0"/>
                  <a:t> </a:t>
                </a:r>
                <a:r>
                  <a:rPr lang="en-IN" dirty="0">
                    <a:latin typeface="Calibri" panose="020F0502020204030204" pitchFamily="34" charset="0"/>
                    <a:ea typeface="Calibri" panose="020F0502020204030204" pitchFamily="34" charset="0"/>
                    <a:cs typeface="Calibri" panose="020F0502020204030204" pitchFamily="34" charset="0"/>
                  </a:rPr>
                  <a:t>− </a:t>
                </a:r>
                <a:r>
                  <a:rPr lang="en-IN" dirty="0"/>
                  <a:t>1),</a:t>
                </a:r>
                <a:r>
                  <a:rPr lang="ar-AE" sz="2800" dirty="0"/>
                  <a:t> </a:t>
                </a:r>
                <a:r>
                  <a:rPr lang="en-IN" sz="2800" dirty="0"/>
                  <a:t>then </a:t>
                </a:r>
                <a:r>
                  <a:rPr lang="en-IN" i="1" dirty="0"/>
                  <a:t>s</a:t>
                </a:r>
                <a:r>
                  <a:rPr lang="en-IN" dirty="0">
                    <a:latin typeface="Calibri" panose="020F0502020204030204" pitchFamily="34" charset="0"/>
                    <a:ea typeface="Calibri" panose="020F0502020204030204" pitchFamily="34" charset="0"/>
                    <a:cs typeface="Calibri" panose="020F0502020204030204" pitchFamily="34" charset="0"/>
                  </a:rPr>
                  <a:t>² </a:t>
                </a:r>
                <a:r>
                  <a:rPr lang="en-IN" sz="2800" dirty="0"/>
                  <a:t>will be a great deal larger than</a:t>
                </a:r>
                <a:endParaRPr lang="en-US" sz="2800" dirty="0"/>
              </a:p>
            </p:txBody>
          </p:sp>
        </mc:Choice>
        <mc:Fallback>
          <p:sp>
            <p:nvSpPr>
              <p:cNvPr id="3" name="Text Placeholder 2">
                <a:extLst>
                  <a:ext uri="{FF2B5EF4-FFF2-40B4-BE49-F238E27FC236}">
                    <a16:creationId xmlns:a16="http://schemas.microsoft.com/office/drawing/2014/main" id="{792C70E6-F250-1BA9-7F16-838CB71F7E38}"/>
                  </a:ext>
                </a:extLst>
              </p:cNvPr>
              <p:cNvSpPr>
                <a:spLocks noGrp="1" noRot="1" noChangeAspect="1" noMove="1" noResize="1" noEditPoints="1" noAdjustHandles="1" noChangeArrowheads="1" noChangeShapeType="1" noTextEdit="1"/>
              </p:cNvSpPr>
              <p:nvPr>
                <p:ph type="body" sz="quarter" idx="10"/>
              </p:nvPr>
            </p:nvSpPr>
            <p:spPr>
              <a:blipFill>
                <a:blip r:embed="rId3"/>
                <a:stretch>
                  <a:fillRect l="-1481" t="-1227"/>
                </a:stretch>
              </a:blipFill>
            </p:spPr>
            <p:txBody>
              <a:bodyPr/>
              <a:lstStyle/>
              <a:p>
                <a:r>
                  <a:rPr lang="en-IN">
                    <a:noFill/>
                  </a:rPr>
                  <a:t> </a:t>
                </a:r>
              </a:p>
            </p:txBody>
          </p:sp>
        </mc:Fallback>
      </mc:AlternateContent>
      <p:pic>
        <p:nvPicPr>
          <p:cNvPr id="5" name="Picture 4" descr="Sigma naught squared.">
            <a:extLst>
              <a:ext uri="{FF2B5EF4-FFF2-40B4-BE49-F238E27FC236}">
                <a16:creationId xmlns:a16="http://schemas.microsoft.com/office/drawing/2014/main" id="{97348225-85E3-46A0-0920-249882EF796B}"/>
              </a:ext>
            </a:extLst>
          </p:cNvPr>
          <p:cNvPicPr>
            <a:picLocks noChangeAspect="1"/>
          </p:cNvPicPr>
          <p:nvPr/>
        </p:nvPicPr>
        <p:blipFill>
          <a:blip r:embed="rId4"/>
          <a:stretch>
            <a:fillRect/>
          </a:stretch>
        </p:blipFill>
        <p:spPr>
          <a:xfrm>
            <a:off x="6048375" y="2408200"/>
            <a:ext cx="472500" cy="504000"/>
          </a:xfrm>
          <a:prstGeom prst="rect">
            <a:avLst/>
          </a:prstGeom>
        </p:spPr>
      </p:pic>
      <p:sp>
        <p:nvSpPr>
          <p:cNvPr id="6" name="TextBox 5">
            <a:extLst>
              <a:ext uri="{FF2B5EF4-FFF2-40B4-BE49-F238E27FC236}">
                <a16:creationId xmlns:a16="http://schemas.microsoft.com/office/drawing/2014/main" id="{89D6EAB4-374C-E9A2-8074-3C885CB3E1CC}"/>
              </a:ext>
            </a:extLst>
          </p:cNvPr>
          <p:cNvSpPr txBox="1"/>
          <p:nvPr/>
        </p:nvSpPr>
        <p:spPr>
          <a:xfrm>
            <a:off x="457200" y="2937600"/>
            <a:ext cx="8229600" cy="954107"/>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800" b="0" i="0" u="none" strike="noStrike" kern="1200" cap="none" spc="0" normalizeH="0" baseline="0" noProof="0" dirty="0">
                <a:ln>
                  <a:noFill/>
                </a:ln>
                <a:solidFill>
                  <a:srgbClr val="366092"/>
                </a:solidFill>
                <a:effectLst/>
                <a:uLnTx/>
                <a:uFillTx/>
                <a:latin typeface="Calibri"/>
                <a:ea typeface="+mn-ea"/>
                <a:cs typeface="+mn-cs"/>
              </a:rPr>
              <a:t>Such an event would cast doubt on the validity of the null hypothesis.</a:t>
            </a:r>
            <a:endParaRPr kumimoji="0" lang="en-US" sz="2800" b="0" i="1" u="none" strike="noStrike" kern="1200" cap="none" spc="0" normalizeH="0" baseline="0" noProof="0" dirty="0">
              <a:ln>
                <a:noFill/>
              </a:ln>
              <a:solidFill>
                <a:srgbClr val="366092"/>
              </a:solidFill>
              <a:effectLst/>
              <a:uLnTx/>
              <a:uFillTx/>
              <a:latin typeface="Calibri"/>
              <a:ea typeface="+mn-ea"/>
              <a:cs typeface="+mn-cs"/>
            </a:endParaRPr>
          </a:p>
        </p:txBody>
      </p:sp>
    </p:spTree>
    <p:custDataLst>
      <p:tags r:id="rId1"/>
    </p:custDataLst>
    <p:extLst>
      <p:ext uri="{BB962C8B-B14F-4D97-AF65-F5344CB8AC3E}">
        <p14:creationId xmlns:p14="http://schemas.microsoft.com/office/powerpoint/2010/main" val="2103174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Performing a Hypothesis Test for a Population Variance</a:t>
            </a:r>
            <a:r>
              <a:rPr lang="en-IN" dirty="0"/>
              <a:t>—Slide 7</a:t>
            </a:r>
            <a:endParaRPr dirty="0"/>
          </a:p>
        </p:txBody>
      </p:sp>
      <p:sp>
        <p:nvSpPr>
          <p:cNvPr id="3" name="Text Placeholder 2"/>
          <p:cNvSpPr>
            <a:spLocks noGrp="1"/>
          </p:cNvSpPr>
          <p:nvPr>
            <p:ph type="body" sz="quarter" idx="10"/>
          </p:nvPr>
        </p:nvSpPr>
        <p:spPr/>
        <p:txBody>
          <a:bodyPr>
            <a:normAutofit lnSpcReduction="10000"/>
          </a:bodyPr>
          <a:lstStyle/>
          <a:p>
            <a:pPr>
              <a:defRPr sz="2800"/>
            </a:pPr>
            <a:r>
              <a:rPr lang="en-US" b="1" dirty="0"/>
              <a:t>Step 4: </a:t>
            </a:r>
            <a:r>
              <a:rPr lang="en-US" sz="2900" dirty="0"/>
              <a:t>Determine the critical value of the test statistic. Two factors must be considered. </a:t>
            </a:r>
          </a:p>
          <a:p>
            <a:pPr marL="358775" indent="-358775">
              <a:defRPr sz="2800"/>
            </a:pPr>
            <a:r>
              <a:rPr lang="en-US" sz="2800" dirty="0"/>
              <a:t>1.	</a:t>
            </a:r>
            <a:r>
              <a:rPr sz="2800" dirty="0"/>
              <a:t>The type of alternative hypothesis: two-sided, one-sided left, one-sided right.</a:t>
            </a:r>
          </a:p>
          <a:p>
            <a:pPr marL="358775" indent="-358775">
              <a:defRPr sz="2800"/>
            </a:pPr>
            <a:r>
              <a:rPr lang="en-US" sz="2800" dirty="0"/>
              <a:t>2.	</a:t>
            </a:r>
            <a:r>
              <a:rPr sz="2800" dirty="0"/>
              <a:t>The specification of</a:t>
            </a:r>
            <a:r>
              <a:rPr lang="en-US" sz="2800" dirty="0"/>
              <a:t> </a:t>
            </a:r>
            <a:r>
              <a:rPr lang="el-GR" sz="2800" i="1" dirty="0">
                <a:latin typeface="Calibri" panose="020F0502020204030204" pitchFamily="34" charset="0"/>
                <a:ea typeface="Calibri" panose="020F0502020204030204" pitchFamily="34" charset="0"/>
                <a:cs typeface="Calibri" panose="020F0502020204030204" pitchFamily="34" charset="0"/>
              </a:rPr>
              <a:t>α</a:t>
            </a:r>
            <a:r>
              <a:rPr sz="2800" dirty="0"/>
              <a:t>, the significance level of the test.</a:t>
            </a:r>
          </a:p>
          <a:p>
            <a:pPr>
              <a:defRPr sz="2800"/>
            </a:pPr>
            <a:r>
              <a:rPr sz="2800" dirty="0"/>
              <a:t>The role of the critical value in this test is no different from other hypothesis tests discussed earlier. It defines a range of values for the test statistic, the rejection region, that will be too rare to have likely occurred from ordinary sampling variability. </a:t>
            </a:r>
          </a:p>
        </p:txBody>
      </p:sp>
    </p:spTree>
    <p:custDataLst>
      <p:tags r:id="rId1"/>
    </p:custData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3"/>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1FF6DD1-0C7D-4D87-B570-16C04A4C4084}"/>
</file>

<file path=customXml/itemProps2.xml><?xml version="1.0" encoding="utf-8"?>
<ds:datastoreItem xmlns:ds="http://schemas.openxmlformats.org/officeDocument/2006/customXml" ds:itemID="{8DC2472F-2582-412C-B514-A1605D9CE4DD}"/>
</file>

<file path=customXml/itemProps3.xml><?xml version="1.0" encoding="utf-8"?>
<ds:datastoreItem xmlns:ds="http://schemas.openxmlformats.org/officeDocument/2006/customXml" ds:itemID="{F12ECE26-7EA2-48D8-9E01-6D5A4E8D5269}"/>
</file>

<file path=docProps/app.xml><?xml version="1.0" encoding="utf-8"?>
<Properties xmlns="http://schemas.openxmlformats.org/officeDocument/2006/extended-properties" xmlns:vt="http://schemas.openxmlformats.org/officeDocument/2006/docPropsVTypes">
  <TotalTime>1085</TotalTime>
  <Words>1052</Words>
  <Application>Microsoft Office PowerPoint</Application>
  <PresentationFormat>On-screen Show (4:3)</PresentationFormat>
  <Paragraphs>77</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Calibri</vt:lpstr>
      <vt:lpstr>Arial</vt:lpstr>
      <vt:lpstr>Cambria Math</vt:lpstr>
      <vt:lpstr>Courier New</vt:lpstr>
      <vt:lpstr>Office Theme</vt:lpstr>
      <vt:lpstr>Section 10.6</vt:lpstr>
      <vt:lpstr>Formula: χ²-Test Statistic</vt:lpstr>
      <vt:lpstr>Example 1: Performing a Hypothesis Test for a Population Variance—Slide 1</vt:lpstr>
      <vt:lpstr>Example 1: Performing a Hypothesis Test for a Population Variance—Slide 2</vt:lpstr>
      <vt:lpstr>Example 1: Performing a Hypothesis Test for a Population Variance—Slide 3</vt:lpstr>
      <vt:lpstr>Example 1: Performing a Hypothesis Test for a Population Variance—Slide 4</vt:lpstr>
      <vt:lpstr>Example 1: Performing a Hypothesis Test for a Population Variance—Slide 5</vt:lpstr>
      <vt:lpstr>Example 1: Performing a Hypothesis Test for a Population Variance—Slide 6</vt:lpstr>
      <vt:lpstr>Example 1: Performing a Hypothesis Test for a Population Variance—Slide 7</vt:lpstr>
      <vt:lpstr>Example 1: Performing a Hypothesis Test for a Population Variance—Slide 8</vt:lpstr>
      <vt:lpstr>Example 1: Performing a Hypothesis Test for a Population Variance—Slide 9</vt:lpstr>
      <vt:lpstr>Example 1: Performing a Hypothesis Test for a Population Variance—Slide 10</vt:lpstr>
      <vt:lpstr>Example 1: Performing a Hypothesis Test for a Population Variance—Slide 11</vt:lpstr>
      <vt:lpstr>Example 1: Performing a Hypothesis Test for a Population Variance—Slide 12</vt:lpstr>
      <vt:lpstr>Example 1: Performing a Hypothesis Test for a Population Variance—Slide 13</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- 10.6 - Testing a Hypothesis about a Population Variance</dc:title>
  <dc:creator>Hawkes Learning</dc:creator>
  <cp:lastModifiedBy>Sangeetha Pallikala</cp:lastModifiedBy>
  <cp:revision>144</cp:revision>
  <dcterms:created xsi:type="dcterms:W3CDTF">2013-04-26T14:43:13Z</dcterms:created>
  <dcterms:modified xsi:type="dcterms:W3CDTF">2025-09-30T05:31:00Z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50263A90-8ADA-40D2-8E98-254408DF22B9</vt:lpwstr>
  </property>
  <property fmtid="{D5CDD505-2E9C-101B-9397-08002B2CF9AE}" pid="3" name="ArticulatePath">
    <vt:lpwstr>10.6 HTVARIANCE</vt:lpwstr>
  </property>
  <property fmtid="{D5CDD505-2E9C-101B-9397-08002B2CF9AE}" pid="4" name="ContentTypeId">
    <vt:lpwstr>0x010100B327C35045E9A749BE72BEEA1A150D0C</vt:lpwstr>
  </property>
  <property fmtid="{D5CDD505-2E9C-101B-9397-08002B2CF9AE}" pid="5" name="Order">
    <vt:r8>100</vt:r8>
  </property>
</Properties>
</file>