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7" r:id="rId3"/>
    <p:sldId id="384" r:id="rId4"/>
    <p:sldId id="385" r:id="rId5"/>
    <p:sldId id="386" r:id="rId6"/>
    <p:sldId id="378" r:id="rId7"/>
    <p:sldId id="387" r:id="rId8"/>
    <p:sldId id="263" r:id="rId9"/>
    <p:sldId id="369" r:id="rId10"/>
    <p:sldId id="275" r:id="rId11"/>
    <p:sldId id="377" r:id="rId12"/>
    <p:sldId id="391" r:id="rId13"/>
    <p:sldId id="371" r:id="rId14"/>
    <p:sldId id="388" r:id="rId15"/>
    <p:sldId id="373" r:id="rId16"/>
    <p:sldId id="389" r:id="rId17"/>
    <p:sldId id="390" r:id="rId18"/>
    <p:sldId id="27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D4CB"/>
    <a:srgbClr val="CCA49C"/>
    <a:srgbClr val="314C57"/>
    <a:srgbClr val="386546"/>
    <a:srgbClr val="F2E2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47B739-1894-4997-B7E9-FC6A21EFFADE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B241A1-A6AB-45D2-A5B0-397CEDDC2E06}">
      <dgm:prSet phldrT="[Text]" custT="1"/>
      <dgm:spPr>
        <a:solidFill>
          <a:schemeClr val="bg1"/>
        </a:solidFill>
        <a:ln w="38100">
          <a:solidFill>
            <a:srgbClr val="386546"/>
          </a:solidFill>
        </a:ln>
      </dgm:spPr>
      <dgm:t>
        <a:bodyPr/>
        <a:lstStyle/>
        <a:p>
          <a:r>
            <a:rPr lang="en-US" sz="3600" b="1" baseline="0" dirty="0">
              <a:solidFill>
                <a:schemeClr val="tx1"/>
              </a:solidFill>
            </a:rPr>
            <a:t>Regular Verbs</a:t>
          </a:r>
        </a:p>
      </dgm:t>
    </dgm:pt>
    <dgm:pt modelId="{5D71E89C-12F9-4632-B31F-E6250267FCD9}" type="parTrans" cxnId="{54955505-61D2-4B5D-8615-327129D4D754}">
      <dgm:prSet/>
      <dgm:spPr/>
      <dgm:t>
        <a:bodyPr/>
        <a:lstStyle/>
        <a:p>
          <a:endParaRPr lang="en-US"/>
        </a:p>
      </dgm:t>
    </dgm:pt>
    <dgm:pt modelId="{1F812B6B-7499-4E62-B167-4BE75087526C}" type="sibTrans" cxnId="{54955505-61D2-4B5D-8615-327129D4D754}">
      <dgm:prSet/>
      <dgm:spPr/>
      <dgm:t>
        <a:bodyPr/>
        <a:lstStyle/>
        <a:p>
          <a:endParaRPr lang="en-US"/>
        </a:p>
      </dgm:t>
    </dgm:pt>
    <dgm:pt modelId="{6CAF33AA-7A7F-41D0-87A0-2E80A70B2F18}">
      <dgm:prSet phldrT="[Text]"/>
      <dgm:spPr>
        <a:solidFill>
          <a:srgbClr val="386546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watched</a:t>
          </a:r>
        </a:p>
      </dgm:t>
    </dgm:pt>
    <dgm:pt modelId="{F5C26539-4493-4FB2-A28B-DA71387D7F03}" type="parTrans" cxnId="{EC2BFF82-6C15-4AEE-B934-73D1A6E5786F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519B0D9A-1B4B-4899-9960-7E8964BEE613}" type="sibTrans" cxnId="{EC2BFF82-6C15-4AEE-B934-73D1A6E5786F}">
      <dgm:prSet/>
      <dgm:spPr/>
      <dgm:t>
        <a:bodyPr/>
        <a:lstStyle/>
        <a:p>
          <a:endParaRPr lang="en-US"/>
        </a:p>
      </dgm:t>
    </dgm:pt>
    <dgm:pt modelId="{085A539E-15F6-4F42-812E-7A5508360634}">
      <dgm:prSet phldrT="[Text]"/>
      <dgm:spPr>
        <a:solidFill>
          <a:srgbClr val="386546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helped</a:t>
          </a:r>
        </a:p>
      </dgm:t>
    </dgm:pt>
    <dgm:pt modelId="{B3FBF2E5-CE7D-4D49-8201-340D1F6A2F49}" type="parTrans" cxnId="{DB5F3030-961F-48FA-A76A-0093CA7BF931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118EF71-F590-41BA-8B3B-DAD6D01F79DA}" type="sibTrans" cxnId="{DB5F3030-961F-48FA-A76A-0093CA7BF931}">
      <dgm:prSet/>
      <dgm:spPr/>
      <dgm:t>
        <a:bodyPr/>
        <a:lstStyle/>
        <a:p>
          <a:endParaRPr lang="en-US"/>
        </a:p>
      </dgm:t>
    </dgm:pt>
    <dgm:pt modelId="{5F88FDC7-ECFE-4D32-84DF-43718D0E4C1C}">
      <dgm:prSet phldrT="[Text]" custT="1"/>
      <dgm:spPr>
        <a:solidFill>
          <a:schemeClr val="bg1"/>
        </a:solidFill>
        <a:ln w="38100">
          <a:solidFill>
            <a:srgbClr val="386546"/>
          </a:solidFill>
        </a:ln>
      </dgm:spPr>
      <dgm:t>
        <a:bodyPr/>
        <a:lstStyle/>
        <a:p>
          <a:r>
            <a:rPr lang="en-US" sz="3600" b="1" baseline="0" dirty="0">
              <a:solidFill>
                <a:schemeClr val="tx1"/>
              </a:solidFill>
            </a:rPr>
            <a:t>Irregular Verbs</a:t>
          </a:r>
        </a:p>
      </dgm:t>
    </dgm:pt>
    <dgm:pt modelId="{B2D2A639-2F78-403E-A0FB-A8E4BC34A3EA}" type="parTrans" cxnId="{8BC4DE46-8C64-43A8-A6B6-FFC74E2D10DF}">
      <dgm:prSet/>
      <dgm:spPr/>
      <dgm:t>
        <a:bodyPr/>
        <a:lstStyle/>
        <a:p>
          <a:endParaRPr lang="en-US"/>
        </a:p>
      </dgm:t>
    </dgm:pt>
    <dgm:pt modelId="{DDF4833D-9052-4B39-A87D-BD5FB8BAA31A}" type="sibTrans" cxnId="{8BC4DE46-8C64-43A8-A6B6-FFC74E2D10DF}">
      <dgm:prSet/>
      <dgm:spPr/>
      <dgm:t>
        <a:bodyPr/>
        <a:lstStyle/>
        <a:p>
          <a:endParaRPr lang="en-US"/>
        </a:p>
      </dgm:t>
    </dgm:pt>
    <dgm:pt modelId="{49C4A033-4505-4860-BD38-2F423BF5A790}">
      <dgm:prSet phldrT="[Text]"/>
      <dgm:spPr>
        <a:solidFill>
          <a:srgbClr val="386546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became</a:t>
          </a:r>
        </a:p>
      </dgm:t>
    </dgm:pt>
    <dgm:pt modelId="{4AE2486C-6D62-4DCB-9C2E-DDD93C5F1C9C}" type="parTrans" cxnId="{7CCA6990-EEC8-4BD1-828E-FF195E592DB4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036DB01-CB7E-4B7B-90B3-8525C295AFCE}" type="sibTrans" cxnId="{7CCA6990-EEC8-4BD1-828E-FF195E592DB4}">
      <dgm:prSet/>
      <dgm:spPr/>
      <dgm:t>
        <a:bodyPr/>
        <a:lstStyle/>
        <a:p>
          <a:endParaRPr lang="en-US"/>
        </a:p>
      </dgm:t>
    </dgm:pt>
    <dgm:pt modelId="{366D40BF-AD27-40D6-AFF9-5B4518EC155D}">
      <dgm:prSet phldrT="[Text]"/>
      <dgm:spPr>
        <a:solidFill>
          <a:srgbClr val="386546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ate</a:t>
          </a:r>
        </a:p>
      </dgm:t>
    </dgm:pt>
    <dgm:pt modelId="{0751083F-0A6C-495E-873B-ADFD6761D88C}" type="parTrans" cxnId="{DDCF0C06-3391-473F-8D30-A959A5324C59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9B0328B5-47E0-46A3-92F6-4D8169FDACCD}" type="sibTrans" cxnId="{DDCF0C06-3391-473F-8D30-A959A5324C59}">
      <dgm:prSet/>
      <dgm:spPr/>
      <dgm:t>
        <a:bodyPr/>
        <a:lstStyle/>
        <a:p>
          <a:endParaRPr lang="en-US"/>
        </a:p>
      </dgm:t>
    </dgm:pt>
    <dgm:pt modelId="{14322045-5075-4BF7-88DD-C029870DA63A}" type="pres">
      <dgm:prSet presAssocID="{6547B739-1894-4997-B7E9-FC6A21EFFAD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05F9631-8B07-4E6C-B139-20AF823A35FA}" type="pres">
      <dgm:prSet presAssocID="{C3B241A1-A6AB-45D2-A5B0-397CEDDC2E06}" presName="root" presStyleCnt="0"/>
      <dgm:spPr/>
    </dgm:pt>
    <dgm:pt modelId="{C283D3E0-38D8-4F86-B802-B9CC2DDEDF0A}" type="pres">
      <dgm:prSet presAssocID="{C3B241A1-A6AB-45D2-A5B0-397CEDDC2E06}" presName="rootComposite" presStyleCnt="0"/>
      <dgm:spPr/>
    </dgm:pt>
    <dgm:pt modelId="{3D778611-364D-4C3F-9612-2C23ABC6E56B}" type="pres">
      <dgm:prSet presAssocID="{C3B241A1-A6AB-45D2-A5B0-397CEDDC2E06}" presName="rootText" presStyleLbl="node1" presStyleIdx="0" presStyleCnt="2"/>
      <dgm:spPr/>
    </dgm:pt>
    <dgm:pt modelId="{D266FA31-9EE8-4E08-9CE6-1EB4704677E3}" type="pres">
      <dgm:prSet presAssocID="{C3B241A1-A6AB-45D2-A5B0-397CEDDC2E06}" presName="rootConnector" presStyleLbl="node1" presStyleIdx="0" presStyleCnt="2"/>
      <dgm:spPr/>
    </dgm:pt>
    <dgm:pt modelId="{D4ED800F-6276-48A4-B9A9-BC993BA330BC}" type="pres">
      <dgm:prSet presAssocID="{C3B241A1-A6AB-45D2-A5B0-397CEDDC2E06}" presName="childShape" presStyleCnt="0"/>
      <dgm:spPr/>
    </dgm:pt>
    <dgm:pt modelId="{9637E363-50DC-4636-B37F-59BFEC814206}" type="pres">
      <dgm:prSet presAssocID="{F5C26539-4493-4FB2-A28B-DA71387D7F03}" presName="Name13" presStyleLbl="parChTrans1D2" presStyleIdx="0" presStyleCnt="4"/>
      <dgm:spPr/>
    </dgm:pt>
    <dgm:pt modelId="{F1533A39-8777-4AA7-AE6A-0EE43B5EBA1A}" type="pres">
      <dgm:prSet presAssocID="{6CAF33AA-7A7F-41D0-87A0-2E80A70B2F18}" presName="childText" presStyleLbl="bgAcc1" presStyleIdx="0" presStyleCnt="4">
        <dgm:presLayoutVars>
          <dgm:bulletEnabled val="1"/>
        </dgm:presLayoutVars>
      </dgm:prSet>
      <dgm:spPr/>
    </dgm:pt>
    <dgm:pt modelId="{30087BED-0356-4C0F-AD79-C6AE1E467231}" type="pres">
      <dgm:prSet presAssocID="{B3FBF2E5-CE7D-4D49-8201-340D1F6A2F49}" presName="Name13" presStyleLbl="parChTrans1D2" presStyleIdx="1" presStyleCnt="4"/>
      <dgm:spPr/>
    </dgm:pt>
    <dgm:pt modelId="{4096A80A-16DE-48D8-A95B-6A9FF0B00623}" type="pres">
      <dgm:prSet presAssocID="{085A539E-15F6-4F42-812E-7A5508360634}" presName="childText" presStyleLbl="bgAcc1" presStyleIdx="1" presStyleCnt="4">
        <dgm:presLayoutVars>
          <dgm:bulletEnabled val="1"/>
        </dgm:presLayoutVars>
      </dgm:prSet>
      <dgm:spPr/>
    </dgm:pt>
    <dgm:pt modelId="{86668952-0B72-40C7-A78B-52A903636C09}" type="pres">
      <dgm:prSet presAssocID="{5F88FDC7-ECFE-4D32-84DF-43718D0E4C1C}" presName="root" presStyleCnt="0"/>
      <dgm:spPr/>
    </dgm:pt>
    <dgm:pt modelId="{00E68659-45BC-48DB-8C20-E6CC94AF5336}" type="pres">
      <dgm:prSet presAssocID="{5F88FDC7-ECFE-4D32-84DF-43718D0E4C1C}" presName="rootComposite" presStyleCnt="0"/>
      <dgm:spPr/>
    </dgm:pt>
    <dgm:pt modelId="{C83F8F6C-9522-42FF-A6B7-3632983ECB21}" type="pres">
      <dgm:prSet presAssocID="{5F88FDC7-ECFE-4D32-84DF-43718D0E4C1C}" presName="rootText" presStyleLbl="node1" presStyleIdx="1" presStyleCnt="2" custScaleX="102597" custLinFactNeighborX="-2328" custLinFactNeighborY="-925"/>
      <dgm:spPr/>
    </dgm:pt>
    <dgm:pt modelId="{E21CCDEF-0E3A-48FB-8125-5C40788AB988}" type="pres">
      <dgm:prSet presAssocID="{5F88FDC7-ECFE-4D32-84DF-43718D0E4C1C}" presName="rootConnector" presStyleLbl="node1" presStyleIdx="1" presStyleCnt="2"/>
      <dgm:spPr/>
    </dgm:pt>
    <dgm:pt modelId="{8509D009-6A96-49AE-A72D-2C5054955758}" type="pres">
      <dgm:prSet presAssocID="{5F88FDC7-ECFE-4D32-84DF-43718D0E4C1C}" presName="childShape" presStyleCnt="0"/>
      <dgm:spPr/>
    </dgm:pt>
    <dgm:pt modelId="{6E2963D9-2178-4D04-8BAC-83F133D26EBD}" type="pres">
      <dgm:prSet presAssocID="{4AE2486C-6D62-4DCB-9C2E-DDD93C5F1C9C}" presName="Name13" presStyleLbl="parChTrans1D2" presStyleIdx="2" presStyleCnt="4"/>
      <dgm:spPr/>
    </dgm:pt>
    <dgm:pt modelId="{D4573760-A8D4-4DF0-B21F-246547DDF80B}" type="pres">
      <dgm:prSet presAssocID="{49C4A033-4505-4860-BD38-2F423BF5A790}" presName="childText" presStyleLbl="bgAcc1" presStyleIdx="2" presStyleCnt="4">
        <dgm:presLayoutVars>
          <dgm:bulletEnabled val="1"/>
        </dgm:presLayoutVars>
      </dgm:prSet>
      <dgm:spPr/>
    </dgm:pt>
    <dgm:pt modelId="{4D59B97B-C595-4F6A-AA74-9BEE06F323AC}" type="pres">
      <dgm:prSet presAssocID="{0751083F-0A6C-495E-873B-ADFD6761D88C}" presName="Name13" presStyleLbl="parChTrans1D2" presStyleIdx="3" presStyleCnt="4"/>
      <dgm:spPr/>
    </dgm:pt>
    <dgm:pt modelId="{EA4E28F6-7181-42F2-AEAA-71B4725F5EAA}" type="pres">
      <dgm:prSet presAssocID="{366D40BF-AD27-40D6-AFF9-5B4518EC155D}" presName="childText" presStyleLbl="bgAcc1" presStyleIdx="3" presStyleCnt="4">
        <dgm:presLayoutVars>
          <dgm:bulletEnabled val="1"/>
        </dgm:presLayoutVars>
      </dgm:prSet>
      <dgm:spPr/>
    </dgm:pt>
  </dgm:ptLst>
  <dgm:cxnLst>
    <dgm:cxn modelId="{36AD8C02-D98C-40FB-A398-444107B8F847}" type="presOf" srcId="{B3FBF2E5-CE7D-4D49-8201-340D1F6A2F49}" destId="{30087BED-0356-4C0F-AD79-C6AE1E467231}" srcOrd="0" destOrd="0" presId="urn:microsoft.com/office/officeart/2005/8/layout/hierarchy3"/>
    <dgm:cxn modelId="{54955505-61D2-4B5D-8615-327129D4D754}" srcId="{6547B739-1894-4997-B7E9-FC6A21EFFADE}" destId="{C3B241A1-A6AB-45D2-A5B0-397CEDDC2E06}" srcOrd="0" destOrd="0" parTransId="{5D71E89C-12F9-4632-B31F-E6250267FCD9}" sibTransId="{1F812B6B-7499-4E62-B167-4BE75087526C}"/>
    <dgm:cxn modelId="{DDCF0C06-3391-473F-8D30-A959A5324C59}" srcId="{5F88FDC7-ECFE-4D32-84DF-43718D0E4C1C}" destId="{366D40BF-AD27-40D6-AFF9-5B4518EC155D}" srcOrd="1" destOrd="0" parTransId="{0751083F-0A6C-495E-873B-ADFD6761D88C}" sibTransId="{9B0328B5-47E0-46A3-92F6-4D8169FDACCD}"/>
    <dgm:cxn modelId="{C348450A-3D98-4200-9AFF-56382BE05A25}" type="presOf" srcId="{6547B739-1894-4997-B7E9-FC6A21EFFADE}" destId="{14322045-5075-4BF7-88DD-C029870DA63A}" srcOrd="0" destOrd="0" presId="urn:microsoft.com/office/officeart/2005/8/layout/hierarchy3"/>
    <dgm:cxn modelId="{A983FE1D-76E8-4A61-A003-CC92C972974B}" type="presOf" srcId="{366D40BF-AD27-40D6-AFF9-5B4518EC155D}" destId="{EA4E28F6-7181-42F2-AEAA-71B4725F5EAA}" srcOrd="0" destOrd="0" presId="urn:microsoft.com/office/officeart/2005/8/layout/hierarchy3"/>
    <dgm:cxn modelId="{DB5F3030-961F-48FA-A76A-0093CA7BF931}" srcId="{C3B241A1-A6AB-45D2-A5B0-397CEDDC2E06}" destId="{085A539E-15F6-4F42-812E-7A5508360634}" srcOrd="1" destOrd="0" parTransId="{B3FBF2E5-CE7D-4D49-8201-340D1F6A2F49}" sibTransId="{4118EF71-F590-41BA-8B3B-DAD6D01F79DA}"/>
    <dgm:cxn modelId="{026AF63D-5911-4404-9D46-0EEDD5603BBF}" type="presOf" srcId="{6CAF33AA-7A7F-41D0-87A0-2E80A70B2F18}" destId="{F1533A39-8777-4AA7-AE6A-0EE43B5EBA1A}" srcOrd="0" destOrd="0" presId="urn:microsoft.com/office/officeart/2005/8/layout/hierarchy3"/>
    <dgm:cxn modelId="{37619863-78D6-4603-ABBA-9E334502EBB4}" type="presOf" srcId="{4AE2486C-6D62-4DCB-9C2E-DDD93C5F1C9C}" destId="{6E2963D9-2178-4D04-8BAC-83F133D26EBD}" srcOrd="0" destOrd="0" presId="urn:microsoft.com/office/officeart/2005/8/layout/hierarchy3"/>
    <dgm:cxn modelId="{8BC4DE46-8C64-43A8-A6B6-FFC74E2D10DF}" srcId="{6547B739-1894-4997-B7E9-FC6A21EFFADE}" destId="{5F88FDC7-ECFE-4D32-84DF-43718D0E4C1C}" srcOrd="1" destOrd="0" parTransId="{B2D2A639-2F78-403E-A0FB-A8E4BC34A3EA}" sibTransId="{DDF4833D-9052-4B39-A87D-BD5FB8BAA31A}"/>
    <dgm:cxn modelId="{3C834976-75BF-4776-B053-84E6D9FC4922}" type="presOf" srcId="{C3B241A1-A6AB-45D2-A5B0-397CEDDC2E06}" destId="{3D778611-364D-4C3F-9612-2C23ABC6E56B}" srcOrd="0" destOrd="0" presId="urn:microsoft.com/office/officeart/2005/8/layout/hierarchy3"/>
    <dgm:cxn modelId="{A1D9F079-9FAC-43D1-89C0-B19F85AF83C8}" type="presOf" srcId="{085A539E-15F6-4F42-812E-7A5508360634}" destId="{4096A80A-16DE-48D8-A95B-6A9FF0B00623}" srcOrd="0" destOrd="0" presId="urn:microsoft.com/office/officeart/2005/8/layout/hierarchy3"/>
    <dgm:cxn modelId="{9AC8F47B-9238-4179-8B90-9E676F16739D}" type="presOf" srcId="{5F88FDC7-ECFE-4D32-84DF-43718D0E4C1C}" destId="{E21CCDEF-0E3A-48FB-8125-5C40788AB988}" srcOrd="1" destOrd="0" presId="urn:microsoft.com/office/officeart/2005/8/layout/hierarchy3"/>
    <dgm:cxn modelId="{EC2BFF82-6C15-4AEE-B934-73D1A6E5786F}" srcId="{C3B241A1-A6AB-45D2-A5B0-397CEDDC2E06}" destId="{6CAF33AA-7A7F-41D0-87A0-2E80A70B2F18}" srcOrd="0" destOrd="0" parTransId="{F5C26539-4493-4FB2-A28B-DA71387D7F03}" sibTransId="{519B0D9A-1B4B-4899-9960-7E8964BEE613}"/>
    <dgm:cxn modelId="{17840E85-F554-431E-94BA-847F20BAAF6E}" type="presOf" srcId="{5F88FDC7-ECFE-4D32-84DF-43718D0E4C1C}" destId="{C83F8F6C-9522-42FF-A6B7-3632983ECB21}" srcOrd="0" destOrd="0" presId="urn:microsoft.com/office/officeart/2005/8/layout/hierarchy3"/>
    <dgm:cxn modelId="{E4AC0D8F-D666-4404-960B-D2C9C32E870F}" type="presOf" srcId="{F5C26539-4493-4FB2-A28B-DA71387D7F03}" destId="{9637E363-50DC-4636-B37F-59BFEC814206}" srcOrd="0" destOrd="0" presId="urn:microsoft.com/office/officeart/2005/8/layout/hierarchy3"/>
    <dgm:cxn modelId="{7CCA6990-EEC8-4BD1-828E-FF195E592DB4}" srcId="{5F88FDC7-ECFE-4D32-84DF-43718D0E4C1C}" destId="{49C4A033-4505-4860-BD38-2F423BF5A790}" srcOrd="0" destOrd="0" parTransId="{4AE2486C-6D62-4DCB-9C2E-DDD93C5F1C9C}" sibTransId="{8036DB01-CB7E-4B7B-90B3-8525C295AFCE}"/>
    <dgm:cxn modelId="{C77622AC-D798-423D-9E02-59AB9A3CEBF7}" type="presOf" srcId="{49C4A033-4505-4860-BD38-2F423BF5A790}" destId="{D4573760-A8D4-4DF0-B21F-246547DDF80B}" srcOrd="0" destOrd="0" presId="urn:microsoft.com/office/officeart/2005/8/layout/hierarchy3"/>
    <dgm:cxn modelId="{CEF5C4B4-4331-467E-93E1-21EF4067E8C5}" type="presOf" srcId="{C3B241A1-A6AB-45D2-A5B0-397CEDDC2E06}" destId="{D266FA31-9EE8-4E08-9CE6-1EB4704677E3}" srcOrd="1" destOrd="0" presId="urn:microsoft.com/office/officeart/2005/8/layout/hierarchy3"/>
    <dgm:cxn modelId="{938A1AF5-BB96-47E7-9620-11F3D364DB34}" type="presOf" srcId="{0751083F-0A6C-495E-873B-ADFD6761D88C}" destId="{4D59B97B-C595-4F6A-AA74-9BEE06F323AC}" srcOrd="0" destOrd="0" presId="urn:microsoft.com/office/officeart/2005/8/layout/hierarchy3"/>
    <dgm:cxn modelId="{1CE7226D-EF5A-4CAE-8D87-FDB11151EFDC}" type="presParOf" srcId="{14322045-5075-4BF7-88DD-C029870DA63A}" destId="{005F9631-8B07-4E6C-B139-20AF823A35FA}" srcOrd="0" destOrd="0" presId="urn:microsoft.com/office/officeart/2005/8/layout/hierarchy3"/>
    <dgm:cxn modelId="{55F160C8-CED0-4498-BC21-AB28D5641695}" type="presParOf" srcId="{005F9631-8B07-4E6C-B139-20AF823A35FA}" destId="{C283D3E0-38D8-4F86-B802-B9CC2DDEDF0A}" srcOrd="0" destOrd="0" presId="urn:microsoft.com/office/officeart/2005/8/layout/hierarchy3"/>
    <dgm:cxn modelId="{696F0E10-7B2C-4581-8F41-84FEBAC0BDF6}" type="presParOf" srcId="{C283D3E0-38D8-4F86-B802-B9CC2DDEDF0A}" destId="{3D778611-364D-4C3F-9612-2C23ABC6E56B}" srcOrd="0" destOrd="0" presId="urn:microsoft.com/office/officeart/2005/8/layout/hierarchy3"/>
    <dgm:cxn modelId="{B81655F4-E7F8-4DF2-B9DA-CB744F9F1D87}" type="presParOf" srcId="{C283D3E0-38D8-4F86-B802-B9CC2DDEDF0A}" destId="{D266FA31-9EE8-4E08-9CE6-1EB4704677E3}" srcOrd="1" destOrd="0" presId="urn:microsoft.com/office/officeart/2005/8/layout/hierarchy3"/>
    <dgm:cxn modelId="{DEC0C940-A477-42DF-87B1-E46583CA301E}" type="presParOf" srcId="{005F9631-8B07-4E6C-B139-20AF823A35FA}" destId="{D4ED800F-6276-48A4-B9A9-BC993BA330BC}" srcOrd="1" destOrd="0" presId="urn:microsoft.com/office/officeart/2005/8/layout/hierarchy3"/>
    <dgm:cxn modelId="{BDFBCF59-6748-43AE-B6E8-DD365A85DC64}" type="presParOf" srcId="{D4ED800F-6276-48A4-B9A9-BC993BA330BC}" destId="{9637E363-50DC-4636-B37F-59BFEC814206}" srcOrd="0" destOrd="0" presId="urn:microsoft.com/office/officeart/2005/8/layout/hierarchy3"/>
    <dgm:cxn modelId="{DE61EA64-8873-4639-9A5C-52ED874CC85C}" type="presParOf" srcId="{D4ED800F-6276-48A4-B9A9-BC993BA330BC}" destId="{F1533A39-8777-4AA7-AE6A-0EE43B5EBA1A}" srcOrd="1" destOrd="0" presId="urn:microsoft.com/office/officeart/2005/8/layout/hierarchy3"/>
    <dgm:cxn modelId="{6282EA4E-1750-4315-90CF-C9F82DF85A67}" type="presParOf" srcId="{D4ED800F-6276-48A4-B9A9-BC993BA330BC}" destId="{30087BED-0356-4C0F-AD79-C6AE1E467231}" srcOrd="2" destOrd="0" presId="urn:microsoft.com/office/officeart/2005/8/layout/hierarchy3"/>
    <dgm:cxn modelId="{27F21D9D-0325-4F79-A112-48F9E8745B54}" type="presParOf" srcId="{D4ED800F-6276-48A4-B9A9-BC993BA330BC}" destId="{4096A80A-16DE-48D8-A95B-6A9FF0B00623}" srcOrd="3" destOrd="0" presId="urn:microsoft.com/office/officeart/2005/8/layout/hierarchy3"/>
    <dgm:cxn modelId="{9FFD2129-E360-4F48-B930-F9174C0E8A5A}" type="presParOf" srcId="{14322045-5075-4BF7-88DD-C029870DA63A}" destId="{86668952-0B72-40C7-A78B-52A903636C09}" srcOrd="1" destOrd="0" presId="urn:microsoft.com/office/officeart/2005/8/layout/hierarchy3"/>
    <dgm:cxn modelId="{96E8E86B-6918-4006-AB29-76721E77E701}" type="presParOf" srcId="{86668952-0B72-40C7-A78B-52A903636C09}" destId="{00E68659-45BC-48DB-8C20-E6CC94AF5336}" srcOrd="0" destOrd="0" presId="urn:microsoft.com/office/officeart/2005/8/layout/hierarchy3"/>
    <dgm:cxn modelId="{317B3B68-17FD-4642-98F7-BD21EF4B4516}" type="presParOf" srcId="{00E68659-45BC-48DB-8C20-E6CC94AF5336}" destId="{C83F8F6C-9522-42FF-A6B7-3632983ECB21}" srcOrd="0" destOrd="0" presId="urn:microsoft.com/office/officeart/2005/8/layout/hierarchy3"/>
    <dgm:cxn modelId="{433E2DA4-53B5-4BE5-8DA8-ACBB8C4CE781}" type="presParOf" srcId="{00E68659-45BC-48DB-8C20-E6CC94AF5336}" destId="{E21CCDEF-0E3A-48FB-8125-5C40788AB988}" srcOrd="1" destOrd="0" presId="urn:microsoft.com/office/officeart/2005/8/layout/hierarchy3"/>
    <dgm:cxn modelId="{03A83CFE-6148-4576-8E5A-DFD518E5F04A}" type="presParOf" srcId="{86668952-0B72-40C7-A78B-52A903636C09}" destId="{8509D009-6A96-49AE-A72D-2C5054955758}" srcOrd="1" destOrd="0" presId="urn:microsoft.com/office/officeart/2005/8/layout/hierarchy3"/>
    <dgm:cxn modelId="{5270DB74-1E4D-4BB3-82C3-9C277A13EB2E}" type="presParOf" srcId="{8509D009-6A96-49AE-A72D-2C5054955758}" destId="{6E2963D9-2178-4D04-8BAC-83F133D26EBD}" srcOrd="0" destOrd="0" presId="urn:microsoft.com/office/officeart/2005/8/layout/hierarchy3"/>
    <dgm:cxn modelId="{6DAE43F3-CE73-4890-B67F-DF251833A217}" type="presParOf" srcId="{8509D009-6A96-49AE-A72D-2C5054955758}" destId="{D4573760-A8D4-4DF0-B21F-246547DDF80B}" srcOrd="1" destOrd="0" presId="urn:microsoft.com/office/officeart/2005/8/layout/hierarchy3"/>
    <dgm:cxn modelId="{95E0C5EE-52DA-402E-BD12-BB06FFCF5CFB}" type="presParOf" srcId="{8509D009-6A96-49AE-A72D-2C5054955758}" destId="{4D59B97B-C595-4F6A-AA74-9BEE06F323AC}" srcOrd="2" destOrd="0" presId="urn:microsoft.com/office/officeart/2005/8/layout/hierarchy3"/>
    <dgm:cxn modelId="{1F22621A-6A76-49CA-8120-05780C352B92}" type="presParOf" srcId="{8509D009-6A96-49AE-A72D-2C5054955758}" destId="{EA4E28F6-7181-42F2-AEAA-71B4725F5EA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78611-364D-4C3F-9612-2C23ABC6E56B}">
      <dsp:nvSpPr>
        <dsp:cNvPr id="0" name=""/>
        <dsp:cNvSpPr/>
      </dsp:nvSpPr>
      <dsp:spPr>
        <a:xfrm>
          <a:off x="490600" y="641"/>
          <a:ext cx="2247304" cy="1123652"/>
        </a:xfrm>
        <a:prstGeom prst="roundRect">
          <a:avLst>
            <a:gd name="adj" fmla="val 10000"/>
          </a:avLst>
        </a:prstGeom>
        <a:solidFill>
          <a:schemeClr val="bg1"/>
        </a:solidFill>
        <a:ln w="38100" cap="flat" cmpd="sng" algn="ctr">
          <a:solidFill>
            <a:srgbClr val="38654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baseline="0" dirty="0">
              <a:solidFill>
                <a:schemeClr val="tx1"/>
              </a:solidFill>
            </a:rPr>
            <a:t>Regular Verbs</a:t>
          </a:r>
        </a:p>
      </dsp:txBody>
      <dsp:txXfrm>
        <a:off x="523511" y="33552"/>
        <a:ext cx="2181482" cy="1057830"/>
      </dsp:txXfrm>
    </dsp:sp>
    <dsp:sp modelId="{9637E363-50DC-4636-B37F-59BFEC814206}">
      <dsp:nvSpPr>
        <dsp:cNvPr id="0" name=""/>
        <dsp:cNvSpPr/>
      </dsp:nvSpPr>
      <dsp:spPr>
        <a:xfrm>
          <a:off x="715331" y="1124293"/>
          <a:ext cx="224730" cy="8427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2739"/>
              </a:lnTo>
              <a:lnTo>
                <a:pt x="224730" y="842739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33A39-8777-4AA7-AE6A-0EE43B5EBA1A}">
      <dsp:nvSpPr>
        <dsp:cNvPr id="0" name=""/>
        <dsp:cNvSpPr/>
      </dsp:nvSpPr>
      <dsp:spPr>
        <a:xfrm>
          <a:off x="940061" y="1405206"/>
          <a:ext cx="1797843" cy="1123652"/>
        </a:xfrm>
        <a:prstGeom prst="roundRect">
          <a:avLst>
            <a:gd name="adj" fmla="val 10000"/>
          </a:avLst>
        </a:prstGeom>
        <a:solidFill>
          <a:srgbClr val="386546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bg1"/>
              </a:solidFill>
            </a:rPr>
            <a:t>watched</a:t>
          </a:r>
        </a:p>
      </dsp:txBody>
      <dsp:txXfrm>
        <a:off x="972972" y="1438117"/>
        <a:ext cx="1732021" cy="1057830"/>
      </dsp:txXfrm>
    </dsp:sp>
    <dsp:sp modelId="{30087BED-0356-4C0F-AD79-C6AE1E467231}">
      <dsp:nvSpPr>
        <dsp:cNvPr id="0" name=""/>
        <dsp:cNvSpPr/>
      </dsp:nvSpPr>
      <dsp:spPr>
        <a:xfrm>
          <a:off x="715331" y="1124293"/>
          <a:ext cx="224730" cy="22473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7304"/>
              </a:lnTo>
              <a:lnTo>
                <a:pt x="224730" y="2247304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96A80A-16DE-48D8-A95B-6A9FF0B00623}">
      <dsp:nvSpPr>
        <dsp:cNvPr id="0" name=""/>
        <dsp:cNvSpPr/>
      </dsp:nvSpPr>
      <dsp:spPr>
        <a:xfrm>
          <a:off x="940061" y="2809772"/>
          <a:ext cx="1797843" cy="1123652"/>
        </a:xfrm>
        <a:prstGeom prst="roundRect">
          <a:avLst>
            <a:gd name="adj" fmla="val 10000"/>
          </a:avLst>
        </a:prstGeom>
        <a:solidFill>
          <a:srgbClr val="386546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bg1"/>
              </a:solidFill>
            </a:rPr>
            <a:t>helped</a:t>
          </a:r>
        </a:p>
      </dsp:txBody>
      <dsp:txXfrm>
        <a:off x="972972" y="2842683"/>
        <a:ext cx="1732021" cy="1057830"/>
      </dsp:txXfrm>
    </dsp:sp>
    <dsp:sp modelId="{C83F8F6C-9522-42FF-A6B7-3632983ECB21}">
      <dsp:nvSpPr>
        <dsp:cNvPr id="0" name=""/>
        <dsp:cNvSpPr/>
      </dsp:nvSpPr>
      <dsp:spPr>
        <a:xfrm>
          <a:off x="3247414" y="0"/>
          <a:ext cx="2305667" cy="1123652"/>
        </a:xfrm>
        <a:prstGeom prst="roundRect">
          <a:avLst>
            <a:gd name="adj" fmla="val 10000"/>
          </a:avLst>
        </a:prstGeom>
        <a:solidFill>
          <a:schemeClr val="bg1"/>
        </a:solidFill>
        <a:ln w="38100" cap="flat" cmpd="sng" algn="ctr">
          <a:solidFill>
            <a:srgbClr val="38654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baseline="0" dirty="0">
              <a:solidFill>
                <a:schemeClr val="tx1"/>
              </a:solidFill>
            </a:rPr>
            <a:t>Irregular Verbs</a:t>
          </a:r>
        </a:p>
      </dsp:txBody>
      <dsp:txXfrm>
        <a:off x="3280325" y="32911"/>
        <a:ext cx="2239845" cy="1057830"/>
      </dsp:txXfrm>
    </dsp:sp>
    <dsp:sp modelId="{6E2963D9-2178-4D04-8BAC-83F133D26EBD}">
      <dsp:nvSpPr>
        <dsp:cNvPr id="0" name=""/>
        <dsp:cNvSpPr/>
      </dsp:nvSpPr>
      <dsp:spPr>
        <a:xfrm>
          <a:off x="3477981" y="1123652"/>
          <a:ext cx="282883" cy="8433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3380"/>
              </a:lnTo>
              <a:lnTo>
                <a:pt x="282883" y="843380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573760-A8D4-4DF0-B21F-246547DDF80B}">
      <dsp:nvSpPr>
        <dsp:cNvPr id="0" name=""/>
        <dsp:cNvSpPr/>
      </dsp:nvSpPr>
      <dsp:spPr>
        <a:xfrm>
          <a:off x="3760865" y="1405206"/>
          <a:ext cx="1797843" cy="1123652"/>
        </a:xfrm>
        <a:prstGeom prst="roundRect">
          <a:avLst>
            <a:gd name="adj" fmla="val 10000"/>
          </a:avLst>
        </a:prstGeom>
        <a:solidFill>
          <a:srgbClr val="386546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bg1"/>
              </a:solidFill>
            </a:rPr>
            <a:t>became</a:t>
          </a:r>
        </a:p>
      </dsp:txBody>
      <dsp:txXfrm>
        <a:off x="3793776" y="1438117"/>
        <a:ext cx="1732021" cy="1057830"/>
      </dsp:txXfrm>
    </dsp:sp>
    <dsp:sp modelId="{4D59B97B-C595-4F6A-AA74-9BEE06F323AC}">
      <dsp:nvSpPr>
        <dsp:cNvPr id="0" name=""/>
        <dsp:cNvSpPr/>
      </dsp:nvSpPr>
      <dsp:spPr>
        <a:xfrm>
          <a:off x="3477981" y="1123652"/>
          <a:ext cx="282883" cy="22479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7946"/>
              </a:lnTo>
              <a:lnTo>
                <a:pt x="282883" y="224794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4E28F6-7181-42F2-AEAA-71B4725F5EAA}">
      <dsp:nvSpPr>
        <dsp:cNvPr id="0" name=""/>
        <dsp:cNvSpPr/>
      </dsp:nvSpPr>
      <dsp:spPr>
        <a:xfrm>
          <a:off x="3760865" y="2809772"/>
          <a:ext cx="1797843" cy="1123652"/>
        </a:xfrm>
        <a:prstGeom prst="roundRect">
          <a:avLst>
            <a:gd name="adj" fmla="val 10000"/>
          </a:avLst>
        </a:prstGeom>
        <a:solidFill>
          <a:srgbClr val="386546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bg1"/>
              </a:solidFill>
            </a:rPr>
            <a:t>ate</a:t>
          </a:r>
        </a:p>
      </dsp:txBody>
      <dsp:txXfrm>
        <a:off x="3793776" y="2842683"/>
        <a:ext cx="1732021" cy="1057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39ECFB-E340-41FC-9610-C982FCA8360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3CDAD2-0124-4AD7-A413-ECBC2DEE1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485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404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3122E-A44B-43FA-93EF-554674FF18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83CBBB-6677-4DE9-B6D8-0A496A4DDD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4E082-55EE-4FF1-A933-3279D4F16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C64A4B-AC59-40CE-9F94-DFFCED9BD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F570E-5AEC-4321-B637-416AC6157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55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8E09A-2192-481E-A165-8F0DC3276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D8599E-D3AE-4412-896A-CD0F68B9FA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78414B-FB4A-4161-A63F-9D81FBDE3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BD9B20-2DD4-4183-9DD6-74D8C2679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41E713-CE9D-424D-AD2A-C0FDFD3C5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0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E0C007-3FFB-4C53-9FCF-5398D35CF4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0DA57-598C-4CF6-8598-010B046120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65AC4-7F91-4D95-853F-A2419A590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EF167-A73A-4C3A-B605-818EC2AD4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D15C7-04F5-415B-8C16-AC1F0C912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3507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988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33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059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02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201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9853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0093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32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C5DF1-F950-4031-8E23-CCB8EB91D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E55F3-EC7F-4BBB-B51E-C097C3FD5B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874B2-9861-4A27-9956-8796E8FEC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DAA469-8AE1-4E7B-8022-8D7677293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F4B482-86F2-4C5C-BFA4-E747111A5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1692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116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445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519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DFC6F-4E09-47C4-9DEA-80841B27B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20D85C-C98F-48F4-8FDA-99DAFD4E85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988DD1-7352-414F-A54A-3E21DBBE3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8BCE8A-1DA6-432D-AFC3-AC31B6B1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667CF-3169-499C-A355-2F0C01594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46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0BF1D-7ED3-4EDC-B3EC-76F1E1D0B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7F936-8427-49BF-9540-5F302BB855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0E79A-91AB-43E5-9292-5732E4BEA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AE5292-FB25-48FF-8606-E9B2FCD94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737789-C288-422E-A722-72B7AD79E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57F0D-BCC9-49C6-ABAF-CB104AA8D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844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D7AAE-F553-4B59-9446-6316828EA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442172-4F7F-407C-BDDD-D8566CD5E8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B1993-1EF1-4E4F-9586-7ECB160CE5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A9FFB4-52AA-4387-B8A3-4328C275AE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2673EA-FF61-4137-98C2-BB9F588CE0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2C1840-76AC-4598-88B2-D8E81DFFB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35D6E3-B7F7-4B37-B2C1-24D093D8D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31B2B8-162D-4BAF-88C3-C9C137EEF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26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2DCCF-D536-4146-8D41-EA028B159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384DDE-A039-431E-B96F-1D59E0BD1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9224F5-FD16-4B67-A808-AB7491710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64FFA7-DEDE-4CC6-8732-5251738D2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88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7BAB7D-E321-418E-87A3-AAB2F029A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4F98BA-2A96-40F8-9C3A-523D30DD9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3F82CA-1EF5-4D55-99E3-6D3A64DC3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497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6B38-8637-48AC-B4B6-8AA5BC258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89410-828C-45AB-BB9A-1250F8F18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357634-46BF-4E91-A988-2D41C7EF1B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805C37-491F-48EC-A27D-70ABDB94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D6D653-71A7-438E-BF86-FED2CD0AD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DE2317-6D9A-4982-9931-8C385EB97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897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8D005-67E2-4E21-A4DC-E8463DC6D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0ED144-AD06-43BF-B174-DAD431FC3D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1341BD-71F5-475B-963F-4000E902B5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7E949D-881D-4D44-A786-A6D0ADF4C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4286AF-6693-4EED-8E48-87BADF888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8AB704-317B-4FEB-B901-3F9774799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712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8ADB10-D770-49B2-9BD1-BE40F2452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233BC0-6B5F-4E06-94EA-0C1192858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5827D8-3799-4FC5-B8A6-2942C8CD60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34F3C-D01A-41F9-8368-38A08B436271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541211-E985-4F28-A434-5B107129DF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23E29F-5503-486F-B6FE-964585423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79FBC-7943-4306-AFA1-F4641B603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492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2/21/2019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129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9410" y="2526240"/>
            <a:ext cx="9593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Basic Verb Types and Tenses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Verb Types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051509" y="2243252"/>
            <a:ext cx="8088982" cy="22775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800" b="1" dirty="0">
                <a:solidFill>
                  <a:srgbClr val="386546"/>
                </a:solidFill>
              </a:rPr>
              <a:t>Example: </a:t>
            </a:r>
            <a:r>
              <a:rPr lang="en-US" sz="2800" dirty="0"/>
              <a:t>The chef </a:t>
            </a:r>
            <a:r>
              <a:rPr lang="en-US" sz="2800" b="1" dirty="0">
                <a:solidFill>
                  <a:srgbClr val="386546"/>
                </a:solidFill>
              </a:rPr>
              <a:t>will create </a:t>
            </a:r>
            <a:r>
              <a:rPr lang="en-US" sz="2800" dirty="0"/>
              <a:t>a special holiday menu.</a:t>
            </a:r>
          </a:p>
          <a:p>
            <a:pPr>
              <a:spcAft>
                <a:spcPts val="1800"/>
              </a:spcAft>
            </a:pPr>
            <a:endParaRPr lang="en-US" sz="2800" dirty="0"/>
          </a:p>
          <a:p>
            <a:pPr>
              <a:spcAft>
                <a:spcPts val="1800"/>
              </a:spcAft>
            </a:pPr>
            <a:r>
              <a:rPr lang="en-US" sz="2800" b="1" dirty="0">
                <a:solidFill>
                  <a:srgbClr val="386546"/>
                </a:solidFill>
              </a:rPr>
              <a:t>Example:  </a:t>
            </a:r>
            <a:r>
              <a:rPr lang="en-US" sz="2800" dirty="0"/>
              <a:t>The teacher </a:t>
            </a:r>
            <a:r>
              <a:rPr lang="en-US" sz="2800" b="1" dirty="0">
                <a:solidFill>
                  <a:srgbClr val="386546"/>
                </a:solidFill>
              </a:rPr>
              <a:t>had created</a:t>
            </a:r>
            <a:r>
              <a:rPr lang="en-US" sz="2800" b="1" dirty="0"/>
              <a:t> </a:t>
            </a:r>
            <a:r>
              <a:rPr lang="en-US" sz="2800" dirty="0"/>
              <a:t>a new game for her students.</a:t>
            </a:r>
            <a:endParaRPr lang="en-US" sz="2800" dirty="0">
              <a:solidFill>
                <a:srgbClr val="3235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35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881189" y="1612192"/>
            <a:ext cx="8429625" cy="3581401"/>
            <a:chOff x="365112" y="2651741"/>
            <a:chExt cx="8443023" cy="3479006"/>
          </a:xfrm>
          <a:solidFill>
            <a:srgbClr val="C7D4CB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2" y="2651741"/>
              <a:ext cx="8443023" cy="3479006"/>
              <a:chOff x="365112" y="2651741"/>
              <a:chExt cx="8443023" cy="3479006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2" y="2651741"/>
                <a:ext cx="4175761" cy="34790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2651742"/>
                <a:ext cx="4175761" cy="34790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26819" y="2939084"/>
              <a:ext cx="3325552" cy="50826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Helping Main Verb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47862" y="2939084"/>
              <a:ext cx="3325552" cy="50826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Linking Verb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32354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Verb Types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HAWKES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6972466" y="2828479"/>
            <a:ext cx="2685381" cy="1791650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dirty="0">
                <a:solidFill>
                  <a:schemeClr val="tx1"/>
                </a:solidFill>
              </a:rPr>
              <a:t>The rainy days </a:t>
            </a:r>
            <a:r>
              <a:rPr lang="en-US" sz="2400" b="1" dirty="0">
                <a:solidFill>
                  <a:schemeClr val="tx1"/>
                </a:solidFill>
              </a:rPr>
              <a:t>were </a:t>
            </a:r>
            <a:r>
              <a:rPr lang="en-US" sz="2400" dirty="0">
                <a:solidFill>
                  <a:schemeClr val="tx1"/>
                </a:solidFill>
              </a:rPr>
              <a:t>long.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559768" y="2828478"/>
            <a:ext cx="2685381" cy="1791651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dirty="0">
                <a:solidFill>
                  <a:schemeClr val="tx1"/>
                </a:solidFill>
              </a:rPr>
              <a:t>The children </a:t>
            </a:r>
            <a:r>
              <a:rPr lang="en-US" sz="2400" b="1" dirty="0">
                <a:solidFill>
                  <a:schemeClr val="tx1"/>
                </a:solidFill>
              </a:rPr>
              <a:t>were jumping </a:t>
            </a:r>
            <a:r>
              <a:rPr lang="en-US" sz="2400" dirty="0">
                <a:solidFill>
                  <a:schemeClr val="tx1"/>
                </a:solidFill>
              </a:rPr>
              <a:t>in puddles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690857" y="2950382"/>
            <a:ext cx="810287" cy="905018"/>
          </a:xfrm>
          <a:prstGeom prst="ellipse">
            <a:avLst/>
          </a:prstGeom>
          <a:solidFill>
            <a:srgbClr val="C7D4CB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995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Verb Tenses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2995613" y="1366725"/>
            <a:ext cx="6200774" cy="4089143"/>
            <a:chOff x="1906953" y="1849761"/>
            <a:chExt cx="5443662" cy="693935"/>
          </a:xfrm>
          <a:solidFill>
            <a:schemeClr val="bg1"/>
          </a:solidFill>
        </p:grpSpPr>
        <p:sp>
          <p:nvSpPr>
            <p:cNvPr id="28" name="Rectangle 27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 w="57150">
              <a:solidFill>
                <a:srgbClr val="F2E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92921" y="1873698"/>
              <a:ext cx="5274381" cy="16191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Verb Tenses: </a:t>
              </a:r>
              <a:r>
                <a:rPr lang="en-US" sz="2800" dirty="0">
                  <a:solidFill>
                    <a:prstClr val="black"/>
                  </a:solidFill>
                  <a:latin typeface="Calibri" panose="020F0502020204030204"/>
                </a:rPr>
                <a:t>Let the reader know when an action is taking place</a:t>
              </a:r>
              <a:endParaRPr lang="en-US" sz="2800" b="1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387410" y="2689576"/>
            <a:ext cx="5443662" cy="693935"/>
            <a:chOff x="1906953" y="3449317"/>
            <a:chExt cx="5443662" cy="693935"/>
          </a:xfrm>
          <a:solidFill>
            <a:srgbClr val="F2E2D2"/>
          </a:solidFill>
        </p:grpSpPr>
        <p:sp>
          <p:nvSpPr>
            <p:cNvPr id="34" name="Rectangle 33"/>
            <p:cNvSpPr/>
            <p:nvPr/>
          </p:nvSpPr>
          <p:spPr>
            <a:xfrm>
              <a:off x="1906953" y="3449317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967835" y="3585777"/>
              <a:ext cx="527438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2400" dirty="0">
                  <a:solidFill>
                    <a:prstClr val="black"/>
                  </a:solidFill>
                  <a:latin typeface="Calibri" panose="020F0502020204030204"/>
                </a:rPr>
                <a:t>Past Tense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387410" y="3623324"/>
            <a:ext cx="5443662" cy="693935"/>
            <a:chOff x="1906953" y="4260384"/>
            <a:chExt cx="5443662" cy="693935"/>
          </a:xfrm>
          <a:solidFill>
            <a:srgbClr val="F2E2D2"/>
          </a:solidFill>
        </p:grpSpPr>
        <p:sp>
          <p:nvSpPr>
            <p:cNvPr id="37" name="Rectangle 36"/>
            <p:cNvSpPr/>
            <p:nvPr/>
          </p:nvSpPr>
          <p:spPr>
            <a:xfrm>
              <a:off x="1906953" y="4260384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967835" y="4396844"/>
              <a:ext cx="527438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2400" dirty="0">
                  <a:solidFill>
                    <a:prstClr val="black"/>
                  </a:solidFill>
                  <a:latin typeface="Calibri" panose="020F0502020204030204"/>
                </a:rPr>
                <a:t>Present Tense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87410" y="4574034"/>
            <a:ext cx="5443662" cy="693935"/>
            <a:chOff x="1906953" y="5090779"/>
            <a:chExt cx="5443662" cy="693935"/>
          </a:xfrm>
          <a:solidFill>
            <a:srgbClr val="F2E2D2"/>
          </a:solidFill>
        </p:grpSpPr>
        <p:sp>
          <p:nvSpPr>
            <p:cNvPr id="41" name="Rectangle 40"/>
            <p:cNvSpPr/>
            <p:nvPr/>
          </p:nvSpPr>
          <p:spPr>
            <a:xfrm>
              <a:off x="1906953" y="5090779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0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67835" y="5227239"/>
              <a:ext cx="527438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2400" dirty="0">
                  <a:solidFill>
                    <a:prstClr val="black"/>
                  </a:solidFill>
                  <a:latin typeface="Calibri" panose="020F0502020204030204"/>
                </a:rPr>
                <a:t>Future Tense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6901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32354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Verb Tenses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HAWKES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3"/>
          <p:cNvGrpSpPr/>
          <p:nvPr/>
        </p:nvGrpSpPr>
        <p:grpSpPr>
          <a:xfrm>
            <a:off x="2066922" y="1656887"/>
            <a:ext cx="8058154" cy="1215202"/>
            <a:chOff x="542923" y="1754949"/>
            <a:chExt cx="8058154" cy="918517"/>
          </a:xfrm>
          <a:solidFill>
            <a:srgbClr val="386546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54949"/>
              <a:ext cx="8058154" cy="918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67087" y="1815573"/>
              <a:ext cx="7807571" cy="814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bg1"/>
                  </a:solidFill>
                  <a:latin typeface="Calibri" panose="020F0502020204030204"/>
                </a:rPr>
                <a:t>Past Tense: </a:t>
              </a:r>
              <a:r>
                <a:rPr lang="en-US" sz="3200" dirty="0">
                  <a:solidFill>
                    <a:schemeClr val="bg1"/>
                  </a:solidFill>
                  <a:latin typeface="Calibri" panose="020F0502020204030204"/>
                </a:rPr>
                <a:t>Used to report an event or reflect on a past experience 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FA23FF2-0DEA-46F9-972F-AAD4F9F09102}"/>
              </a:ext>
            </a:extLst>
          </p:cNvPr>
          <p:cNvSpPr txBox="1"/>
          <p:nvPr/>
        </p:nvSpPr>
        <p:spPr>
          <a:xfrm>
            <a:off x="2195132" y="3410484"/>
            <a:ext cx="79299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86546"/>
                </a:solidFill>
              </a:rPr>
              <a:t>Example: </a:t>
            </a:r>
            <a:r>
              <a:rPr lang="en-US" sz="2800" dirty="0"/>
              <a:t>The novelist </a:t>
            </a:r>
            <a:r>
              <a:rPr lang="en-US" sz="2800" b="1" dirty="0">
                <a:solidFill>
                  <a:srgbClr val="386546"/>
                </a:solidFill>
              </a:rPr>
              <a:t>finished</a:t>
            </a:r>
            <a:r>
              <a:rPr lang="en-US" sz="2800" dirty="0"/>
              <a:t> her masterpiece last year.</a:t>
            </a:r>
          </a:p>
          <a:p>
            <a:endParaRPr lang="en-US" sz="2800" b="1" dirty="0">
              <a:solidFill>
                <a:srgbClr val="386546"/>
              </a:solidFill>
            </a:endParaRPr>
          </a:p>
          <a:p>
            <a:r>
              <a:rPr lang="en-US" sz="2800" b="1" dirty="0">
                <a:solidFill>
                  <a:srgbClr val="386546"/>
                </a:solidFill>
              </a:rPr>
              <a:t>Example: </a:t>
            </a:r>
            <a:r>
              <a:rPr lang="en-US" sz="2800" dirty="0"/>
              <a:t>Mary</a:t>
            </a:r>
            <a:r>
              <a:rPr lang="en-US" sz="2800" b="1" dirty="0">
                <a:solidFill>
                  <a:srgbClr val="386546"/>
                </a:solidFill>
              </a:rPr>
              <a:t> was </a:t>
            </a:r>
            <a:r>
              <a:rPr lang="en-US" sz="2800" dirty="0"/>
              <a:t>a great cook.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54472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Verb Tenses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46361712"/>
              </p:ext>
            </p:extLst>
          </p:nvPr>
        </p:nvGraphicFramePr>
        <p:xfrm>
          <a:off x="3048000" y="1392382"/>
          <a:ext cx="6096000" cy="3934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66260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32354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Verb Tenses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HAWKES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3"/>
          <p:cNvGrpSpPr/>
          <p:nvPr/>
        </p:nvGrpSpPr>
        <p:grpSpPr>
          <a:xfrm>
            <a:off x="2066922" y="1656887"/>
            <a:ext cx="8058154" cy="1215202"/>
            <a:chOff x="542923" y="1754949"/>
            <a:chExt cx="8058154" cy="918517"/>
          </a:xfrm>
          <a:solidFill>
            <a:srgbClr val="314C57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54949"/>
              <a:ext cx="8058154" cy="918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67087" y="1815573"/>
              <a:ext cx="7807571" cy="814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bg1"/>
                  </a:solidFill>
                  <a:latin typeface="Calibri" panose="020F0502020204030204"/>
                </a:rPr>
                <a:t>Present Tense: </a:t>
              </a:r>
              <a:r>
                <a:rPr lang="en-US" sz="3200" dirty="0">
                  <a:solidFill>
                    <a:schemeClr val="bg1"/>
                  </a:solidFill>
                  <a:latin typeface="Calibri" panose="020F0502020204030204"/>
                </a:rPr>
                <a:t>Used to describe events or actions that are happening now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FA23FF2-0DEA-46F9-972F-AAD4F9F09102}"/>
              </a:ext>
            </a:extLst>
          </p:cNvPr>
          <p:cNvSpPr txBox="1"/>
          <p:nvPr/>
        </p:nvSpPr>
        <p:spPr>
          <a:xfrm>
            <a:off x="2195132" y="3410484"/>
            <a:ext cx="7929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14C57"/>
                </a:solidFill>
              </a:rPr>
              <a:t>Example: </a:t>
            </a:r>
            <a:r>
              <a:rPr lang="en-US" sz="2800" dirty="0"/>
              <a:t>Love </a:t>
            </a:r>
            <a:r>
              <a:rPr lang="en-US" sz="2800" b="1" dirty="0">
                <a:solidFill>
                  <a:srgbClr val="314C57"/>
                </a:solidFill>
              </a:rPr>
              <a:t>conquers</a:t>
            </a:r>
            <a:r>
              <a:rPr lang="en-US" sz="2800" b="1" dirty="0"/>
              <a:t> </a:t>
            </a:r>
            <a:r>
              <a:rPr lang="en-US" sz="2800" dirty="0"/>
              <a:t>all.</a:t>
            </a:r>
          </a:p>
          <a:p>
            <a:endParaRPr lang="en-US" sz="2800" dirty="0"/>
          </a:p>
          <a:p>
            <a:r>
              <a:rPr lang="en-US" sz="2800" b="1" dirty="0">
                <a:solidFill>
                  <a:srgbClr val="314C57"/>
                </a:solidFill>
              </a:rPr>
              <a:t>Example: </a:t>
            </a:r>
            <a:r>
              <a:rPr lang="en-US" sz="2800" dirty="0"/>
              <a:t>The child </a:t>
            </a:r>
            <a:r>
              <a:rPr lang="en-US" sz="2800" b="1" dirty="0">
                <a:solidFill>
                  <a:srgbClr val="314C57"/>
                </a:solidFill>
              </a:rPr>
              <a:t>is </a:t>
            </a:r>
            <a:r>
              <a:rPr lang="en-US" sz="2800" dirty="0"/>
              <a:t>happy.</a:t>
            </a:r>
            <a:endParaRPr lang="en-US" sz="2800" b="1" dirty="0">
              <a:solidFill>
                <a:srgbClr val="314C57"/>
              </a:solidFill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15581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32354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Verb Tenses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HAWKES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3"/>
          <p:cNvGrpSpPr/>
          <p:nvPr/>
        </p:nvGrpSpPr>
        <p:grpSpPr>
          <a:xfrm>
            <a:off x="2066922" y="1656887"/>
            <a:ext cx="8058154" cy="1215202"/>
            <a:chOff x="542923" y="1754949"/>
            <a:chExt cx="8058154" cy="918517"/>
          </a:xfrm>
          <a:solidFill>
            <a:srgbClr val="CCA49C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54949"/>
              <a:ext cx="8058154" cy="9185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67087" y="1815573"/>
              <a:ext cx="7807571" cy="814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latin typeface="Calibri" panose="020F0502020204030204"/>
                </a:rPr>
                <a:t>Future Tense: </a:t>
              </a:r>
              <a:r>
                <a:rPr lang="en-US" sz="3200" dirty="0">
                  <a:latin typeface="Calibri" panose="020F0502020204030204"/>
                </a:rPr>
                <a:t>Used to describe events or actions that have not yet taken place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FA23FF2-0DEA-46F9-972F-AAD4F9F09102}"/>
              </a:ext>
            </a:extLst>
          </p:cNvPr>
          <p:cNvSpPr txBox="1"/>
          <p:nvPr/>
        </p:nvSpPr>
        <p:spPr>
          <a:xfrm>
            <a:off x="2195132" y="3686095"/>
            <a:ext cx="7929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CA49C"/>
                </a:solidFill>
              </a:rPr>
              <a:t>Example: </a:t>
            </a:r>
            <a:r>
              <a:rPr lang="en-US" sz="2800" dirty="0"/>
              <a:t>The movie </a:t>
            </a:r>
            <a:r>
              <a:rPr lang="en-US" sz="2800" b="1" dirty="0">
                <a:solidFill>
                  <a:srgbClr val="CCA49C"/>
                </a:solidFill>
              </a:rPr>
              <a:t>will start </a:t>
            </a:r>
            <a:r>
              <a:rPr lang="en-US" sz="2800" dirty="0"/>
              <a:t>in fifteen minutes.</a:t>
            </a:r>
          </a:p>
        </p:txBody>
      </p:sp>
    </p:spTree>
    <p:extLst>
      <p:ext uri="{BB962C8B-B14F-4D97-AF65-F5344CB8AC3E}">
        <p14:creationId xmlns:p14="http://schemas.microsoft.com/office/powerpoint/2010/main" val="19206343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32354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Verb Types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HAWKES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3"/>
          <p:cNvGrpSpPr/>
          <p:nvPr/>
        </p:nvGrpSpPr>
        <p:grpSpPr>
          <a:xfrm>
            <a:off x="2066922" y="1632824"/>
            <a:ext cx="8058154" cy="1067579"/>
            <a:chOff x="542923" y="1736761"/>
            <a:chExt cx="8058154" cy="806935"/>
          </a:xfrm>
          <a:solidFill>
            <a:srgbClr val="5A7E83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67087" y="1942890"/>
              <a:ext cx="7807571" cy="442005"/>
            </a:xfrm>
            <a:prstGeom prst="rect">
              <a:avLst/>
            </a:prstGeom>
            <a:solidFill>
              <a:srgbClr val="C7D4CB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prstClr val="black"/>
                  </a:solidFill>
                  <a:latin typeface="Calibri" panose="020F0502020204030204"/>
                </a:rPr>
                <a:t>Action Verbs: </a:t>
              </a:r>
              <a:r>
                <a:rPr lang="en-US" sz="3200" dirty="0">
                  <a:solidFill>
                    <a:prstClr val="black"/>
                  </a:solidFill>
                  <a:latin typeface="Calibri" panose="020F0502020204030204"/>
                </a:rPr>
                <a:t>Show physical or mental action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EAFF29E-8CB9-40EE-AFD3-366781DA4BD2}"/>
              </a:ext>
            </a:extLst>
          </p:cNvPr>
          <p:cNvSpPr/>
          <p:nvPr/>
        </p:nvSpPr>
        <p:spPr>
          <a:xfrm>
            <a:off x="2462588" y="3491194"/>
            <a:ext cx="457200" cy="405833"/>
          </a:xfrm>
          <a:prstGeom prst="round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9B85120-B321-4D51-87EF-3EDFFBC9A711}"/>
              </a:ext>
            </a:extLst>
          </p:cNvPr>
          <p:cNvSpPr/>
          <p:nvPr/>
        </p:nvSpPr>
        <p:spPr>
          <a:xfrm>
            <a:off x="4206242" y="4304714"/>
            <a:ext cx="889966" cy="473811"/>
          </a:xfrm>
          <a:prstGeom prst="round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A23FF2-0DEA-46F9-972F-AAD4F9F09102}"/>
              </a:ext>
            </a:extLst>
          </p:cNvPr>
          <p:cNvSpPr txBox="1"/>
          <p:nvPr/>
        </p:nvSpPr>
        <p:spPr>
          <a:xfrm>
            <a:off x="2195132" y="3413453"/>
            <a:ext cx="7929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 ran six marathons.</a:t>
            </a:r>
          </a:p>
          <a:p>
            <a:endParaRPr lang="en-US" sz="2800" dirty="0"/>
          </a:p>
          <a:p>
            <a:r>
              <a:rPr lang="en-US" sz="2800" dirty="0"/>
              <a:t>The students worry about their grades.</a:t>
            </a:r>
          </a:p>
        </p:txBody>
      </p:sp>
    </p:spTree>
    <p:extLst>
      <p:ext uri="{BB962C8B-B14F-4D97-AF65-F5344CB8AC3E}">
        <p14:creationId xmlns:p14="http://schemas.microsoft.com/office/powerpoint/2010/main" val="2953230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32354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Verb Types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HAWKES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3"/>
          <p:cNvGrpSpPr/>
          <p:nvPr/>
        </p:nvGrpSpPr>
        <p:grpSpPr>
          <a:xfrm>
            <a:off x="2066922" y="1632824"/>
            <a:ext cx="8058154" cy="1067579"/>
            <a:chOff x="542923" y="1736761"/>
            <a:chExt cx="8058154" cy="806935"/>
          </a:xfrm>
          <a:solidFill>
            <a:srgbClr val="5A7E83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solidFill>
              <a:srgbClr val="F2E2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67087" y="1942890"/>
              <a:ext cx="7807571" cy="442005"/>
            </a:xfrm>
            <a:prstGeom prst="rect">
              <a:avLst/>
            </a:prstGeom>
            <a:solidFill>
              <a:srgbClr val="F2E2D2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prstClr val="black"/>
                  </a:solidFill>
                  <a:latin typeface="Calibri" panose="020F0502020204030204"/>
                </a:rPr>
                <a:t>Direct Object: </a:t>
              </a:r>
              <a:r>
                <a:rPr lang="en-US" sz="3200" dirty="0">
                  <a:solidFill>
                    <a:prstClr val="black"/>
                  </a:solidFill>
                  <a:latin typeface="Calibri" panose="020F0502020204030204"/>
                </a:rPr>
                <a:t>Receives the action of the verb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EAFF29E-8CB9-40EE-AFD3-366781DA4BD2}"/>
              </a:ext>
            </a:extLst>
          </p:cNvPr>
          <p:cNvSpPr/>
          <p:nvPr/>
        </p:nvSpPr>
        <p:spPr>
          <a:xfrm>
            <a:off x="5366079" y="3501189"/>
            <a:ext cx="657732" cy="450383"/>
          </a:xfrm>
          <a:prstGeom prst="round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A23FF2-0DEA-46F9-972F-AAD4F9F09102}"/>
              </a:ext>
            </a:extLst>
          </p:cNvPr>
          <p:cNvSpPr txBox="1"/>
          <p:nvPr/>
        </p:nvSpPr>
        <p:spPr>
          <a:xfrm>
            <a:off x="2195132" y="3413453"/>
            <a:ext cx="7929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The dog chased its tail.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15031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32354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Verb Types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HAWKES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3"/>
          <p:cNvGrpSpPr/>
          <p:nvPr/>
        </p:nvGrpSpPr>
        <p:grpSpPr>
          <a:xfrm>
            <a:off x="2066922" y="1632823"/>
            <a:ext cx="8058154" cy="1349925"/>
            <a:chOff x="542923" y="1736761"/>
            <a:chExt cx="8058154" cy="1020348"/>
          </a:xfrm>
          <a:solidFill>
            <a:srgbClr val="5A7E83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36761"/>
              <a:ext cx="8058154" cy="1020348"/>
            </a:xfrm>
            <a:prstGeom prst="rect">
              <a:avLst/>
            </a:prstGeom>
            <a:solidFill>
              <a:srgbClr val="F2E2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67087" y="1851950"/>
              <a:ext cx="7807571" cy="814221"/>
            </a:xfrm>
            <a:prstGeom prst="rect">
              <a:avLst/>
            </a:prstGeom>
            <a:solidFill>
              <a:srgbClr val="F2E2D2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prstClr val="black"/>
                  </a:solidFill>
                  <a:latin typeface="Calibri" panose="020F0502020204030204"/>
                </a:rPr>
                <a:t>Indirect Object: </a:t>
              </a:r>
              <a:r>
                <a:rPr lang="en-US" sz="3200" dirty="0">
                  <a:solidFill>
                    <a:prstClr val="black"/>
                  </a:solidFill>
                  <a:latin typeface="Calibri" panose="020F0502020204030204"/>
                </a:rPr>
                <a:t>A word that receives the direct object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231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Verb Types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2105026" y="3154302"/>
            <a:ext cx="3810000" cy="86509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314C57"/>
                </a:solidFill>
              </a:rPr>
              <a:t>Direct Object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4151397" y="3372062"/>
            <a:ext cx="1638654" cy="416987"/>
          </a:xfrm>
          <a:prstGeom prst="round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flowers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276974" y="3154302"/>
            <a:ext cx="3810000" cy="86509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314C57"/>
                </a:solidFill>
              </a:rPr>
              <a:t>Indirect Object</a:t>
            </a:r>
            <a:endParaRPr lang="en-US" sz="2000" b="1" dirty="0">
              <a:solidFill>
                <a:srgbClr val="314C57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8329061" y="3372062"/>
            <a:ext cx="1632939" cy="416987"/>
          </a:xfrm>
          <a:prstGeom prst="round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Ophelia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3DAC142-2D0C-440D-BC4D-E40B1BDE2CF9}"/>
              </a:ext>
            </a:extLst>
          </p:cNvPr>
          <p:cNvSpPr txBox="1"/>
          <p:nvPr/>
        </p:nvSpPr>
        <p:spPr>
          <a:xfrm>
            <a:off x="2299284" y="1853718"/>
            <a:ext cx="7955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Hamlet gave Ophelia flowers for her birthday.</a:t>
            </a:r>
          </a:p>
        </p:txBody>
      </p:sp>
    </p:spTree>
    <p:extLst>
      <p:ext uri="{BB962C8B-B14F-4D97-AF65-F5344CB8AC3E}">
        <p14:creationId xmlns:p14="http://schemas.microsoft.com/office/powerpoint/2010/main" val="3252557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32354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Verb Types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HAWKES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3"/>
          <p:cNvGrpSpPr/>
          <p:nvPr/>
        </p:nvGrpSpPr>
        <p:grpSpPr>
          <a:xfrm>
            <a:off x="2066922" y="1632824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solidFill>
              <a:srgbClr val="CCA4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67087" y="1942890"/>
              <a:ext cx="7807571" cy="442005"/>
            </a:xfrm>
            <a:prstGeom prst="rect">
              <a:avLst/>
            </a:prstGeom>
            <a:solidFill>
              <a:srgbClr val="CCA49C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ysClr val="windowText" lastClr="000000"/>
                  </a:solidFill>
                  <a:latin typeface="Calibri" panose="020F0502020204030204"/>
                </a:rPr>
                <a:t>Linking Verbs: </a:t>
              </a:r>
              <a:r>
                <a:rPr lang="en-US" sz="3200" dirty="0">
                  <a:solidFill>
                    <a:sysClr val="windowText" lastClr="000000"/>
                  </a:solidFill>
                  <a:latin typeface="Calibri" panose="020F0502020204030204"/>
                </a:rPr>
                <a:t>Link subject to a description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EAFF29E-8CB9-40EE-AFD3-366781DA4BD2}"/>
              </a:ext>
            </a:extLst>
          </p:cNvPr>
          <p:cNvSpPr/>
          <p:nvPr/>
        </p:nvSpPr>
        <p:spPr>
          <a:xfrm>
            <a:off x="3465095" y="3467131"/>
            <a:ext cx="349404" cy="445479"/>
          </a:xfrm>
          <a:prstGeom prst="roundRect">
            <a:avLst/>
          </a:prstGeom>
          <a:solidFill>
            <a:srgbClr val="CCA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A23FF2-0DEA-46F9-972F-AAD4F9F09102}"/>
              </a:ext>
            </a:extLst>
          </p:cNvPr>
          <p:cNvSpPr txBox="1"/>
          <p:nvPr/>
        </p:nvSpPr>
        <p:spPr>
          <a:xfrm>
            <a:off x="2195132" y="3413453"/>
            <a:ext cx="7929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lion is a majestic creature.</a:t>
            </a:r>
          </a:p>
        </p:txBody>
      </p:sp>
    </p:spTree>
    <p:extLst>
      <p:ext uri="{BB962C8B-B14F-4D97-AF65-F5344CB8AC3E}">
        <p14:creationId xmlns:p14="http://schemas.microsoft.com/office/powerpoint/2010/main" val="1311033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32354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Verb Types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HAWKES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673291" y="1954621"/>
            <a:ext cx="2080340" cy="1617913"/>
            <a:chOff x="1149291" y="1753237"/>
            <a:chExt cx="2080340" cy="1617913"/>
          </a:xfrm>
          <a:solidFill>
            <a:srgbClr val="F2E2D2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220721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is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438363" y="1949074"/>
            <a:ext cx="2080340" cy="1617913"/>
            <a:chOff x="5914363" y="1747690"/>
            <a:chExt cx="2080340" cy="1617913"/>
          </a:xfrm>
          <a:solidFill>
            <a:srgbClr val="F2E2D2"/>
          </a:solidFill>
        </p:grpSpPr>
        <p:sp>
          <p:nvSpPr>
            <p:cNvPr id="12" name="Rectangle 11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22276" y="2215439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are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673290" y="3818912"/>
            <a:ext cx="2080340" cy="1617913"/>
            <a:chOff x="1149290" y="3617528"/>
            <a:chExt cx="2080340" cy="1617913"/>
          </a:xfrm>
          <a:solidFill>
            <a:srgbClr val="F2E2D2"/>
          </a:solidFill>
        </p:grpSpPr>
        <p:sp>
          <p:nvSpPr>
            <p:cNvPr id="15" name="Rectangle 14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57203" y="4092534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55827" y="3816897"/>
            <a:ext cx="2080340" cy="1617913"/>
            <a:chOff x="3531827" y="3615513"/>
            <a:chExt cx="2080340" cy="1617913"/>
          </a:xfrm>
          <a:solidFill>
            <a:srgbClr val="F2E2D2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4087252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was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38363" y="3824459"/>
            <a:ext cx="2080340" cy="1617913"/>
            <a:chOff x="5914363" y="3623075"/>
            <a:chExt cx="2080340" cy="1617913"/>
          </a:xfrm>
          <a:solidFill>
            <a:srgbClr val="73967E"/>
          </a:solidFill>
        </p:grpSpPr>
        <p:sp>
          <p:nvSpPr>
            <p:cNvPr id="21" name="Rectangle 20"/>
            <p:cNvSpPr/>
            <p:nvPr/>
          </p:nvSpPr>
          <p:spPr>
            <a:xfrm>
              <a:off x="5914363" y="3623075"/>
              <a:ext cx="2080340" cy="1617913"/>
            </a:xfrm>
            <a:prstGeom prst="rect">
              <a:avLst/>
            </a:prstGeom>
            <a:solidFill>
              <a:srgbClr val="F2E2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22276" y="4087252"/>
              <a:ext cx="1664514" cy="671851"/>
            </a:xfrm>
            <a:prstGeom prst="rect">
              <a:avLst/>
            </a:prstGeom>
            <a:solidFill>
              <a:srgbClr val="F2E2D2"/>
            </a:solidFill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were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55827" y="1949074"/>
            <a:ext cx="2080340" cy="1617913"/>
            <a:chOff x="3531827" y="1747690"/>
            <a:chExt cx="2080340" cy="1617913"/>
          </a:xfrm>
          <a:solidFill>
            <a:srgbClr val="F2E2D2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2215439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black"/>
                  </a:solidFill>
                  <a:latin typeface="Calibri" panose="020F0502020204030204"/>
                </a:rPr>
                <a:t>am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82C2FE73-3591-4EA6-8C32-5B245460AD51}"/>
              </a:ext>
            </a:extLst>
          </p:cNvPr>
          <p:cNvSpPr txBox="1"/>
          <p:nvPr/>
        </p:nvSpPr>
        <p:spPr>
          <a:xfrm>
            <a:off x="2191086" y="1255833"/>
            <a:ext cx="7807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ysClr val="windowText" lastClr="000000"/>
                </a:solidFill>
                <a:latin typeface="Calibri" panose="020F0502020204030204"/>
              </a:rPr>
              <a:t>Examples of Linking Verbs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74767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Verb Types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entagon 21"/>
          <p:cNvSpPr/>
          <p:nvPr/>
        </p:nvSpPr>
        <p:spPr>
          <a:xfrm>
            <a:off x="1997726" y="2375271"/>
            <a:ext cx="2972394" cy="924797"/>
          </a:xfrm>
          <a:prstGeom prst="homePlate">
            <a:avLst>
              <a:gd name="adj" fmla="val 25918"/>
            </a:avLst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000" b="1" dirty="0">
                <a:solidFill>
                  <a:prstClr val="white"/>
                </a:solidFill>
                <a:latin typeface="Calibri" panose="020F0502020204030204"/>
              </a:rPr>
              <a:t>Action Verb</a:t>
            </a:r>
          </a:p>
        </p:txBody>
      </p:sp>
      <p:sp>
        <p:nvSpPr>
          <p:cNvPr id="27" name="Pentagon 26"/>
          <p:cNvSpPr/>
          <p:nvPr/>
        </p:nvSpPr>
        <p:spPr>
          <a:xfrm flipH="1">
            <a:off x="5228958" y="2375271"/>
            <a:ext cx="4943281" cy="911313"/>
          </a:xfrm>
          <a:prstGeom prst="homePlate">
            <a:avLst>
              <a:gd name="adj" fmla="val 27915"/>
            </a:avLst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dirty="0">
                <a:solidFill>
                  <a:prstClr val="white"/>
                </a:solidFill>
                <a:latin typeface="Calibri" panose="020F0502020204030204"/>
              </a:rPr>
              <a:t>The children </a:t>
            </a:r>
            <a:r>
              <a:rPr lang="en-US" sz="2400" b="1" dirty="0">
                <a:solidFill>
                  <a:prstClr val="white"/>
                </a:solidFill>
                <a:latin typeface="Calibri" panose="020F0502020204030204"/>
              </a:rPr>
              <a:t>looked </a:t>
            </a:r>
            <a:r>
              <a:rPr lang="en-US" sz="2400" dirty="0">
                <a:solidFill>
                  <a:prstClr val="white"/>
                </a:solidFill>
                <a:latin typeface="Calibri" panose="020F0502020204030204"/>
              </a:rPr>
              <a:t>for their gifts.</a:t>
            </a:r>
          </a:p>
        </p:txBody>
      </p:sp>
      <p:sp>
        <p:nvSpPr>
          <p:cNvPr id="30" name="Pentagon 29"/>
          <p:cNvSpPr/>
          <p:nvPr/>
        </p:nvSpPr>
        <p:spPr>
          <a:xfrm>
            <a:off x="1997726" y="3460456"/>
            <a:ext cx="2972394" cy="924797"/>
          </a:xfrm>
          <a:prstGeom prst="homePlate">
            <a:avLst>
              <a:gd name="adj" fmla="val 25918"/>
            </a:avLst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000" b="1" dirty="0">
                <a:solidFill>
                  <a:prstClr val="white"/>
                </a:solidFill>
                <a:latin typeface="Calibri" panose="020F0502020204030204"/>
              </a:rPr>
              <a:t>Linking Verb</a:t>
            </a:r>
          </a:p>
        </p:txBody>
      </p:sp>
      <p:sp>
        <p:nvSpPr>
          <p:cNvPr id="37" name="Pentagon 36"/>
          <p:cNvSpPr/>
          <p:nvPr/>
        </p:nvSpPr>
        <p:spPr>
          <a:xfrm flipH="1">
            <a:off x="5228958" y="3460456"/>
            <a:ext cx="4943281" cy="911313"/>
          </a:xfrm>
          <a:prstGeom prst="homePlate">
            <a:avLst>
              <a:gd name="adj" fmla="val 27915"/>
            </a:avLst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dirty="0">
                <a:solidFill>
                  <a:prstClr val="white"/>
                </a:solidFill>
                <a:latin typeface="Calibri" panose="020F0502020204030204"/>
              </a:rPr>
              <a:t>The pile of gifts </a:t>
            </a:r>
            <a:r>
              <a:rPr lang="en-US" sz="2400" b="1" dirty="0">
                <a:solidFill>
                  <a:prstClr val="white"/>
                </a:solidFill>
                <a:latin typeface="Calibri" panose="020F0502020204030204"/>
              </a:rPr>
              <a:t>looked </a:t>
            </a:r>
            <a:r>
              <a:rPr lang="en-US" sz="2400" dirty="0">
                <a:solidFill>
                  <a:prstClr val="white"/>
                </a:solidFill>
                <a:latin typeface="Calibri" panose="020F0502020204030204"/>
              </a:rPr>
              <a:t>mountainous.</a:t>
            </a:r>
          </a:p>
        </p:txBody>
      </p:sp>
    </p:spTree>
    <p:extLst>
      <p:ext uri="{BB962C8B-B14F-4D97-AF65-F5344CB8AC3E}">
        <p14:creationId xmlns:p14="http://schemas.microsoft.com/office/powerpoint/2010/main" val="1082973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Verb Types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7" y="1612191"/>
            <a:ext cx="8429626" cy="3395744"/>
            <a:chOff x="365111" y="1821206"/>
            <a:chExt cx="8443024" cy="3298655"/>
          </a:xfrm>
          <a:solidFill>
            <a:srgbClr val="CCA49C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875466"/>
              <a:ext cx="3325552" cy="97435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4400" dirty="0">
                  <a:solidFill>
                    <a:schemeClr val="bg1"/>
                  </a:solidFill>
                </a:rPr>
                <a:t>Main Verb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875466"/>
              <a:ext cx="3325552" cy="97435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4400" dirty="0">
                  <a:solidFill>
                    <a:schemeClr val="bg1"/>
                  </a:solidFill>
                </a:rPr>
                <a:t>Helping Verb</a:t>
              </a:r>
            </a:p>
          </p:txBody>
        </p:sp>
      </p:grpSp>
      <p:sp>
        <p:nvSpPr>
          <p:cNvPr id="14" name="Oval 13"/>
          <p:cNvSpPr/>
          <p:nvPr/>
        </p:nvSpPr>
        <p:spPr>
          <a:xfrm>
            <a:off x="5726444" y="2887732"/>
            <a:ext cx="739110" cy="844663"/>
          </a:xfrm>
          <a:prstGeom prst="ellipse">
            <a:avLst/>
          </a:prstGeom>
          <a:solidFill>
            <a:srgbClr val="CCA49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solidFill>
                  <a:schemeClr val="bg1"/>
                </a:solidFill>
              </a:rPr>
              <a:t>+</a:t>
            </a:r>
            <a:endParaRPr lang="en-US" sz="9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endParaRPr lang="en-US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434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2914</TotalTime>
  <Words>328</Words>
  <Application>Microsoft Office PowerPoint</Application>
  <PresentationFormat>Widescreen</PresentationFormat>
  <Paragraphs>89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Pressimone Beckowski</dc:creator>
  <cp:lastModifiedBy>Catherine Pressimone Beckowski</cp:lastModifiedBy>
  <cp:revision>11</cp:revision>
  <dcterms:created xsi:type="dcterms:W3CDTF">2019-02-18T20:20:07Z</dcterms:created>
  <dcterms:modified xsi:type="dcterms:W3CDTF">2019-02-21T13:57:50Z</dcterms:modified>
</cp:coreProperties>
</file>