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282" r:id="rId6"/>
    <p:sldId id="283" r:id="rId7"/>
    <p:sldId id="257" r:id="rId8"/>
    <p:sldId id="287" r:id="rId9"/>
    <p:sldId id="290" r:id="rId10"/>
    <p:sldId id="258" r:id="rId11"/>
    <p:sldId id="259" r:id="rId12"/>
    <p:sldId id="291" r:id="rId13"/>
    <p:sldId id="292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Quinn" initials="SQ" lastIdx="3" clrIdx="0">
    <p:extLst>
      <p:ext uri="{19B8F6BF-5375-455C-9EA6-DF929625EA0E}">
        <p15:presenceInfo xmlns:p15="http://schemas.microsoft.com/office/powerpoint/2012/main" userId="S-1-5-21-1482476501-413027322-842925246-260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C7D4CB"/>
    <a:srgbClr val="627981"/>
    <a:srgbClr val="CCA49C"/>
    <a:srgbClr val="F2E2D2"/>
    <a:srgbClr val="FFFFFF"/>
    <a:srgbClr val="F3EDE7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Introduction to Research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31462" y="2139248"/>
            <a:ext cx="5467420" cy="693935"/>
            <a:chOff x="1906953" y="1814969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1496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Psychology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31461" y="2892294"/>
            <a:ext cx="5486369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Sociology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19478" y="3668755"/>
            <a:ext cx="5498351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Nursing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12411" y="4408718"/>
            <a:ext cx="5498351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Journalism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12411" y="5170883"/>
            <a:ext cx="5505420" cy="693935"/>
            <a:chOff x="1906953" y="5090779"/>
            <a:chExt cx="5443662" cy="693935"/>
          </a:xfrm>
          <a:solidFill>
            <a:srgbClr val="386546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Business</a:t>
              </a:r>
            </a:p>
          </p:txBody>
        </p:sp>
      </p:grpSp>
      <p:pic>
        <p:nvPicPr>
          <p:cNvPr id="23" name="Picture 22" descr="Books-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1188" y="4382366"/>
            <a:ext cx="2307779" cy="163179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709B2A0-F2AE-46ED-AD5F-E8156A296C3A}"/>
              </a:ext>
            </a:extLst>
          </p:cNvPr>
          <p:cNvSpPr txBox="1"/>
          <p:nvPr/>
        </p:nvSpPr>
        <p:spPr>
          <a:xfrm>
            <a:off x="1524001" y="1361993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American Psychological Association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957464" y="2071188"/>
            <a:ext cx="42770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Chicago Manual of Style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837542" y="3745736"/>
            <a:ext cx="4516916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36782" y="3949462"/>
            <a:ext cx="41184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preferred by publishers</a:t>
            </a:r>
          </a:p>
        </p:txBody>
      </p:sp>
      <p:sp>
        <p:nvSpPr>
          <p:cNvPr id="33" name="Up Arrow 32"/>
          <p:cNvSpPr/>
          <p:nvPr/>
        </p:nvSpPr>
        <p:spPr>
          <a:xfrm>
            <a:off x="5765492" y="317286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4A68BD-2F0D-4C09-9B1A-49DB05620893}"/>
              </a:ext>
            </a:extLst>
          </p:cNvPr>
          <p:cNvSpPr txBox="1"/>
          <p:nvPr/>
        </p:nvSpPr>
        <p:spPr>
          <a:xfrm>
            <a:off x="1524001" y="1361993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Chicago Manual of Style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F0381F-B1B7-4009-8812-2A6B3A48EE5D}"/>
              </a:ext>
            </a:extLst>
          </p:cNvPr>
          <p:cNvSpPr/>
          <p:nvPr/>
        </p:nvSpPr>
        <p:spPr>
          <a:xfrm>
            <a:off x="1881189" y="2152039"/>
            <a:ext cx="8429624" cy="76237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255861-4D41-4380-BD8D-300B0FEB5CD7}"/>
              </a:ext>
            </a:extLst>
          </p:cNvPr>
          <p:cNvSpPr txBox="1"/>
          <p:nvPr/>
        </p:nvSpPr>
        <p:spPr>
          <a:xfrm>
            <a:off x="1952147" y="2302392"/>
            <a:ext cx="8287701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Comprehensive option for citing books, magazines, and journals 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4538661" y="2500580"/>
            <a:ext cx="3114678" cy="2316900"/>
            <a:chOff x="2066922" y="1579037"/>
            <a:chExt cx="3114678" cy="2316900"/>
          </a:xfrm>
        </p:grpSpPr>
        <p:grpSp>
          <p:nvGrpSpPr>
            <p:cNvPr id="5" name="Group 30"/>
            <p:cNvGrpSpPr/>
            <p:nvPr/>
          </p:nvGrpSpPr>
          <p:grpSpPr>
            <a:xfrm>
              <a:off x="2066922" y="2828358"/>
              <a:ext cx="3104846" cy="1067579"/>
              <a:chOff x="542923" y="1736761"/>
              <a:chExt cx="8058154" cy="806935"/>
            </a:xfrm>
            <a:solidFill>
              <a:srgbClr val="C7D4CB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633044" y="1934199"/>
                <a:ext cx="7807571" cy="3954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Physical Sciences</a:t>
                </a:r>
              </a:p>
            </p:txBody>
          </p:sp>
        </p:grpSp>
        <p:grpSp>
          <p:nvGrpSpPr>
            <p:cNvPr id="6" name="Group 33"/>
            <p:cNvGrpSpPr/>
            <p:nvPr/>
          </p:nvGrpSpPr>
          <p:grpSpPr>
            <a:xfrm>
              <a:off x="2066922" y="1579037"/>
              <a:ext cx="3114678" cy="1067579"/>
              <a:chOff x="542923" y="1736761"/>
              <a:chExt cx="8058154" cy="806935"/>
            </a:xfrm>
            <a:solidFill>
              <a:srgbClr val="C7D4CB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633044" y="1919335"/>
                <a:ext cx="7807570" cy="395478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/>
                  <a:t>Natural Sciences</a:t>
                </a:r>
              </a:p>
            </p:txBody>
          </p:sp>
        </p:grpSp>
      </p:grpSp>
      <p:pic>
        <p:nvPicPr>
          <p:cNvPr id="19" name="Picture 18" descr="chemic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98304" y="3568159"/>
            <a:ext cx="1356956" cy="1658195"/>
          </a:xfrm>
          <a:prstGeom prst="rect">
            <a:avLst/>
          </a:prstGeom>
        </p:spPr>
      </p:pic>
      <p:pic>
        <p:nvPicPr>
          <p:cNvPr id="27" name="Picture 26" descr="Science-Clipart-5-201611101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36740" y="1948763"/>
            <a:ext cx="1593551" cy="242365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5B65403-E865-4481-BB30-C118BBD3626A}"/>
              </a:ext>
            </a:extLst>
          </p:cNvPr>
          <p:cNvSpPr txBox="1"/>
          <p:nvPr/>
        </p:nvSpPr>
        <p:spPr>
          <a:xfrm>
            <a:off x="1524001" y="1361993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Council of Science Editors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Introduction to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066923" y="1849761"/>
            <a:ext cx="8058154" cy="764453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34830"/>
              <a:ext cx="7807571" cy="502894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3000" dirty="0">
                  <a:solidFill>
                    <a:srgbClr val="323542"/>
                  </a:solidFill>
                </a:rPr>
                <a:t>The Basics of Research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2066923" y="2760941"/>
            <a:ext cx="8058154" cy="764453"/>
            <a:chOff x="542923" y="1849761"/>
            <a:chExt cx="8058154" cy="693935"/>
          </a:xfrm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1934830"/>
              <a:ext cx="7807571" cy="502894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3000" dirty="0">
                  <a:solidFill>
                    <a:srgbClr val="323542"/>
                  </a:solidFill>
                </a:rPr>
                <a:t>The Basics of Plagiarism</a:t>
              </a:r>
            </a:p>
          </p:txBody>
        </p:sp>
      </p:grpSp>
      <p:grpSp>
        <p:nvGrpSpPr>
          <p:cNvPr id="16" name="Group 10">
            <a:extLst>
              <a:ext uri="{FF2B5EF4-FFF2-40B4-BE49-F238E27FC236}">
                <a16:creationId xmlns:a16="http://schemas.microsoft.com/office/drawing/2014/main" id="{A5C8B031-F3A5-4DD9-A89E-D29B2BFD86FA}"/>
              </a:ext>
            </a:extLst>
          </p:cNvPr>
          <p:cNvGrpSpPr/>
          <p:nvPr/>
        </p:nvGrpSpPr>
        <p:grpSpPr>
          <a:xfrm>
            <a:off x="2066923" y="3680788"/>
            <a:ext cx="8058154" cy="764453"/>
            <a:chOff x="542923" y="1849761"/>
            <a:chExt cx="8058154" cy="69393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A892280-54EE-430C-AD1E-DA533547FCA3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703D096-31CB-40E4-B1C2-1217F33332A1}"/>
                </a:ext>
              </a:extLst>
            </p:cNvPr>
            <p:cNvSpPr txBox="1"/>
            <p:nvPr/>
          </p:nvSpPr>
          <p:spPr>
            <a:xfrm>
              <a:off x="633045" y="1934829"/>
              <a:ext cx="7807571" cy="502894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3000" dirty="0">
                  <a:solidFill>
                    <a:srgbClr val="323542"/>
                  </a:solidFill>
                </a:rPr>
                <a:t>The Basics of Research Styles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Basics of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</p:grpSpPr>
        <p:grpSp>
          <p:nvGrpSpPr>
            <p:cNvPr id="5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=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Research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919769"/>
              <a:ext cx="3325552" cy="288574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The process of gathering information and using sources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artwork</a:t>
              </a:r>
            </a:p>
          </p:txBody>
        </p:sp>
      </p:grpSp>
      <p:grpSp>
        <p:nvGrpSpPr>
          <p:cNvPr id="5" name="Group 29"/>
          <p:cNvGrpSpPr/>
          <p:nvPr/>
        </p:nvGrpSpPr>
        <p:grpSpPr>
          <a:xfrm>
            <a:off x="3387410" y="2185490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speeches</a:t>
              </a:r>
            </a:p>
          </p:txBody>
        </p:sp>
      </p:grpSp>
      <p:grpSp>
        <p:nvGrpSpPr>
          <p:cNvPr id="6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recordings</a:t>
              </a:r>
            </a:p>
          </p:txBody>
        </p:sp>
      </p:grpSp>
      <p:grpSp>
        <p:nvGrpSpPr>
          <p:cNvPr id="7" name="Group 35"/>
          <p:cNvGrpSpPr/>
          <p:nvPr/>
        </p:nvGrpSpPr>
        <p:grpSpPr>
          <a:xfrm>
            <a:off x="3387410" y="3831582"/>
            <a:ext cx="5443662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movies</a:t>
              </a:r>
            </a:p>
          </p:txBody>
        </p:sp>
      </p:grpSp>
      <p:grpSp>
        <p:nvGrpSpPr>
          <p:cNvPr id="8" name="Group 39"/>
          <p:cNvGrpSpPr/>
          <p:nvPr/>
        </p:nvGrpSpPr>
        <p:grpSpPr>
          <a:xfrm>
            <a:off x="3387410" y="4658145"/>
            <a:ext cx="5443662" cy="693935"/>
            <a:chOff x="1906953" y="5090779"/>
            <a:chExt cx="5443662" cy="693935"/>
          </a:xfrm>
          <a:solidFill>
            <a:srgbClr val="386546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articles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3099283" y="1393561"/>
            <a:ext cx="5986992" cy="2111198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=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06448"/>
              <a:ext cx="3325552" cy="151239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Friend’s Recommendation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14377"/>
              <a:ext cx="3325552" cy="16965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Informal</a:t>
              </a:r>
            </a:p>
          </p:txBody>
        </p:sp>
      </p:grpSp>
      <p:grpSp>
        <p:nvGrpSpPr>
          <p:cNvPr id="27" name="Group 7"/>
          <p:cNvGrpSpPr/>
          <p:nvPr/>
        </p:nvGrpSpPr>
        <p:grpSpPr>
          <a:xfrm>
            <a:off x="3102504" y="3608894"/>
            <a:ext cx="5986992" cy="2111198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28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31" name="Rectangle 30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=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748359" y="2967113"/>
              <a:ext cx="3325552" cy="79105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Scholarly Article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49554" y="2514377"/>
              <a:ext cx="3325552" cy="16965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Formal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Getting Started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881189" y="2051887"/>
            <a:ext cx="8429624" cy="838860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srgbClr val="314C57"/>
                </a:solidFill>
                <a:latin typeface="Calibri" panose="020F0502020204030204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67834" y="2031702"/>
              <a:ext cx="5274381" cy="3819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Split your work into steps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881188" y="3032688"/>
            <a:ext cx="8429624" cy="838859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0" name="Rectangle 1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67834" y="2024456"/>
              <a:ext cx="5274381" cy="3819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Narrow your topic by brainstorming and free-writing 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81188" y="4036506"/>
            <a:ext cx="8429625" cy="838859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4" y="2031235"/>
              <a:ext cx="5274381" cy="3819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Conduct preliminary research for background information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Basics of Plagiarism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629E5D0-A92A-462B-A260-797475637788}"/>
              </a:ext>
            </a:extLst>
          </p:cNvPr>
          <p:cNvSpPr/>
          <p:nvPr/>
        </p:nvSpPr>
        <p:spPr>
          <a:xfrm>
            <a:off x="2125979" y="2785730"/>
            <a:ext cx="8184833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1" name="Up Arrow 4">
            <a:extLst>
              <a:ext uri="{FF2B5EF4-FFF2-40B4-BE49-F238E27FC236}">
                <a16:creationId xmlns:a16="http://schemas.microsoft.com/office/drawing/2014/main" id="{6B3AC89D-32F9-4668-8389-44C697E35A92}"/>
              </a:ext>
            </a:extLst>
          </p:cNvPr>
          <p:cNvSpPr/>
          <p:nvPr/>
        </p:nvSpPr>
        <p:spPr>
          <a:xfrm>
            <a:off x="5765490" y="2374903"/>
            <a:ext cx="661012" cy="425249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14F549-36F7-41D7-BBEE-E73A78C32447}"/>
              </a:ext>
            </a:extLst>
          </p:cNvPr>
          <p:cNvSpPr txBox="1"/>
          <p:nvPr/>
        </p:nvSpPr>
        <p:spPr>
          <a:xfrm>
            <a:off x="2125979" y="3020234"/>
            <a:ext cx="8184833" cy="400110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The act of using borrowed words or ideas without giving credit to the author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DBBB9C-DFD6-46EB-9550-677F9A36D017}"/>
              </a:ext>
            </a:extLst>
          </p:cNvPr>
          <p:cNvSpPr/>
          <p:nvPr/>
        </p:nvSpPr>
        <p:spPr>
          <a:xfrm>
            <a:off x="3620960" y="1466144"/>
            <a:ext cx="4950072" cy="76237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4CC291-D7E6-4D00-B2D6-36AF157CB970}"/>
              </a:ext>
            </a:extLst>
          </p:cNvPr>
          <p:cNvSpPr/>
          <p:nvPr/>
        </p:nvSpPr>
        <p:spPr>
          <a:xfrm>
            <a:off x="4899997" y="1482128"/>
            <a:ext cx="23920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Plagiarism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8884F5-4F72-4398-98DC-90C6F1D74427}"/>
              </a:ext>
            </a:extLst>
          </p:cNvPr>
          <p:cNvSpPr/>
          <p:nvPr/>
        </p:nvSpPr>
        <p:spPr>
          <a:xfrm>
            <a:off x="2125979" y="4202266"/>
            <a:ext cx="3451861" cy="869118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9" name="Up Arrow 4">
            <a:extLst>
              <a:ext uri="{FF2B5EF4-FFF2-40B4-BE49-F238E27FC236}">
                <a16:creationId xmlns:a16="http://schemas.microsoft.com/office/drawing/2014/main" id="{13EBF7E9-B1FA-4ACB-9130-544AC21168D5}"/>
              </a:ext>
            </a:extLst>
          </p:cNvPr>
          <p:cNvSpPr/>
          <p:nvPr/>
        </p:nvSpPr>
        <p:spPr>
          <a:xfrm>
            <a:off x="3521403" y="3800595"/>
            <a:ext cx="661012" cy="425249"/>
          </a:xfrm>
          <a:prstGeom prst="up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BFDEA41-AD19-497C-AEA0-6844982A4BC7}"/>
              </a:ext>
            </a:extLst>
          </p:cNvPr>
          <p:cNvSpPr/>
          <p:nvPr/>
        </p:nvSpPr>
        <p:spPr>
          <a:xfrm>
            <a:off x="6614160" y="4202266"/>
            <a:ext cx="3451861" cy="869118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1" name="Up Arrow 4">
            <a:extLst>
              <a:ext uri="{FF2B5EF4-FFF2-40B4-BE49-F238E27FC236}">
                <a16:creationId xmlns:a16="http://schemas.microsoft.com/office/drawing/2014/main" id="{1D55CBDC-BB49-42AB-B723-5D3305F47585}"/>
              </a:ext>
            </a:extLst>
          </p:cNvPr>
          <p:cNvSpPr/>
          <p:nvPr/>
        </p:nvSpPr>
        <p:spPr>
          <a:xfrm>
            <a:off x="8009587" y="3800595"/>
            <a:ext cx="661012" cy="425249"/>
          </a:xfrm>
          <a:prstGeom prst="up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AC4AD64-4DE4-4FD0-B8C4-C5ACD6BF96B7}"/>
              </a:ext>
            </a:extLst>
          </p:cNvPr>
          <p:cNvSpPr/>
          <p:nvPr/>
        </p:nvSpPr>
        <p:spPr>
          <a:xfrm>
            <a:off x="2939544" y="4378966"/>
            <a:ext cx="182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Intentional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1F829BD-8580-4C0D-B65A-94C05D38CBBC}"/>
              </a:ext>
            </a:extLst>
          </p:cNvPr>
          <p:cNvSpPr/>
          <p:nvPr/>
        </p:nvSpPr>
        <p:spPr>
          <a:xfrm>
            <a:off x="7218533" y="4378966"/>
            <a:ext cx="2243114" cy="523220"/>
          </a:xfrm>
          <a:prstGeom prst="rect">
            <a:avLst/>
          </a:prstGeom>
          <a:solidFill>
            <a:srgbClr val="C7D4CB"/>
          </a:solidFill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Unintentional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B05B13-9AB4-449B-AC86-9840E52030F7}"/>
              </a:ext>
            </a:extLst>
          </p:cNvPr>
          <p:cNvSpPr/>
          <p:nvPr/>
        </p:nvSpPr>
        <p:spPr>
          <a:xfrm>
            <a:off x="5618322" y="4362490"/>
            <a:ext cx="95534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&amp;</a:t>
            </a:r>
            <a:endParaRPr lang="en-US" sz="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Basics of Research Styles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MLA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CMS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CSE</a:t>
              </a:r>
            </a:p>
          </p:txBody>
        </p:sp>
      </p:grpSp>
      <p:grpSp>
        <p:nvGrpSpPr>
          <p:cNvPr id="7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APA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MLA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965617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English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690966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Foreign Languages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426270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Communications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4161574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Religion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42533" y="4896878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Philosophy</a:t>
              </a:r>
            </a:p>
          </p:txBody>
        </p:sp>
      </p:grpSp>
      <p:pic>
        <p:nvPicPr>
          <p:cNvPr id="28" name="Picture 27" descr="130912894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374813" y="2556361"/>
            <a:ext cx="2217419" cy="2698979"/>
          </a:xfrm>
          <a:prstGeom prst="rect">
            <a:avLst/>
          </a:prstGeom>
        </p:spPr>
      </p:pic>
      <p:pic>
        <p:nvPicPr>
          <p:cNvPr id="30" name="Picture 29" descr="Democritu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3476" y="1592826"/>
            <a:ext cx="1614377" cy="2964426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C9098DE7-E052-4B08-A1E9-FB4170B26C7D}"/>
              </a:ext>
            </a:extLst>
          </p:cNvPr>
          <p:cNvSpPr txBox="1"/>
          <p:nvPr/>
        </p:nvSpPr>
        <p:spPr>
          <a:xfrm>
            <a:off x="1524001" y="1225691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Modern Language Association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175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17</cp:revision>
  <dcterms:created xsi:type="dcterms:W3CDTF">2017-06-16T13:06:21Z</dcterms:created>
  <dcterms:modified xsi:type="dcterms:W3CDTF">2019-02-19T22:27:39Z</dcterms:modified>
</cp:coreProperties>
</file>