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58" r:id="rId12"/>
    <p:sldId id="286" r:id="rId13"/>
    <p:sldId id="287" r:id="rId14"/>
    <p:sldId id="288" r:id="rId15"/>
    <p:sldId id="27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h Quinn" initials="SQ" lastIdx="2" clrIdx="0">
    <p:extLst>
      <p:ext uri="{19B8F6BF-5375-455C-9EA6-DF929625EA0E}">
        <p15:presenceInfo xmlns:p15="http://schemas.microsoft.com/office/powerpoint/2012/main" userId="S-1-5-21-1482476501-413027322-842925246-260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7981"/>
    <a:srgbClr val="38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6" y="6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2-14T14:44:09.910" idx="2">
    <p:pos x="5733" y="950"/>
    <p:text>Nice! This looks really good.</p:text>
    <p:extLst>
      <p:ext uri="{C676402C-5697-4E1C-873F-D02D1690AC5C}">
        <p15:threadingInfo xmlns:p15="http://schemas.microsoft.com/office/powerpoint/2012/main" timeZoneBias="30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pPr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162448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Sorting General and Specific Information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Essay Structures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3326650" y="1536951"/>
            <a:ext cx="5443662" cy="3221861"/>
            <a:chOff x="3326650" y="1536952"/>
            <a:chExt cx="5443662" cy="2104612"/>
          </a:xfrm>
        </p:grpSpPr>
        <p:grpSp>
          <p:nvGrpSpPr>
            <p:cNvPr id="22" name="Group 21"/>
            <p:cNvGrpSpPr/>
            <p:nvPr/>
          </p:nvGrpSpPr>
          <p:grpSpPr>
            <a:xfrm>
              <a:off x="3326650" y="1536952"/>
              <a:ext cx="5443662" cy="608874"/>
              <a:chOff x="1906953" y="1849761"/>
              <a:chExt cx="5443662" cy="693935"/>
            </a:xfrm>
            <a:solidFill>
              <a:srgbClr val="F2E2D2"/>
            </a:solidFill>
          </p:grpSpPr>
          <p:sp>
            <p:nvSpPr>
              <p:cNvPr id="23" name="Rectangle 22"/>
              <p:cNvSpPr/>
              <p:nvPr/>
            </p:nvSpPr>
            <p:spPr>
              <a:xfrm>
                <a:off x="1906953" y="1849761"/>
                <a:ext cx="5443662" cy="693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23542"/>
                  </a:solidFill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1967835" y="1986221"/>
                <a:ext cx="5274381" cy="38953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rgbClr val="323542"/>
                    </a:solidFill>
                  </a:rPr>
                  <a:t>Introductory Paragraph</a:t>
                </a:r>
              </a:p>
            </p:txBody>
          </p:sp>
        </p:grpSp>
        <p:grpSp>
          <p:nvGrpSpPr>
            <p:cNvPr id="39" name="Group 38"/>
            <p:cNvGrpSpPr/>
            <p:nvPr/>
          </p:nvGrpSpPr>
          <p:grpSpPr>
            <a:xfrm>
              <a:off x="3326650" y="2281873"/>
              <a:ext cx="5443662" cy="608874"/>
              <a:chOff x="1906953" y="1849761"/>
              <a:chExt cx="5443662" cy="693935"/>
            </a:xfrm>
            <a:solidFill>
              <a:srgbClr val="F2E2D2"/>
            </a:solidFill>
          </p:grpSpPr>
          <p:sp>
            <p:nvSpPr>
              <p:cNvPr id="55" name="Rectangle 54"/>
              <p:cNvSpPr/>
              <p:nvPr/>
            </p:nvSpPr>
            <p:spPr>
              <a:xfrm>
                <a:off x="1906953" y="1849761"/>
                <a:ext cx="5443662" cy="693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23542"/>
                  </a:solidFill>
                </a:endParaRP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1967835" y="1986221"/>
                <a:ext cx="5274381" cy="38953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rgbClr val="323542"/>
                    </a:solidFill>
                  </a:rPr>
                  <a:t>Body Paragraphs</a:t>
                </a:r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3326650" y="3032690"/>
              <a:ext cx="5443662" cy="608874"/>
              <a:chOff x="1906953" y="1849761"/>
              <a:chExt cx="5443662" cy="693935"/>
            </a:xfrm>
            <a:solidFill>
              <a:srgbClr val="F2E2D2"/>
            </a:solidFill>
          </p:grpSpPr>
          <p:sp>
            <p:nvSpPr>
              <p:cNvPr id="58" name="Rectangle 57"/>
              <p:cNvSpPr/>
              <p:nvPr/>
            </p:nvSpPr>
            <p:spPr>
              <a:xfrm>
                <a:off x="1906953" y="1849761"/>
                <a:ext cx="5443662" cy="693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23542"/>
                  </a:solidFill>
                </a:endParaRP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1967835" y="1986221"/>
                <a:ext cx="5274381" cy="38953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323542"/>
                    </a:solidFill>
                  </a:rPr>
                  <a:t> </a:t>
                </a:r>
                <a:r>
                  <a:rPr lang="en-US" sz="2800" dirty="0">
                    <a:solidFill>
                      <a:srgbClr val="323542"/>
                    </a:solidFill>
                  </a:rPr>
                  <a:t>Conclusion</a:t>
                </a:r>
              </a:p>
            </p:txBody>
          </p:sp>
        </p:grpSp>
      </p:grpSp>
      <p:sp>
        <p:nvSpPr>
          <p:cNvPr id="25" name="Rectangle 24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Introductory Paragraph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1907458" y="1612191"/>
            <a:ext cx="8475407" cy="3618569"/>
            <a:chOff x="2673291" y="1612192"/>
            <a:chExt cx="6845412" cy="1623460"/>
          </a:xfrm>
        </p:grpSpPr>
        <p:grpSp>
          <p:nvGrpSpPr>
            <p:cNvPr id="4" name="Group 7"/>
            <p:cNvGrpSpPr/>
            <p:nvPr/>
          </p:nvGrpSpPr>
          <p:grpSpPr>
            <a:xfrm>
              <a:off x="2673291" y="1617739"/>
              <a:ext cx="2080340" cy="1617913"/>
              <a:chOff x="1149291" y="1753237"/>
              <a:chExt cx="2080340" cy="1617913"/>
            </a:xfrm>
            <a:solidFill>
              <a:srgbClr val="627981"/>
            </a:solidFill>
          </p:grpSpPr>
          <p:sp>
            <p:nvSpPr>
              <p:cNvPr id="9" name="Rectangle 8"/>
              <p:cNvSpPr/>
              <p:nvPr/>
            </p:nvSpPr>
            <p:spPr>
              <a:xfrm>
                <a:off x="1149291" y="1753237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357203" y="2433781"/>
                <a:ext cx="1664514" cy="245730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200" dirty="0">
                    <a:solidFill>
                      <a:schemeClr val="bg1"/>
                    </a:solidFill>
                  </a:rPr>
                  <a:t>States Topic</a:t>
                </a:r>
              </a:p>
            </p:txBody>
          </p:sp>
        </p:grpSp>
        <p:grpSp>
          <p:nvGrpSpPr>
            <p:cNvPr id="5" name="Group 10"/>
            <p:cNvGrpSpPr/>
            <p:nvPr/>
          </p:nvGrpSpPr>
          <p:grpSpPr>
            <a:xfrm>
              <a:off x="7438363" y="1612192"/>
              <a:ext cx="2080340" cy="1617913"/>
              <a:chOff x="5914363" y="1747690"/>
              <a:chExt cx="2080340" cy="1617913"/>
            </a:xfrm>
            <a:solidFill>
              <a:srgbClr val="627981"/>
            </a:solidFill>
          </p:grpSpPr>
          <p:sp>
            <p:nvSpPr>
              <p:cNvPr id="12" name="Rectangle 11"/>
              <p:cNvSpPr/>
              <p:nvPr/>
            </p:nvSpPr>
            <p:spPr>
              <a:xfrm>
                <a:off x="5914363" y="1747690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6122276" y="2209954"/>
                <a:ext cx="1664514" cy="682821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200" dirty="0">
                    <a:solidFill>
                      <a:schemeClr val="bg1"/>
                    </a:solidFill>
                  </a:rPr>
                  <a:t>Presents Overall Purpose of Essay 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000" dirty="0">
                    <a:solidFill>
                      <a:schemeClr val="bg1"/>
                    </a:solidFill>
                  </a:rPr>
                  <a:t>(thesis statement)</a:t>
                </a:r>
              </a:p>
            </p:txBody>
          </p:sp>
        </p:grpSp>
        <p:grpSp>
          <p:nvGrpSpPr>
            <p:cNvPr id="11" name="Group 22"/>
            <p:cNvGrpSpPr/>
            <p:nvPr/>
          </p:nvGrpSpPr>
          <p:grpSpPr>
            <a:xfrm>
              <a:off x="5055827" y="1612192"/>
              <a:ext cx="2080340" cy="1617913"/>
              <a:chOff x="3531827" y="1747690"/>
              <a:chExt cx="2080340" cy="1617913"/>
            </a:xfrm>
            <a:solidFill>
              <a:srgbClr val="627981"/>
            </a:solidFill>
          </p:grpSpPr>
          <p:sp>
            <p:nvSpPr>
              <p:cNvPr id="24" name="Rectangle 23"/>
              <p:cNvSpPr/>
              <p:nvPr/>
            </p:nvSpPr>
            <p:spPr>
              <a:xfrm>
                <a:off x="3531827" y="1747690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3739740" y="2302814"/>
                <a:ext cx="1664514" cy="497099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200" dirty="0">
                    <a:solidFill>
                      <a:schemeClr val="bg1"/>
                    </a:solidFill>
                  </a:rPr>
                  <a:t>Provides Background Information</a:t>
                </a:r>
              </a:p>
            </p:txBody>
          </p:sp>
        </p:grpSp>
      </p:grpSp>
      <p:sp>
        <p:nvSpPr>
          <p:cNvPr id="27" name="Rectangle 26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4327420" y="3095148"/>
            <a:ext cx="677616" cy="729753"/>
          </a:xfrm>
          <a:prstGeom prst="ellipse">
            <a:avLst/>
          </a:prstGeom>
          <a:solidFill>
            <a:srgbClr val="62798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&amp;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7252517" y="3109897"/>
            <a:ext cx="677616" cy="729753"/>
          </a:xfrm>
          <a:prstGeom prst="ellipse">
            <a:avLst/>
          </a:prstGeom>
          <a:solidFill>
            <a:srgbClr val="62798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&amp;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152400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620962" y="1863841"/>
            <a:ext cx="4950072" cy="109374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90276" y="481781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>
                <a:solidFill>
                  <a:srgbClr val="323542"/>
                </a:solidFill>
                <a:latin typeface="Century Gothic" panose="020B0502020202020204" pitchFamily="34" charset="0"/>
              </a:rPr>
              <a:t>Body Paragraphs</a:t>
            </a:r>
          </a:p>
        </p:txBody>
      </p:sp>
      <p:sp>
        <p:nvSpPr>
          <p:cNvPr id="3" name="Rectangle 2"/>
          <p:cNvSpPr/>
          <p:nvPr/>
        </p:nvSpPr>
        <p:spPr>
          <a:xfrm>
            <a:off x="4420321" y="1998818"/>
            <a:ext cx="335136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Topic Sentence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14004" y="3800821"/>
            <a:ext cx="6363992" cy="869118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98184" y="4004548"/>
            <a:ext cx="5595632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specific details and examples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5765492" y="3227946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2687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Conclusion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881187" y="1612192"/>
            <a:ext cx="8429626" cy="3395744"/>
            <a:chOff x="365111" y="1821206"/>
            <a:chExt cx="8443024" cy="3298655"/>
          </a:xfrm>
        </p:grpSpPr>
        <p:grpSp>
          <p:nvGrpSpPr>
            <p:cNvPr id="5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&amp;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719843"/>
              <a:ext cx="3325552" cy="12856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/>
                <a:t>Emphasizes Main Idea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420866"/>
              <a:ext cx="3325552" cy="1883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/>
                <a:t>Summarizes Key Information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9559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Sorting General and Specific Information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7" name="Picture 6" descr="People-044-Talking-Bubbl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51276" y="936240"/>
            <a:ext cx="9179072" cy="46928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962400" y="1582993"/>
            <a:ext cx="1366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Summary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36658" y="1597742"/>
            <a:ext cx="1366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Sorting General and Specific Information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954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General and Specific Components of a Text</a:t>
              </a:r>
            </a:p>
          </p:txBody>
        </p:sp>
      </p:grpSp>
      <p:grpSp>
        <p:nvGrpSpPr>
          <p:cNvPr id="6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954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General and Specific Words &amp; Word Groups</a:t>
              </a:r>
            </a:p>
          </p:txBody>
        </p:sp>
      </p:grpSp>
      <p:sp>
        <p:nvSpPr>
          <p:cNvPr id="16" name="Rectangle 15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General and Specific Words &amp; Word Groups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" name="Group 7"/>
          <p:cNvGrpSpPr/>
          <p:nvPr/>
        </p:nvGrpSpPr>
        <p:grpSpPr>
          <a:xfrm>
            <a:off x="3283974" y="1425678"/>
            <a:ext cx="5545394" cy="1880978"/>
            <a:chOff x="365111" y="1821206"/>
            <a:chExt cx="8443024" cy="3298655"/>
          </a:xfrm>
          <a:solidFill>
            <a:srgbClr val="CCA49C"/>
          </a:solidFill>
        </p:grpSpPr>
        <p:grpSp>
          <p:nvGrpSpPr>
            <p:cNvPr id="5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38654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38654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410557"/>
              <a:ext cx="3325552" cy="1904176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General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410557"/>
              <a:ext cx="3325552" cy="1904176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Broad</a:t>
              </a:r>
            </a:p>
          </p:txBody>
        </p:sp>
      </p:grpSp>
      <p:sp>
        <p:nvSpPr>
          <p:cNvPr id="14" name="Oval 13"/>
          <p:cNvSpPr/>
          <p:nvPr/>
        </p:nvSpPr>
        <p:spPr>
          <a:xfrm>
            <a:off x="5706780" y="2015613"/>
            <a:ext cx="684188" cy="753221"/>
          </a:xfrm>
          <a:prstGeom prst="ellipse">
            <a:avLst/>
          </a:prstGeom>
          <a:solidFill>
            <a:srgbClr val="38654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bg1"/>
                </a:solidFill>
              </a:rPr>
              <a:t>=</a:t>
            </a:r>
            <a:endParaRPr lang="en-US" sz="900" b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endParaRPr lang="en-US" sz="800" b="1" dirty="0">
              <a:solidFill>
                <a:schemeClr val="bg1"/>
              </a:solidFill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3288889" y="3436375"/>
            <a:ext cx="5545394" cy="1880978"/>
            <a:chOff x="3436374" y="1755058"/>
            <a:chExt cx="5545394" cy="1880978"/>
          </a:xfrm>
        </p:grpSpPr>
        <p:grpSp>
          <p:nvGrpSpPr>
            <p:cNvPr id="24" name="Group 7"/>
            <p:cNvGrpSpPr/>
            <p:nvPr/>
          </p:nvGrpSpPr>
          <p:grpSpPr>
            <a:xfrm>
              <a:off x="3436374" y="1755058"/>
              <a:ext cx="5545394" cy="1880978"/>
              <a:chOff x="365111" y="1821206"/>
              <a:chExt cx="8443024" cy="3298655"/>
            </a:xfrm>
            <a:solidFill>
              <a:srgbClr val="CCA49C"/>
            </a:solidFill>
          </p:grpSpPr>
          <p:grpSp>
            <p:nvGrpSpPr>
              <p:cNvPr id="25" name="Group 8"/>
              <p:cNvGrpSpPr/>
              <p:nvPr/>
            </p:nvGrpSpPr>
            <p:grpSpPr>
              <a:xfrm>
                <a:off x="365111" y="1821206"/>
                <a:ext cx="8443024" cy="3298655"/>
                <a:chOff x="365111" y="1821206"/>
                <a:chExt cx="8443024" cy="3298655"/>
              </a:xfrm>
              <a:grpFill/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365111" y="1821206"/>
                  <a:ext cx="4175761" cy="3298655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Rectangle 29"/>
                <p:cNvSpPr/>
                <p:nvPr/>
              </p:nvSpPr>
              <p:spPr>
                <a:xfrm>
                  <a:off x="4632373" y="1821206"/>
                  <a:ext cx="4175762" cy="3298655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7" name="TextBox 26"/>
              <p:cNvSpPr txBox="1"/>
              <p:nvPr/>
            </p:nvSpPr>
            <p:spPr>
              <a:xfrm>
                <a:off x="748359" y="2410557"/>
                <a:ext cx="3325552" cy="1904176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4800" dirty="0">
                    <a:solidFill>
                      <a:schemeClr val="bg1"/>
                    </a:solidFill>
                  </a:rPr>
                  <a:t>Specific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5049554" y="2410557"/>
                <a:ext cx="3325552" cy="1904176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4800" dirty="0">
                    <a:solidFill>
                      <a:schemeClr val="bg1"/>
                    </a:solidFill>
                  </a:rPr>
                  <a:t>Narrow</a:t>
                </a:r>
              </a:p>
            </p:txBody>
          </p:sp>
        </p:grpSp>
        <p:sp>
          <p:nvSpPr>
            <p:cNvPr id="31" name="Oval 30"/>
            <p:cNvSpPr/>
            <p:nvPr/>
          </p:nvSpPr>
          <p:spPr>
            <a:xfrm>
              <a:off x="5859180" y="2344993"/>
              <a:ext cx="684188" cy="753221"/>
            </a:xfrm>
            <a:prstGeom prst="ellipse">
              <a:avLst/>
            </a:prstGeom>
            <a:solidFill>
              <a:srgbClr val="CCA49C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800" b="1" dirty="0">
                  <a:solidFill>
                    <a:schemeClr val="bg1"/>
                  </a:solidFill>
                </a:rPr>
                <a:t>=</a:t>
              </a:r>
              <a:endParaRPr lang="en-US" sz="900" b="1" dirty="0">
                <a:solidFill>
                  <a:schemeClr val="bg1"/>
                </a:solidFill>
              </a:endParaRPr>
            </a:p>
            <a:p>
              <a:pPr algn="ctr">
                <a:lnSpc>
                  <a:spcPct val="150000"/>
                </a:lnSpc>
              </a:pPr>
              <a:endParaRPr lang="en-US" sz="8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89434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General and Specific Words &amp; Word Groups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" name="Group 7"/>
          <p:cNvGrpSpPr/>
          <p:nvPr/>
        </p:nvGrpSpPr>
        <p:grpSpPr>
          <a:xfrm>
            <a:off x="3283974" y="1425678"/>
            <a:ext cx="5545394" cy="1880978"/>
            <a:chOff x="365111" y="1821206"/>
            <a:chExt cx="8443024" cy="3298655"/>
          </a:xfrm>
          <a:solidFill>
            <a:srgbClr val="CCA49C"/>
          </a:solidFill>
        </p:grpSpPr>
        <p:grpSp>
          <p:nvGrpSpPr>
            <p:cNvPr id="5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38654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38654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410557"/>
              <a:ext cx="3325552" cy="1904176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General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628309"/>
              <a:ext cx="3325552" cy="1468669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The Movie</a:t>
              </a:r>
            </a:p>
          </p:txBody>
        </p:sp>
      </p:grpSp>
      <p:sp>
        <p:nvSpPr>
          <p:cNvPr id="14" name="Oval 13"/>
          <p:cNvSpPr/>
          <p:nvPr/>
        </p:nvSpPr>
        <p:spPr>
          <a:xfrm>
            <a:off x="5706780" y="2015613"/>
            <a:ext cx="684188" cy="753221"/>
          </a:xfrm>
          <a:prstGeom prst="ellipse">
            <a:avLst/>
          </a:prstGeom>
          <a:solidFill>
            <a:srgbClr val="38654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bg1"/>
                </a:solidFill>
              </a:rPr>
              <a:t>=</a:t>
            </a:r>
            <a:endParaRPr lang="en-US" sz="900" b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endParaRPr lang="en-US" sz="800" b="1" dirty="0">
              <a:solidFill>
                <a:schemeClr val="bg1"/>
              </a:solidFill>
            </a:endParaRPr>
          </a:p>
        </p:txBody>
      </p:sp>
      <p:grpSp>
        <p:nvGrpSpPr>
          <p:cNvPr id="6" name="Group 31"/>
          <p:cNvGrpSpPr/>
          <p:nvPr/>
        </p:nvGrpSpPr>
        <p:grpSpPr>
          <a:xfrm>
            <a:off x="3288889" y="3436376"/>
            <a:ext cx="5545394" cy="1880978"/>
            <a:chOff x="3436374" y="1755059"/>
            <a:chExt cx="5545394" cy="1880978"/>
          </a:xfrm>
        </p:grpSpPr>
        <p:grpSp>
          <p:nvGrpSpPr>
            <p:cNvPr id="7" name="Group 7"/>
            <p:cNvGrpSpPr/>
            <p:nvPr/>
          </p:nvGrpSpPr>
          <p:grpSpPr>
            <a:xfrm>
              <a:off x="3436374" y="1755059"/>
              <a:ext cx="5545394" cy="1880978"/>
              <a:chOff x="365111" y="1821206"/>
              <a:chExt cx="8443024" cy="3298655"/>
            </a:xfrm>
            <a:solidFill>
              <a:srgbClr val="CCA49C"/>
            </a:solidFill>
          </p:grpSpPr>
          <p:grpSp>
            <p:nvGrpSpPr>
              <p:cNvPr id="8" name="Group 8"/>
              <p:cNvGrpSpPr/>
              <p:nvPr/>
            </p:nvGrpSpPr>
            <p:grpSpPr>
              <a:xfrm>
                <a:off x="365111" y="1821206"/>
                <a:ext cx="8443024" cy="3298655"/>
                <a:chOff x="365111" y="1821206"/>
                <a:chExt cx="8443024" cy="3298655"/>
              </a:xfrm>
              <a:grpFill/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365111" y="1821206"/>
                  <a:ext cx="4175761" cy="3298655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Rectangle 29"/>
                <p:cNvSpPr/>
                <p:nvPr/>
              </p:nvSpPr>
              <p:spPr>
                <a:xfrm>
                  <a:off x="4632373" y="1821206"/>
                  <a:ext cx="4175762" cy="3298655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7" name="TextBox 26"/>
              <p:cNvSpPr txBox="1"/>
              <p:nvPr/>
            </p:nvSpPr>
            <p:spPr>
              <a:xfrm>
                <a:off x="748359" y="2410557"/>
                <a:ext cx="3325552" cy="1904176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4800" dirty="0">
                    <a:solidFill>
                      <a:schemeClr val="bg1"/>
                    </a:solidFill>
                  </a:rPr>
                  <a:t>Specific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5042071" y="2806821"/>
                <a:ext cx="3568839" cy="1457312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Details that the students choose</a:t>
                </a:r>
              </a:p>
            </p:txBody>
          </p:sp>
        </p:grpSp>
        <p:sp>
          <p:nvSpPr>
            <p:cNvPr id="31" name="Oval 30"/>
            <p:cNvSpPr/>
            <p:nvPr/>
          </p:nvSpPr>
          <p:spPr>
            <a:xfrm>
              <a:off x="5859180" y="2344993"/>
              <a:ext cx="684188" cy="753221"/>
            </a:xfrm>
            <a:prstGeom prst="ellipse">
              <a:avLst/>
            </a:prstGeom>
            <a:solidFill>
              <a:srgbClr val="CCA49C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800" b="1" dirty="0">
                  <a:solidFill>
                    <a:schemeClr val="bg1"/>
                  </a:solidFill>
                </a:rPr>
                <a:t>=</a:t>
              </a:r>
              <a:endParaRPr lang="en-US" sz="900" b="1" dirty="0">
                <a:solidFill>
                  <a:schemeClr val="bg1"/>
                </a:solidFill>
              </a:endParaRPr>
            </a:p>
            <a:p>
              <a:pPr algn="ctr">
                <a:lnSpc>
                  <a:spcPct val="150000"/>
                </a:lnSpc>
              </a:pPr>
              <a:endParaRPr lang="en-US" sz="8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22" name="Picture 21" descr="movie-ree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5358" y="1849248"/>
            <a:ext cx="2530237" cy="2530237"/>
          </a:xfrm>
          <a:prstGeom prst="rect">
            <a:avLst/>
          </a:prstGeom>
        </p:spPr>
      </p:pic>
      <p:pic>
        <p:nvPicPr>
          <p:cNvPr id="23" name="Picture 22" descr="movie-ree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52157" y="1883661"/>
            <a:ext cx="2530237" cy="253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434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Examples of General and Specific Information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Jackie is a great </a:t>
              </a:r>
              <a:r>
                <a:rPr lang="en-US" sz="2000" b="1" dirty="0"/>
                <a:t>guitar player</a:t>
              </a:r>
              <a:r>
                <a:rPr lang="en-US" sz="2000" dirty="0"/>
                <a:t>. She excels at playing both </a:t>
              </a:r>
              <a:r>
                <a:rPr lang="en-US" sz="2000" u="sng" dirty="0"/>
                <a:t>rhythm</a:t>
              </a:r>
              <a:r>
                <a:rPr lang="en-US" sz="2000" dirty="0"/>
                <a:t> and </a:t>
              </a:r>
              <a:r>
                <a:rPr lang="en-US" sz="2000" u="sng" dirty="0"/>
                <a:t>lead</a:t>
              </a:r>
              <a:r>
                <a:rPr lang="en-US" sz="2000" dirty="0"/>
                <a:t> in her band.</a:t>
              </a:r>
            </a:p>
          </p:txBody>
        </p:sp>
      </p:grpSp>
      <p:grpSp>
        <p:nvGrpSpPr>
          <p:cNvPr id="6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I am a huge fan of </a:t>
              </a:r>
              <a:r>
                <a:rPr lang="en-US" sz="2000" b="1" dirty="0"/>
                <a:t>horror films</a:t>
              </a:r>
              <a:r>
                <a:rPr lang="en-US" sz="2000" dirty="0"/>
                <a:t>. I particularly enjoy </a:t>
              </a:r>
              <a:r>
                <a:rPr lang="en-US" sz="2000" u="sng" dirty="0" err="1"/>
                <a:t>slasher</a:t>
              </a:r>
              <a:r>
                <a:rPr lang="en-US" sz="2000" u="sng" dirty="0"/>
                <a:t> movies </a:t>
              </a:r>
              <a:r>
                <a:rPr lang="en-US" sz="2000" dirty="0"/>
                <a:t>and </a:t>
              </a:r>
              <a:r>
                <a:rPr lang="en-US" sz="2000" u="sng" dirty="0"/>
                <a:t>found footage films</a:t>
              </a:r>
              <a:r>
                <a:rPr lang="en-US" sz="2000" dirty="0"/>
                <a:t>.</a:t>
              </a:r>
            </a:p>
          </p:txBody>
        </p:sp>
      </p:grpSp>
      <p:sp>
        <p:nvSpPr>
          <p:cNvPr id="16" name="Rectangle 15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7" name="Picture 16" descr="Vintage-Movie-Camera-Ic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46890" y="2979451"/>
            <a:ext cx="1592826" cy="2275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152400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620962" y="1863841"/>
            <a:ext cx="4950072" cy="109374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0444" y="0"/>
            <a:ext cx="74311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>
                <a:solidFill>
                  <a:srgbClr val="323542"/>
                </a:solidFill>
                <a:latin typeface="Century Gothic" panose="020B0502020202020204" pitchFamily="34" charset="0"/>
              </a:rPr>
              <a:t>General and Specific Components of a Text</a:t>
            </a:r>
          </a:p>
        </p:txBody>
      </p:sp>
      <p:sp>
        <p:nvSpPr>
          <p:cNvPr id="3" name="Rectangle 2"/>
          <p:cNvSpPr/>
          <p:nvPr/>
        </p:nvSpPr>
        <p:spPr>
          <a:xfrm>
            <a:off x="4649164" y="1998818"/>
            <a:ext cx="289367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General Idea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14004" y="3800821"/>
            <a:ext cx="6363992" cy="869118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98184" y="4004548"/>
            <a:ext cx="5595632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specific details and examples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5765492" y="3227946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268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Paragraphs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152400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endParaRPr lang="en-US" sz="16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4" name="Group 24"/>
          <p:cNvGrpSpPr/>
          <p:nvPr/>
        </p:nvGrpSpPr>
        <p:grpSpPr>
          <a:xfrm>
            <a:off x="2995613" y="1366725"/>
            <a:ext cx="6200774" cy="4089143"/>
            <a:chOff x="1906953" y="1849761"/>
            <a:chExt cx="5443662" cy="693935"/>
          </a:xfrm>
          <a:solidFill>
            <a:schemeClr val="bg1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 w="57150">
              <a:solidFill>
                <a:srgbClr val="F2E2D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92921" y="1873698"/>
              <a:ext cx="5274381" cy="8879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solidFill>
                    <a:prstClr val="black"/>
                  </a:solidFill>
                  <a:latin typeface="Calibri" panose="020F0502020204030204"/>
                </a:rPr>
                <a:t>I. Topic</a:t>
              </a:r>
            </a:p>
          </p:txBody>
        </p:sp>
      </p:grpSp>
      <p:grpSp>
        <p:nvGrpSpPr>
          <p:cNvPr id="5" name="Group 29"/>
          <p:cNvGrpSpPr/>
          <p:nvPr/>
        </p:nvGrpSpPr>
        <p:grpSpPr>
          <a:xfrm>
            <a:off x="3387410" y="2116773"/>
            <a:ext cx="5443662" cy="693935"/>
            <a:chOff x="1906953" y="2649539"/>
            <a:chExt cx="5443662" cy="693935"/>
          </a:xfrm>
          <a:solidFill>
            <a:srgbClr val="F2E2D2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67835" y="2785999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000" dirty="0">
                  <a:solidFill>
                    <a:prstClr val="black"/>
                  </a:solidFill>
                  <a:latin typeface="Calibri" panose="020F0502020204030204"/>
                </a:rPr>
                <a:t>II. Main Idea</a:t>
              </a:r>
            </a:p>
          </p:txBody>
        </p:sp>
      </p:grpSp>
      <p:grpSp>
        <p:nvGrpSpPr>
          <p:cNvPr id="6" name="Group 32"/>
          <p:cNvGrpSpPr/>
          <p:nvPr/>
        </p:nvGrpSpPr>
        <p:grpSpPr>
          <a:xfrm>
            <a:off x="5112774" y="2930206"/>
            <a:ext cx="3718298" cy="693935"/>
            <a:chOff x="1906953" y="3449317"/>
            <a:chExt cx="5443662" cy="693935"/>
          </a:xfrm>
          <a:solidFill>
            <a:srgbClr val="F2E2D2"/>
          </a:solidFill>
        </p:grpSpPr>
        <p:sp>
          <p:nvSpPr>
            <p:cNvPr id="34" name="Rectangle 33"/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67835" y="3585777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000" dirty="0">
                  <a:solidFill>
                    <a:prstClr val="black"/>
                  </a:solidFill>
                  <a:latin typeface="Calibri" panose="020F0502020204030204"/>
                </a:rPr>
                <a:t>1. Supporting Details</a:t>
              </a:r>
            </a:p>
          </p:txBody>
        </p:sp>
      </p:grpSp>
      <p:grpSp>
        <p:nvGrpSpPr>
          <p:cNvPr id="8" name="Group 35"/>
          <p:cNvGrpSpPr/>
          <p:nvPr/>
        </p:nvGrpSpPr>
        <p:grpSpPr>
          <a:xfrm>
            <a:off x="6223818" y="3743639"/>
            <a:ext cx="2607253" cy="693935"/>
            <a:chOff x="1906953" y="4260384"/>
            <a:chExt cx="5443662" cy="693935"/>
          </a:xfrm>
          <a:solidFill>
            <a:srgbClr val="F2E2D2"/>
          </a:solidFill>
        </p:grpSpPr>
        <p:sp>
          <p:nvSpPr>
            <p:cNvPr id="37" name="Rectangle 36"/>
            <p:cNvSpPr/>
            <p:nvPr/>
          </p:nvSpPr>
          <p:spPr>
            <a:xfrm>
              <a:off x="1906953" y="4260384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967835" y="4396844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000" dirty="0">
                  <a:solidFill>
                    <a:prstClr val="black"/>
                  </a:solidFill>
                  <a:latin typeface="Calibri" panose="020F0502020204030204"/>
                </a:rPr>
                <a:t>a. Major Details</a:t>
              </a:r>
            </a:p>
          </p:txBody>
        </p:sp>
      </p:grpSp>
      <p:grpSp>
        <p:nvGrpSpPr>
          <p:cNvPr id="9" name="Group 39"/>
          <p:cNvGrpSpPr/>
          <p:nvPr/>
        </p:nvGrpSpPr>
        <p:grpSpPr>
          <a:xfrm>
            <a:off x="6204154" y="4574034"/>
            <a:ext cx="2626917" cy="693935"/>
            <a:chOff x="1906953" y="5090779"/>
            <a:chExt cx="5443662" cy="693935"/>
          </a:xfrm>
          <a:solidFill>
            <a:srgbClr val="F2E2D2"/>
          </a:solidFill>
        </p:grpSpPr>
        <p:sp>
          <p:nvSpPr>
            <p:cNvPr id="41" name="Rectangle 40"/>
            <p:cNvSpPr/>
            <p:nvPr/>
          </p:nvSpPr>
          <p:spPr>
            <a:xfrm>
              <a:off x="1906953" y="509077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967835" y="5227239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000" dirty="0">
                  <a:solidFill>
                    <a:prstClr val="black"/>
                  </a:solidFill>
                  <a:latin typeface="Calibri" panose="020F0502020204030204"/>
                </a:rPr>
                <a:t>b. Minor Details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06901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Essays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152400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endParaRPr lang="en-US" sz="16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4" name="Group 24"/>
          <p:cNvGrpSpPr/>
          <p:nvPr/>
        </p:nvGrpSpPr>
        <p:grpSpPr>
          <a:xfrm>
            <a:off x="2995613" y="1366725"/>
            <a:ext cx="6200774" cy="4089143"/>
            <a:chOff x="1906953" y="1849761"/>
            <a:chExt cx="5443662" cy="693935"/>
          </a:xfrm>
          <a:solidFill>
            <a:schemeClr val="bg1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 w="5715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92921" y="1873698"/>
              <a:ext cx="5274381" cy="88791"/>
            </a:xfrm>
            <a:prstGeom prst="rect">
              <a:avLst/>
            </a:prstGeom>
            <a:grpFill/>
            <a:ln>
              <a:solidFill>
                <a:srgbClr val="386546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solidFill>
                    <a:prstClr val="black"/>
                  </a:solidFill>
                  <a:latin typeface="Calibri" panose="020F0502020204030204"/>
                </a:rPr>
                <a:t>I. Movie (topic)</a:t>
              </a:r>
            </a:p>
          </p:txBody>
        </p:sp>
      </p:grpSp>
      <p:grpSp>
        <p:nvGrpSpPr>
          <p:cNvPr id="5" name="Group 29"/>
          <p:cNvGrpSpPr/>
          <p:nvPr/>
        </p:nvGrpSpPr>
        <p:grpSpPr>
          <a:xfrm>
            <a:off x="3387410" y="2116773"/>
            <a:ext cx="5443662" cy="693935"/>
            <a:chOff x="1906953" y="2649539"/>
            <a:chExt cx="5443662" cy="693935"/>
          </a:xfrm>
          <a:solidFill>
            <a:srgbClr val="F2E2D2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67835" y="2785999"/>
              <a:ext cx="5274381" cy="400110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000" dirty="0">
                  <a:solidFill>
                    <a:schemeClr val="bg1"/>
                  </a:solidFill>
                  <a:latin typeface="Calibri" panose="020F0502020204030204"/>
                </a:rPr>
                <a:t>II. Writer’s Opinion of Movie (main idea)</a:t>
              </a:r>
            </a:p>
          </p:txBody>
        </p:sp>
      </p:grpSp>
      <p:grpSp>
        <p:nvGrpSpPr>
          <p:cNvPr id="6" name="Group 32"/>
          <p:cNvGrpSpPr/>
          <p:nvPr/>
        </p:nvGrpSpPr>
        <p:grpSpPr>
          <a:xfrm>
            <a:off x="5112774" y="2930206"/>
            <a:ext cx="3718298" cy="693935"/>
            <a:chOff x="1906953" y="3449317"/>
            <a:chExt cx="5443662" cy="693935"/>
          </a:xfrm>
          <a:solidFill>
            <a:srgbClr val="F2E2D2"/>
          </a:solidFill>
        </p:grpSpPr>
        <p:sp>
          <p:nvSpPr>
            <p:cNvPr id="34" name="Rectangle 33"/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67835" y="3585777"/>
              <a:ext cx="5274381" cy="400110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000" dirty="0">
                  <a:solidFill>
                    <a:schemeClr val="bg1"/>
                  </a:solidFill>
                  <a:latin typeface="Calibri" panose="020F0502020204030204"/>
                </a:rPr>
                <a:t>1. Elements of Movie (support)</a:t>
              </a:r>
            </a:p>
          </p:txBody>
        </p:sp>
      </p:grpSp>
      <p:grpSp>
        <p:nvGrpSpPr>
          <p:cNvPr id="8" name="Group 35"/>
          <p:cNvGrpSpPr/>
          <p:nvPr/>
        </p:nvGrpSpPr>
        <p:grpSpPr>
          <a:xfrm>
            <a:off x="6223818" y="3743639"/>
            <a:ext cx="2607253" cy="693935"/>
            <a:chOff x="1906953" y="4260384"/>
            <a:chExt cx="5443662" cy="693935"/>
          </a:xfrm>
          <a:solidFill>
            <a:srgbClr val="F2E2D2"/>
          </a:solidFill>
        </p:grpSpPr>
        <p:sp>
          <p:nvSpPr>
            <p:cNvPr id="37" name="Rectangle 36"/>
            <p:cNvSpPr/>
            <p:nvPr/>
          </p:nvSpPr>
          <p:spPr>
            <a:xfrm>
              <a:off x="1906953" y="4260384"/>
              <a:ext cx="5443662" cy="693935"/>
            </a:xfrm>
            <a:prstGeom prst="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967835" y="4396844"/>
              <a:ext cx="5274381" cy="400110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000" dirty="0">
                  <a:solidFill>
                    <a:schemeClr val="bg1"/>
                  </a:solidFill>
                  <a:latin typeface="Calibri" panose="020F0502020204030204"/>
                </a:rPr>
                <a:t>a. Acting</a:t>
              </a:r>
            </a:p>
          </p:txBody>
        </p:sp>
      </p:grpSp>
      <p:grpSp>
        <p:nvGrpSpPr>
          <p:cNvPr id="9" name="Group 39"/>
          <p:cNvGrpSpPr/>
          <p:nvPr/>
        </p:nvGrpSpPr>
        <p:grpSpPr>
          <a:xfrm>
            <a:off x="6204154" y="4574034"/>
            <a:ext cx="2626917" cy="693935"/>
            <a:chOff x="1906953" y="5090779"/>
            <a:chExt cx="5443662" cy="693935"/>
          </a:xfrm>
          <a:solidFill>
            <a:srgbClr val="386546"/>
          </a:solidFill>
        </p:grpSpPr>
        <p:sp>
          <p:nvSpPr>
            <p:cNvPr id="41" name="Rectangle 40"/>
            <p:cNvSpPr/>
            <p:nvPr/>
          </p:nvSpPr>
          <p:spPr>
            <a:xfrm>
              <a:off x="1906953" y="509077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967835" y="5227239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000" dirty="0">
                  <a:solidFill>
                    <a:schemeClr val="bg1"/>
                  </a:solidFill>
                  <a:latin typeface="Calibri" panose="020F0502020204030204"/>
                </a:rPr>
                <a:t>b. Special Effects</a:t>
              </a:r>
            </a:p>
          </p:txBody>
        </p:sp>
      </p:grpSp>
      <p:pic>
        <p:nvPicPr>
          <p:cNvPr id="22" name="Picture 21" descr="movie-ree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00635" y="2930797"/>
            <a:ext cx="2530237" cy="253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901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241</Words>
  <Application>Microsoft Office PowerPoint</Application>
  <PresentationFormat>Widescreen</PresentationFormat>
  <Paragraphs>71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Sarah Quinn</cp:lastModifiedBy>
  <cp:revision>10</cp:revision>
  <dcterms:created xsi:type="dcterms:W3CDTF">2017-06-16T13:06:21Z</dcterms:created>
  <dcterms:modified xsi:type="dcterms:W3CDTF">2019-02-14T19:46:39Z</dcterms:modified>
</cp:coreProperties>
</file>