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ppt/comments/comment2.xml" ContentType="application/vnd.openxmlformats-officedocument.presentationml.comments+xml"/>
  <Override PartName="/ppt/comments/comment3.xml" ContentType="application/vnd.openxmlformats-officedocument.presentationml.comments+xml"/>
  <Override PartName="/ppt/comments/comment4.xml" ContentType="application/vnd.openxmlformats-officedocument.presentationml.comment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omments/comment5.xml" ContentType="application/vnd.openxmlformats-officedocument.presentationml.comments+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omments/comment6.xml" ContentType="application/vnd.openxmlformats-officedocument.presentationml.comments+xml"/>
  <Override PartName="/ppt/comments/comment7.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79" r:id="rId4"/>
    <p:sldId id="280" r:id="rId5"/>
    <p:sldId id="281" r:id="rId6"/>
    <p:sldId id="282" r:id="rId7"/>
    <p:sldId id="283" r:id="rId8"/>
    <p:sldId id="284" r:id="rId9"/>
    <p:sldId id="285" r:id="rId10"/>
    <p:sldId id="287" r:id="rId11"/>
    <p:sldId id="288" r:id="rId12"/>
    <p:sldId id="295" r:id="rId13"/>
    <p:sldId id="289" r:id="rId14"/>
    <p:sldId id="296" r:id="rId15"/>
    <p:sldId id="290" r:id="rId16"/>
    <p:sldId id="292" r:id="rId17"/>
    <p:sldId id="293" r:id="rId18"/>
    <p:sldId id="29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h Quinn" initials="SQ" lastIdx="8" clrIdx="0">
    <p:extLst>
      <p:ext uri="{19B8F6BF-5375-455C-9EA6-DF929625EA0E}">
        <p15:presenceInfo xmlns:p15="http://schemas.microsoft.com/office/powerpoint/2012/main" userId="S-1-5-21-1482476501-413027322-842925246-2605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E471D"/>
    <a:srgbClr val="F3EDE7"/>
    <a:srgbClr val="FFCC99"/>
    <a:srgbClr val="C7D4CB"/>
    <a:srgbClr val="336699"/>
    <a:srgbClr val="666699"/>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4" d="100"/>
          <a:sy n="84" d="100"/>
        </p:scale>
        <p:origin x="126" y="666"/>
      </p:cViewPr>
      <p:guideLst>
        <p:guide orient="horz" pos="2160"/>
        <p:guide pos="3840"/>
      </p:guideLst>
    </p:cSldViewPr>
  </p:slideViewPr>
  <p:notesTextViewPr>
    <p:cViewPr>
      <p:scale>
        <a:sx n="1" d="1"/>
        <a:sy n="1" d="1"/>
      </p:scale>
      <p:origin x="0" y="0"/>
    </p:cViewPr>
  </p:notesTextViewPr>
  <p:sorterViewPr>
    <p:cViewPr>
      <p:scale>
        <a:sx n="66" d="100"/>
        <a:sy n="66" d="100"/>
      </p:scale>
      <p:origin x="0" y="56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19-02-11T11:26:48.457" idx="2">
    <p:pos x="6714" y="243"/>
    <p:text>For slides like this, try to keep the title general since the next one is also about Major Details. You can put a subheading--like "number words" here--at the top of the list to distinguish the information.</p:text>
    <p:extLst>
      <p:ext uri="{C676402C-5697-4E1C-873F-D02D1690AC5C}">
        <p15:threadingInfo xmlns:p15="http://schemas.microsoft.com/office/powerpoint/2012/main" timeZoneBias="30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1" dt="2019-02-11T11:35:22.722" idx="3">
    <p:pos x="4766" y="763"/>
    <p:text>Similar to the last slide! (By the way, I like that you split the list up into these categories.)</p:text>
    <p:extLst>
      <p:ext uri="{C676402C-5697-4E1C-873F-D02D1690AC5C}">
        <p15:threadingInfo xmlns:p15="http://schemas.microsoft.com/office/powerpoint/2012/main" timeZoneBias="30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1" dt="2019-02-11T11:37:06.822" idx="4">
    <p:pos x="10" y="10"/>
    <p:text>Perfect! Nice streamlined title and visual.</p:text>
    <p:extLst>
      <p:ext uri="{C676402C-5697-4E1C-873F-D02D1690AC5C}">
        <p15:threadingInfo xmlns:p15="http://schemas.microsoft.com/office/powerpoint/2012/main" timeZoneBias="30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19-02-11T11:43:00.858" idx="5">
    <p:pos x="6720" y="3853"/>
    <p:text>See next slide for a suggested visual to put here instead.</p:text>
    <p:extLst>
      <p:ext uri="{C676402C-5697-4E1C-873F-D02D1690AC5C}">
        <p15:threadingInfo xmlns:p15="http://schemas.microsoft.com/office/powerpoint/2012/main" timeZoneBias="300"/>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1" dt="2019-02-11T11:57:26.591" idx="6">
    <p:pos x="6495" y="789"/>
    <p:text>Visuals like this can be a good way to illustrate lesson concepts and relationships. Not all slides need to have them, but they work well for content like this (and it will pair nicely with your script content here).</p:text>
    <p:extLst>
      <p:ext uri="{C676402C-5697-4E1C-873F-D02D1690AC5C}">
        <p15:threadingInfo xmlns:p15="http://schemas.microsoft.com/office/powerpoint/2012/main" timeZoneBias="300"/>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1" dt="2019-02-11T12:08:43.452" idx="7">
    <p:pos x="10" y="10"/>
    <p:text>Similar to the last example, a visual like this would probably serve as a better introduction better introduction to outlining.</p:text>
    <p:extLst>
      <p:ext uri="{C676402C-5697-4E1C-873F-D02D1690AC5C}">
        <p15:threadingInfo xmlns:p15="http://schemas.microsoft.com/office/powerpoint/2012/main" timeZoneBias="300"/>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1" dt="2019-02-11T12:12:52.634" idx="8">
    <p:pos x="6277" y="1492"/>
    <p:text>Changing the colors between these three slides will help break it up into three different parts.</p:text>
    <p:extLst>
      <p:ext uri="{C676402C-5697-4E1C-873F-D02D1690AC5C}">
        <p15:threadingInfo xmlns:p15="http://schemas.microsoft.com/office/powerpoint/2012/main" timeZoneBias="300"/>
      </p:ext>
    </p:extLst>
  </p:cm>
</p:cmLst>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5E51896-11D8-4D2B-AF4D-7FFD1000650C}" type="doc">
      <dgm:prSet loTypeId="urn:microsoft.com/office/officeart/2005/8/layout/target2" loCatId="relationship" qsTypeId="urn:microsoft.com/office/officeart/2005/8/quickstyle/simple1" qsCatId="simple" csTypeId="urn:microsoft.com/office/officeart/2005/8/colors/colorful5" csCatId="colorful" phldr="1"/>
      <dgm:spPr/>
      <dgm:t>
        <a:bodyPr/>
        <a:lstStyle/>
        <a:p>
          <a:endParaRPr lang="en-US"/>
        </a:p>
      </dgm:t>
    </dgm:pt>
    <dgm:pt modelId="{ECB01987-AE3A-46C2-9ECB-E25F918AC96F}">
      <dgm:prSet phldrT="[Text]"/>
      <dgm:spPr>
        <a:solidFill>
          <a:srgbClr val="2E471D"/>
        </a:solidFill>
      </dgm:spPr>
      <dgm:t>
        <a:bodyPr/>
        <a:lstStyle/>
        <a:p>
          <a:r>
            <a:rPr lang="en-US" dirty="0"/>
            <a:t>Main Idea &amp; Major Details</a:t>
          </a:r>
        </a:p>
      </dgm:t>
    </dgm:pt>
    <dgm:pt modelId="{95019152-B677-4005-9123-3F604D6B63B4}" type="parTrans" cxnId="{AAAE47DE-89B0-44FE-ACF7-689DBF7B07BC}">
      <dgm:prSet/>
      <dgm:spPr/>
      <dgm:t>
        <a:bodyPr/>
        <a:lstStyle/>
        <a:p>
          <a:endParaRPr lang="en-US"/>
        </a:p>
      </dgm:t>
    </dgm:pt>
    <dgm:pt modelId="{ACF5AB0B-AF47-4DB9-845D-DA190410B9EE}" type="sibTrans" cxnId="{AAAE47DE-89B0-44FE-ACF7-689DBF7B07BC}">
      <dgm:prSet/>
      <dgm:spPr/>
      <dgm:t>
        <a:bodyPr/>
        <a:lstStyle/>
        <a:p>
          <a:endParaRPr lang="en-US"/>
        </a:p>
      </dgm:t>
    </dgm:pt>
    <dgm:pt modelId="{C02F2F4B-BDD1-4706-9BEA-35D09B15682E}">
      <dgm:prSet phldrT="[Text]"/>
      <dgm:spPr>
        <a:solidFill>
          <a:srgbClr val="C7D4CB"/>
        </a:solidFill>
      </dgm:spPr>
      <dgm:t>
        <a:bodyPr/>
        <a:lstStyle/>
        <a:p>
          <a:r>
            <a:rPr lang="en-US" dirty="0">
              <a:solidFill>
                <a:schemeClr val="tx1">
                  <a:lumMod val="95000"/>
                  <a:lumOff val="5000"/>
                </a:schemeClr>
              </a:solidFill>
            </a:rPr>
            <a:t>+ Minor Details</a:t>
          </a:r>
        </a:p>
      </dgm:t>
    </dgm:pt>
    <dgm:pt modelId="{786A586D-E25E-4E1F-AC55-27B43AB09F41}" type="parTrans" cxnId="{8728C0D3-3772-4679-900D-FE57B2FD4EB8}">
      <dgm:prSet/>
      <dgm:spPr/>
      <dgm:t>
        <a:bodyPr/>
        <a:lstStyle/>
        <a:p>
          <a:endParaRPr lang="en-US"/>
        </a:p>
      </dgm:t>
    </dgm:pt>
    <dgm:pt modelId="{3A070D6B-0DF7-4D5C-8543-5EBF18DF976D}" type="sibTrans" cxnId="{8728C0D3-3772-4679-900D-FE57B2FD4EB8}">
      <dgm:prSet/>
      <dgm:spPr/>
      <dgm:t>
        <a:bodyPr/>
        <a:lstStyle/>
        <a:p>
          <a:endParaRPr lang="en-US"/>
        </a:p>
      </dgm:t>
    </dgm:pt>
    <dgm:pt modelId="{057F7E00-9366-4404-9B03-AEDAC2029F45}">
      <dgm:prSet phldrT="[Text]" custT="1"/>
      <dgm:spPr>
        <a:solidFill>
          <a:schemeClr val="bg1">
            <a:lumMod val="95000"/>
          </a:schemeClr>
        </a:solidFill>
      </dgm:spPr>
      <dgm:t>
        <a:bodyPr/>
        <a:lstStyle/>
        <a:p>
          <a:pPr algn="ctr"/>
          <a:r>
            <a:rPr lang="en-US" sz="4800" dirty="0">
              <a:solidFill>
                <a:schemeClr val="tx1">
                  <a:lumMod val="95000"/>
                  <a:lumOff val="5000"/>
                </a:schemeClr>
              </a:solidFill>
            </a:rPr>
            <a:t>= clear main point</a:t>
          </a:r>
        </a:p>
      </dgm:t>
    </dgm:pt>
    <dgm:pt modelId="{5FA9C313-6917-460F-B16D-7C51517C9800}" type="sibTrans" cxnId="{8CD00D38-9405-40BC-BBEF-F17A3C1AD58A}">
      <dgm:prSet/>
      <dgm:spPr/>
      <dgm:t>
        <a:bodyPr/>
        <a:lstStyle/>
        <a:p>
          <a:endParaRPr lang="en-US"/>
        </a:p>
      </dgm:t>
    </dgm:pt>
    <dgm:pt modelId="{419C92A0-A63F-40EB-8241-CA687A372B8D}" type="parTrans" cxnId="{8CD00D38-9405-40BC-BBEF-F17A3C1AD58A}">
      <dgm:prSet/>
      <dgm:spPr/>
      <dgm:t>
        <a:bodyPr/>
        <a:lstStyle/>
        <a:p>
          <a:endParaRPr lang="en-US"/>
        </a:p>
      </dgm:t>
    </dgm:pt>
    <dgm:pt modelId="{207F3D7B-D1C4-4AB9-B50C-E287B28E61B9}" type="pres">
      <dgm:prSet presAssocID="{25E51896-11D8-4D2B-AF4D-7FFD1000650C}" presName="Name0" presStyleCnt="0">
        <dgm:presLayoutVars>
          <dgm:chMax val="3"/>
          <dgm:chPref val="1"/>
          <dgm:dir/>
          <dgm:animLvl val="lvl"/>
          <dgm:resizeHandles/>
        </dgm:presLayoutVars>
      </dgm:prSet>
      <dgm:spPr/>
    </dgm:pt>
    <dgm:pt modelId="{C47328AA-8D8C-4696-B47D-A1A75B3A77E5}" type="pres">
      <dgm:prSet presAssocID="{25E51896-11D8-4D2B-AF4D-7FFD1000650C}" presName="outerBox" presStyleCnt="0"/>
      <dgm:spPr/>
    </dgm:pt>
    <dgm:pt modelId="{DF5126EF-E768-4188-B60E-6016DE4658D8}" type="pres">
      <dgm:prSet presAssocID="{25E51896-11D8-4D2B-AF4D-7FFD1000650C}" presName="outerBoxParent" presStyleLbl="node1" presStyleIdx="0" presStyleCnt="3" custLinFactNeighborX="1047" custLinFactNeighborY="-311"/>
      <dgm:spPr/>
    </dgm:pt>
    <dgm:pt modelId="{9DED9F5F-21FC-4873-A57F-A33E3BA2AE28}" type="pres">
      <dgm:prSet presAssocID="{25E51896-11D8-4D2B-AF4D-7FFD1000650C}" presName="outerBoxChildren" presStyleCnt="0"/>
      <dgm:spPr/>
    </dgm:pt>
    <dgm:pt modelId="{FF0B3DAF-DFAC-4A24-AA08-0678B130482D}" type="pres">
      <dgm:prSet presAssocID="{25E51896-11D8-4D2B-AF4D-7FFD1000650C}" presName="middleBox" presStyleCnt="0"/>
      <dgm:spPr/>
    </dgm:pt>
    <dgm:pt modelId="{D0A42065-45A1-4E78-8633-35667A15A36D}" type="pres">
      <dgm:prSet presAssocID="{25E51896-11D8-4D2B-AF4D-7FFD1000650C}" presName="middleBoxParent" presStyleLbl="node1" presStyleIdx="1" presStyleCnt="3"/>
      <dgm:spPr/>
    </dgm:pt>
    <dgm:pt modelId="{54A2AE55-3AD4-43EC-BFE1-D855391BAA43}" type="pres">
      <dgm:prSet presAssocID="{25E51896-11D8-4D2B-AF4D-7FFD1000650C}" presName="middleBoxChildren" presStyleCnt="0"/>
      <dgm:spPr/>
    </dgm:pt>
    <dgm:pt modelId="{17F05E87-F4F0-4814-94F3-F8D77D79B9A6}" type="pres">
      <dgm:prSet presAssocID="{25E51896-11D8-4D2B-AF4D-7FFD1000650C}" presName="centerBox" presStyleCnt="0"/>
      <dgm:spPr/>
    </dgm:pt>
    <dgm:pt modelId="{7578545A-059C-46A8-95A7-0A3C1806D0AE}" type="pres">
      <dgm:prSet presAssocID="{25E51896-11D8-4D2B-AF4D-7FFD1000650C}" presName="centerBoxParent" presStyleLbl="node1" presStyleIdx="2" presStyleCnt="3"/>
      <dgm:spPr/>
    </dgm:pt>
  </dgm:ptLst>
  <dgm:cxnLst>
    <dgm:cxn modelId="{8CD00D38-9405-40BC-BBEF-F17A3C1AD58A}" srcId="{25E51896-11D8-4D2B-AF4D-7FFD1000650C}" destId="{057F7E00-9366-4404-9B03-AEDAC2029F45}" srcOrd="2" destOrd="0" parTransId="{419C92A0-A63F-40EB-8241-CA687A372B8D}" sibTransId="{5FA9C313-6917-460F-B16D-7C51517C9800}"/>
    <dgm:cxn modelId="{08E49662-2F30-482F-9F0D-AFA25A5A19BC}" type="presOf" srcId="{ECB01987-AE3A-46C2-9ECB-E25F918AC96F}" destId="{DF5126EF-E768-4188-B60E-6016DE4658D8}" srcOrd="0" destOrd="0" presId="urn:microsoft.com/office/officeart/2005/8/layout/target2"/>
    <dgm:cxn modelId="{DEB6A94C-51F9-4468-A307-AA31C418A4FC}" type="presOf" srcId="{057F7E00-9366-4404-9B03-AEDAC2029F45}" destId="{7578545A-059C-46A8-95A7-0A3C1806D0AE}" srcOrd="0" destOrd="0" presId="urn:microsoft.com/office/officeart/2005/8/layout/target2"/>
    <dgm:cxn modelId="{4E196A98-C1B5-4F87-A0DC-69D9E1D46087}" type="presOf" srcId="{25E51896-11D8-4D2B-AF4D-7FFD1000650C}" destId="{207F3D7B-D1C4-4AB9-B50C-E287B28E61B9}" srcOrd="0" destOrd="0" presId="urn:microsoft.com/office/officeart/2005/8/layout/target2"/>
    <dgm:cxn modelId="{8BD381C2-7D87-41D6-9A77-7DFFE58A51E0}" type="presOf" srcId="{C02F2F4B-BDD1-4706-9BEA-35D09B15682E}" destId="{D0A42065-45A1-4E78-8633-35667A15A36D}" srcOrd="0" destOrd="0" presId="urn:microsoft.com/office/officeart/2005/8/layout/target2"/>
    <dgm:cxn modelId="{8728C0D3-3772-4679-900D-FE57B2FD4EB8}" srcId="{25E51896-11D8-4D2B-AF4D-7FFD1000650C}" destId="{C02F2F4B-BDD1-4706-9BEA-35D09B15682E}" srcOrd="1" destOrd="0" parTransId="{786A586D-E25E-4E1F-AC55-27B43AB09F41}" sibTransId="{3A070D6B-0DF7-4D5C-8543-5EBF18DF976D}"/>
    <dgm:cxn modelId="{AAAE47DE-89B0-44FE-ACF7-689DBF7B07BC}" srcId="{25E51896-11D8-4D2B-AF4D-7FFD1000650C}" destId="{ECB01987-AE3A-46C2-9ECB-E25F918AC96F}" srcOrd="0" destOrd="0" parTransId="{95019152-B677-4005-9123-3F604D6B63B4}" sibTransId="{ACF5AB0B-AF47-4DB9-845D-DA190410B9EE}"/>
    <dgm:cxn modelId="{04A86535-FF1B-4A50-B39E-AB6014408C73}" type="presParOf" srcId="{207F3D7B-D1C4-4AB9-B50C-E287B28E61B9}" destId="{C47328AA-8D8C-4696-B47D-A1A75B3A77E5}" srcOrd="0" destOrd="0" presId="urn:microsoft.com/office/officeart/2005/8/layout/target2"/>
    <dgm:cxn modelId="{FC5AD673-E9E5-40BA-BBF4-36F973BD184B}" type="presParOf" srcId="{C47328AA-8D8C-4696-B47D-A1A75B3A77E5}" destId="{DF5126EF-E768-4188-B60E-6016DE4658D8}" srcOrd="0" destOrd="0" presId="urn:microsoft.com/office/officeart/2005/8/layout/target2"/>
    <dgm:cxn modelId="{E34DE5F6-FC3A-48D5-A390-3ABEC6F995F4}" type="presParOf" srcId="{C47328AA-8D8C-4696-B47D-A1A75B3A77E5}" destId="{9DED9F5F-21FC-4873-A57F-A33E3BA2AE28}" srcOrd="1" destOrd="0" presId="urn:microsoft.com/office/officeart/2005/8/layout/target2"/>
    <dgm:cxn modelId="{8274E870-69B0-4C38-9FCA-A17B3E818CC7}" type="presParOf" srcId="{207F3D7B-D1C4-4AB9-B50C-E287B28E61B9}" destId="{FF0B3DAF-DFAC-4A24-AA08-0678B130482D}" srcOrd="1" destOrd="0" presId="urn:microsoft.com/office/officeart/2005/8/layout/target2"/>
    <dgm:cxn modelId="{54CF5FCC-CC83-46B4-ACE3-89F6A0803148}" type="presParOf" srcId="{FF0B3DAF-DFAC-4A24-AA08-0678B130482D}" destId="{D0A42065-45A1-4E78-8633-35667A15A36D}" srcOrd="0" destOrd="0" presId="urn:microsoft.com/office/officeart/2005/8/layout/target2"/>
    <dgm:cxn modelId="{687559BF-6268-4603-B03D-F505CCC291FE}" type="presParOf" srcId="{FF0B3DAF-DFAC-4A24-AA08-0678B130482D}" destId="{54A2AE55-3AD4-43EC-BFE1-D855391BAA43}" srcOrd="1" destOrd="0" presId="urn:microsoft.com/office/officeart/2005/8/layout/target2"/>
    <dgm:cxn modelId="{00A9201D-BE8A-4EFD-B3BD-288FAC6C038C}" type="presParOf" srcId="{207F3D7B-D1C4-4AB9-B50C-E287B28E61B9}" destId="{17F05E87-F4F0-4814-94F3-F8D77D79B9A6}" srcOrd="2" destOrd="0" presId="urn:microsoft.com/office/officeart/2005/8/layout/target2"/>
    <dgm:cxn modelId="{B0CF3BF9-B5A1-40C8-83E9-79F2ABCCAA33}" type="presParOf" srcId="{17F05E87-F4F0-4814-94F3-F8D77D79B9A6}" destId="{7578545A-059C-46A8-95A7-0A3C1806D0AE}" srcOrd="0"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A0E06B4-F8DD-4C72-A1B8-27212914040E}" type="doc">
      <dgm:prSet loTypeId="urn:microsoft.com/office/officeart/2005/8/layout/equation2" loCatId="relationship" qsTypeId="urn:microsoft.com/office/officeart/2005/8/quickstyle/simple1" qsCatId="simple" csTypeId="urn:microsoft.com/office/officeart/2005/8/colors/accent0_3" csCatId="mainScheme" phldr="1"/>
      <dgm:spPr/>
    </dgm:pt>
    <dgm:pt modelId="{B5DEA655-CF78-45AA-BC60-05C5EDD2BBBC}">
      <dgm:prSet phldrT="[Text]"/>
      <dgm:spPr/>
      <dgm:t>
        <a:bodyPr/>
        <a:lstStyle/>
        <a:p>
          <a:r>
            <a:rPr lang="en-US" dirty="0"/>
            <a:t>ideas</a:t>
          </a:r>
        </a:p>
      </dgm:t>
    </dgm:pt>
    <dgm:pt modelId="{4B9AE80A-DE72-4F47-8E6D-015A316280CB}" type="parTrans" cxnId="{FD7DE5A6-3DE0-45DE-B97C-963B30ED1096}">
      <dgm:prSet/>
      <dgm:spPr/>
      <dgm:t>
        <a:bodyPr/>
        <a:lstStyle/>
        <a:p>
          <a:endParaRPr lang="en-US"/>
        </a:p>
      </dgm:t>
    </dgm:pt>
    <dgm:pt modelId="{09AFBF71-CC40-405A-A095-2E44FAFD0CA1}" type="sibTrans" cxnId="{FD7DE5A6-3DE0-45DE-B97C-963B30ED1096}">
      <dgm:prSet/>
      <dgm:spPr/>
      <dgm:t>
        <a:bodyPr/>
        <a:lstStyle/>
        <a:p>
          <a:endParaRPr lang="en-US"/>
        </a:p>
      </dgm:t>
    </dgm:pt>
    <dgm:pt modelId="{F5B92F32-2D90-4637-B9CF-7547F896F915}">
      <dgm:prSet phldrT="[Text]"/>
      <dgm:spPr/>
      <dgm:t>
        <a:bodyPr/>
        <a:lstStyle/>
        <a:p>
          <a:r>
            <a:rPr lang="en-US" dirty="0"/>
            <a:t>details</a:t>
          </a:r>
        </a:p>
      </dgm:t>
    </dgm:pt>
    <dgm:pt modelId="{11096379-94E8-43C8-A100-902448A00CFB}" type="parTrans" cxnId="{E5AFAE3B-A07F-4A7A-8CBD-3BBCC83A6C14}">
      <dgm:prSet/>
      <dgm:spPr/>
      <dgm:t>
        <a:bodyPr/>
        <a:lstStyle/>
        <a:p>
          <a:endParaRPr lang="en-US"/>
        </a:p>
      </dgm:t>
    </dgm:pt>
    <dgm:pt modelId="{8C473FA9-629F-4D3A-B381-DF0C3F05464E}" type="sibTrans" cxnId="{E5AFAE3B-A07F-4A7A-8CBD-3BBCC83A6C14}">
      <dgm:prSet/>
      <dgm:spPr/>
      <dgm:t>
        <a:bodyPr/>
        <a:lstStyle/>
        <a:p>
          <a:endParaRPr lang="en-US"/>
        </a:p>
      </dgm:t>
    </dgm:pt>
    <dgm:pt modelId="{9B669271-34C7-4A61-93AE-86CB332E4E26}">
      <dgm:prSet phldrT="[Text]"/>
      <dgm:spPr/>
      <dgm:t>
        <a:bodyPr/>
        <a:lstStyle/>
        <a:p>
          <a:r>
            <a:rPr lang="en-US" dirty="0"/>
            <a:t>outlining</a:t>
          </a:r>
        </a:p>
      </dgm:t>
    </dgm:pt>
    <dgm:pt modelId="{A930E764-D567-4D62-836C-E8B5FFF15585}" type="parTrans" cxnId="{C21B746B-6995-467E-A120-493D9241996A}">
      <dgm:prSet/>
      <dgm:spPr/>
      <dgm:t>
        <a:bodyPr/>
        <a:lstStyle/>
        <a:p>
          <a:endParaRPr lang="en-US"/>
        </a:p>
      </dgm:t>
    </dgm:pt>
    <dgm:pt modelId="{F5DF4610-4EFA-4017-9277-E15492859971}" type="sibTrans" cxnId="{C21B746B-6995-467E-A120-493D9241996A}">
      <dgm:prSet/>
      <dgm:spPr/>
      <dgm:t>
        <a:bodyPr/>
        <a:lstStyle/>
        <a:p>
          <a:endParaRPr lang="en-US"/>
        </a:p>
      </dgm:t>
    </dgm:pt>
    <dgm:pt modelId="{8180964E-9035-4562-882E-31BDC33EA320}" type="pres">
      <dgm:prSet presAssocID="{6A0E06B4-F8DD-4C72-A1B8-27212914040E}" presName="Name0" presStyleCnt="0">
        <dgm:presLayoutVars>
          <dgm:dir/>
          <dgm:resizeHandles val="exact"/>
        </dgm:presLayoutVars>
      </dgm:prSet>
      <dgm:spPr/>
    </dgm:pt>
    <dgm:pt modelId="{88D73629-7BE0-458F-907E-3734B6B3684D}" type="pres">
      <dgm:prSet presAssocID="{6A0E06B4-F8DD-4C72-A1B8-27212914040E}" presName="vNodes" presStyleCnt="0"/>
      <dgm:spPr/>
    </dgm:pt>
    <dgm:pt modelId="{281AB080-C137-408A-978F-7A9ABE9EEDC5}" type="pres">
      <dgm:prSet presAssocID="{B5DEA655-CF78-45AA-BC60-05C5EDD2BBBC}" presName="node" presStyleLbl="node1" presStyleIdx="0" presStyleCnt="3">
        <dgm:presLayoutVars>
          <dgm:bulletEnabled val="1"/>
        </dgm:presLayoutVars>
      </dgm:prSet>
      <dgm:spPr/>
    </dgm:pt>
    <dgm:pt modelId="{1A8ED0DA-4B44-495E-8634-1FDCCD5E47AC}" type="pres">
      <dgm:prSet presAssocID="{09AFBF71-CC40-405A-A095-2E44FAFD0CA1}" presName="spacerT" presStyleCnt="0"/>
      <dgm:spPr/>
    </dgm:pt>
    <dgm:pt modelId="{2AB265D0-12F9-412E-834A-1BBC17A33B06}" type="pres">
      <dgm:prSet presAssocID="{09AFBF71-CC40-405A-A095-2E44FAFD0CA1}" presName="sibTrans" presStyleLbl="sibTrans2D1" presStyleIdx="0" presStyleCnt="2"/>
      <dgm:spPr/>
    </dgm:pt>
    <dgm:pt modelId="{590288F2-2341-4E9B-933C-6EB039C63155}" type="pres">
      <dgm:prSet presAssocID="{09AFBF71-CC40-405A-A095-2E44FAFD0CA1}" presName="spacerB" presStyleCnt="0"/>
      <dgm:spPr/>
    </dgm:pt>
    <dgm:pt modelId="{88B9A2A5-EE7E-436B-A33D-9FC22B8D2DED}" type="pres">
      <dgm:prSet presAssocID="{F5B92F32-2D90-4637-B9CF-7547F896F915}" presName="node" presStyleLbl="node1" presStyleIdx="1" presStyleCnt="3">
        <dgm:presLayoutVars>
          <dgm:bulletEnabled val="1"/>
        </dgm:presLayoutVars>
      </dgm:prSet>
      <dgm:spPr/>
    </dgm:pt>
    <dgm:pt modelId="{2202E0CD-E3CC-4958-B710-F4D6AE517ECA}" type="pres">
      <dgm:prSet presAssocID="{6A0E06B4-F8DD-4C72-A1B8-27212914040E}" presName="sibTransLast" presStyleLbl="sibTrans2D1" presStyleIdx="1" presStyleCnt="2"/>
      <dgm:spPr/>
    </dgm:pt>
    <dgm:pt modelId="{8410C9F7-544D-426B-AD7D-E3A0BB34D5F8}" type="pres">
      <dgm:prSet presAssocID="{6A0E06B4-F8DD-4C72-A1B8-27212914040E}" presName="connectorText" presStyleLbl="sibTrans2D1" presStyleIdx="1" presStyleCnt="2"/>
      <dgm:spPr/>
    </dgm:pt>
    <dgm:pt modelId="{7859CC14-2EA5-4398-AC0D-E7659C2B1E2F}" type="pres">
      <dgm:prSet presAssocID="{6A0E06B4-F8DD-4C72-A1B8-27212914040E}" presName="lastNode" presStyleLbl="node1" presStyleIdx="2" presStyleCnt="3">
        <dgm:presLayoutVars>
          <dgm:bulletEnabled val="1"/>
        </dgm:presLayoutVars>
      </dgm:prSet>
      <dgm:spPr/>
    </dgm:pt>
  </dgm:ptLst>
  <dgm:cxnLst>
    <dgm:cxn modelId="{E5AFAE3B-A07F-4A7A-8CBD-3BBCC83A6C14}" srcId="{6A0E06B4-F8DD-4C72-A1B8-27212914040E}" destId="{F5B92F32-2D90-4637-B9CF-7547F896F915}" srcOrd="1" destOrd="0" parTransId="{11096379-94E8-43C8-A100-902448A00CFB}" sibTransId="{8C473FA9-629F-4D3A-B381-DF0C3F05464E}"/>
    <dgm:cxn modelId="{C21B746B-6995-467E-A120-493D9241996A}" srcId="{6A0E06B4-F8DD-4C72-A1B8-27212914040E}" destId="{9B669271-34C7-4A61-93AE-86CB332E4E26}" srcOrd="2" destOrd="0" parTransId="{A930E764-D567-4D62-836C-E8B5FFF15585}" sibTransId="{F5DF4610-4EFA-4017-9277-E15492859971}"/>
    <dgm:cxn modelId="{AE1BD06D-ADA2-458B-9E13-8AB1F6F93F01}" type="presOf" srcId="{F5B92F32-2D90-4637-B9CF-7547F896F915}" destId="{88B9A2A5-EE7E-436B-A33D-9FC22B8D2DED}" srcOrd="0" destOrd="0" presId="urn:microsoft.com/office/officeart/2005/8/layout/equation2"/>
    <dgm:cxn modelId="{8D52BA70-E58A-43E7-98C5-408C7233C42F}" type="presOf" srcId="{8C473FA9-629F-4D3A-B381-DF0C3F05464E}" destId="{2202E0CD-E3CC-4958-B710-F4D6AE517ECA}" srcOrd="0" destOrd="0" presId="urn:microsoft.com/office/officeart/2005/8/layout/equation2"/>
    <dgm:cxn modelId="{191EBA85-13F7-45C8-95A8-709F0B30EE98}" type="presOf" srcId="{B5DEA655-CF78-45AA-BC60-05C5EDD2BBBC}" destId="{281AB080-C137-408A-978F-7A9ABE9EEDC5}" srcOrd="0" destOrd="0" presId="urn:microsoft.com/office/officeart/2005/8/layout/equation2"/>
    <dgm:cxn modelId="{AFDA53A3-3D95-4472-8CAD-11FFB218E744}" type="presOf" srcId="{8C473FA9-629F-4D3A-B381-DF0C3F05464E}" destId="{8410C9F7-544D-426B-AD7D-E3A0BB34D5F8}" srcOrd="1" destOrd="0" presId="urn:microsoft.com/office/officeart/2005/8/layout/equation2"/>
    <dgm:cxn modelId="{FD7DE5A6-3DE0-45DE-B97C-963B30ED1096}" srcId="{6A0E06B4-F8DD-4C72-A1B8-27212914040E}" destId="{B5DEA655-CF78-45AA-BC60-05C5EDD2BBBC}" srcOrd="0" destOrd="0" parTransId="{4B9AE80A-DE72-4F47-8E6D-015A316280CB}" sibTransId="{09AFBF71-CC40-405A-A095-2E44FAFD0CA1}"/>
    <dgm:cxn modelId="{4586FBC3-691F-4FFC-B2AC-A45430EDB371}" type="presOf" srcId="{09AFBF71-CC40-405A-A095-2E44FAFD0CA1}" destId="{2AB265D0-12F9-412E-834A-1BBC17A33B06}" srcOrd="0" destOrd="0" presId="urn:microsoft.com/office/officeart/2005/8/layout/equation2"/>
    <dgm:cxn modelId="{6D50B7C9-827D-4B50-AD7A-4789AE55B81C}" type="presOf" srcId="{9B669271-34C7-4A61-93AE-86CB332E4E26}" destId="{7859CC14-2EA5-4398-AC0D-E7659C2B1E2F}" srcOrd="0" destOrd="0" presId="urn:microsoft.com/office/officeart/2005/8/layout/equation2"/>
    <dgm:cxn modelId="{CCD311CD-3201-4D3B-9B01-75C47398B74E}" type="presOf" srcId="{6A0E06B4-F8DD-4C72-A1B8-27212914040E}" destId="{8180964E-9035-4562-882E-31BDC33EA320}" srcOrd="0" destOrd="0" presId="urn:microsoft.com/office/officeart/2005/8/layout/equation2"/>
    <dgm:cxn modelId="{3ECEE644-CDCB-4292-BAD0-A8549695591D}" type="presParOf" srcId="{8180964E-9035-4562-882E-31BDC33EA320}" destId="{88D73629-7BE0-458F-907E-3734B6B3684D}" srcOrd="0" destOrd="0" presId="urn:microsoft.com/office/officeart/2005/8/layout/equation2"/>
    <dgm:cxn modelId="{565B5A91-78BE-4529-8006-BB2E2EA742E1}" type="presParOf" srcId="{88D73629-7BE0-458F-907E-3734B6B3684D}" destId="{281AB080-C137-408A-978F-7A9ABE9EEDC5}" srcOrd="0" destOrd="0" presId="urn:microsoft.com/office/officeart/2005/8/layout/equation2"/>
    <dgm:cxn modelId="{9C1D4113-D153-435C-842B-5593767FE8A7}" type="presParOf" srcId="{88D73629-7BE0-458F-907E-3734B6B3684D}" destId="{1A8ED0DA-4B44-495E-8634-1FDCCD5E47AC}" srcOrd="1" destOrd="0" presId="urn:microsoft.com/office/officeart/2005/8/layout/equation2"/>
    <dgm:cxn modelId="{FF6E07D2-38AC-455B-88F0-1F0243FA9D7E}" type="presParOf" srcId="{88D73629-7BE0-458F-907E-3734B6B3684D}" destId="{2AB265D0-12F9-412E-834A-1BBC17A33B06}" srcOrd="2" destOrd="0" presId="urn:microsoft.com/office/officeart/2005/8/layout/equation2"/>
    <dgm:cxn modelId="{ECB966C6-F3DB-4586-8FCB-CD8F408F3BB3}" type="presParOf" srcId="{88D73629-7BE0-458F-907E-3734B6B3684D}" destId="{590288F2-2341-4E9B-933C-6EB039C63155}" srcOrd="3" destOrd="0" presId="urn:microsoft.com/office/officeart/2005/8/layout/equation2"/>
    <dgm:cxn modelId="{E87180DA-CA23-4435-A913-7A8FC6596811}" type="presParOf" srcId="{88D73629-7BE0-458F-907E-3734B6B3684D}" destId="{88B9A2A5-EE7E-436B-A33D-9FC22B8D2DED}" srcOrd="4" destOrd="0" presId="urn:microsoft.com/office/officeart/2005/8/layout/equation2"/>
    <dgm:cxn modelId="{0CE25CAA-726D-415F-99A5-B79B9EB58D87}" type="presParOf" srcId="{8180964E-9035-4562-882E-31BDC33EA320}" destId="{2202E0CD-E3CC-4958-B710-F4D6AE517ECA}" srcOrd="1" destOrd="0" presId="urn:microsoft.com/office/officeart/2005/8/layout/equation2"/>
    <dgm:cxn modelId="{A75E9C99-BCE3-429A-AF35-565EF0749E73}" type="presParOf" srcId="{2202E0CD-E3CC-4958-B710-F4D6AE517ECA}" destId="{8410C9F7-544D-426B-AD7D-E3A0BB34D5F8}" srcOrd="0" destOrd="0" presId="urn:microsoft.com/office/officeart/2005/8/layout/equation2"/>
    <dgm:cxn modelId="{AA60F0AA-3985-494B-BFE9-5F842AFAD95B}" type="presParOf" srcId="{8180964E-9035-4562-882E-31BDC33EA320}" destId="{7859CC14-2EA5-4398-AC0D-E7659C2B1E2F}"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5126EF-E768-4188-B60E-6016DE4658D8}">
      <dsp:nvSpPr>
        <dsp:cNvPr id="0" name=""/>
        <dsp:cNvSpPr/>
      </dsp:nvSpPr>
      <dsp:spPr>
        <a:xfrm>
          <a:off x="0" y="0"/>
          <a:ext cx="8516304" cy="4302450"/>
        </a:xfrm>
        <a:prstGeom prst="roundRect">
          <a:avLst>
            <a:gd name="adj" fmla="val 8500"/>
          </a:avLst>
        </a:prstGeom>
        <a:solidFill>
          <a:srgbClr val="2E471D"/>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3339179" numCol="1" spcCol="1270" anchor="t" anchorCtr="0">
          <a:noAutofit/>
        </a:bodyPr>
        <a:lstStyle/>
        <a:p>
          <a:pPr marL="0" lvl="0" indent="0" algn="l" defTabSz="1866900">
            <a:lnSpc>
              <a:spcPct val="90000"/>
            </a:lnSpc>
            <a:spcBef>
              <a:spcPct val="0"/>
            </a:spcBef>
            <a:spcAft>
              <a:spcPct val="35000"/>
            </a:spcAft>
            <a:buNone/>
          </a:pPr>
          <a:r>
            <a:rPr lang="en-US" sz="4200" kern="1200" dirty="0"/>
            <a:t>Main Idea &amp; Major Details</a:t>
          </a:r>
        </a:p>
      </dsp:txBody>
      <dsp:txXfrm>
        <a:off x="107112" y="107112"/>
        <a:ext cx="8302080" cy="4088226"/>
      </dsp:txXfrm>
    </dsp:sp>
    <dsp:sp modelId="{D0A42065-45A1-4E78-8633-35667A15A36D}">
      <dsp:nvSpPr>
        <dsp:cNvPr id="0" name=""/>
        <dsp:cNvSpPr/>
      </dsp:nvSpPr>
      <dsp:spPr>
        <a:xfrm>
          <a:off x="212907" y="1075612"/>
          <a:ext cx="8090488" cy="3011715"/>
        </a:xfrm>
        <a:prstGeom prst="roundRect">
          <a:avLst>
            <a:gd name="adj" fmla="val 10500"/>
          </a:avLst>
        </a:prstGeom>
        <a:solidFill>
          <a:srgbClr val="C7D4CB"/>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0020" tIns="160020" rIns="160020" bIns="1912439" numCol="1" spcCol="1270" anchor="t" anchorCtr="0">
          <a:noAutofit/>
        </a:bodyPr>
        <a:lstStyle/>
        <a:p>
          <a:pPr marL="0" lvl="0" indent="0" algn="l" defTabSz="1866900">
            <a:lnSpc>
              <a:spcPct val="90000"/>
            </a:lnSpc>
            <a:spcBef>
              <a:spcPct val="0"/>
            </a:spcBef>
            <a:spcAft>
              <a:spcPct val="35000"/>
            </a:spcAft>
            <a:buNone/>
          </a:pPr>
          <a:r>
            <a:rPr lang="en-US" sz="4200" kern="1200" dirty="0">
              <a:solidFill>
                <a:schemeClr val="tx1">
                  <a:lumMod val="95000"/>
                  <a:lumOff val="5000"/>
                </a:schemeClr>
              </a:solidFill>
            </a:rPr>
            <a:t>+ Minor Details</a:t>
          </a:r>
        </a:p>
      </dsp:txBody>
      <dsp:txXfrm>
        <a:off x="305528" y="1168233"/>
        <a:ext cx="7905246" cy="2826473"/>
      </dsp:txXfrm>
    </dsp:sp>
    <dsp:sp modelId="{7578545A-059C-46A8-95A7-0A3C1806D0AE}">
      <dsp:nvSpPr>
        <dsp:cNvPr id="0" name=""/>
        <dsp:cNvSpPr/>
      </dsp:nvSpPr>
      <dsp:spPr>
        <a:xfrm>
          <a:off x="425815" y="2151225"/>
          <a:ext cx="7664673" cy="1720980"/>
        </a:xfrm>
        <a:prstGeom prst="roundRect">
          <a:avLst>
            <a:gd name="adj" fmla="val 10500"/>
          </a:avLst>
        </a:prstGeom>
        <a:solidFill>
          <a:schemeClr val="bg1">
            <a:lumMod val="9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2880" tIns="182880" rIns="182880" bIns="341376" numCol="1" spcCol="1270" anchor="t" anchorCtr="0">
          <a:noAutofit/>
        </a:bodyPr>
        <a:lstStyle/>
        <a:p>
          <a:pPr marL="0" lvl="0" indent="0" algn="ctr" defTabSz="2133600">
            <a:lnSpc>
              <a:spcPct val="90000"/>
            </a:lnSpc>
            <a:spcBef>
              <a:spcPct val="0"/>
            </a:spcBef>
            <a:spcAft>
              <a:spcPct val="35000"/>
            </a:spcAft>
            <a:buNone/>
          </a:pPr>
          <a:r>
            <a:rPr lang="en-US" sz="4800" kern="1200" dirty="0">
              <a:solidFill>
                <a:schemeClr val="tx1">
                  <a:lumMod val="95000"/>
                  <a:lumOff val="5000"/>
                </a:schemeClr>
              </a:solidFill>
            </a:rPr>
            <a:t>= clear main point</a:t>
          </a:r>
        </a:p>
      </dsp:txBody>
      <dsp:txXfrm>
        <a:off x="478741" y="2204151"/>
        <a:ext cx="7558821" cy="161512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1AB080-C137-408A-978F-7A9ABE9EEDC5}">
      <dsp:nvSpPr>
        <dsp:cNvPr id="0" name=""/>
        <dsp:cNvSpPr/>
      </dsp:nvSpPr>
      <dsp:spPr>
        <a:xfrm>
          <a:off x="1392040" y="2685"/>
          <a:ext cx="1568206" cy="1568206"/>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en-US" sz="3000" kern="1200" dirty="0"/>
            <a:t>ideas</a:t>
          </a:r>
        </a:p>
      </dsp:txBody>
      <dsp:txXfrm>
        <a:off x="1621698" y="232343"/>
        <a:ext cx="1108890" cy="1108890"/>
      </dsp:txXfrm>
    </dsp:sp>
    <dsp:sp modelId="{2AB265D0-12F9-412E-834A-1BBC17A33B06}">
      <dsp:nvSpPr>
        <dsp:cNvPr id="0" name=""/>
        <dsp:cNvSpPr/>
      </dsp:nvSpPr>
      <dsp:spPr>
        <a:xfrm>
          <a:off x="1721363" y="1698230"/>
          <a:ext cx="909559" cy="909559"/>
        </a:xfrm>
        <a:prstGeom prst="mathPlus">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1841925" y="2046045"/>
        <a:ext cx="668435" cy="213929"/>
      </dsp:txXfrm>
    </dsp:sp>
    <dsp:sp modelId="{88B9A2A5-EE7E-436B-A33D-9FC22B8D2DED}">
      <dsp:nvSpPr>
        <dsp:cNvPr id="0" name=""/>
        <dsp:cNvSpPr/>
      </dsp:nvSpPr>
      <dsp:spPr>
        <a:xfrm>
          <a:off x="1392040" y="2735128"/>
          <a:ext cx="1568206" cy="1568206"/>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en-US" sz="3000" kern="1200" dirty="0"/>
            <a:t>details</a:t>
          </a:r>
        </a:p>
      </dsp:txBody>
      <dsp:txXfrm>
        <a:off x="1621698" y="2964786"/>
        <a:ext cx="1108890" cy="1108890"/>
      </dsp:txXfrm>
    </dsp:sp>
    <dsp:sp modelId="{2202E0CD-E3CC-4958-B710-F4D6AE517ECA}">
      <dsp:nvSpPr>
        <dsp:cNvPr id="0" name=""/>
        <dsp:cNvSpPr/>
      </dsp:nvSpPr>
      <dsp:spPr>
        <a:xfrm>
          <a:off x="3195478" y="1861324"/>
          <a:ext cx="498689" cy="583372"/>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en-US" sz="2400" kern="1200"/>
        </a:p>
      </dsp:txBody>
      <dsp:txXfrm>
        <a:off x="3195478" y="1977998"/>
        <a:ext cx="349082" cy="350024"/>
      </dsp:txXfrm>
    </dsp:sp>
    <dsp:sp modelId="{7859CC14-2EA5-4398-AC0D-E7659C2B1E2F}">
      <dsp:nvSpPr>
        <dsp:cNvPr id="0" name=""/>
        <dsp:cNvSpPr/>
      </dsp:nvSpPr>
      <dsp:spPr>
        <a:xfrm>
          <a:off x="3901171" y="584803"/>
          <a:ext cx="3136413" cy="3136413"/>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ctr" defTabSz="2000250">
            <a:lnSpc>
              <a:spcPct val="90000"/>
            </a:lnSpc>
            <a:spcBef>
              <a:spcPct val="0"/>
            </a:spcBef>
            <a:spcAft>
              <a:spcPct val="35000"/>
            </a:spcAft>
            <a:buNone/>
          </a:pPr>
          <a:r>
            <a:rPr lang="en-US" sz="4500" kern="1200" dirty="0"/>
            <a:t>outlining</a:t>
          </a:r>
        </a:p>
      </dsp:txBody>
      <dsp:txXfrm>
        <a:off x="4360488" y="1044120"/>
        <a:ext cx="2217779" cy="2217779"/>
      </dsp:txXfrm>
    </dsp:sp>
  </dsp:spTree>
</dsp:drawing>
</file>

<file path=ppt/diagrams/layout1.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2.xml><?xml version="1.0" encoding="utf-8"?>
<dgm:layoutDef xmlns:dgm="http://schemas.openxmlformats.org/drawingml/2006/diagram" xmlns:a="http://schemas.openxmlformats.org/drawingml/2006/main" uniqueId="urn:microsoft.com/office/officeart/2005/8/layout/equation2">
  <dgm:title val=""/>
  <dgm:desc val=""/>
  <dgm:catLst>
    <dgm:cat type="relationship" pri="180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pPr/>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pPr/>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pPr/>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pPr/>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pPr/>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pPr/>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pPr/>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pPr/>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pPr/>
              <a:t>2/11/2019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pPr/>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pPr/>
              <a:t>2/11/2019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pPr/>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pPr/>
              <a:t>2/11/2019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pPr/>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pPr/>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pPr/>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pPr/>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pPr/>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pPr/>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pPr/>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pPr/>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pPr/>
              <a:t>2/11/2019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pPr/>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pPr/>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pPr/>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pPr/>
              <a:t>2/11/2019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pPr/>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pPr/>
              <a:t>2/11/2019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pPr/>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pPr/>
              <a:t>2/11/2019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pPr/>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pPr/>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pPr/>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pPr/>
              <a:t>2/11/2019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pPr/>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pPr/>
              <a:t>2/11/2019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pPr/>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pPr/>
              <a:t>2/11/2019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pPr/>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omments" Target="../comments/comment4.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comments" Target="../comments/comment5.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2.xml"/><Relationship Id="rId7" Type="http://schemas.openxmlformats.org/officeDocument/2006/relationships/comments" Target="../comments/comment6.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comments" Target="../comments/comment7.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comments" Target="../comments/comment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231273"/>
            <a:ext cx="9144000"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Classifying Major and Minor Details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Framework of Writing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2291769" y="1612191"/>
            <a:ext cx="7608462" cy="3252040"/>
            <a:chOff x="365111" y="1821206"/>
            <a:chExt cx="8443024" cy="3298655"/>
          </a:xfrm>
          <a:solidFill>
            <a:srgbClr val="314C57"/>
          </a:solidFill>
        </p:grpSpPr>
        <p:grpSp>
          <p:nvGrpSpPr>
            <p:cNvPr id="5"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06109" y="3036198"/>
                <a:ext cx="751943"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bg1"/>
                    </a:solidFill>
                  </a:rPr>
                  <a:t>&amp;</a:t>
                </a:r>
                <a:endParaRPr lang="en-US" sz="4000" b="1" dirty="0">
                  <a:solidFill>
                    <a:schemeClr val="bg1"/>
                  </a:solidFill>
                </a:endParaRPr>
              </a:p>
            </p:txBody>
          </p:sp>
        </p:grpSp>
        <p:sp>
          <p:nvSpPr>
            <p:cNvPr id="11" name="TextBox 10"/>
            <p:cNvSpPr txBox="1"/>
            <p:nvPr/>
          </p:nvSpPr>
          <p:spPr>
            <a:xfrm>
              <a:off x="748359" y="2230636"/>
              <a:ext cx="3325552" cy="2264015"/>
            </a:xfrm>
            <a:prstGeom prst="rect">
              <a:avLst/>
            </a:prstGeom>
            <a:grpFill/>
          </p:spPr>
          <p:txBody>
            <a:bodyPr wrap="square" rtlCol="0" anchor="ctr">
              <a:spAutoFit/>
            </a:bodyPr>
            <a:lstStyle/>
            <a:p>
              <a:pPr algn="ctr">
                <a:lnSpc>
                  <a:spcPct val="150000"/>
                </a:lnSpc>
              </a:pPr>
              <a:r>
                <a:rPr lang="en-US" sz="3200" dirty="0">
                  <a:solidFill>
                    <a:schemeClr val="bg1"/>
                  </a:solidFill>
                </a:rPr>
                <a:t>Main Idea</a:t>
              </a:r>
            </a:p>
            <a:p>
              <a:pPr algn="ctr">
                <a:lnSpc>
                  <a:spcPct val="150000"/>
                </a:lnSpc>
              </a:pPr>
              <a:r>
                <a:rPr lang="en-US" sz="3200" dirty="0">
                  <a:solidFill>
                    <a:schemeClr val="bg1"/>
                  </a:solidFill>
                </a:rPr>
                <a:t>And</a:t>
              </a:r>
            </a:p>
            <a:p>
              <a:pPr algn="ctr">
                <a:lnSpc>
                  <a:spcPct val="150000"/>
                </a:lnSpc>
              </a:pPr>
              <a:r>
                <a:rPr lang="en-US" sz="3200" dirty="0">
                  <a:solidFill>
                    <a:schemeClr val="bg1"/>
                  </a:solidFill>
                </a:rPr>
                <a:t>Major Details</a:t>
              </a:r>
            </a:p>
          </p:txBody>
        </p:sp>
        <p:sp>
          <p:nvSpPr>
            <p:cNvPr id="12" name="TextBox 11"/>
            <p:cNvSpPr txBox="1"/>
            <p:nvPr/>
          </p:nvSpPr>
          <p:spPr>
            <a:xfrm>
              <a:off x="5049554" y="2979886"/>
              <a:ext cx="3704974" cy="765512"/>
            </a:xfrm>
            <a:prstGeom prst="rect">
              <a:avLst/>
            </a:prstGeom>
            <a:grpFill/>
          </p:spPr>
          <p:txBody>
            <a:bodyPr wrap="square" rtlCol="0" anchor="ctr">
              <a:spAutoFit/>
            </a:bodyPr>
            <a:lstStyle/>
            <a:p>
              <a:pPr algn="ctr">
                <a:lnSpc>
                  <a:spcPct val="150000"/>
                </a:lnSpc>
              </a:pPr>
              <a:r>
                <a:rPr lang="en-US" sz="3200" dirty="0">
                  <a:solidFill>
                    <a:schemeClr val="bg1"/>
                  </a:solidFill>
                </a:rPr>
                <a:t>Minor Details</a:t>
              </a:r>
            </a:p>
          </p:txBody>
        </p:sp>
      </p:grpSp>
      <p:sp>
        <p:nvSpPr>
          <p:cNvPr id="14" name="Rectangle 13"/>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26997794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Framework of Writing</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graphicFrame>
        <p:nvGraphicFramePr>
          <p:cNvPr id="6" name="Diagram 5">
            <a:extLst>
              <a:ext uri="{FF2B5EF4-FFF2-40B4-BE49-F238E27FC236}">
                <a16:creationId xmlns:a16="http://schemas.microsoft.com/office/drawing/2014/main" id="{1F831DF6-6D25-4CAE-B2E5-0E93F1777DC0}"/>
              </a:ext>
            </a:extLst>
          </p:cNvPr>
          <p:cNvGraphicFramePr/>
          <p:nvPr>
            <p:extLst>
              <p:ext uri="{D42A27DB-BD31-4B8C-83A1-F6EECF244321}">
                <p14:modId xmlns:p14="http://schemas.microsoft.com/office/powerpoint/2010/main" val="1861819025"/>
              </p:ext>
            </p:extLst>
          </p:nvPr>
        </p:nvGraphicFramePr>
        <p:xfrm>
          <a:off x="1794509" y="1252489"/>
          <a:ext cx="8516304" cy="4302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230288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Sorting Details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2066922" y="1815872"/>
            <a:ext cx="8058154" cy="3148959"/>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130489"/>
              <a:ext cx="7807571" cy="111571"/>
            </a:xfrm>
            <a:prstGeom prst="rect">
              <a:avLst/>
            </a:prstGeom>
            <a:solidFill>
              <a:srgbClr val="F3EDE7"/>
            </a:solidFill>
          </p:spPr>
          <p:txBody>
            <a:bodyPr wrap="square" rtlCol="0" anchor="ctr">
              <a:spAutoFit/>
            </a:bodyPr>
            <a:lstStyle/>
            <a:p>
              <a:pPr algn="ctr">
                <a:lnSpc>
                  <a:spcPct val="150000"/>
                </a:lnSpc>
              </a:pPr>
              <a:r>
                <a:rPr lang="en-US" sz="2000" dirty="0">
                  <a:solidFill>
                    <a:srgbClr val="323542"/>
                  </a:solidFill>
                </a:rPr>
                <a:t>Outlining</a:t>
              </a:r>
            </a:p>
          </p:txBody>
        </p:sp>
      </p:grpSp>
      <p:sp>
        <p:nvSpPr>
          <p:cNvPr id="11" name="Rectangle 10"/>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39256763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Sorting Details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graphicFrame>
        <p:nvGraphicFramePr>
          <p:cNvPr id="5" name="Diagram 4">
            <a:extLst>
              <a:ext uri="{FF2B5EF4-FFF2-40B4-BE49-F238E27FC236}">
                <a16:creationId xmlns:a16="http://schemas.microsoft.com/office/drawing/2014/main" id="{D7B6CCE7-6111-4866-88F6-E853DA11E085}"/>
              </a:ext>
            </a:extLst>
          </p:cNvPr>
          <p:cNvGraphicFramePr/>
          <p:nvPr>
            <p:extLst>
              <p:ext uri="{D42A27DB-BD31-4B8C-83A1-F6EECF244321}">
                <p14:modId xmlns:p14="http://schemas.microsoft.com/office/powerpoint/2010/main" val="3362739037"/>
              </p:ext>
            </p:extLst>
          </p:nvPr>
        </p:nvGraphicFramePr>
        <p:xfrm>
          <a:off x="1881188" y="1237340"/>
          <a:ext cx="8429625" cy="43060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6268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Outline, Part One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22"/>
          <p:cNvGrpSpPr/>
          <p:nvPr/>
        </p:nvGrpSpPr>
        <p:grpSpPr>
          <a:xfrm>
            <a:off x="2066922" y="4060715"/>
            <a:ext cx="8058154" cy="1081672"/>
            <a:chOff x="542923" y="1726109"/>
            <a:chExt cx="8058154" cy="817587"/>
          </a:xfrm>
          <a:solidFill>
            <a:srgbClr val="C7D4CB"/>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25" name="TextBox 24"/>
            <p:cNvSpPr txBox="1"/>
            <p:nvPr/>
          </p:nvSpPr>
          <p:spPr>
            <a:xfrm>
              <a:off x="633045" y="1726109"/>
              <a:ext cx="7807571" cy="767694"/>
            </a:xfrm>
            <a:prstGeom prst="rect">
              <a:avLst/>
            </a:prstGeom>
            <a:grpFill/>
          </p:spPr>
          <p:txBody>
            <a:bodyPr wrap="square" rtlCol="0">
              <a:spAutoFit/>
            </a:bodyPr>
            <a:lstStyle/>
            <a:p>
              <a:r>
                <a:rPr lang="en-US" sz="2000" b="1" dirty="0"/>
                <a:t>Minor detail: </a:t>
              </a:r>
              <a:r>
                <a:rPr lang="en-US" sz="2000" dirty="0"/>
                <a:t>In particular, my humanities class, English class, and psychology class all required the submission of papers that had to be typed and formatted properly.</a:t>
              </a:r>
            </a:p>
          </p:txBody>
        </p:sp>
      </p:grpSp>
      <p:grpSp>
        <p:nvGrpSpPr>
          <p:cNvPr id="5" name="Group 30"/>
          <p:cNvGrpSpPr/>
          <p:nvPr/>
        </p:nvGrpSpPr>
        <p:grpSpPr>
          <a:xfrm>
            <a:off x="2066922" y="2828358"/>
            <a:ext cx="8058154" cy="1067579"/>
            <a:chOff x="542923" y="1736761"/>
            <a:chExt cx="8058154" cy="806935"/>
          </a:xfrm>
          <a:solidFill>
            <a:srgbClr val="C7D4CB"/>
          </a:solidFill>
        </p:grpSpPr>
        <p:sp>
          <p:nvSpPr>
            <p:cNvPr id="32" name="Rectangle 31"/>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3" name="TextBox 32"/>
            <p:cNvSpPr txBox="1"/>
            <p:nvPr/>
          </p:nvSpPr>
          <p:spPr>
            <a:xfrm>
              <a:off x="633045" y="1923230"/>
              <a:ext cx="7807571" cy="535059"/>
            </a:xfrm>
            <a:prstGeom prst="rect">
              <a:avLst/>
            </a:prstGeom>
            <a:grpFill/>
          </p:spPr>
          <p:txBody>
            <a:bodyPr wrap="square" rtlCol="0">
              <a:spAutoFit/>
            </a:bodyPr>
            <a:lstStyle/>
            <a:p>
              <a:r>
                <a:rPr lang="en-US" sz="2000" b="1" dirty="0"/>
                <a:t>Major detail: </a:t>
              </a:r>
              <a:r>
                <a:rPr lang="en-US" sz="2000" dirty="0"/>
                <a:t>First, almost every college course requires the submission of typed assignments.</a:t>
              </a:r>
            </a:p>
          </p:txBody>
        </p:sp>
      </p:grpSp>
      <p:grpSp>
        <p:nvGrpSpPr>
          <p:cNvPr id="6" name="Group 33"/>
          <p:cNvGrpSpPr/>
          <p:nvPr/>
        </p:nvGrpSpPr>
        <p:grpSpPr>
          <a:xfrm>
            <a:off x="2066922" y="1579037"/>
            <a:ext cx="8058154" cy="1067579"/>
            <a:chOff x="542923" y="1736761"/>
            <a:chExt cx="8058154" cy="806935"/>
          </a:xfrm>
          <a:solidFill>
            <a:srgbClr val="C7D4CB"/>
          </a:solidFill>
        </p:grpSpPr>
        <p:sp>
          <p:nvSpPr>
            <p:cNvPr id="35" name="Rectangle 34"/>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tx1"/>
                </a:solidFill>
              </a:endParaRPr>
            </a:p>
          </p:txBody>
        </p:sp>
        <p:sp>
          <p:nvSpPr>
            <p:cNvPr id="36" name="TextBox 35"/>
            <p:cNvSpPr txBox="1"/>
            <p:nvPr/>
          </p:nvSpPr>
          <p:spPr>
            <a:xfrm>
              <a:off x="633045" y="1986221"/>
              <a:ext cx="7807571" cy="302425"/>
            </a:xfrm>
            <a:prstGeom prst="rect">
              <a:avLst/>
            </a:prstGeom>
            <a:grpFill/>
          </p:spPr>
          <p:txBody>
            <a:bodyPr wrap="square" rtlCol="0">
              <a:spAutoFit/>
            </a:bodyPr>
            <a:lstStyle/>
            <a:p>
              <a:r>
                <a:rPr lang="en-US" sz="2000" b="1" dirty="0"/>
                <a:t>Main idea: </a:t>
              </a:r>
              <a:r>
                <a:rPr lang="en-US" sz="2000" dirty="0"/>
                <a:t>typing should be a required class in college</a:t>
              </a:r>
            </a:p>
          </p:txBody>
        </p:sp>
      </p:grpSp>
      <p:sp>
        <p:nvSpPr>
          <p:cNvPr id="16" name="Rectangle 15"/>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4008944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23220"/>
            </a:xfrm>
            <a:prstGeom prst="rect">
              <a:avLst/>
            </a:prstGeom>
            <a:noFill/>
          </p:spPr>
          <p:txBody>
            <a:bodyPr wrap="square" rtlCol="0">
              <a:spAutoFit/>
            </a:bodyPr>
            <a:lstStyle/>
            <a:p>
              <a:pPr algn="ctr"/>
              <a:r>
                <a:rPr lang="en-US" sz="2800" dirty="0">
                  <a:solidFill>
                    <a:srgbClr val="323542"/>
                  </a:solidFill>
                  <a:latin typeface="Century Gothic" panose="020B0502020202020204" pitchFamily="34" charset="0"/>
                </a:rPr>
                <a:t>Outline, Part Two</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2066923" y="1849761"/>
            <a:ext cx="8058154" cy="1482424"/>
            <a:chOff x="542923" y="1849761"/>
            <a:chExt cx="8058154" cy="693935"/>
          </a:xfrm>
          <a:solidFill>
            <a:srgbClr val="F3EDE7"/>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092629"/>
              <a:ext cx="7807571" cy="187295"/>
            </a:xfrm>
            <a:prstGeom prst="rect">
              <a:avLst/>
            </a:prstGeom>
            <a:grpFill/>
          </p:spPr>
          <p:txBody>
            <a:bodyPr wrap="square" rtlCol="0" anchor="ctr">
              <a:spAutoFit/>
            </a:bodyPr>
            <a:lstStyle/>
            <a:p>
              <a:r>
                <a:rPr lang="en-US" sz="2000" b="1" dirty="0"/>
                <a:t>Major detail: </a:t>
              </a:r>
              <a:r>
                <a:rPr lang="en-US" sz="2000" dirty="0"/>
                <a:t>Second, being able to type properly saves a lot of time.</a:t>
              </a:r>
            </a:p>
          </p:txBody>
        </p:sp>
      </p:grpSp>
      <p:grpSp>
        <p:nvGrpSpPr>
          <p:cNvPr id="5" name="Group 10"/>
          <p:cNvGrpSpPr/>
          <p:nvPr/>
        </p:nvGrpSpPr>
        <p:grpSpPr>
          <a:xfrm>
            <a:off x="2066923" y="3467968"/>
            <a:ext cx="8058154" cy="1482424"/>
            <a:chOff x="542923" y="1849761"/>
            <a:chExt cx="8058154" cy="693935"/>
          </a:xfrm>
          <a:solidFill>
            <a:srgbClr val="C7D4CB"/>
          </a:solidFill>
        </p:grpSpPr>
        <p:sp>
          <p:nvSpPr>
            <p:cNvPr id="12" name="Rectangle 11"/>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3" name="TextBox 12"/>
            <p:cNvSpPr txBox="1"/>
            <p:nvPr/>
          </p:nvSpPr>
          <p:spPr>
            <a:xfrm>
              <a:off x="633045" y="1948557"/>
              <a:ext cx="7807571" cy="475440"/>
            </a:xfrm>
            <a:prstGeom prst="rect">
              <a:avLst/>
            </a:prstGeom>
            <a:solidFill>
              <a:srgbClr val="F3EDE7"/>
            </a:solidFill>
          </p:spPr>
          <p:txBody>
            <a:bodyPr wrap="square" rtlCol="0" anchor="ctr">
              <a:spAutoFit/>
            </a:bodyPr>
            <a:lstStyle/>
            <a:p>
              <a:r>
                <a:rPr lang="en-US" sz="2000" b="1" dirty="0"/>
                <a:t>Minor detail: </a:t>
              </a:r>
              <a:r>
                <a:rPr lang="en-US" sz="2000" dirty="0"/>
                <a:t>For instance, my friend John, who learned to type in high school, finished his papers in English several hours before I did because of his typing skills.</a:t>
              </a:r>
            </a:p>
          </p:txBody>
        </p:sp>
      </p:grpSp>
      <p:sp>
        <p:nvSpPr>
          <p:cNvPr id="14" name="Rectangle 13"/>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42672133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23220"/>
            </a:xfrm>
            <a:prstGeom prst="rect">
              <a:avLst/>
            </a:prstGeom>
            <a:noFill/>
          </p:spPr>
          <p:txBody>
            <a:bodyPr wrap="square" rtlCol="0">
              <a:spAutoFit/>
            </a:bodyPr>
            <a:lstStyle/>
            <a:p>
              <a:pPr algn="ctr"/>
              <a:r>
                <a:rPr lang="en-US" sz="2800" dirty="0">
                  <a:solidFill>
                    <a:srgbClr val="323542"/>
                  </a:solidFill>
                  <a:latin typeface="Century Gothic" panose="020B0502020202020204" pitchFamily="34" charset="0"/>
                </a:rPr>
                <a:t>Outline, Part Three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2066923" y="1849761"/>
            <a:ext cx="8058154" cy="1482424"/>
            <a:chOff x="542923" y="1849761"/>
            <a:chExt cx="8058154" cy="693935"/>
          </a:xfrm>
          <a:solidFill>
            <a:srgbClr val="2E471D"/>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092629"/>
              <a:ext cx="7807571" cy="187295"/>
            </a:xfrm>
            <a:prstGeom prst="rect">
              <a:avLst/>
            </a:prstGeom>
            <a:grpFill/>
          </p:spPr>
          <p:txBody>
            <a:bodyPr wrap="square" rtlCol="0" anchor="ctr">
              <a:spAutoFit/>
            </a:bodyPr>
            <a:lstStyle/>
            <a:p>
              <a:r>
                <a:rPr lang="en-US" sz="2000" b="1" dirty="0">
                  <a:solidFill>
                    <a:schemeClr val="bg1">
                      <a:lumMod val="95000"/>
                    </a:schemeClr>
                  </a:solidFill>
                </a:rPr>
                <a:t>Major detail: </a:t>
              </a:r>
              <a:r>
                <a:rPr lang="en-US" sz="2000" dirty="0">
                  <a:solidFill>
                    <a:schemeClr val="bg1">
                      <a:lumMod val="95000"/>
                    </a:schemeClr>
                  </a:solidFill>
                </a:rPr>
                <a:t>Third, typing skills are required at many jobs.</a:t>
              </a:r>
            </a:p>
          </p:txBody>
        </p:sp>
      </p:grpSp>
      <p:grpSp>
        <p:nvGrpSpPr>
          <p:cNvPr id="5" name="Group 10"/>
          <p:cNvGrpSpPr/>
          <p:nvPr/>
        </p:nvGrpSpPr>
        <p:grpSpPr>
          <a:xfrm>
            <a:off x="2066923" y="3467968"/>
            <a:ext cx="8058154" cy="1482424"/>
            <a:chOff x="542923" y="1849761"/>
            <a:chExt cx="8058154" cy="693935"/>
          </a:xfrm>
          <a:solidFill>
            <a:srgbClr val="2E471D"/>
          </a:solidFill>
        </p:grpSpPr>
        <p:sp>
          <p:nvSpPr>
            <p:cNvPr id="12" name="Rectangle 11"/>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3" name="TextBox 12"/>
            <p:cNvSpPr txBox="1"/>
            <p:nvPr/>
          </p:nvSpPr>
          <p:spPr>
            <a:xfrm>
              <a:off x="633045" y="1948557"/>
              <a:ext cx="7807571" cy="475440"/>
            </a:xfrm>
            <a:prstGeom prst="rect">
              <a:avLst/>
            </a:prstGeom>
            <a:grpFill/>
          </p:spPr>
          <p:txBody>
            <a:bodyPr wrap="square" rtlCol="0" anchor="ctr">
              <a:spAutoFit/>
            </a:bodyPr>
            <a:lstStyle/>
            <a:p>
              <a:r>
                <a:rPr lang="en-US" sz="2000" b="1" dirty="0">
                  <a:solidFill>
                    <a:schemeClr val="bg1">
                      <a:lumMod val="95000"/>
                    </a:schemeClr>
                  </a:solidFill>
                </a:rPr>
                <a:t>Minor detail: </a:t>
              </a:r>
              <a:r>
                <a:rPr lang="en-US" sz="2000" dirty="0">
                  <a:solidFill>
                    <a:schemeClr val="bg1">
                      <a:lumMod val="95000"/>
                    </a:schemeClr>
                  </a:solidFill>
                </a:rPr>
                <a:t>In fact, the last two job interviews I went to required me to take a typing test to show how many words a minute I could produce using word processing software.</a:t>
              </a:r>
            </a:p>
          </p:txBody>
        </p:sp>
      </p:grpSp>
      <p:sp>
        <p:nvSpPr>
          <p:cNvPr id="14" name="Rectangle 13"/>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42672133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
        <p:nvSpPr>
          <p:cNvPr id="10" name="Rectangle 9"/>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Main Idea and Supporting Details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2066923" y="1849761"/>
            <a:ext cx="8058154" cy="1482424"/>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078222"/>
              <a:ext cx="7807571" cy="216109"/>
            </a:xfrm>
            <a:prstGeom prst="rect">
              <a:avLst/>
            </a:prstGeom>
            <a:solidFill>
              <a:srgbClr val="F3EDE7"/>
            </a:solidFill>
          </p:spPr>
          <p:txBody>
            <a:bodyPr wrap="square" rtlCol="0" anchor="ctr">
              <a:spAutoFit/>
            </a:bodyPr>
            <a:lstStyle/>
            <a:p>
              <a:r>
                <a:rPr lang="en-US" sz="2400" dirty="0">
                  <a:solidFill>
                    <a:srgbClr val="323542"/>
                  </a:solidFill>
                </a:rPr>
                <a:t>Main idea: a text’s most important point</a:t>
              </a:r>
            </a:p>
          </p:txBody>
        </p:sp>
      </p:grpSp>
      <p:grpSp>
        <p:nvGrpSpPr>
          <p:cNvPr id="5" name="Group 10"/>
          <p:cNvGrpSpPr/>
          <p:nvPr/>
        </p:nvGrpSpPr>
        <p:grpSpPr>
          <a:xfrm>
            <a:off x="2066923" y="3467968"/>
            <a:ext cx="8058154" cy="1482424"/>
            <a:chOff x="542923" y="1849761"/>
            <a:chExt cx="8058154" cy="693935"/>
          </a:xfrm>
        </p:grpSpPr>
        <p:sp>
          <p:nvSpPr>
            <p:cNvPr id="12" name="Rectangle 11"/>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3" name="TextBox 12"/>
            <p:cNvSpPr txBox="1"/>
            <p:nvPr/>
          </p:nvSpPr>
          <p:spPr>
            <a:xfrm>
              <a:off x="633045" y="2078222"/>
              <a:ext cx="7807571" cy="216109"/>
            </a:xfrm>
            <a:prstGeom prst="rect">
              <a:avLst/>
            </a:prstGeom>
            <a:solidFill>
              <a:srgbClr val="F3EDE7"/>
            </a:solidFill>
          </p:spPr>
          <p:txBody>
            <a:bodyPr wrap="square" rtlCol="0" anchor="ctr">
              <a:spAutoFit/>
            </a:bodyPr>
            <a:lstStyle/>
            <a:p>
              <a:r>
                <a:rPr lang="en-US" sz="2400" dirty="0">
                  <a:solidFill>
                    <a:srgbClr val="323542"/>
                  </a:solidFill>
                </a:rPr>
                <a:t>Supporting Details: evidence that supports the main idea</a:t>
              </a:r>
            </a:p>
          </p:txBody>
        </p:sp>
      </p:grpSp>
      <p:sp>
        <p:nvSpPr>
          <p:cNvPr id="14" name="Rectangle 13"/>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4267213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Recognizing Supporting Details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2291769" y="1612191"/>
            <a:ext cx="7608462" cy="3252040"/>
            <a:chOff x="365111" y="1821206"/>
            <a:chExt cx="8443024" cy="3298655"/>
          </a:xfrm>
          <a:solidFill>
            <a:srgbClr val="314C57"/>
          </a:solidFill>
        </p:grpSpPr>
        <p:grpSp>
          <p:nvGrpSpPr>
            <p:cNvPr id="5"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06109" y="3036198"/>
                <a:ext cx="751943"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bg1"/>
                    </a:solidFill>
                  </a:rPr>
                  <a:t>&amp;</a:t>
                </a:r>
                <a:endParaRPr lang="en-US" sz="4000" b="1" dirty="0">
                  <a:solidFill>
                    <a:schemeClr val="bg1"/>
                  </a:solidFill>
                </a:endParaRPr>
              </a:p>
            </p:txBody>
          </p:sp>
        </p:grpSp>
        <p:sp>
          <p:nvSpPr>
            <p:cNvPr id="11" name="TextBox 10"/>
            <p:cNvSpPr txBox="1"/>
            <p:nvPr/>
          </p:nvSpPr>
          <p:spPr>
            <a:xfrm>
              <a:off x="748359" y="2250017"/>
              <a:ext cx="3325552" cy="2225252"/>
            </a:xfrm>
            <a:prstGeom prst="rect">
              <a:avLst/>
            </a:prstGeom>
            <a:grpFill/>
          </p:spPr>
          <p:txBody>
            <a:bodyPr wrap="square" rtlCol="0" anchor="ctr">
              <a:spAutoFit/>
            </a:bodyPr>
            <a:lstStyle/>
            <a:p>
              <a:pPr algn="ctr">
                <a:lnSpc>
                  <a:spcPct val="150000"/>
                </a:lnSpc>
              </a:pPr>
              <a:r>
                <a:rPr lang="en-US" sz="4800" dirty="0">
                  <a:solidFill>
                    <a:schemeClr val="bg1"/>
                  </a:solidFill>
                </a:rPr>
                <a:t>Signal Words</a:t>
              </a:r>
            </a:p>
          </p:txBody>
        </p:sp>
        <p:sp>
          <p:nvSpPr>
            <p:cNvPr id="12" name="TextBox 11"/>
            <p:cNvSpPr txBox="1"/>
            <p:nvPr/>
          </p:nvSpPr>
          <p:spPr>
            <a:xfrm>
              <a:off x="5049554" y="2250017"/>
              <a:ext cx="3325552" cy="2225252"/>
            </a:xfrm>
            <a:prstGeom prst="rect">
              <a:avLst/>
            </a:prstGeom>
            <a:grpFill/>
          </p:spPr>
          <p:txBody>
            <a:bodyPr wrap="square" rtlCol="0" anchor="ctr">
              <a:spAutoFit/>
            </a:bodyPr>
            <a:lstStyle/>
            <a:p>
              <a:pPr algn="ctr">
                <a:lnSpc>
                  <a:spcPct val="150000"/>
                </a:lnSpc>
              </a:pPr>
              <a:r>
                <a:rPr lang="en-US" sz="4800" dirty="0">
                  <a:solidFill>
                    <a:schemeClr val="bg1"/>
                  </a:solidFill>
                </a:rPr>
                <a:t>Signal Phrases</a:t>
              </a:r>
            </a:p>
          </p:txBody>
        </p:sp>
      </p:grpSp>
      <p:sp>
        <p:nvSpPr>
          <p:cNvPr id="14" name="Rectangle 13"/>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26997794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Examples of Signal Words and Phrases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986221"/>
              <a:ext cx="7807571" cy="400110"/>
            </a:xfrm>
            <a:prstGeom prst="rect">
              <a:avLst/>
            </a:prstGeom>
            <a:grpFill/>
          </p:spPr>
          <p:txBody>
            <a:bodyPr wrap="square" rtlCol="0">
              <a:spAutoFit/>
            </a:bodyPr>
            <a:lstStyle/>
            <a:p>
              <a:r>
                <a:rPr lang="en-US" sz="2000" dirty="0">
                  <a:solidFill>
                    <a:schemeClr val="bg1"/>
                  </a:solidFill>
                </a:rPr>
                <a:t>The first cause is . . .</a:t>
              </a:r>
            </a:p>
          </p:txBody>
        </p:sp>
      </p:grpSp>
      <p:grpSp>
        <p:nvGrpSpPr>
          <p:cNvPr id="5" name="Group 19"/>
          <p:cNvGrpSpPr/>
          <p:nvPr/>
        </p:nvGrpSpPr>
        <p:grpSpPr>
          <a:xfrm>
            <a:off x="2066922" y="2472264"/>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986221"/>
              <a:ext cx="7807571" cy="400110"/>
            </a:xfrm>
            <a:prstGeom prst="rect">
              <a:avLst/>
            </a:prstGeom>
            <a:grpFill/>
          </p:spPr>
          <p:txBody>
            <a:bodyPr wrap="square" rtlCol="0">
              <a:spAutoFit/>
            </a:bodyPr>
            <a:lstStyle/>
            <a:p>
              <a:r>
                <a:rPr lang="en-US" sz="2000" dirty="0">
                  <a:solidFill>
                    <a:schemeClr val="bg1"/>
                  </a:solidFill>
                </a:rPr>
                <a:t>One reason for this . . .</a:t>
              </a:r>
            </a:p>
          </p:txBody>
        </p:sp>
      </p:grpSp>
      <p:grpSp>
        <p:nvGrpSpPr>
          <p:cNvPr id="6" name="Group 22"/>
          <p:cNvGrpSpPr/>
          <p:nvPr/>
        </p:nvGrpSpPr>
        <p:grpSpPr>
          <a:xfrm>
            <a:off x="2066922" y="3361170"/>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5" y="1986221"/>
              <a:ext cx="7807571" cy="400110"/>
            </a:xfrm>
            <a:prstGeom prst="rect">
              <a:avLst/>
            </a:prstGeom>
            <a:grpFill/>
          </p:spPr>
          <p:txBody>
            <a:bodyPr wrap="square" rtlCol="0">
              <a:spAutoFit/>
            </a:bodyPr>
            <a:lstStyle/>
            <a:p>
              <a:r>
                <a:rPr lang="en-US" sz="2000" dirty="0">
                  <a:solidFill>
                    <a:schemeClr val="bg1"/>
                  </a:solidFill>
                </a:rPr>
                <a:t>Several factors include . . .</a:t>
              </a:r>
            </a:p>
          </p:txBody>
        </p:sp>
      </p:grpSp>
      <p:grpSp>
        <p:nvGrpSpPr>
          <p:cNvPr id="7" name="Group 26"/>
          <p:cNvGrpSpPr/>
          <p:nvPr/>
        </p:nvGrpSpPr>
        <p:grpSpPr>
          <a:xfrm>
            <a:off x="2066922" y="4250116"/>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986221"/>
              <a:ext cx="7807571" cy="400110"/>
            </a:xfrm>
            <a:prstGeom prst="rect">
              <a:avLst/>
            </a:prstGeom>
            <a:grpFill/>
          </p:spPr>
          <p:txBody>
            <a:bodyPr wrap="square" rtlCol="0">
              <a:spAutoFit/>
            </a:bodyPr>
            <a:lstStyle/>
            <a:p>
              <a:r>
                <a:rPr lang="en-US" sz="2000" dirty="0">
                  <a:solidFill>
                    <a:schemeClr val="bg1"/>
                  </a:solidFill>
                </a:rPr>
                <a:t>The effects are . . .</a:t>
              </a:r>
            </a:p>
          </p:txBody>
        </p:sp>
      </p:grpSp>
      <p:sp>
        <p:nvSpPr>
          <p:cNvPr id="19" name="Rectangle 18"/>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3345614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Major and Minor Details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2066923" y="1849761"/>
            <a:ext cx="8058154" cy="1482424"/>
            <a:chOff x="542923" y="1849761"/>
            <a:chExt cx="8058154" cy="693935"/>
          </a:xfrm>
        </p:grpSpPr>
        <p:sp>
          <p:nvSpPr>
            <p:cNvPr id="9" name="Rectangle 8"/>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078222"/>
              <a:ext cx="7807571" cy="216109"/>
            </a:xfrm>
            <a:prstGeom prst="rect">
              <a:avLst/>
            </a:prstGeom>
            <a:solidFill>
              <a:srgbClr val="F3EDE7"/>
            </a:solidFill>
          </p:spPr>
          <p:txBody>
            <a:bodyPr wrap="square" rtlCol="0" anchor="ctr">
              <a:spAutoFit/>
            </a:bodyPr>
            <a:lstStyle/>
            <a:p>
              <a:r>
                <a:rPr lang="en-US" sz="2400" dirty="0">
                  <a:solidFill>
                    <a:srgbClr val="323542"/>
                  </a:solidFill>
                </a:rPr>
                <a:t>Major details support the main idea.</a:t>
              </a:r>
            </a:p>
          </p:txBody>
        </p:sp>
      </p:grpSp>
      <p:grpSp>
        <p:nvGrpSpPr>
          <p:cNvPr id="5" name="Group 10"/>
          <p:cNvGrpSpPr/>
          <p:nvPr/>
        </p:nvGrpSpPr>
        <p:grpSpPr>
          <a:xfrm>
            <a:off x="2066923" y="3467968"/>
            <a:ext cx="8058154" cy="1482424"/>
            <a:chOff x="542923" y="1849761"/>
            <a:chExt cx="8058154" cy="693935"/>
          </a:xfrm>
        </p:grpSpPr>
        <p:sp>
          <p:nvSpPr>
            <p:cNvPr id="12" name="Rectangle 11"/>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3" name="TextBox 12"/>
            <p:cNvSpPr txBox="1"/>
            <p:nvPr/>
          </p:nvSpPr>
          <p:spPr>
            <a:xfrm>
              <a:off x="633045" y="2078222"/>
              <a:ext cx="7807571" cy="216109"/>
            </a:xfrm>
            <a:prstGeom prst="rect">
              <a:avLst/>
            </a:prstGeom>
            <a:solidFill>
              <a:srgbClr val="F3EDE7"/>
            </a:solidFill>
          </p:spPr>
          <p:txBody>
            <a:bodyPr wrap="square" rtlCol="0" anchor="ctr">
              <a:spAutoFit/>
            </a:bodyPr>
            <a:lstStyle/>
            <a:p>
              <a:r>
                <a:rPr lang="en-US" sz="2400" dirty="0">
                  <a:solidFill>
                    <a:srgbClr val="323542"/>
                  </a:solidFill>
                </a:rPr>
                <a:t>Minor details support the major details.</a:t>
              </a:r>
            </a:p>
          </p:txBody>
        </p:sp>
      </p:grpSp>
      <p:sp>
        <p:nvSpPr>
          <p:cNvPr id="14" name="Rectangle 13"/>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4267213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Locating Major Details </a:t>
              </a:r>
              <a:r>
                <a:rPr lang="en-US" sz="3000" strike="sngStrike" dirty="0">
                  <a:solidFill>
                    <a:srgbClr val="323542"/>
                  </a:solidFill>
                  <a:latin typeface="Century Gothic" panose="020B0502020202020204" pitchFamily="34" charset="0"/>
                </a:rPr>
                <a:t>/Number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2066922" y="1807941"/>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909395"/>
              <a:ext cx="7807571" cy="461665"/>
            </a:xfrm>
            <a:prstGeom prst="rect">
              <a:avLst/>
            </a:prstGeom>
            <a:grpFill/>
          </p:spPr>
          <p:txBody>
            <a:bodyPr wrap="square" rtlCol="0">
              <a:spAutoFit/>
            </a:bodyPr>
            <a:lstStyle/>
            <a:p>
              <a:r>
                <a:rPr lang="en-US" sz="2400" dirty="0">
                  <a:solidFill>
                    <a:schemeClr val="bg1"/>
                  </a:solidFill>
                </a:rPr>
                <a:t>First, second . . . </a:t>
              </a:r>
            </a:p>
          </p:txBody>
        </p:sp>
      </p:grpSp>
      <p:grpSp>
        <p:nvGrpSpPr>
          <p:cNvPr id="5" name="Group 19"/>
          <p:cNvGrpSpPr/>
          <p:nvPr/>
        </p:nvGrpSpPr>
        <p:grpSpPr>
          <a:xfrm>
            <a:off x="2066922" y="2762725"/>
            <a:ext cx="8058154" cy="806935"/>
            <a:chOff x="542923" y="1736761"/>
            <a:chExt cx="8058154" cy="806935"/>
          </a:xfrm>
          <a:solidFill>
            <a:srgbClr val="627981"/>
          </a:solidFill>
        </p:grpSpPr>
        <p:sp>
          <p:nvSpPr>
            <p:cNvPr id="21" name="Rectangle 20"/>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p:cNvSpPr txBox="1"/>
            <p:nvPr/>
          </p:nvSpPr>
          <p:spPr>
            <a:xfrm>
              <a:off x="633045" y="1906612"/>
              <a:ext cx="7807571" cy="461665"/>
            </a:xfrm>
            <a:prstGeom prst="rect">
              <a:avLst/>
            </a:prstGeom>
            <a:grpFill/>
          </p:spPr>
          <p:txBody>
            <a:bodyPr wrap="square" rtlCol="0">
              <a:spAutoFit/>
            </a:bodyPr>
            <a:lstStyle/>
            <a:p>
              <a:r>
                <a:rPr lang="en-US" sz="2400" dirty="0">
                  <a:solidFill>
                    <a:schemeClr val="bg1"/>
                  </a:solidFill>
                </a:rPr>
                <a:t>One, two . . .</a:t>
              </a:r>
            </a:p>
          </p:txBody>
        </p:sp>
      </p:grpSp>
      <p:grpSp>
        <p:nvGrpSpPr>
          <p:cNvPr id="6" name="Group 22"/>
          <p:cNvGrpSpPr/>
          <p:nvPr/>
        </p:nvGrpSpPr>
        <p:grpSpPr>
          <a:xfrm>
            <a:off x="2066922" y="3712567"/>
            <a:ext cx="8058154" cy="806935"/>
            <a:chOff x="542923" y="1736761"/>
            <a:chExt cx="8058154" cy="806935"/>
          </a:xfrm>
          <a:solidFill>
            <a:srgbClr val="627981"/>
          </a:solidFill>
        </p:grpSpPr>
        <p:sp>
          <p:nvSpPr>
            <p:cNvPr id="24" name="Rectangle 23"/>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908511"/>
              <a:ext cx="7807571" cy="461665"/>
            </a:xfrm>
            <a:prstGeom prst="rect">
              <a:avLst/>
            </a:prstGeom>
            <a:grpFill/>
          </p:spPr>
          <p:txBody>
            <a:bodyPr wrap="square" rtlCol="0">
              <a:spAutoFit/>
            </a:bodyPr>
            <a:lstStyle/>
            <a:p>
              <a:r>
                <a:rPr lang="en-US" sz="2400" dirty="0">
                  <a:solidFill>
                    <a:schemeClr val="bg1"/>
                  </a:solidFill>
                </a:rPr>
                <a:t>Another</a:t>
              </a:r>
            </a:p>
          </p:txBody>
        </p:sp>
      </p:grpSp>
      <p:grpSp>
        <p:nvGrpSpPr>
          <p:cNvPr id="7" name="Group 26"/>
          <p:cNvGrpSpPr/>
          <p:nvPr/>
        </p:nvGrpSpPr>
        <p:grpSpPr>
          <a:xfrm>
            <a:off x="2066922" y="4669532"/>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3" y="1909395"/>
              <a:ext cx="7807571" cy="461665"/>
            </a:xfrm>
            <a:prstGeom prst="rect">
              <a:avLst/>
            </a:prstGeom>
            <a:grpFill/>
          </p:spPr>
          <p:txBody>
            <a:bodyPr wrap="square" rtlCol="0">
              <a:spAutoFit/>
            </a:bodyPr>
            <a:lstStyle/>
            <a:p>
              <a:r>
                <a:rPr lang="en-US" sz="2400" dirty="0">
                  <a:solidFill>
                    <a:schemeClr val="bg1"/>
                  </a:solidFill>
                </a:rPr>
                <a:t>Several</a:t>
              </a:r>
            </a:p>
          </p:txBody>
        </p:sp>
      </p:grpSp>
      <p:sp>
        <p:nvSpPr>
          <p:cNvPr id="19" name="Rectangle 18"/>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0" name="TextBox 19">
            <a:extLst>
              <a:ext uri="{FF2B5EF4-FFF2-40B4-BE49-F238E27FC236}">
                <a16:creationId xmlns:a16="http://schemas.microsoft.com/office/drawing/2014/main" id="{889F0DC8-67AB-46F1-86B8-3A9F2723CECD}"/>
              </a:ext>
            </a:extLst>
          </p:cNvPr>
          <p:cNvSpPr txBox="1"/>
          <p:nvPr/>
        </p:nvSpPr>
        <p:spPr>
          <a:xfrm>
            <a:off x="2066922" y="1161824"/>
            <a:ext cx="8058154" cy="584775"/>
          </a:xfrm>
          <a:prstGeom prst="rect">
            <a:avLst/>
          </a:prstGeom>
          <a:noFill/>
        </p:spPr>
        <p:txBody>
          <a:bodyPr wrap="square" rtlCol="0">
            <a:spAutoFit/>
          </a:bodyPr>
          <a:lstStyle/>
          <a:p>
            <a:pPr algn="ctr"/>
            <a:r>
              <a:rPr lang="en-US" sz="3200" dirty="0">
                <a:solidFill>
                  <a:schemeClr val="tx1">
                    <a:lumMod val="95000"/>
                    <a:lumOff val="5000"/>
                  </a:schemeClr>
                </a:solidFill>
              </a:rPr>
              <a:t>Number Words</a:t>
            </a:r>
          </a:p>
        </p:txBody>
      </p:sp>
    </p:spTree>
    <p:extLst>
      <p:ext uri="{BB962C8B-B14F-4D97-AF65-F5344CB8AC3E}">
        <p14:creationId xmlns:p14="http://schemas.microsoft.com/office/powerpoint/2010/main" val="33456141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23220"/>
            </a:xfrm>
            <a:prstGeom prst="rect">
              <a:avLst/>
            </a:prstGeom>
            <a:noFill/>
          </p:spPr>
          <p:txBody>
            <a:bodyPr wrap="square" rtlCol="0">
              <a:spAutoFit/>
            </a:bodyPr>
            <a:lstStyle/>
            <a:p>
              <a:pPr algn="ctr"/>
              <a:r>
                <a:rPr lang="en-US" sz="2800" dirty="0">
                  <a:solidFill>
                    <a:srgbClr val="323542"/>
                  </a:solidFill>
                  <a:latin typeface="Century Gothic" panose="020B0502020202020204" pitchFamily="34" charset="0"/>
                </a:rPr>
                <a:t>Locating Major Details </a:t>
              </a:r>
              <a:r>
                <a:rPr lang="en-US" sz="2800" strike="sngStrike" dirty="0">
                  <a:solidFill>
                    <a:srgbClr val="323542"/>
                  </a:solidFill>
                  <a:latin typeface="Century Gothic" panose="020B0502020202020204" pitchFamily="34" charset="0"/>
                </a:rPr>
                <a:t>/Sequence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2066923" y="1849761"/>
            <a:ext cx="8058154" cy="1482424"/>
            <a:chOff x="542923" y="1849761"/>
            <a:chExt cx="8058154" cy="693935"/>
          </a:xfrm>
          <a:solidFill>
            <a:srgbClr val="F3EDE7"/>
          </a:solidFill>
        </p:grpSpPr>
        <p:sp>
          <p:nvSpPr>
            <p:cNvPr id="9" name="Rectangle 8"/>
            <p:cNvSpPr/>
            <p:nvPr/>
          </p:nvSpPr>
          <p:spPr>
            <a:xfrm>
              <a:off x="542923" y="1849761"/>
              <a:ext cx="8058154"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0" name="TextBox 9"/>
            <p:cNvSpPr txBox="1"/>
            <p:nvPr/>
          </p:nvSpPr>
          <p:spPr>
            <a:xfrm>
              <a:off x="633045" y="2078222"/>
              <a:ext cx="7807571" cy="216109"/>
            </a:xfrm>
            <a:prstGeom prst="rect">
              <a:avLst/>
            </a:prstGeom>
            <a:grpFill/>
          </p:spPr>
          <p:txBody>
            <a:bodyPr wrap="square" rtlCol="0" anchor="ctr">
              <a:spAutoFit/>
            </a:bodyPr>
            <a:lstStyle/>
            <a:p>
              <a:r>
                <a:rPr lang="en-US" sz="2400" dirty="0">
                  <a:solidFill>
                    <a:srgbClr val="323542"/>
                  </a:solidFill>
                </a:rPr>
                <a:t>Next</a:t>
              </a:r>
            </a:p>
          </p:txBody>
        </p:sp>
      </p:grpSp>
      <p:grpSp>
        <p:nvGrpSpPr>
          <p:cNvPr id="5" name="Group 10"/>
          <p:cNvGrpSpPr/>
          <p:nvPr/>
        </p:nvGrpSpPr>
        <p:grpSpPr>
          <a:xfrm>
            <a:off x="2066923" y="3467968"/>
            <a:ext cx="8058154" cy="1482424"/>
            <a:chOff x="542923" y="1849761"/>
            <a:chExt cx="8058154" cy="693935"/>
          </a:xfrm>
        </p:grpSpPr>
        <p:sp>
          <p:nvSpPr>
            <p:cNvPr id="12" name="Rectangle 11"/>
            <p:cNvSpPr/>
            <p:nvPr/>
          </p:nvSpPr>
          <p:spPr>
            <a:xfrm>
              <a:off x="542923" y="1849761"/>
              <a:ext cx="8058154" cy="693935"/>
            </a:xfrm>
            <a:prstGeom prst="rect">
              <a:avLst/>
            </a:prstGeom>
            <a:solidFill>
              <a:srgbClr val="F3ED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p>
          </p:txBody>
        </p:sp>
        <p:sp>
          <p:nvSpPr>
            <p:cNvPr id="13" name="TextBox 12"/>
            <p:cNvSpPr txBox="1"/>
            <p:nvPr/>
          </p:nvSpPr>
          <p:spPr>
            <a:xfrm>
              <a:off x="633045" y="2078222"/>
              <a:ext cx="7807571" cy="216109"/>
            </a:xfrm>
            <a:prstGeom prst="rect">
              <a:avLst/>
            </a:prstGeom>
            <a:solidFill>
              <a:srgbClr val="F3EDE7"/>
            </a:solidFill>
          </p:spPr>
          <p:txBody>
            <a:bodyPr wrap="square" rtlCol="0" anchor="ctr">
              <a:spAutoFit/>
            </a:bodyPr>
            <a:lstStyle/>
            <a:p>
              <a:r>
                <a:rPr lang="en-US" sz="2400" dirty="0">
                  <a:solidFill>
                    <a:srgbClr val="323542"/>
                  </a:solidFill>
                </a:rPr>
                <a:t>Last</a:t>
              </a:r>
            </a:p>
          </p:txBody>
        </p:sp>
      </p:grpSp>
      <p:sp>
        <p:nvSpPr>
          <p:cNvPr id="14" name="Rectangle 13"/>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15" name="TextBox 14">
            <a:extLst>
              <a:ext uri="{FF2B5EF4-FFF2-40B4-BE49-F238E27FC236}">
                <a16:creationId xmlns:a16="http://schemas.microsoft.com/office/drawing/2014/main" id="{0F57167F-46B0-47B1-BE63-C0AAEB6D0E2D}"/>
              </a:ext>
            </a:extLst>
          </p:cNvPr>
          <p:cNvSpPr txBox="1"/>
          <p:nvPr/>
        </p:nvSpPr>
        <p:spPr>
          <a:xfrm>
            <a:off x="2066922" y="1161824"/>
            <a:ext cx="8058154" cy="584775"/>
          </a:xfrm>
          <a:prstGeom prst="rect">
            <a:avLst/>
          </a:prstGeom>
          <a:noFill/>
        </p:spPr>
        <p:txBody>
          <a:bodyPr wrap="square" rtlCol="0">
            <a:spAutoFit/>
          </a:bodyPr>
          <a:lstStyle/>
          <a:p>
            <a:pPr algn="ctr"/>
            <a:r>
              <a:rPr lang="en-US" sz="3200" dirty="0">
                <a:solidFill>
                  <a:schemeClr val="tx1">
                    <a:lumMod val="95000"/>
                    <a:lumOff val="5000"/>
                  </a:schemeClr>
                </a:solidFill>
              </a:rPr>
              <a:t>Sequence Words</a:t>
            </a:r>
          </a:p>
        </p:txBody>
      </p:sp>
    </p:spTree>
    <p:extLst>
      <p:ext uri="{BB962C8B-B14F-4D97-AF65-F5344CB8AC3E}">
        <p14:creationId xmlns:p14="http://schemas.microsoft.com/office/powerpoint/2010/main" val="42672133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Locating Minor Details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7"/>
          <p:cNvGrpSpPr/>
          <p:nvPr/>
        </p:nvGrpSpPr>
        <p:grpSpPr>
          <a:xfrm>
            <a:off x="2291769" y="1612191"/>
            <a:ext cx="7608462" cy="3252040"/>
            <a:chOff x="365111" y="1821206"/>
            <a:chExt cx="8443024" cy="3298655"/>
          </a:xfrm>
          <a:solidFill>
            <a:srgbClr val="314C57"/>
          </a:solidFill>
        </p:grpSpPr>
        <p:grpSp>
          <p:nvGrpSpPr>
            <p:cNvPr id="5"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4206109" y="3036198"/>
                <a:ext cx="751943"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bg1"/>
                    </a:solidFill>
                  </a:rPr>
                  <a:t>&amp;</a:t>
                </a:r>
                <a:endParaRPr lang="en-US" sz="4000" b="1" dirty="0">
                  <a:solidFill>
                    <a:schemeClr val="bg1"/>
                  </a:solidFill>
                </a:endParaRPr>
              </a:p>
            </p:txBody>
          </p:sp>
        </p:grpSp>
        <p:sp>
          <p:nvSpPr>
            <p:cNvPr id="11" name="TextBox 10"/>
            <p:cNvSpPr txBox="1"/>
            <p:nvPr/>
          </p:nvSpPr>
          <p:spPr>
            <a:xfrm>
              <a:off x="748359" y="2811956"/>
              <a:ext cx="3325552" cy="1101374"/>
            </a:xfrm>
            <a:prstGeom prst="rect">
              <a:avLst/>
            </a:prstGeom>
            <a:grpFill/>
          </p:spPr>
          <p:txBody>
            <a:bodyPr wrap="square" rtlCol="0" anchor="ctr">
              <a:spAutoFit/>
            </a:bodyPr>
            <a:lstStyle/>
            <a:p>
              <a:pPr algn="ctr">
                <a:lnSpc>
                  <a:spcPct val="150000"/>
                </a:lnSpc>
              </a:pPr>
              <a:r>
                <a:rPr lang="en-US" sz="4800" dirty="0">
                  <a:solidFill>
                    <a:schemeClr val="bg1"/>
                  </a:solidFill>
                </a:rPr>
                <a:t>Examples</a:t>
              </a:r>
            </a:p>
          </p:txBody>
        </p:sp>
        <p:sp>
          <p:nvSpPr>
            <p:cNvPr id="12" name="TextBox 11"/>
            <p:cNvSpPr txBox="1"/>
            <p:nvPr/>
          </p:nvSpPr>
          <p:spPr>
            <a:xfrm>
              <a:off x="5049554" y="2753875"/>
              <a:ext cx="3704974" cy="1217535"/>
            </a:xfrm>
            <a:prstGeom prst="rect">
              <a:avLst/>
            </a:prstGeom>
            <a:grpFill/>
          </p:spPr>
          <p:txBody>
            <a:bodyPr wrap="square" rtlCol="0" anchor="ctr">
              <a:spAutoFit/>
            </a:bodyPr>
            <a:lstStyle/>
            <a:p>
              <a:pPr algn="ctr">
                <a:lnSpc>
                  <a:spcPct val="150000"/>
                </a:lnSpc>
              </a:pPr>
              <a:r>
                <a:rPr lang="en-US" sz="4800" dirty="0">
                  <a:solidFill>
                    <a:schemeClr val="bg1"/>
                  </a:solidFill>
                </a:rPr>
                <a:t>Explanations</a:t>
              </a:r>
            </a:p>
          </p:txBody>
        </p:sp>
      </p:grpSp>
      <p:sp>
        <p:nvSpPr>
          <p:cNvPr id="14" name="Rectangle 13"/>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Tree>
    <p:extLst>
      <p:ext uri="{BB962C8B-B14F-4D97-AF65-F5344CB8AC3E}">
        <p14:creationId xmlns:p14="http://schemas.microsoft.com/office/powerpoint/2010/main" val="2699779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Locating Minor Details</a:t>
              </a:r>
              <a:r>
                <a:rPr lang="en-US" sz="3000" strike="sngStrike" dirty="0">
                  <a:solidFill>
                    <a:srgbClr val="323542"/>
                  </a:solidFill>
                  <a:latin typeface="Century Gothic" panose="020B0502020202020204" pitchFamily="34" charset="0"/>
                </a:rPr>
                <a:t>/ Specific Words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grpSp>
        <p:nvGrpSpPr>
          <p:cNvPr id="4" name="Group 21"/>
          <p:cNvGrpSpPr/>
          <p:nvPr/>
        </p:nvGrpSpPr>
        <p:grpSpPr>
          <a:xfrm>
            <a:off x="3326650" y="1883935"/>
            <a:ext cx="5443662" cy="608874"/>
            <a:chOff x="1906953" y="1849761"/>
            <a:chExt cx="5443662" cy="693935"/>
          </a:xfrm>
          <a:solidFill>
            <a:srgbClr val="F2E2D2"/>
          </a:solidFill>
        </p:grpSpPr>
        <p:sp>
          <p:nvSpPr>
            <p:cNvPr id="23" name="Rectangle 22"/>
            <p:cNvSpPr/>
            <p:nvPr/>
          </p:nvSpPr>
          <p:spPr>
            <a:xfrm>
              <a:off x="1906953" y="1849761"/>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24" name="TextBox 23"/>
            <p:cNvSpPr txBox="1"/>
            <p:nvPr/>
          </p:nvSpPr>
          <p:spPr>
            <a:xfrm>
              <a:off x="2039110" y="1933648"/>
              <a:ext cx="5274381" cy="526161"/>
            </a:xfrm>
            <a:prstGeom prst="rect">
              <a:avLst/>
            </a:prstGeom>
            <a:grpFill/>
          </p:spPr>
          <p:txBody>
            <a:bodyPr wrap="square" rtlCol="0">
              <a:spAutoFit/>
            </a:bodyPr>
            <a:lstStyle/>
            <a:p>
              <a:pPr algn="ctr"/>
              <a:r>
                <a:rPr lang="en-US" sz="2400" dirty="0">
                  <a:solidFill>
                    <a:srgbClr val="323542"/>
                  </a:solidFill>
                </a:rPr>
                <a:t>For example</a:t>
              </a:r>
            </a:p>
          </p:txBody>
        </p:sp>
      </p:grpSp>
      <p:grpSp>
        <p:nvGrpSpPr>
          <p:cNvPr id="5" name="Group 38"/>
          <p:cNvGrpSpPr/>
          <p:nvPr/>
        </p:nvGrpSpPr>
        <p:grpSpPr>
          <a:xfrm>
            <a:off x="3326650" y="2646796"/>
            <a:ext cx="5443662" cy="608874"/>
            <a:chOff x="1906953" y="1849761"/>
            <a:chExt cx="5443662" cy="693935"/>
          </a:xfrm>
          <a:solidFill>
            <a:srgbClr val="F2E2D2"/>
          </a:solidFill>
        </p:grpSpPr>
        <p:sp>
          <p:nvSpPr>
            <p:cNvPr id="55" name="Rectangle 54"/>
            <p:cNvSpPr/>
            <p:nvPr/>
          </p:nvSpPr>
          <p:spPr>
            <a:xfrm>
              <a:off x="1906953" y="1849761"/>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56" name="TextBox 55"/>
            <p:cNvSpPr txBox="1"/>
            <p:nvPr/>
          </p:nvSpPr>
          <p:spPr>
            <a:xfrm>
              <a:off x="2039111" y="1933649"/>
              <a:ext cx="5274381" cy="526161"/>
            </a:xfrm>
            <a:prstGeom prst="rect">
              <a:avLst/>
            </a:prstGeom>
            <a:grpFill/>
          </p:spPr>
          <p:txBody>
            <a:bodyPr wrap="square" rtlCol="0">
              <a:spAutoFit/>
            </a:bodyPr>
            <a:lstStyle/>
            <a:p>
              <a:pPr algn="ctr"/>
              <a:r>
                <a:rPr lang="en-US" sz="2400" dirty="0">
                  <a:solidFill>
                    <a:srgbClr val="323542"/>
                  </a:solidFill>
                </a:rPr>
                <a:t>Specifically</a:t>
              </a:r>
            </a:p>
          </p:txBody>
        </p:sp>
      </p:grpSp>
      <p:grpSp>
        <p:nvGrpSpPr>
          <p:cNvPr id="6" name="Group 56"/>
          <p:cNvGrpSpPr/>
          <p:nvPr/>
        </p:nvGrpSpPr>
        <p:grpSpPr>
          <a:xfrm>
            <a:off x="3326650" y="3379998"/>
            <a:ext cx="5443662" cy="608874"/>
            <a:chOff x="1906953" y="1849761"/>
            <a:chExt cx="5443662" cy="693935"/>
          </a:xfrm>
          <a:solidFill>
            <a:srgbClr val="F2E2D2"/>
          </a:solidFill>
        </p:grpSpPr>
        <p:sp>
          <p:nvSpPr>
            <p:cNvPr id="58" name="Rectangle 57"/>
            <p:cNvSpPr/>
            <p:nvPr/>
          </p:nvSpPr>
          <p:spPr>
            <a:xfrm>
              <a:off x="1906953" y="1849761"/>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59" name="TextBox 58"/>
            <p:cNvSpPr txBox="1"/>
            <p:nvPr/>
          </p:nvSpPr>
          <p:spPr>
            <a:xfrm>
              <a:off x="2039112" y="1933648"/>
              <a:ext cx="5274381" cy="526161"/>
            </a:xfrm>
            <a:prstGeom prst="rect">
              <a:avLst/>
            </a:prstGeom>
            <a:grpFill/>
          </p:spPr>
          <p:txBody>
            <a:bodyPr wrap="square" rtlCol="0">
              <a:spAutoFit/>
            </a:bodyPr>
            <a:lstStyle/>
            <a:p>
              <a:pPr algn="ctr"/>
              <a:r>
                <a:rPr lang="en-US" sz="2400" dirty="0">
                  <a:solidFill>
                    <a:srgbClr val="323542"/>
                  </a:solidFill>
                </a:rPr>
                <a:t>For instance</a:t>
              </a:r>
            </a:p>
          </p:txBody>
        </p:sp>
      </p:grpSp>
      <p:grpSp>
        <p:nvGrpSpPr>
          <p:cNvPr id="7" name="Group 59"/>
          <p:cNvGrpSpPr/>
          <p:nvPr/>
        </p:nvGrpSpPr>
        <p:grpSpPr>
          <a:xfrm>
            <a:off x="3326650" y="4144795"/>
            <a:ext cx="5443662" cy="608874"/>
            <a:chOff x="1906953" y="1849761"/>
            <a:chExt cx="5443662" cy="693935"/>
          </a:xfrm>
          <a:solidFill>
            <a:srgbClr val="F2E2D2"/>
          </a:solidFill>
        </p:grpSpPr>
        <p:sp>
          <p:nvSpPr>
            <p:cNvPr id="61" name="Rectangle 60"/>
            <p:cNvSpPr/>
            <p:nvPr/>
          </p:nvSpPr>
          <p:spPr>
            <a:xfrm>
              <a:off x="1906953" y="1849761"/>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62" name="TextBox 61"/>
            <p:cNvSpPr txBox="1"/>
            <p:nvPr/>
          </p:nvSpPr>
          <p:spPr>
            <a:xfrm>
              <a:off x="2039112" y="1948547"/>
              <a:ext cx="5274381" cy="526161"/>
            </a:xfrm>
            <a:prstGeom prst="rect">
              <a:avLst/>
            </a:prstGeom>
            <a:grpFill/>
          </p:spPr>
          <p:txBody>
            <a:bodyPr wrap="square" rtlCol="0">
              <a:spAutoFit/>
            </a:bodyPr>
            <a:lstStyle/>
            <a:p>
              <a:pPr algn="ctr"/>
              <a:r>
                <a:rPr lang="en-US" sz="2400" dirty="0">
                  <a:solidFill>
                    <a:srgbClr val="323542"/>
                  </a:solidFill>
                </a:rPr>
                <a:t>In fact</a:t>
              </a:r>
            </a:p>
          </p:txBody>
        </p:sp>
      </p:grpSp>
      <p:grpSp>
        <p:nvGrpSpPr>
          <p:cNvPr id="8" name="Group 62"/>
          <p:cNvGrpSpPr/>
          <p:nvPr/>
        </p:nvGrpSpPr>
        <p:grpSpPr>
          <a:xfrm>
            <a:off x="3326650" y="4909592"/>
            <a:ext cx="5443662" cy="608874"/>
            <a:chOff x="1906953" y="1849761"/>
            <a:chExt cx="5443662" cy="693935"/>
          </a:xfrm>
          <a:solidFill>
            <a:srgbClr val="F2E2D2"/>
          </a:solidFill>
        </p:grpSpPr>
        <p:sp>
          <p:nvSpPr>
            <p:cNvPr id="64" name="Rectangle 63"/>
            <p:cNvSpPr/>
            <p:nvPr/>
          </p:nvSpPr>
          <p:spPr>
            <a:xfrm>
              <a:off x="1906953" y="1849761"/>
              <a:ext cx="5443662" cy="693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65" name="TextBox 64"/>
            <p:cNvSpPr txBox="1"/>
            <p:nvPr/>
          </p:nvSpPr>
          <p:spPr>
            <a:xfrm>
              <a:off x="1991593" y="1933648"/>
              <a:ext cx="5274381" cy="526161"/>
            </a:xfrm>
            <a:prstGeom prst="rect">
              <a:avLst/>
            </a:prstGeom>
            <a:grpFill/>
          </p:spPr>
          <p:txBody>
            <a:bodyPr wrap="square" rtlCol="0">
              <a:spAutoFit/>
            </a:bodyPr>
            <a:lstStyle/>
            <a:p>
              <a:pPr algn="ctr"/>
              <a:r>
                <a:rPr lang="en-US" sz="2400" dirty="0">
                  <a:solidFill>
                    <a:srgbClr val="323542"/>
                  </a:solidFill>
                </a:rPr>
                <a:t>In particular</a:t>
              </a:r>
            </a:p>
          </p:txBody>
        </p:sp>
      </p:grpSp>
      <p:sp>
        <p:nvSpPr>
          <p:cNvPr id="25" name="Rectangle 24"/>
          <p:cNvSpPr/>
          <p:nvPr/>
        </p:nvSpPr>
        <p:spPr>
          <a:xfrm>
            <a:off x="0" y="5642793"/>
            <a:ext cx="12192000" cy="121520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22" name="TextBox 21">
            <a:extLst>
              <a:ext uri="{FF2B5EF4-FFF2-40B4-BE49-F238E27FC236}">
                <a16:creationId xmlns:a16="http://schemas.microsoft.com/office/drawing/2014/main" id="{D8E8B8F4-ECF2-4834-8D5A-A1DD74A2091A}"/>
              </a:ext>
            </a:extLst>
          </p:cNvPr>
          <p:cNvSpPr txBox="1"/>
          <p:nvPr/>
        </p:nvSpPr>
        <p:spPr>
          <a:xfrm>
            <a:off x="2066923" y="1231967"/>
            <a:ext cx="8058154" cy="584775"/>
          </a:xfrm>
          <a:prstGeom prst="rect">
            <a:avLst/>
          </a:prstGeom>
          <a:noFill/>
        </p:spPr>
        <p:txBody>
          <a:bodyPr wrap="square" rtlCol="0">
            <a:spAutoFit/>
          </a:bodyPr>
          <a:lstStyle/>
          <a:p>
            <a:pPr algn="ctr"/>
            <a:r>
              <a:rPr lang="en-US" sz="3200" dirty="0">
                <a:solidFill>
                  <a:schemeClr val="tx1">
                    <a:lumMod val="95000"/>
                    <a:lumOff val="5000"/>
                  </a:schemeClr>
                </a:solidFill>
              </a:rPr>
              <a:t>Specific Words</a:t>
            </a:r>
          </a:p>
        </p:txBody>
      </p:sp>
    </p:spTree>
    <p:extLst>
      <p:ext uri="{BB962C8B-B14F-4D97-AF65-F5344CB8AC3E}">
        <p14:creationId xmlns:p14="http://schemas.microsoft.com/office/powerpoint/2010/main" val="4053708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114</TotalTime>
  <Words>379</Words>
  <Application>Microsoft Office PowerPoint</Application>
  <PresentationFormat>Widescreen</PresentationFormat>
  <Paragraphs>80</Paragraphs>
  <Slides>17</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17</vt:i4>
      </vt:variant>
    </vt:vector>
  </HeadingPairs>
  <TitlesOfParts>
    <vt:vector size="23"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Quinn</cp:lastModifiedBy>
  <cp:revision>13</cp:revision>
  <dcterms:created xsi:type="dcterms:W3CDTF">2017-06-16T13:06:21Z</dcterms:created>
  <dcterms:modified xsi:type="dcterms:W3CDTF">2019-02-11T17:14:08Z</dcterms:modified>
</cp:coreProperties>
</file>