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601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0DCDB-FA0F-457C-B58B-6FCD8F6684EF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4234C-318D-4BD2-BE90-A8721D0CCA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6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Systems of Linear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371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Solve the system of linear inequalities graphically: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3716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3716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371600" algn="l"/>
              </a:tabLst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371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143000" indent="-1143000">
              <a:lnSpc>
                <a:spcPct val="9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≥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, the points are above and on the line </a:t>
            </a:r>
            <a:r>
              <a:rPr lang="en-US" i="1" dirty="0">
                <a:solidFill>
                  <a:srgbClr val="000099"/>
                </a:solidFill>
              </a:rPr>
              <a:t>y 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143000" indent="-1143000">
              <a:lnSpc>
                <a:spcPct val="95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≤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+ 2</a:t>
            </a:r>
            <a:r>
              <a:rPr lang="en-US" i="0" dirty="0">
                <a:solidFill>
                  <a:schemeClr val="tx1"/>
                </a:solidFill>
              </a:rPr>
              <a:t>, the points are below and on the line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879850" y="1866900"/>
          <a:ext cx="1384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384300" imgH="1028700" progId="Equation.DSMT4">
                  <p:embed/>
                </p:oleObj>
              </mc:Choice>
              <mc:Fallback>
                <p:oleObj name="Equation" r:id="rId3" imgW="13843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1866900"/>
                        <a:ext cx="1384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Step 3:  </a:t>
            </a:r>
            <a:r>
              <a:rPr lang="en-US" dirty="0">
                <a:solidFill>
                  <a:schemeClr val="tx1"/>
                </a:solidFill>
              </a:rPr>
              <a:t>The solution set consists of the boundary lines and the region between them. </a:t>
            </a:r>
          </a:p>
          <a:p>
            <a:endParaRPr lang="en-US" dirty="0"/>
          </a:p>
        </p:txBody>
      </p:sp>
      <p:pic>
        <p:nvPicPr>
          <p:cNvPr id="15363" name="Picture 4" descr="3_7_Example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1652"/>
            <a:ext cx="3200400" cy="3190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Solve Systems of Linear Inequalities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the boundary lines are parallel there are three possibilities: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The common region will be in the form of a strip 	between two lines (as in Example 1c).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The common region will be a half-plane, as the 	solution to one inequality will be entirely contained 	within the solution of the other inequality.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There will be no common region which means there 	is no solution.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Using a Graphing Calculator to Solve a System of Linear Inequalities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a TI-84 Plus graphing calculator to graph the following system of linear inequalities: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  </a:t>
            </a:r>
            <a:r>
              <a:rPr lang="en-US" i="0" dirty="0">
                <a:solidFill>
                  <a:schemeClr val="tx1"/>
                </a:solidFill>
              </a:rPr>
              <a:t>Solve each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  </a:t>
            </a:r>
            <a:r>
              <a:rPr lang="en-US" i="0" dirty="0">
                <a:solidFill>
                  <a:schemeClr val="tx1"/>
                </a:solidFill>
              </a:rPr>
              <a:t>Solving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−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sym typeface="Symbol" pitchFamily="18" charset="2"/>
              </a:rPr>
              <a:t> </a:t>
            </a:r>
            <a:r>
              <a:rPr lang="en-US" i="0" dirty="0">
                <a:solidFill>
                  <a:srgbClr val="000099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can be written as 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≤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and then as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≥ 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790950" y="2286000"/>
          <a:ext cx="156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562100" imgH="1028700" progId="Equation.DSMT4">
                  <p:embed/>
                </p:oleObj>
              </mc:Choice>
              <mc:Fallback>
                <p:oleObj name="Equation" r:id="rId3" imgW="15621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2286000"/>
                        <a:ext cx="1562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676900" y="3505200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790700" imgH="1028700" progId="Equation.DSMT4">
                  <p:embed/>
                </p:oleObj>
              </mc:Choice>
              <mc:Fallback>
                <p:oleObj name="Equation" r:id="rId5" imgW="17907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3505200"/>
                        <a:ext cx="1790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Using a Graphing Calculator to Solve a System of Linear Inequalities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Steps 2 and 3: </a:t>
            </a:r>
            <a:r>
              <a:rPr lang="en-US" i="0" dirty="0">
                <a:solidFill>
                  <a:schemeClr val="tx1"/>
                </a:solidFill>
              </a:rPr>
              <a:t>Press the             key and enter both functions and the corresponding symbols as they appear here:</a:t>
            </a:r>
          </a:p>
        </p:txBody>
      </p:sp>
      <p:pic>
        <p:nvPicPr>
          <p:cNvPr id="18437" name="Picture 5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2174" y="2435352"/>
            <a:ext cx="2899652" cy="198424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" name="Rectangle 3"/>
          <p:cNvSpPr txBox="1">
            <a:spLocks/>
          </p:cNvSpPr>
          <p:nvPr/>
        </p:nvSpPr>
        <p:spPr>
          <a:xfrm>
            <a:off x="457200" y="4548628"/>
            <a:ext cx="832104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1600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shade your graphs, position 	the cursor over the slash next to Y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(or Y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	and hit            repeatedly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1600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until the appropriate shading is displayed.)</a:t>
            </a: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3344" y="1426192"/>
            <a:ext cx="1005840" cy="27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5105400"/>
            <a:ext cx="91440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Using a Graphing Calculator to Solve a System of Linear Inequalities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600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  </a:t>
            </a:r>
            <a:r>
              <a:rPr lang="en-US" i="0" dirty="0">
                <a:solidFill>
                  <a:schemeClr val="tx1"/>
                </a:solidFill>
              </a:rPr>
              <a:t>Press             . The display should appear as follows. The solution is the cross-hatched region and the points on the line 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0.</a:t>
            </a:r>
          </a:p>
        </p:txBody>
      </p:sp>
      <p:pic>
        <p:nvPicPr>
          <p:cNvPr id="20484" name="Picture 4" descr="GRA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449387"/>
            <a:ext cx="990600" cy="3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2434" y="2895600"/>
            <a:ext cx="2899132" cy="198424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the systems of two linear inequalities graphically. </a:t>
            </a:r>
          </a:p>
          <a:p>
            <a:pPr marL="7938" indent="-7938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558800" y="1993900"/>
          <a:ext cx="74803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7480300" imgH="1206500" progId="Equation.DSMT4">
                  <p:embed/>
                </p:oleObj>
              </mc:Choice>
              <mc:Fallback>
                <p:oleObj name="Equation" r:id="rId3" imgW="7480300" imgH="1206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993900"/>
                        <a:ext cx="7480300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2531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	2.	</a:t>
            </a:r>
          </a:p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endParaRPr lang="en-US" sz="1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1148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</a:p>
        </p:txBody>
      </p:sp>
      <p:pic>
        <p:nvPicPr>
          <p:cNvPr id="22532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5038" y="1177925"/>
            <a:ext cx="2265362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8" descr="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177925"/>
            <a:ext cx="2209800" cy="2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9" descr="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7100" y="3463925"/>
            <a:ext cx="2286000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inequalities graphically.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Solve Systems of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Solve a System of Two Linear Inequalities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For each inequality, graph the boundary line and 	shade the appropriate half-plane. (Refer to Section 	4.6 to review this process.)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Determine the region of the graph that is common 	to both half-planes (the region where the shading 	overlaps).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	(This region is called the</a:t>
            </a:r>
            <a:r>
              <a:rPr lang="en-US" i="0" dirty="0">
                <a:solidFill>
                  <a:srgbClr val="CC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intersection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the two 	half-planes and is the </a:t>
            </a:r>
            <a:r>
              <a:rPr lang="en-US" b="1" i="0" dirty="0">
                <a:solidFill>
                  <a:srgbClr val="C00000"/>
                </a:solidFill>
              </a:rPr>
              <a:t>solution set </a:t>
            </a:r>
            <a:r>
              <a:rPr lang="en-US" i="0" dirty="0">
                <a:solidFill>
                  <a:srgbClr val="000000"/>
                </a:solidFill>
              </a:rPr>
              <a:t>of the system.)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Solve Systems of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System of Two Linear Inequalities (cont.)</a:t>
            </a:r>
            <a:endParaRPr lang="en-US" dirty="0">
              <a:solidFill>
                <a:srgbClr val="000000"/>
              </a:solidFill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To check, pick one test-point in the intersection and 	verify that it satisfies both inequalities.</a:t>
            </a: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	Note: </a:t>
            </a:r>
            <a:r>
              <a:rPr lang="en-US" dirty="0">
                <a:solidFill>
                  <a:srgbClr val="000000"/>
                </a:solidFill>
              </a:rPr>
              <a:t>If there is no intersection, then the system 	has no solution.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Graph the points that satisfy the system of 	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sz="15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i="0" dirty="0">
                <a:solidFill>
                  <a:schemeClr val="tx1"/>
                </a:solidFill>
              </a:rPr>
              <a:t>	inequalities: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≤ 2</a:t>
            </a:r>
            <a:r>
              <a:rPr lang="en-US" i="0" dirty="0">
                <a:solidFill>
                  <a:schemeClr val="tx1"/>
                </a:solidFill>
              </a:rPr>
              <a:t>, the points are to the left of and on 		the line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≥</a:t>
            </a:r>
            <a:r>
              <a:rPr lang="en-US" dirty="0">
                <a:solidFill>
                  <a:srgbClr val="0000FF"/>
                </a:solidFill>
              </a:rPr>
              <a:t> –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+ 1</a:t>
            </a:r>
            <a:r>
              <a:rPr lang="en-US" i="0" dirty="0">
                <a:solidFill>
                  <a:schemeClr val="tx1"/>
                </a:solidFill>
              </a:rPr>
              <a:t>, the points are above and on the 		line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−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+ 1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2933700" y="1803400"/>
          <a:ext cx="1587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587500" imgH="1028700" progId="Equation.DSMT4">
                  <p:embed/>
                </p:oleObj>
              </mc:Choice>
              <mc:Fallback>
                <p:oleObj name="Equation" r:id="rId3" imgW="15875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803400"/>
                        <a:ext cx="1587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 </a:t>
            </a:r>
            <a:r>
              <a:rPr lang="en-US" i="0" dirty="0">
                <a:solidFill>
                  <a:schemeClr val="tx1"/>
                </a:solidFill>
              </a:rPr>
              <a:t>Determine the region that is common to both half-planes. In this case, we test the point (0, 3). On the graph below, the solution is the purple-shaded region and its boundary lines.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762000" y="3429000"/>
            <a:ext cx="3810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8288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0 ≤ 2 </a:t>
            </a:r>
            <a:r>
              <a:rPr lang="en-US" sz="2800" dirty="0"/>
              <a:t>	</a:t>
            </a:r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  <a:p>
            <a:pPr>
              <a:tabLst>
                <a:tab pos="1828800" algn="l"/>
              </a:tabLst>
            </a:pPr>
            <a:endParaRPr lang="en-US" sz="2800" dirty="0"/>
          </a:p>
          <a:p>
            <a:pPr>
              <a:tabLst>
                <a:tab pos="18288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3 ≥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0 + 1</a:t>
            </a:r>
            <a:r>
              <a:rPr lang="en-US" sz="2800" dirty="0"/>
              <a:t>	</a:t>
            </a:r>
            <a:r>
              <a:rPr lang="en-US" sz="2000" dirty="0">
                <a:solidFill>
                  <a:srgbClr val="008080"/>
                </a:solidFill>
              </a:rPr>
              <a:t>A true statement</a:t>
            </a:r>
            <a:r>
              <a:rPr lang="en-US" sz="2000" dirty="0"/>
              <a:t>  </a:t>
            </a:r>
          </a:p>
        </p:txBody>
      </p:sp>
      <p:pic>
        <p:nvPicPr>
          <p:cNvPr id="5" name="Picture 9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667001"/>
            <a:ext cx="3200400" cy="319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 algn="just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Solve the system of linear inequalities graphically:</a:t>
            </a:r>
          </a:p>
          <a:p>
            <a:pPr marL="0" indent="0" algn="just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Solve each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endParaRPr lang="en-US" sz="15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3200" i="0" dirty="0">
                <a:solidFill>
                  <a:srgbClr val="000099"/>
                </a:solidFill>
              </a:rPr>
              <a:t>≤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+ 6</a:t>
            </a:r>
            <a:r>
              <a:rPr lang="en-US" i="0" dirty="0">
                <a:solidFill>
                  <a:schemeClr val="tx1"/>
                </a:solidFill>
              </a:rPr>
              <a:t>, the points are below and on 		the line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−2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8" name="Object 7"/>
          <p:cNvGraphicFramePr>
            <a:graphicFrameLocks noChangeAspect="1"/>
          </p:cNvGraphicFramePr>
          <p:nvPr/>
        </p:nvGraphicFramePr>
        <p:xfrm>
          <a:off x="3790950" y="2019300"/>
          <a:ext cx="156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562100" imgH="1028700" progId="Equation.DSMT4">
                  <p:embed/>
                </p:oleObj>
              </mc:Choice>
              <mc:Fallback>
                <p:oleObj name="Equation" r:id="rId3" imgW="1562100" imgH="1028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2019300"/>
                        <a:ext cx="1562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8"/>
          <p:cNvGraphicFramePr>
            <a:graphicFrameLocks noChangeAspect="1"/>
          </p:cNvGraphicFramePr>
          <p:nvPr/>
        </p:nvGraphicFramePr>
        <p:xfrm>
          <a:off x="5867400" y="3619500"/>
          <a:ext cx="1765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765300" imgH="1016000" progId="Equation.DSMT4">
                  <p:embed/>
                </p:oleObj>
              </mc:Choice>
              <mc:Fallback>
                <p:oleObj name="Equation" r:id="rId5" imgW="1765300" imgH="1016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619500"/>
                        <a:ext cx="1765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143000" indent="-11430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&lt; −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+ 4</a:t>
            </a:r>
            <a:r>
              <a:rPr lang="en-US" i="0" dirty="0">
                <a:solidFill>
                  <a:schemeClr val="tx1"/>
                </a:solidFill>
              </a:rPr>
              <a:t>, the points are below but not on the line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−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1143000" indent="-11430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  </a:t>
            </a:r>
            <a:r>
              <a:rPr lang="en-US" i="0" dirty="0">
                <a:solidFill>
                  <a:schemeClr val="tx1"/>
                </a:solidFill>
              </a:rPr>
              <a:t>Determine the region that is common to both half-planes.  Note that the line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−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+ 4</a:t>
            </a:r>
            <a:r>
              <a:rPr lang="en-US" i="0" dirty="0">
                <a:solidFill>
                  <a:schemeClr val="tx1"/>
                </a:solidFill>
              </a:rPr>
              <a:t> is dashed to indicate that the points on the line are not included. In this case, we test the point </a:t>
            </a:r>
            <a:r>
              <a:rPr lang="en-US" i="0" dirty="0">
                <a:solidFill>
                  <a:srgbClr val="000099"/>
                </a:solidFill>
              </a:rPr>
              <a:t>(0, 0)</a:t>
            </a:r>
            <a:r>
              <a:rPr lang="en-US" i="0" dirty="0">
                <a:solidFill>
                  <a:schemeClr val="tx1"/>
                </a:solidFill>
              </a:rPr>
              <a:t>. On the graph, the solution is the purple-shaded region and its boundary lines.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Graphing Systems of Linear Inequalities (cont.)</a:t>
            </a:r>
          </a:p>
        </p:txBody>
      </p:sp>
      <p:pic>
        <p:nvPicPr>
          <p:cNvPr id="13315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676400"/>
            <a:ext cx="3657600" cy="364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838200" y="2514600"/>
            <a:ext cx="3810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8288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sym typeface="Symbol" pitchFamily="18" charset="2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0 + 0 ≤ 6 </a:t>
            </a:r>
            <a:r>
              <a:rPr lang="en-US" sz="2000" dirty="0"/>
              <a:t>	</a:t>
            </a:r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0 + 0 &lt; 4 </a:t>
            </a:r>
            <a:r>
              <a:rPr lang="en-US" dirty="0"/>
              <a:t>	</a:t>
            </a:r>
            <a:r>
              <a:rPr lang="en-US" sz="2000" dirty="0">
                <a:solidFill>
                  <a:srgbClr val="008080"/>
                </a:solidFill>
              </a:rPr>
              <a:t>A true statement</a:t>
            </a:r>
            <a:r>
              <a:rPr lang="en-US" dirty="0"/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463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Symbol</vt:lpstr>
      <vt:lpstr>Courier New</vt:lpstr>
      <vt:lpstr>Arial</vt:lpstr>
      <vt:lpstr>Office Theme</vt:lpstr>
      <vt:lpstr>Equation</vt:lpstr>
      <vt:lpstr>Section 8.8</vt:lpstr>
      <vt:lpstr>Objectives</vt:lpstr>
      <vt:lpstr>Solve Systems of Linear Inequalities</vt:lpstr>
      <vt:lpstr>Solve Systems of Linear Inequalities</vt:lpstr>
      <vt:lpstr>Example 1: Graphing Systems of Linear Inequalities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Solve Systems of Linear Inequalities</vt:lpstr>
      <vt:lpstr>Example 2: Using a Graphing Calculator to Solve a System of Linear Inequalities </vt:lpstr>
      <vt:lpstr>Example 2: Using a Graphing Calculator to Solve a System of Linear Inequalities (cont.)</vt:lpstr>
      <vt:lpstr>Example 2: Using a Graphing Calculator to Solve a System of Linear Inequalities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2016-10-04T19:40:14Z</dcterms:modified>
</cp:coreProperties>
</file>