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258" r:id="rId3"/>
    <p:sldId id="259" r:id="rId4"/>
    <p:sldId id="260" r:id="rId5"/>
    <p:sldId id="261" r:id="rId6"/>
    <p:sldId id="262" r:id="rId7"/>
    <p:sldId id="263" r:id="rId8"/>
    <p:sldId id="264" r:id="rId9"/>
    <p:sldId id="265" r:id="rId10"/>
    <p:sldId id="266" r:id="rId11"/>
    <p:sldId id="267"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5" r:id="rId28"/>
    <p:sldId id="286" r:id="rId29"/>
    <p:sldId id="287" r:id="rId30"/>
    <p:sldId id="288" r:id="rId31"/>
    <p:sldId id="290" r:id="rId32"/>
    <p:sldId id="292" r:id="rId33"/>
    <p:sldId id="293" r:id="rId34"/>
  </p:sldIdLst>
  <p:sldSz cx="9144000" cy="6858000" type="screen4x3"/>
  <p:notesSz cx="6858000" cy="9144000"/>
  <p:embeddedFontLst>
    <p:embeddedFont>
      <p:font typeface="Calibri" panose="020F0502020204030204" pitchFamily="34" charset="0"/>
      <p:regular r:id="rId37"/>
      <p:bold r:id="rId38"/>
      <p:italic r:id="rId39"/>
      <p:boldItalic r:id="rId40"/>
    </p:embeddedFont>
    <p:embeddedFont>
      <p:font typeface="Ti86pc" panose="020B0609020003040203" charset="0"/>
      <p:regular r:id="rId41"/>
      <p:bold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14" autoAdjust="0"/>
    <p:restoredTop sz="94660"/>
  </p:normalViewPr>
  <p:slideViewPr>
    <p:cSldViewPr>
      <p:cViewPr varScale="1">
        <p:scale>
          <a:sx n="73" d="100"/>
          <a:sy n="73" d="100"/>
        </p:scale>
        <p:origin x="288"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3.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6.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font" Target="fonts/font4.fntdata"/><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2.fntdata"/><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font" Target="fonts/font5.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27.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4" Type="http://schemas.openxmlformats.org/officeDocument/2006/relationships/image" Target="../media/image44.w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4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58.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5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16.wmf"/><Relationship Id="rId1" Type="http://schemas.openxmlformats.org/officeDocument/2006/relationships/image" Target="../media/image15.wmf"/><Relationship Id="rId5" Type="http://schemas.openxmlformats.org/officeDocument/2006/relationships/image" Target="../media/image19.wmf"/><Relationship Id="rId4"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image" Target="../media/image21.wmf"/><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5003528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704B04-E504-49D8-B3A0-1111D8C5CC10}" type="datetimeFigureOut">
              <a:rPr lang="en-US" smtClean="0"/>
              <a:pPr/>
              <a:t>10/4/2016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DCA3EB-E853-45EB-8ADA-396EDD56B716}" type="slidenum">
              <a:rPr lang="en-US" smtClean="0"/>
              <a:pPr/>
              <a:t>‹#›</a:t>
            </a:fld>
            <a:endParaRPr lang="en-US" dirty="0"/>
          </a:p>
        </p:txBody>
      </p:sp>
    </p:spTree>
    <p:extLst>
      <p:ext uri="{BB962C8B-B14F-4D97-AF65-F5344CB8AC3E}">
        <p14:creationId xmlns:p14="http://schemas.microsoft.com/office/powerpoint/2010/main" val="2453616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4.wmf"/><Relationship Id="rId5" Type="http://schemas.openxmlformats.org/officeDocument/2006/relationships/oleObject" Target="../embeddings/oleObject13.bin"/><Relationship Id="rId4" Type="http://schemas.openxmlformats.org/officeDocument/2006/relationships/image" Target="../media/image13.wmf"/></Relationships>
</file>

<file path=ppt/slides/_rels/slide11.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18.wmf"/><Relationship Id="rId4" Type="http://schemas.openxmlformats.org/officeDocument/2006/relationships/image" Target="../media/image15.wmf"/><Relationship Id="rId9" Type="http://schemas.openxmlformats.org/officeDocument/2006/relationships/oleObject" Target="../embeddings/oleObject17.bin"/></Relationships>
</file>

<file path=ppt/slides/_rels/slide12.x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1.wmf"/><Relationship Id="rId5" Type="http://schemas.openxmlformats.org/officeDocument/2006/relationships/oleObject" Target="../embeddings/oleObject20.bin"/><Relationship Id="rId4" Type="http://schemas.openxmlformats.org/officeDocument/2006/relationships/image" Target="../media/image20.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3.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27.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28.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0.wmf"/><Relationship Id="rId5" Type="http://schemas.openxmlformats.org/officeDocument/2006/relationships/oleObject" Target="../embeddings/oleObject29.bin"/><Relationship Id="rId4" Type="http://schemas.openxmlformats.org/officeDocument/2006/relationships/image" Target="../media/image29.wmf"/></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2.wmf"/><Relationship Id="rId5" Type="http://schemas.openxmlformats.org/officeDocument/2006/relationships/oleObject" Target="../embeddings/oleObject31.bin"/><Relationship Id="rId4" Type="http://schemas.openxmlformats.org/officeDocument/2006/relationships/image" Target="../media/image31.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34.wmf"/><Relationship Id="rId5" Type="http://schemas.openxmlformats.org/officeDocument/2006/relationships/oleObject" Target="../embeddings/oleObject33.bin"/><Relationship Id="rId4" Type="http://schemas.openxmlformats.org/officeDocument/2006/relationships/image" Target="../media/image3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36.wmf"/><Relationship Id="rId5" Type="http://schemas.openxmlformats.org/officeDocument/2006/relationships/oleObject" Target="../embeddings/oleObject35.bin"/><Relationship Id="rId4" Type="http://schemas.openxmlformats.org/officeDocument/2006/relationships/image" Target="../media/image35.wmf"/></Relationships>
</file>

<file path=ppt/slides/_rels/slide21.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6.bin"/><Relationship Id="rId7"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38.wmf"/><Relationship Id="rId5" Type="http://schemas.openxmlformats.org/officeDocument/2006/relationships/oleObject" Target="../embeddings/oleObject37.bin"/><Relationship Id="rId4" Type="http://schemas.openxmlformats.org/officeDocument/2006/relationships/image" Target="../media/image37.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40.wmf"/></Relationships>
</file>

<file path=ppt/slides/_rels/slide23.x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42.wmf"/><Relationship Id="rId5" Type="http://schemas.openxmlformats.org/officeDocument/2006/relationships/oleObject" Target="../embeddings/oleObject41.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3.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45.wmf"/></Relationships>
</file>

<file path=ppt/slides/_rels/slide25.xml.rels><?xml version="1.0" encoding="UTF-8" standalone="yes"?>
<Relationships xmlns="http://schemas.openxmlformats.org/package/2006/relationships"><Relationship Id="rId3" Type="http://schemas.openxmlformats.org/officeDocument/2006/relationships/image" Target="../media/image47.png"/><Relationship Id="rId2" Type="http://schemas.openxmlformats.org/officeDocument/2006/relationships/image" Target="../media/image46.png"/><Relationship Id="rId1" Type="http://schemas.openxmlformats.org/officeDocument/2006/relationships/slideLayout" Target="../slideLayouts/slideLayout2.xml"/><Relationship Id="rId4" Type="http://schemas.openxmlformats.org/officeDocument/2006/relationships/image" Target="../media/image48.png"/></Relationships>
</file>

<file path=ppt/slides/_rels/slide26.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png"/><Relationship Id="rId1" Type="http://schemas.openxmlformats.org/officeDocument/2006/relationships/slideLayout" Target="../slideLayouts/slideLayout2.xml"/><Relationship Id="rId5" Type="http://schemas.openxmlformats.org/officeDocument/2006/relationships/image" Target="../media/image48.png"/><Relationship Id="rId4" Type="http://schemas.openxmlformats.org/officeDocument/2006/relationships/image" Target="../media/image51.png"/></Relationships>
</file>

<file path=ppt/slides/_rels/slide27.xml.rels><?xml version="1.0" encoding="UTF-8" standalone="yes"?>
<Relationships xmlns="http://schemas.openxmlformats.org/package/2006/relationships"><Relationship Id="rId2" Type="http://schemas.openxmlformats.org/officeDocument/2006/relationships/image" Target="../media/image4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3.png"/><Relationship Id="rId2" Type="http://schemas.openxmlformats.org/officeDocument/2006/relationships/image" Target="../media/image5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image" Target="../media/image47.png"/><Relationship Id="rId1" Type="http://schemas.openxmlformats.org/officeDocument/2006/relationships/slideLayout" Target="../slideLayouts/slideLayout2.xml"/><Relationship Id="rId4" Type="http://schemas.openxmlformats.org/officeDocument/2006/relationships/image" Target="../media/image4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47.png"/><Relationship Id="rId1" Type="http://schemas.openxmlformats.org/officeDocument/2006/relationships/slideLayout" Target="../slideLayouts/slideLayout2.xml"/><Relationship Id="rId5" Type="http://schemas.openxmlformats.org/officeDocument/2006/relationships/image" Target="../media/image48.png"/><Relationship Id="rId4" Type="http://schemas.openxmlformats.org/officeDocument/2006/relationships/image" Target="../media/image56.png"/></Relationships>
</file>

<file path=ppt/slides/_rels/slide31.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5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58.w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59.wmf"/></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8.bin"/><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2.wmf"/><Relationship Id="rId5" Type="http://schemas.openxmlformats.org/officeDocument/2006/relationships/oleObject" Target="../embeddings/oleObject11.bin"/><Relationship Id="rId4" Type="http://schemas.openxmlformats.org/officeDocument/2006/relationships/image" Target="../media/image11.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8.7</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Matrices and Gaussian Elimination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2: Gaussian Elimination</a:t>
            </a:r>
          </a:p>
        </p:txBody>
      </p:sp>
      <p:sp>
        <p:nvSpPr>
          <p:cNvPr id="6" name="Content Placeholder 5"/>
          <p:cNvSpPr>
            <a:spLocks noGrp="1"/>
          </p:cNvSpPr>
          <p:nvPr>
            <p:ph idx="1"/>
          </p:nvPr>
        </p:nvSpPr>
        <p:spPr>
          <a:xfrm>
            <a:off x="457200" y="1280160"/>
            <a:ext cx="8229600" cy="4401205"/>
          </a:xfrm>
        </p:spPr>
        <p:txBody>
          <a:bodyPr>
            <a:spAutoFit/>
          </a:bodyPr>
          <a:lstStyle/>
          <a:p>
            <a:pPr>
              <a:lnSpc>
                <a:spcPct val="90000"/>
              </a:lnSpc>
              <a:tabLst>
                <a:tab pos="457200" algn="l"/>
                <a:tab pos="1206500" algn="l"/>
              </a:tabLst>
            </a:pPr>
            <a:r>
              <a:rPr lang="en-US" dirty="0"/>
              <a:t>Solve the following system of linear equations by using the Gaussian elimination method with back substitution.</a:t>
            </a:r>
            <a:endParaRPr lang="en-US" b="1" dirty="0"/>
          </a:p>
          <a:p>
            <a:pPr>
              <a:lnSpc>
                <a:spcPct val="90000"/>
              </a:lnSpc>
              <a:tabLst>
                <a:tab pos="457200" algn="l"/>
                <a:tab pos="1206500" algn="l"/>
              </a:tabLst>
            </a:pPr>
            <a:endParaRPr lang="en-US" b="1" dirty="0"/>
          </a:p>
          <a:p>
            <a:pPr>
              <a:lnSpc>
                <a:spcPct val="90000"/>
              </a:lnSpc>
              <a:tabLst>
                <a:tab pos="457200" algn="l"/>
                <a:tab pos="1206500" algn="l"/>
              </a:tabLst>
            </a:pPr>
            <a:r>
              <a:rPr lang="en-US" b="1" dirty="0"/>
              <a:t>Solution</a:t>
            </a:r>
          </a:p>
          <a:p>
            <a:pPr>
              <a:lnSpc>
                <a:spcPct val="90000"/>
              </a:lnSpc>
              <a:tabLst>
                <a:tab pos="457200" algn="l"/>
                <a:tab pos="1206500" algn="l"/>
              </a:tabLst>
            </a:pPr>
            <a:r>
              <a:rPr lang="en-US" b="1" dirty="0"/>
              <a:t>Step 1:	</a:t>
            </a:r>
            <a:r>
              <a:rPr lang="en-US" dirty="0"/>
              <a:t>Write the augmented matrix.</a:t>
            </a:r>
          </a:p>
          <a:p>
            <a:pPr>
              <a:lnSpc>
                <a:spcPct val="90000"/>
              </a:lnSpc>
              <a:tabLst>
                <a:tab pos="457200" algn="l"/>
                <a:tab pos="1206500" algn="l"/>
              </a:tabLst>
            </a:pPr>
            <a:endParaRPr lang="en-US" dirty="0"/>
          </a:p>
          <a:p>
            <a:pPr>
              <a:lnSpc>
                <a:spcPct val="90000"/>
              </a:lnSpc>
              <a:tabLst>
                <a:tab pos="457200" algn="l"/>
                <a:tab pos="1206500" algn="l"/>
              </a:tabLst>
            </a:pPr>
            <a:r>
              <a:rPr lang="en-US" dirty="0"/>
              <a:t>(The following steps show how to use elementary row operations to get the matrix in row echelon form with 0 in the lower left corner.)</a:t>
            </a:r>
          </a:p>
        </p:txBody>
      </p:sp>
      <p:graphicFrame>
        <p:nvGraphicFramePr>
          <p:cNvPr id="13316" name="Object 6"/>
          <p:cNvGraphicFramePr>
            <a:graphicFrameLocks noChangeAspect="1"/>
          </p:cNvGraphicFramePr>
          <p:nvPr/>
        </p:nvGraphicFramePr>
        <p:xfrm>
          <a:off x="3581400" y="2324100"/>
          <a:ext cx="1981200" cy="1028700"/>
        </p:xfrm>
        <a:graphic>
          <a:graphicData uri="http://schemas.openxmlformats.org/presentationml/2006/ole">
            <mc:AlternateContent xmlns:mc="http://schemas.openxmlformats.org/markup-compatibility/2006">
              <mc:Choice xmlns:v="urn:schemas-microsoft-com:vml" Requires="v">
                <p:oleObj spid="_x0000_s5126" name="Equation" r:id="rId3" imgW="1981200" imgH="1028700" progId="Equation.DSMT4">
                  <p:embed/>
                </p:oleObj>
              </mc:Choice>
              <mc:Fallback>
                <p:oleObj name="Equation" r:id="rId3" imgW="1981200" imgH="10287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2324100"/>
                        <a:ext cx="19812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7" name="Object 7"/>
          <p:cNvGraphicFramePr>
            <a:graphicFrameLocks noChangeAspect="1"/>
          </p:cNvGraphicFramePr>
          <p:nvPr/>
        </p:nvGraphicFramePr>
        <p:xfrm>
          <a:off x="6223000" y="3251200"/>
          <a:ext cx="1930400" cy="1016000"/>
        </p:xfrm>
        <a:graphic>
          <a:graphicData uri="http://schemas.openxmlformats.org/presentationml/2006/ole">
            <mc:AlternateContent xmlns:mc="http://schemas.openxmlformats.org/markup-compatibility/2006">
              <mc:Choice xmlns:v="urn:schemas-microsoft-com:vml" Requires="v">
                <p:oleObj spid="_x0000_s5127" name="Equation" r:id="rId5" imgW="1930400" imgH="1016000" progId="Equation.DSMT4">
                  <p:embed/>
                </p:oleObj>
              </mc:Choice>
              <mc:Fallback>
                <p:oleObj name="Equation" r:id="rId5" imgW="1930400" imgH="101600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23000" y="3251200"/>
                        <a:ext cx="19304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2: Gaussian Elimination (cont.)</a:t>
            </a:r>
          </a:p>
        </p:txBody>
      </p:sp>
      <p:sp>
        <p:nvSpPr>
          <p:cNvPr id="14339" name="Rectangle 3"/>
          <p:cNvSpPr>
            <a:spLocks noGrp="1"/>
          </p:cNvSpPr>
          <p:nvPr>
            <p:ph idx="1"/>
          </p:nvPr>
        </p:nvSpPr>
        <p:spPr>
          <a:prstGeom prst="rect">
            <a:avLst/>
          </a:prstGeom>
        </p:spPr>
        <p:txBody>
          <a:bodyPr/>
          <a:lstStyle/>
          <a:p>
            <a:pPr marL="0" indent="0">
              <a:buFont typeface="Courier New" pitchFamily="49" charset="0"/>
              <a:buNone/>
              <a:tabLst>
                <a:tab pos="1320800" algn="l"/>
              </a:tabLst>
            </a:pPr>
            <a:r>
              <a:rPr lang="en-US" b="1" i="0" dirty="0">
                <a:solidFill>
                  <a:schemeClr val="tx1"/>
                </a:solidFill>
              </a:rPr>
              <a:t>Step 2:	</a:t>
            </a:r>
            <a:r>
              <a:rPr lang="en-US" i="0" dirty="0">
                <a:solidFill>
                  <a:schemeClr val="tx1"/>
                </a:solidFill>
              </a:rPr>
              <a:t>Multiply row 1 by       so that the entry in the </a:t>
            </a:r>
          </a:p>
          <a:p>
            <a:pPr marL="0" indent="0">
              <a:buFont typeface="Courier New" pitchFamily="49" charset="0"/>
              <a:buNone/>
              <a:tabLst>
                <a:tab pos="1320800" algn="l"/>
              </a:tabLst>
            </a:pPr>
            <a:endParaRPr lang="en-US" sz="800" i="0" dirty="0">
              <a:solidFill>
                <a:schemeClr val="tx1"/>
              </a:solidFill>
            </a:endParaRPr>
          </a:p>
          <a:p>
            <a:pPr marL="0" indent="0">
              <a:buFont typeface="Courier New" pitchFamily="49" charset="0"/>
              <a:buNone/>
              <a:tabLst>
                <a:tab pos="1320800" algn="l"/>
              </a:tabLst>
            </a:pPr>
            <a:r>
              <a:rPr lang="en-US" i="0" dirty="0">
                <a:solidFill>
                  <a:schemeClr val="tx1"/>
                </a:solidFill>
              </a:rPr>
              <a:t>	upper left corner will be 1. This will help to get 	0 below the 1 in the next step.</a:t>
            </a:r>
          </a:p>
        </p:txBody>
      </p:sp>
      <p:graphicFrame>
        <p:nvGraphicFramePr>
          <p:cNvPr id="14340" name="Object 4"/>
          <p:cNvGraphicFramePr>
            <a:graphicFrameLocks noChangeAspect="1"/>
          </p:cNvGraphicFramePr>
          <p:nvPr/>
        </p:nvGraphicFramePr>
        <p:xfrm>
          <a:off x="4546600" y="1117600"/>
          <a:ext cx="254000" cy="838200"/>
        </p:xfrm>
        <a:graphic>
          <a:graphicData uri="http://schemas.openxmlformats.org/presentationml/2006/ole">
            <mc:AlternateContent xmlns:mc="http://schemas.openxmlformats.org/markup-compatibility/2006">
              <mc:Choice xmlns:v="urn:schemas-microsoft-com:vml" Requires="v">
                <p:oleObj spid="_x0000_s6157" name="Equation" r:id="rId3" imgW="253890" imgH="837836" progId="Equation.DSMT4">
                  <p:embed/>
                </p:oleObj>
              </mc:Choice>
              <mc:Fallback>
                <p:oleObj name="Equation" r:id="rId3" imgW="253890" imgH="837836"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46600" y="1117600"/>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4"/>
          <p:cNvGraphicFramePr>
            <a:graphicFrameLocks noChangeAspect="1"/>
          </p:cNvGraphicFramePr>
          <p:nvPr/>
        </p:nvGraphicFramePr>
        <p:xfrm>
          <a:off x="1955800" y="3009900"/>
          <a:ext cx="1993900" cy="1028700"/>
        </p:xfrm>
        <a:graphic>
          <a:graphicData uri="http://schemas.openxmlformats.org/presentationml/2006/ole">
            <mc:AlternateContent xmlns:mc="http://schemas.openxmlformats.org/markup-compatibility/2006">
              <mc:Choice xmlns:v="urn:schemas-microsoft-com:vml" Requires="v">
                <p:oleObj spid="_x0000_s6158" name="Equation" r:id="rId5" imgW="1993680" imgH="1028520" progId="Equation.DSMT4">
                  <p:embed/>
                </p:oleObj>
              </mc:Choice>
              <mc:Fallback>
                <p:oleObj name="Equation" r:id="rId5" imgW="199368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55800" y="3009900"/>
                        <a:ext cx="1993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extLst>
              <p:ext uri="{D42A27DB-BD31-4B8C-83A1-F6EECF244321}">
                <p14:modId xmlns:p14="http://schemas.microsoft.com/office/powerpoint/2010/main" val="2278309010"/>
              </p:ext>
            </p:extLst>
          </p:nvPr>
        </p:nvGraphicFramePr>
        <p:xfrm>
          <a:off x="4102100" y="3009900"/>
          <a:ext cx="3149600" cy="1028700"/>
        </p:xfrm>
        <a:graphic>
          <a:graphicData uri="http://schemas.openxmlformats.org/presentationml/2006/ole">
            <mc:AlternateContent xmlns:mc="http://schemas.openxmlformats.org/markup-compatibility/2006">
              <mc:Choice xmlns:v="urn:schemas-microsoft-com:vml" Requires="v">
                <p:oleObj spid="_x0000_s6159" name="Equation" r:id="rId7" imgW="3149280" imgH="1028520" progId="Equation.DSMT4">
                  <p:embed/>
                </p:oleObj>
              </mc:Choice>
              <mc:Fallback>
                <p:oleObj name="Equation" r:id="rId7" imgW="3149280" imgH="1028520" progId="Equation.DSMT4">
                  <p:embed/>
                  <p:pic>
                    <p:nvPicPr>
                      <p:cNvPr id="0" name="Picture 5"/>
                      <p:cNvPicPr>
                        <a:picLocks noChangeAspect="1" noChangeArrowheads="1"/>
                      </p:cNvPicPr>
                      <p:nvPr/>
                    </p:nvPicPr>
                    <p:blipFill>
                      <a:blip r:embed="rId8"/>
                      <a:srcRect/>
                      <a:stretch>
                        <a:fillRect/>
                      </a:stretch>
                    </p:blipFill>
                    <p:spPr bwMode="auto">
                      <a:xfrm>
                        <a:off x="4102100" y="3009900"/>
                        <a:ext cx="3149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3"/>
          <p:cNvSpPr txBox="1">
            <a:spLocks/>
          </p:cNvSpPr>
          <p:nvPr/>
        </p:nvSpPr>
        <p:spPr>
          <a:xfrm>
            <a:off x="457200" y="4038600"/>
            <a:ext cx="8229600" cy="954107"/>
          </a:xfrm>
          <a:prstGeom prst="rect">
            <a:avLst/>
          </a:prstGeom>
        </p:spPr>
        <p:txBody>
          <a:bodyPr>
            <a:spAutoFit/>
          </a:bodyPr>
          <a:lstStyle/>
          <a:p>
            <a:pPr marL="0" marR="0" lvl="0" indent="0" algn="l" defTabSz="914400" rtl="0" eaLnBrk="1" fontAlgn="auto" latinLnBrk="0" hangingPunct="1">
              <a:lnSpc>
                <a:spcPct val="100000"/>
              </a:lnSpc>
              <a:spcBef>
                <a:spcPct val="20000"/>
              </a:spcBef>
              <a:spcAft>
                <a:spcPts val="0"/>
              </a:spcAft>
              <a:buClrTx/>
              <a:buSzTx/>
              <a:buFont typeface="Courier New" pitchFamily="49" charset="0"/>
              <a:buNone/>
              <a:tabLst>
                <a:tab pos="1320800" algn="l"/>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3:	</a:t>
            </a:r>
            <a:r>
              <a:rPr kumimoji="0" lang="en-US" sz="2800" b="0" i="0" u="none" strike="noStrike" kern="1200" cap="none" spc="0" normalizeH="0" baseline="0" noProof="0" dirty="0">
                <a:ln>
                  <a:noFill/>
                </a:ln>
                <a:solidFill>
                  <a:schemeClr val="tx1"/>
                </a:solidFill>
                <a:effectLst/>
                <a:uLnTx/>
                <a:uFillTx/>
                <a:latin typeface="+mn-lt"/>
                <a:ea typeface="+mn-ea"/>
                <a:cs typeface="+mn-cs"/>
              </a:rPr>
              <a:t>To get 0 in the lower left corner, add −5 times 	row 1 to row 2. </a:t>
            </a:r>
          </a:p>
        </p:txBody>
      </p:sp>
      <p:graphicFrame>
        <p:nvGraphicFramePr>
          <p:cNvPr id="8" name="Object 3"/>
          <p:cNvGraphicFramePr>
            <a:graphicFrameLocks noChangeAspect="1"/>
          </p:cNvGraphicFramePr>
          <p:nvPr/>
        </p:nvGraphicFramePr>
        <p:xfrm>
          <a:off x="1955800" y="4953000"/>
          <a:ext cx="1930400" cy="1028700"/>
        </p:xfrm>
        <a:graphic>
          <a:graphicData uri="http://schemas.openxmlformats.org/presentationml/2006/ole">
            <mc:AlternateContent xmlns:mc="http://schemas.openxmlformats.org/markup-compatibility/2006">
              <mc:Choice xmlns:v="urn:schemas-microsoft-com:vml" Requires="v">
                <p:oleObj spid="_x0000_s6160" name="Equation" r:id="rId9" imgW="1930320" imgH="1028520" progId="Equation.DSMT4">
                  <p:embed/>
                </p:oleObj>
              </mc:Choice>
              <mc:Fallback>
                <p:oleObj name="Equation" r:id="rId9" imgW="193032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55800" y="4953000"/>
                        <a:ext cx="1930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2815165775"/>
              </p:ext>
            </p:extLst>
          </p:nvPr>
        </p:nvGraphicFramePr>
        <p:xfrm>
          <a:off x="4133850" y="4953000"/>
          <a:ext cx="3746500" cy="1028700"/>
        </p:xfrm>
        <a:graphic>
          <a:graphicData uri="http://schemas.openxmlformats.org/presentationml/2006/ole">
            <mc:AlternateContent xmlns:mc="http://schemas.openxmlformats.org/markup-compatibility/2006">
              <mc:Choice xmlns:v="urn:schemas-microsoft-com:vml" Requires="v">
                <p:oleObj spid="_x0000_s6161" name="Equation" r:id="rId11" imgW="3746160" imgH="1028520" progId="Equation.DSMT4">
                  <p:embed/>
                </p:oleObj>
              </mc:Choice>
              <mc:Fallback>
                <p:oleObj name="Equation" r:id="rId11" imgW="3746160" imgH="1028520" progId="Equation.DSMT4">
                  <p:embed/>
                  <p:pic>
                    <p:nvPicPr>
                      <p:cNvPr id="0" name="Picture 7"/>
                      <p:cNvPicPr>
                        <a:picLocks noChangeAspect="1" noChangeArrowheads="1"/>
                      </p:cNvPicPr>
                      <p:nvPr/>
                    </p:nvPicPr>
                    <p:blipFill>
                      <a:blip r:embed="rId12"/>
                      <a:srcRect/>
                      <a:stretch>
                        <a:fillRect/>
                      </a:stretch>
                    </p:blipFill>
                    <p:spPr bwMode="auto">
                      <a:xfrm>
                        <a:off x="4133850" y="4953000"/>
                        <a:ext cx="3746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2: Gaussian Elimination (cont.)</a:t>
            </a:r>
          </a:p>
        </p:txBody>
      </p:sp>
      <p:sp>
        <p:nvSpPr>
          <p:cNvPr id="16387" name="Rectangle 3"/>
          <p:cNvSpPr>
            <a:spLocks noGrp="1"/>
          </p:cNvSpPr>
          <p:nvPr>
            <p:ph idx="1"/>
          </p:nvPr>
        </p:nvSpPr>
        <p:spPr>
          <a:prstGeom prst="rect">
            <a:avLst/>
          </a:prstGeom>
        </p:spPr>
        <p:txBody>
          <a:bodyPr/>
          <a:lstStyle/>
          <a:p>
            <a:pPr>
              <a:buFont typeface="Courier New" pitchFamily="49" charset="0"/>
              <a:buNone/>
              <a:tabLst>
                <a:tab pos="1371600" algn="l"/>
              </a:tabLst>
            </a:pPr>
            <a:r>
              <a:rPr lang="en-US" b="1" i="0" dirty="0">
                <a:solidFill>
                  <a:schemeClr val="tx1"/>
                </a:solidFill>
              </a:rPr>
              <a:t>Step 4:	</a:t>
            </a:r>
            <a:r>
              <a:rPr lang="en-US" i="0" dirty="0">
                <a:solidFill>
                  <a:schemeClr val="tx1"/>
                </a:solidFill>
              </a:rPr>
              <a:t>Now multiply row 2 by</a:t>
            </a:r>
            <a:r>
              <a:rPr lang="en-US" dirty="0">
                <a:solidFill>
                  <a:schemeClr val="tx1"/>
                </a:solidFill>
              </a:rPr>
              <a:t> </a:t>
            </a:r>
          </a:p>
        </p:txBody>
      </p:sp>
      <p:graphicFrame>
        <p:nvGraphicFramePr>
          <p:cNvPr id="16388" name="Object 4"/>
          <p:cNvGraphicFramePr>
            <a:graphicFrameLocks noChangeAspect="1"/>
          </p:cNvGraphicFramePr>
          <p:nvPr/>
        </p:nvGraphicFramePr>
        <p:xfrm>
          <a:off x="5283200" y="1143000"/>
          <a:ext cx="749300" cy="838200"/>
        </p:xfrm>
        <a:graphic>
          <a:graphicData uri="http://schemas.openxmlformats.org/presentationml/2006/ole">
            <mc:AlternateContent xmlns:mc="http://schemas.openxmlformats.org/markup-compatibility/2006">
              <mc:Choice xmlns:v="urn:schemas-microsoft-com:vml" Requires="v">
                <p:oleObj spid="_x0000_s8201" name="Equation" r:id="rId3" imgW="749300" imgH="838200" progId="Equation.DSMT4">
                  <p:embed/>
                </p:oleObj>
              </mc:Choice>
              <mc:Fallback>
                <p:oleObj name="Equation" r:id="rId3" imgW="749300" imgH="8382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83200" y="1143000"/>
                        <a:ext cx="749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nvGraphicFramePr>
        <p:xfrm>
          <a:off x="1993900" y="2298700"/>
          <a:ext cx="2120900" cy="1028700"/>
        </p:xfrm>
        <a:graphic>
          <a:graphicData uri="http://schemas.openxmlformats.org/presentationml/2006/ole">
            <mc:AlternateContent xmlns:mc="http://schemas.openxmlformats.org/markup-compatibility/2006">
              <mc:Choice xmlns:v="urn:schemas-microsoft-com:vml" Requires="v">
                <p:oleObj spid="_x0000_s8202" name="Equation" r:id="rId5" imgW="2120760" imgH="1028520" progId="Equation.DSMT4">
                  <p:embed/>
                </p:oleObj>
              </mc:Choice>
              <mc:Fallback>
                <p:oleObj name="Equation" r:id="rId5" imgW="212076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3900" y="2298700"/>
                        <a:ext cx="21209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309674003"/>
              </p:ext>
            </p:extLst>
          </p:nvPr>
        </p:nvGraphicFramePr>
        <p:xfrm>
          <a:off x="4305300" y="2133600"/>
          <a:ext cx="3289300" cy="1358900"/>
        </p:xfrm>
        <a:graphic>
          <a:graphicData uri="http://schemas.openxmlformats.org/presentationml/2006/ole">
            <mc:AlternateContent xmlns:mc="http://schemas.openxmlformats.org/markup-compatibility/2006">
              <mc:Choice xmlns:v="urn:schemas-microsoft-com:vml" Requires="v">
                <p:oleObj spid="_x0000_s8203" name="Equation" r:id="rId7" imgW="3288960" imgH="1358640" progId="Equation.DSMT4">
                  <p:embed/>
                </p:oleObj>
              </mc:Choice>
              <mc:Fallback>
                <p:oleObj name="Equation" r:id="rId7" imgW="3288960" imgH="1358640" progId="Equation.DSMT4">
                  <p:embed/>
                  <p:pic>
                    <p:nvPicPr>
                      <p:cNvPr id="0" name="Picture 5"/>
                      <p:cNvPicPr>
                        <a:picLocks noChangeAspect="1" noChangeArrowheads="1"/>
                      </p:cNvPicPr>
                      <p:nvPr/>
                    </p:nvPicPr>
                    <p:blipFill>
                      <a:blip r:embed="rId8"/>
                      <a:srcRect/>
                      <a:stretch>
                        <a:fillRect/>
                      </a:stretch>
                    </p:blipFill>
                    <p:spPr bwMode="auto">
                      <a:xfrm>
                        <a:off x="4305300" y="2133600"/>
                        <a:ext cx="32893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2: Gaussian Elimination (cont.)</a:t>
            </a:r>
          </a:p>
        </p:txBody>
      </p:sp>
      <p:sp>
        <p:nvSpPr>
          <p:cNvPr id="17411" name="Rectangle 3"/>
          <p:cNvSpPr>
            <a:spLocks noGrp="1"/>
          </p:cNvSpPr>
          <p:nvPr>
            <p:ph idx="1"/>
          </p:nvPr>
        </p:nvSpPr>
        <p:spPr>
          <a:prstGeom prst="rect">
            <a:avLst/>
          </a:prstGeom>
        </p:spPr>
        <p:txBody>
          <a:bodyPr/>
          <a:lstStyle/>
          <a:p>
            <a:pPr marL="0" indent="0">
              <a:buFont typeface="Courier New" pitchFamily="49" charset="0"/>
              <a:buNone/>
              <a:tabLst>
                <a:tab pos="1371600" algn="l"/>
              </a:tabLst>
            </a:pPr>
            <a:r>
              <a:rPr lang="en-US" b="1" i="0" dirty="0">
                <a:solidFill>
                  <a:schemeClr val="tx1"/>
                </a:solidFill>
              </a:rPr>
              <a:t>Step 5:	</a:t>
            </a:r>
            <a:r>
              <a:rPr lang="en-US" i="0" dirty="0">
                <a:solidFill>
                  <a:schemeClr val="tx1"/>
                </a:solidFill>
              </a:rPr>
              <a:t>The last matrix (in triangular form) in Step 4 	represents the following system of linear 	equations.</a:t>
            </a:r>
          </a:p>
          <a:p>
            <a:pPr marL="0" indent="0">
              <a:buFont typeface="Courier New" pitchFamily="49" charset="0"/>
              <a:buNone/>
              <a:tabLst>
                <a:tab pos="1371600" algn="l"/>
              </a:tabLst>
            </a:pPr>
            <a:endParaRPr lang="en-US" i="0" dirty="0">
              <a:solidFill>
                <a:schemeClr val="tx1"/>
              </a:solidFill>
            </a:endParaRPr>
          </a:p>
          <a:p>
            <a:pPr marL="0" indent="0">
              <a:buFont typeface="Courier New" pitchFamily="49" charset="0"/>
              <a:buNone/>
              <a:tabLst>
                <a:tab pos="1371600" algn="l"/>
              </a:tabLst>
            </a:pPr>
            <a:endParaRPr lang="en-US" i="0" dirty="0">
              <a:solidFill>
                <a:schemeClr val="tx1"/>
              </a:solidFill>
            </a:endParaRPr>
          </a:p>
          <a:p>
            <a:pPr marL="0" indent="0">
              <a:buFont typeface="Courier New" pitchFamily="49" charset="0"/>
              <a:buNone/>
              <a:tabLst>
                <a:tab pos="1371600" algn="l"/>
              </a:tabLst>
            </a:pPr>
            <a:endParaRPr lang="en-US" i="0" dirty="0">
              <a:solidFill>
                <a:schemeClr val="tx1"/>
              </a:solidFill>
            </a:endParaRPr>
          </a:p>
          <a:p>
            <a:pPr marL="0" indent="0">
              <a:buFont typeface="Courier New" pitchFamily="49" charset="0"/>
              <a:buNone/>
              <a:tabLst>
                <a:tab pos="1371600" algn="l"/>
              </a:tabLst>
            </a:pPr>
            <a:r>
              <a:rPr lang="en-US" i="0" dirty="0">
                <a:solidFill>
                  <a:schemeClr val="tx1"/>
                </a:solidFill>
              </a:rPr>
              <a:t>	The last equation gives </a:t>
            </a:r>
            <a:r>
              <a:rPr lang="en-US" i="1" dirty="0">
                <a:solidFill>
                  <a:schemeClr val="tx1"/>
                </a:solidFill>
              </a:rPr>
              <a:t>y</a:t>
            </a:r>
            <a:r>
              <a:rPr lang="en-US" dirty="0">
                <a:solidFill>
                  <a:schemeClr val="tx1"/>
                </a:solidFill>
              </a:rPr>
              <a:t> </a:t>
            </a:r>
            <a:r>
              <a:rPr lang="en-US" i="0" dirty="0">
                <a:solidFill>
                  <a:schemeClr val="tx1"/>
                </a:solidFill>
                <a:latin typeface="Symbol" pitchFamily="18" charset="2"/>
              </a:rPr>
              <a:t>= </a:t>
            </a:r>
            <a:r>
              <a:rPr lang="en-US" i="0" dirty="0">
                <a:solidFill>
                  <a:srgbClr val="FF0000"/>
                </a:solidFill>
                <a:latin typeface="Symbol" pitchFamily="18" charset="2"/>
              </a:rPr>
              <a:t>-</a:t>
            </a:r>
            <a:r>
              <a:rPr lang="en-US" i="0" dirty="0">
                <a:solidFill>
                  <a:srgbClr val="FF0000"/>
                </a:solidFill>
              </a:rPr>
              <a:t>2</a:t>
            </a:r>
            <a:r>
              <a:rPr lang="en-US" i="0" dirty="0">
                <a:solidFill>
                  <a:schemeClr val="tx1"/>
                </a:solidFill>
              </a:rPr>
              <a:t>.</a:t>
            </a:r>
          </a:p>
        </p:txBody>
      </p:sp>
      <p:graphicFrame>
        <p:nvGraphicFramePr>
          <p:cNvPr id="17412" name="Object 4"/>
          <p:cNvGraphicFramePr>
            <a:graphicFrameLocks noChangeAspect="1"/>
          </p:cNvGraphicFramePr>
          <p:nvPr/>
        </p:nvGraphicFramePr>
        <p:xfrm>
          <a:off x="3683000" y="2794000"/>
          <a:ext cx="1778000" cy="1016000"/>
        </p:xfrm>
        <a:graphic>
          <a:graphicData uri="http://schemas.openxmlformats.org/presentationml/2006/ole">
            <mc:AlternateContent xmlns:mc="http://schemas.openxmlformats.org/markup-compatibility/2006">
              <mc:Choice xmlns:v="urn:schemas-microsoft-com:vml" Requires="v">
                <p:oleObj spid="_x0000_s9220" name="Equation" r:id="rId3" imgW="1778000" imgH="1016000" progId="Equation.DSMT4">
                  <p:embed/>
                </p:oleObj>
              </mc:Choice>
              <mc:Fallback>
                <p:oleObj name="Equation" r:id="rId3" imgW="1778000" imgH="1016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83000" y="2794000"/>
                        <a:ext cx="1778000" cy="101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2: Gaussian Elimination (cont.)</a:t>
            </a:r>
          </a:p>
        </p:txBody>
      </p:sp>
      <p:sp>
        <p:nvSpPr>
          <p:cNvPr id="18435" name="Rectangle 3"/>
          <p:cNvSpPr>
            <a:spLocks noGrp="1"/>
          </p:cNvSpPr>
          <p:nvPr>
            <p:ph idx="1"/>
          </p:nvPr>
        </p:nvSpPr>
        <p:spPr>
          <a:prstGeom prst="rect">
            <a:avLst/>
          </a:prstGeom>
        </p:spPr>
        <p:txBody>
          <a:bodyPr/>
          <a:lstStyle/>
          <a:p>
            <a:pPr marL="0" indent="0">
              <a:buFont typeface="Courier New" pitchFamily="49" charset="0"/>
              <a:buNone/>
              <a:tabLst>
                <a:tab pos="1371600" algn="l"/>
              </a:tabLst>
            </a:pPr>
            <a:r>
              <a:rPr lang="en-US" i="0" dirty="0">
                <a:solidFill>
                  <a:schemeClr val="tx1"/>
                </a:solidFill>
              </a:rPr>
              <a:t>Back substitute to find the value for </a:t>
            </a:r>
            <a:r>
              <a:rPr lang="en-US" i="1" dirty="0">
                <a:solidFill>
                  <a:schemeClr val="tx1"/>
                </a:solidFill>
              </a:rPr>
              <a:t>x</a:t>
            </a:r>
            <a:r>
              <a:rPr lang="en-US" dirty="0">
                <a:solidFill>
                  <a:schemeClr val="tx1"/>
                </a:solidFill>
              </a:rPr>
              <a:t>.</a:t>
            </a:r>
          </a:p>
          <a:p>
            <a:pPr marL="0" indent="0">
              <a:buFont typeface="Courier New" pitchFamily="49" charset="0"/>
              <a:buNone/>
              <a:tabLst>
                <a:tab pos="1371600" algn="l"/>
              </a:tabLst>
            </a:pPr>
            <a:endParaRPr lang="en-US" dirty="0">
              <a:solidFill>
                <a:schemeClr val="tx1"/>
              </a:solidFill>
            </a:endParaRPr>
          </a:p>
          <a:p>
            <a:pPr marL="0" indent="0">
              <a:buFont typeface="Courier New" pitchFamily="49" charset="0"/>
              <a:buNone/>
              <a:tabLst>
                <a:tab pos="1371600" algn="l"/>
              </a:tabLst>
            </a:pPr>
            <a:endParaRPr lang="en-US" dirty="0">
              <a:solidFill>
                <a:schemeClr val="tx1"/>
              </a:solidFill>
            </a:endParaRPr>
          </a:p>
          <a:p>
            <a:pPr marL="0" indent="0">
              <a:buFont typeface="Courier New" pitchFamily="49" charset="0"/>
              <a:buNone/>
              <a:tabLst>
                <a:tab pos="1371600" algn="l"/>
              </a:tabLst>
            </a:pPr>
            <a:endParaRPr lang="en-US" dirty="0">
              <a:solidFill>
                <a:schemeClr val="tx1"/>
              </a:solidFill>
            </a:endParaRPr>
          </a:p>
          <a:p>
            <a:pPr marL="0" indent="0">
              <a:buFont typeface="Courier New" pitchFamily="49" charset="0"/>
              <a:buNone/>
              <a:tabLst>
                <a:tab pos="1371600" algn="l"/>
              </a:tabLst>
            </a:pPr>
            <a:endParaRPr lang="en-US" i="0" dirty="0">
              <a:solidFill>
                <a:schemeClr val="tx1"/>
              </a:solidFill>
            </a:endParaRPr>
          </a:p>
          <a:p>
            <a:pPr marL="0" indent="0">
              <a:buFont typeface="Courier New" pitchFamily="49" charset="0"/>
              <a:buNone/>
              <a:tabLst>
                <a:tab pos="1371600" algn="l"/>
              </a:tabLst>
            </a:pPr>
            <a:r>
              <a:rPr lang="en-US" i="0" dirty="0">
                <a:solidFill>
                  <a:schemeClr val="tx1"/>
                </a:solidFill>
              </a:rPr>
              <a:t>Thus the solution is </a:t>
            </a:r>
            <a:r>
              <a:rPr lang="en-US" i="0" dirty="0">
                <a:solidFill>
                  <a:srgbClr val="FF0000"/>
                </a:solidFill>
              </a:rPr>
              <a:t>(1, </a:t>
            </a:r>
            <a:r>
              <a:rPr lang="en-US" i="0" dirty="0">
                <a:solidFill>
                  <a:srgbClr val="FF0000"/>
                </a:solidFill>
                <a:latin typeface="Symbol" pitchFamily="18" charset="2"/>
              </a:rPr>
              <a:t>-</a:t>
            </a:r>
            <a:r>
              <a:rPr lang="en-US" i="0" dirty="0">
                <a:solidFill>
                  <a:srgbClr val="FF0000"/>
                </a:solidFill>
              </a:rPr>
              <a:t>2)</a:t>
            </a:r>
            <a:r>
              <a:rPr lang="en-US" i="0" dirty="0">
                <a:solidFill>
                  <a:schemeClr val="tx1"/>
                </a:solidFill>
              </a:rPr>
              <a:t>.</a:t>
            </a:r>
          </a:p>
        </p:txBody>
      </p:sp>
      <p:graphicFrame>
        <p:nvGraphicFramePr>
          <p:cNvPr id="10243" name="Object 3"/>
          <p:cNvGraphicFramePr>
            <a:graphicFrameLocks noChangeAspect="1"/>
          </p:cNvGraphicFramePr>
          <p:nvPr/>
        </p:nvGraphicFramePr>
        <p:xfrm>
          <a:off x="3733800" y="2133600"/>
          <a:ext cx="2057400" cy="469900"/>
        </p:xfrm>
        <a:graphic>
          <a:graphicData uri="http://schemas.openxmlformats.org/presentationml/2006/ole">
            <mc:AlternateContent xmlns:mc="http://schemas.openxmlformats.org/markup-compatibility/2006">
              <mc:Choice xmlns:v="urn:schemas-microsoft-com:vml" Requires="v">
                <p:oleObj spid="_x0000_s10249" name="Equation" r:id="rId3" imgW="2057400" imgH="469800" progId="Equation.DSMT4">
                  <p:embed/>
                </p:oleObj>
              </mc:Choice>
              <mc:Fallback>
                <p:oleObj name="Equation" r:id="rId3" imgW="20574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3800" y="2133600"/>
                        <a:ext cx="205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4356100" y="2743200"/>
          <a:ext cx="1435100" cy="292100"/>
        </p:xfrm>
        <a:graphic>
          <a:graphicData uri="http://schemas.openxmlformats.org/presentationml/2006/ole">
            <mc:AlternateContent xmlns:mc="http://schemas.openxmlformats.org/markup-compatibility/2006">
              <mc:Choice xmlns:v="urn:schemas-microsoft-com:vml" Requires="v">
                <p:oleObj spid="_x0000_s10250" name="Equation" r:id="rId5" imgW="1434960" imgH="291960" progId="Equation.DSMT4">
                  <p:embed/>
                </p:oleObj>
              </mc:Choice>
              <mc:Fallback>
                <p:oleObj name="Equation" r:id="rId5" imgW="143496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56100" y="2743200"/>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4864100" y="3276600"/>
          <a:ext cx="711200" cy="279400"/>
        </p:xfrm>
        <a:graphic>
          <a:graphicData uri="http://schemas.openxmlformats.org/presentationml/2006/ole">
            <mc:AlternateContent xmlns:mc="http://schemas.openxmlformats.org/markup-compatibility/2006">
              <mc:Choice xmlns:v="urn:schemas-microsoft-com:vml" Requires="v">
                <p:oleObj spid="_x0000_s10251" name="Equation" r:id="rId7" imgW="711000" imgH="279360" progId="Equation.DSMT4">
                  <p:embed/>
                </p:oleObj>
              </mc:Choice>
              <mc:Fallback>
                <p:oleObj name="Equation" r:id="rId7" imgW="711000" imgH="2793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64100" y="32766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3: Gaussian Elimination</a:t>
            </a:r>
          </a:p>
        </p:txBody>
      </p:sp>
      <p:sp>
        <p:nvSpPr>
          <p:cNvPr id="19459"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following system of linear equations by using the Gaussian elimination method with back substitution.</a:t>
            </a:r>
          </a:p>
        </p:txBody>
      </p:sp>
      <p:graphicFrame>
        <p:nvGraphicFramePr>
          <p:cNvPr id="19460" name="Object 4"/>
          <p:cNvGraphicFramePr>
            <a:graphicFrameLocks noChangeAspect="1"/>
          </p:cNvGraphicFramePr>
          <p:nvPr/>
        </p:nvGraphicFramePr>
        <p:xfrm>
          <a:off x="3333750" y="2819400"/>
          <a:ext cx="2476500" cy="1562100"/>
        </p:xfrm>
        <a:graphic>
          <a:graphicData uri="http://schemas.openxmlformats.org/presentationml/2006/ole">
            <mc:AlternateContent xmlns:mc="http://schemas.openxmlformats.org/markup-compatibility/2006">
              <mc:Choice xmlns:v="urn:schemas-microsoft-com:vml" Requires="v">
                <p:oleObj spid="_x0000_s11268" name="Equation" r:id="rId3" imgW="2476500" imgH="1562100" progId="Equation.DSMT4">
                  <p:embed/>
                </p:oleObj>
              </mc:Choice>
              <mc:Fallback>
                <p:oleObj name="Equation" r:id="rId3" imgW="2476500" imgH="15621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33750" y="2819400"/>
                        <a:ext cx="2476500" cy="156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3: Gaussian Elimination (cont.)</a:t>
            </a:r>
          </a:p>
        </p:txBody>
      </p:sp>
      <p:sp>
        <p:nvSpPr>
          <p:cNvPr id="20483" name="Rectangle 3"/>
          <p:cNvSpPr>
            <a:spLocks noGrp="1"/>
          </p:cNvSpPr>
          <p:nvPr>
            <p:ph idx="1"/>
          </p:nvPr>
        </p:nvSpPr>
        <p:spPr>
          <a:prstGeom prst="rect">
            <a:avLst/>
          </a:prstGeom>
        </p:spPr>
        <p:txBody>
          <a:bodyPr/>
          <a:lstStyle/>
          <a:p>
            <a:pPr marL="0" indent="0">
              <a:buFont typeface="Courier New" pitchFamily="49" charset="0"/>
              <a:buNone/>
              <a:tabLst>
                <a:tab pos="457200" algn="l"/>
                <a:tab pos="1600200" algn="l"/>
              </a:tabLst>
            </a:pPr>
            <a:r>
              <a:rPr lang="en-US" b="1" i="0" dirty="0">
                <a:solidFill>
                  <a:schemeClr val="tx1"/>
                </a:solidFill>
              </a:rPr>
              <a:t>Solution</a:t>
            </a:r>
          </a:p>
          <a:p>
            <a:pPr marL="0" indent="0">
              <a:buFont typeface="Courier New" pitchFamily="49" charset="0"/>
              <a:buNone/>
              <a:tabLst>
                <a:tab pos="457200" algn="l"/>
                <a:tab pos="1600200" algn="l"/>
              </a:tabLst>
            </a:pPr>
            <a:r>
              <a:rPr lang="en-US" b="1" i="0" dirty="0">
                <a:solidFill>
                  <a:schemeClr val="tx1"/>
                </a:solidFill>
              </a:rPr>
              <a:t>Step 1:  </a:t>
            </a:r>
            <a:r>
              <a:rPr lang="en-US" i="0" dirty="0">
                <a:solidFill>
                  <a:schemeClr val="tx1"/>
                </a:solidFill>
              </a:rPr>
              <a:t>Write the augmented matrix.</a:t>
            </a:r>
            <a:r>
              <a:rPr lang="en-US" dirty="0">
                <a:solidFill>
                  <a:schemeClr val="tx1"/>
                </a:solidFill>
              </a:rPr>
              <a:t> </a:t>
            </a:r>
          </a:p>
        </p:txBody>
      </p:sp>
      <p:graphicFrame>
        <p:nvGraphicFramePr>
          <p:cNvPr id="20484" name="Object 4"/>
          <p:cNvGraphicFramePr>
            <a:graphicFrameLocks noChangeAspect="1"/>
          </p:cNvGraphicFramePr>
          <p:nvPr/>
        </p:nvGraphicFramePr>
        <p:xfrm>
          <a:off x="3143250" y="2552700"/>
          <a:ext cx="2857500" cy="1562100"/>
        </p:xfrm>
        <a:graphic>
          <a:graphicData uri="http://schemas.openxmlformats.org/presentationml/2006/ole">
            <mc:AlternateContent xmlns:mc="http://schemas.openxmlformats.org/markup-compatibility/2006">
              <mc:Choice xmlns:v="urn:schemas-microsoft-com:vml" Requires="v">
                <p:oleObj spid="_x0000_s12292" name="Equation" r:id="rId3" imgW="2857500" imgH="1562100" progId="Equation.DSMT4">
                  <p:embed/>
                </p:oleObj>
              </mc:Choice>
              <mc:Fallback>
                <p:oleObj name="Equation" r:id="rId3" imgW="2857500" imgH="15621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50" y="2552700"/>
                        <a:ext cx="2857500" cy="156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3: Gaussian Elimination (cont.)</a:t>
            </a:r>
          </a:p>
        </p:txBody>
      </p:sp>
      <p:sp>
        <p:nvSpPr>
          <p:cNvPr id="21507" name="Rectangle 3"/>
          <p:cNvSpPr>
            <a:spLocks noGrp="1"/>
          </p:cNvSpPr>
          <p:nvPr>
            <p:ph idx="1"/>
          </p:nvPr>
        </p:nvSpPr>
        <p:spPr>
          <a:prstGeom prst="rect">
            <a:avLst/>
          </a:prstGeom>
        </p:spPr>
        <p:txBody>
          <a:bodyPr/>
          <a:lstStyle/>
          <a:p>
            <a:pPr marL="0" indent="0">
              <a:buFont typeface="Courier New" pitchFamily="49" charset="0"/>
              <a:buNone/>
              <a:tabLst>
                <a:tab pos="457200" algn="l"/>
                <a:tab pos="1257300" algn="l"/>
              </a:tabLst>
            </a:pPr>
            <a:r>
              <a:rPr lang="en-US" b="1" i="0" dirty="0">
                <a:solidFill>
                  <a:schemeClr val="tx1"/>
                </a:solidFill>
              </a:rPr>
              <a:t>Step 2:	</a:t>
            </a:r>
            <a:r>
              <a:rPr lang="en-US" i="0" dirty="0">
                <a:solidFill>
                  <a:schemeClr val="tx1"/>
                </a:solidFill>
              </a:rPr>
              <a:t>Exchange row 1 and row 3 so that the entry in 		the upper left corner will be 1.</a:t>
            </a:r>
            <a:r>
              <a:rPr lang="en-US" dirty="0">
                <a:solidFill>
                  <a:schemeClr val="tx1"/>
                </a:solidFill>
              </a:rPr>
              <a:t> </a:t>
            </a:r>
          </a:p>
        </p:txBody>
      </p:sp>
      <p:graphicFrame>
        <p:nvGraphicFramePr>
          <p:cNvPr id="13315" name="Object 3"/>
          <p:cNvGraphicFramePr>
            <a:graphicFrameLocks noChangeAspect="1"/>
          </p:cNvGraphicFramePr>
          <p:nvPr/>
        </p:nvGraphicFramePr>
        <p:xfrm>
          <a:off x="762000" y="2362200"/>
          <a:ext cx="2857500" cy="1562100"/>
        </p:xfrm>
        <a:graphic>
          <a:graphicData uri="http://schemas.openxmlformats.org/presentationml/2006/ole">
            <mc:AlternateContent xmlns:mc="http://schemas.openxmlformats.org/markup-compatibility/2006">
              <mc:Choice xmlns:v="urn:schemas-microsoft-com:vml" Requires="v">
                <p:oleObj spid="_x0000_s13319" name="Equation" r:id="rId3" imgW="2857320" imgH="1562040" progId="Equation.DSMT4">
                  <p:embed/>
                </p:oleObj>
              </mc:Choice>
              <mc:Fallback>
                <p:oleObj name="Equation" r:id="rId3" imgW="2857320" imgH="1562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362200"/>
                        <a:ext cx="28575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3886200" y="2362200"/>
          <a:ext cx="4445000" cy="1562100"/>
        </p:xfrm>
        <a:graphic>
          <a:graphicData uri="http://schemas.openxmlformats.org/presentationml/2006/ole">
            <mc:AlternateContent xmlns:mc="http://schemas.openxmlformats.org/markup-compatibility/2006">
              <mc:Choice xmlns:v="urn:schemas-microsoft-com:vml" Requires="v">
                <p:oleObj spid="_x0000_s13320" name="Equation" r:id="rId5" imgW="4444920" imgH="1562040" progId="Equation.DSMT4">
                  <p:embed/>
                </p:oleObj>
              </mc:Choice>
              <mc:Fallback>
                <p:oleObj name="Equation" r:id="rId5" imgW="4444920" imgH="1562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2362200"/>
                        <a:ext cx="4445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3: Gaussian Elimination (cont.)</a:t>
            </a:r>
          </a:p>
        </p:txBody>
      </p:sp>
      <p:sp>
        <p:nvSpPr>
          <p:cNvPr id="22531" name="Rectangle 3"/>
          <p:cNvSpPr>
            <a:spLocks noGrp="1"/>
          </p:cNvSpPr>
          <p:nvPr>
            <p:ph idx="1"/>
          </p:nvPr>
        </p:nvSpPr>
        <p:spPr>
          <a:prstGeom prst="rect">
            <a:avLst/>
          </a:prstGeom>
        </p:spPr>
        <p:txBody>
          <a:bodyPr/>
          <a:lstStyle/>
          <a:p>
            <a:pPr marL="0" indent="0">
              <a:buFont typeface="Courier New" pitchFamily="49" charset="0"/>
              <a:buNone/>
              <a:tabLst>
                <a:tab pos="457200" algn="l"/>
                <a:tab pos="1143000" algn="l"/>
              </a:tabLst>
            </a:pPr>
            <a:r>
              <a:rPr lang="en-US" b="1" i="0" dirty="0">
                <a:solidFill>
                  <a:schemeClr val="tx1"/>
                </a:solidFill>
              </a:rPr>
              <a:t>Step 3:	</a:t>
            </a:r>
            <a:r>
              <a:rPr lang="en-US" i="0" dirty="0">
                <a:solidFill>
                  <a:schemeClr val="tx1"/>
                </a:solidFill>
              </a:rPr>
              <a:t>To get a 0 under the 1 in Column 1, add row 		1 to row 2.</a:t>
            </a:r>
            <a:r>
              <a:rPr lang="en-US" dirty="0"/>
              <a:t> </a:t>
            </a:r>
          </a:p>
        </p:txBody>
      </p:sp>
      <p:graphicFrame>
        <p:nvGraphicFramePr>
          <p:cNvPr id="14339" name="Object 3"/>
          <p:cNvGraphicFramePr>
            <a:graphicFrameLocks noChangeAspect="1"/>
          </p:cNvGraphicFramePr>
          <p:nvPr/>
        </p:nvGraphicFramePr>
        <p:xfrm>
          <a:off x="958850" y="2362200"/>
          <a:ext cx="2857500" cy="1562100"/>
        </p:xfrm>
        <a:graphic>
          <a:graphicData uri="http://schemas.openxmlformats.org/presentationml/2006/ole">
            <mc:AlternateContent xmlns:mc="http://schemas.openxmlformats.org/markup-compatibility/2006">
              <mc:Choice xmlns:v="urn:schemas-microsoft-com:vml" Requires="v">
                <p:oleObj spid="_x0000_s14343" name="Equation" r:id="rId3" imgW="2857320" imgH="1562040" progId="Equation.DSMT4">
                  <p:embed/>
                </p:oleObj>
              </mc:Choice>
              <mc:Fallback>
                <p:oleObj name="Equation" r:id="rId3" imgW="2857320" imgH="1562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8850" y="2362200"/>
                        <a:ext cx="28575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extLst>
              <p:ext uri="{D42A27DB-BD31-4B8C-83A1-F6EECF244321}">
                <p14:modId xmlns:p14="http://schemas.microsoft.com/office/powerpoint/2010/main" val="178967795"/>
              </p:ext>
            </p:extLst>
          </p:nvPr>
        </p:nvGraphicFramePr>
        <p:xfrm>
          <a:off x="4044950" y="2362200"/>
          <a:ext cx="4165600" cy="1562100"/>
        </p:xfrm>
        <a:graphic>
          <a:graphicData uri="http://schemas.openxmlformats.org/presentationml/2006/ole">
            <mc:AlternateContent xmlns:mc="http://schemas.openxmlformats.org/markup-compatibility/2006">
              <mc:Choice xmlns:v="urn:schemas-microsoft-com:vml" Requires="v">
                <p:oleObj spid="_x0000_s14344" name="Equation" r:id="rId5" imgW="4165560" imgH="1562040" progId="Equation.DSMT4">
                  <p:embed/>
                </p:oleObj>
              </mc:Choice>
              <mc:Fallback>
                <p:oleObj name="Equation" r:id="rId5" imgW="4165560" imgH="1562040" progId="Equation.DSMT4">
                  <p:embed/>
                  <p:pic>
                    <p:nvPicPr>
                      <p:cNvPr id="0" name="Picture 4"/>
                      <p:cNvPicPr>
                        <a:picLocks noChangeAspect="1" noChangeArrowheads="1"/>
                      </p:cNvPicPr>
                      <p:nvPr/>
                    </p:nvPicPr>
                    <p:blipFill>
                      <a:blip r:embed="rId6"/>
                      <a:srcRect/>
                      <a:stretch>
                        <a:fillRect/>
                      </a:stretch>
                    </p:blipFill>
                    <p:spPr bwMode="auto">
                      <a:xfrm>
                        <a:off x="4044950" y="2362200"/>
                        <a:ext cx="41656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3: Gaussian Elimination (cont.)</a:t>
            </a:r>
          </a:p>
        </p:txBody>
      </p:sp>
      <p:sp>
        <p:nvSpPr>
          <p:cNvPr id="23555" name="Rectangle 3"/>
          <p:cNvSpPr>
            <a:spLocks noGrp="1"/>
          </p:cNvSpPr>
          <p:nvPr>
            <p:ph idx="1"/>
          </p:nvPr>
        </p:nvSpPr>
        <p:spPr>
          <a:prstGeom prst="rect">
            <a:avLst/>
          </a:prstGeom>
        </p:spPr>
        <p:txBody>
          <a:bodyPr/>
          <a:lstStyle/>
          <a:p>
            <a:pPr marL="0" indent="0">
              <a:buFont typeface="Courier New" pitchFamily="49" charset="0"/>
              <a:buNone/>
              <a:tabLst>
                <a:tab pos="457200" algn="l"/>
                <a:tab pos="1143000" algn="l"/>
              </a:tabLst>
            </a:pPr>
            <a:r>
              <a:rPr lang="en-US" b="1" i="0" dirty="0">
                <a:solidFill>
                  <a:schemeClr val="tx1"/>
                </a:solidFill>
              </a:rPr>
              <a:t>Step 4:	</a:t>
            </a:r>
            <a:r>
              <a:rPr lang="en-US" i="0" dirty="0">
                <a:solidFill>
                  <a:schemeClr val="tx1"/>
                </a:solidFill>
              </a:rPr>
              <a:t>To get </a:t>
            </a:r>
            <a:r>
              <a:rPr lang="en-US" i="1" dirty="0">
                <a:solidFill>
                  <a:schemeClr val="tx1"/>
                </a:solidFill>
              </a:rPr>
              <a:t>a</a:t>
            </a:r>
            <a:r>
              <a:rPr lang="en-US" i="0" baseline="-25000" dirty="0">
                <a:solidFill>
                  <a:schemeClr val="tx1"/>
                </a:solidFill>
              </a:rPr>
              <a:t>31</a:t>
            </a:r>
            <a:r>
              <a:rPr lang="en-US" i="0" dirty="0">
                <a:solidFill>
                  <a:schemeClr val="tx1"/>
                </a:solidFill>
              </a:rPr>
              <a:t> to be 0, add −2 times row 1 to row 3.</a:t>
            </a:r>
            <a:r>
              <a:rPr lang="en-US" dirty="0">
                <a:solidFill>
                  <a:schemeClr val="tx1"/>
                </a:solidFill>
              </a:rPr>
              <a:t> </a:t>
            </a:r>
          </a:p>
        </p:txBody>
      </p:sp>
      <p:graphicFrame>
        <p:nvGraphicFramePr>
          <p:cNvPr id="15363" name="Object 3"/>
          <p:cNvGraphicFramePr>
            <a:graphicFrameLocks noChangeAspect="1"/>
          </p:cNvGraphicFramePr>
          <p:nvPr/>
        </p:nvGraphicFramePr>
        <p:xfrm>
          <a:off x="762000" y="2209800"/>
          <a:ext cx="2667000" cy="1562100"/>
        </p:xfrm>
        <a:graphic>
          <a:graphicData uri="http://schemas.openxmlformats.org/presentationml/2006/ole">
            <mc:AlternateContent xmlns:mc="http://schemas.openxmlformats.org/markup-compatibility/2006">
              <mc:Choice xmlns:v="urn:schemas-microsoft-com:vml" Requires="v">
                <p:oleObj spid="_x0000_s15367" name="Equation" r:id="rId3" imgW="2666880" imgH="1562040" progId="Equation.DSMT4">
                  <p:embed/>
                </p:oleObj>
              </mc:Choice>
              <mc:Fallback>
                <p:oleObj name="Equation" r:id="rId3" imgW="2666880" imgH="1562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209800"/>
                        <a:ext cx="26670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extLst>
              <p:ext uri="{D42A27DB-BD31-4B8C-83A1-F6EECF244321}">
                <p14:modId xmlns:p14="http://schemas.microsoft.com/office/powerpoint/2010/main" val="3878227727"/>
              </p:ext>
            </p:extLst>
          </p:nvPr>
        </p:nvGraphicFramePr>
        <p:xfrm>
          <a:off x="3759200" y="2209800"/>
          <a:ext cx="4533900" cy="1562100"/>
        </p:xfrm>
        <a:graphic>
          <a:graphicData uri="http://schemas.openxmlformats.org/presentationml/2006/ole">
            <mc:AlternateContent xmlns:mc="http://schemas.openxmlformats.org/markup-compatibility/2006">
              <mc:Choice xmlns:v="urn:schemas-microsoft-com:vml" Requires="v">
                <p:oleObj spid="_x0000_s15368" name="Equation" r:id="rId5" imgW="4533840" imgH="1562040" progId="Equation.DSMT4">
                  <p:embed/>
                </p:oleObj>
              </mc:Choice>
              <mc:Fallback>
                <p:oleObj name="Equation" r:id="rId5" imgW="4533840" imgH="1562040" progId="Equation.DSMT4">
                  <p:embed/>
                  <p:pic>
                    <p:nvPicPr>
                      <p:cNvPr id="0" name="Picture 4"/>
                      <p:cNvPicPr>
                        <a:picLocks noChangeAspect="1" noChangeArrowheads="1"/>
                      </p:cNvPicPr>
                      <p:nvPr/>
                    </p:nvPicPr>
                    <p:blipFill>
                      <a:blip r:embed="rId6"/>
                      <a:srcRect/>
                      <a:stretch>
                        <a:fillRect/>
                      </a:stretch>
                    </p:blipFill>
                    <p:spPr bwMode="auto">
                      <a:xfrm>
                        <a:off x="3759200" y="2209800"/>
                        <a:ext cx="45339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2850011"/>
          </a:xfrm>
        </p:spPr>
        <p:txBody>
          <a:bodyPr>
            <a:spAutoFit/>
          </a:bodyPr>
          <a:lstStyle/>
          <a:p>
            <a:pPr marL="457200" indent="-457200">
              <a:buFont typeface="Courier New" pitchFamily="49" charset="0"/>
              <a:buChar char="o"/>
            </a:pPr>
            <a:r>
              <a:rPr lang="en-US" i="0" dirty="0">
                <a:solidFill>
                  <a:schemeClr val="tx1"/>
                </a:solidFill>
              </a:rPr>
              <a:t>Write a system of equations as a coefficient matrix and an augmented matrix.</a:t>
            </a:r>
          </a:p>
          <a:p>
            <a:pPr marL="457200" indent="-457200">
              <a:buFont typeface="Courier New" pitchFamily="49" charset="0"/>
              <a:buChar char="o"/>
            </a:pPr>
            <a:r>
              <a:rPr lang="en-US" i="0" dirty="0">
                <a:solidFill>
                  <a:schemeClr val="tx1"/>
                </a:solidFill>
              </a:rPr>
              <a:t>Transform a matrix into triangular form by using elementary row operations.</a:t>
            </a:r>
          </a:p>
          <a:p>
            <a:pPr marL="457200" indent="-457200">
              <a:buFont typeface="Courier New" pitchFamily="49" charset="0"/>
              <a:buChar char="o"/>
            </a:pPr>
            <a:r>
              <a:rPr lang="en-US" i="0" dirty="0">
                <a:solidFill>
                  <a:schemeClr val="tx1"/>
                </a:solidFill>
              </a:rPr>
              <a:t>Solve systems of linear equations by using the Gaussian elimination method.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3: Gaussian Elimination (cont.)</a:t>
            </a:r>
          </a:p>
        </p:txBody>
      </p:sp>
      <p:sp>
        <p:nvSpPr>
          <p:cNvPr id="24579" name="Rectangle 3"/>
          <p:cNvSpPr>
            <a:spLocks noGrp="1"/>
          </p:cNvSpPr>
          <p:nvPr>
            <p:ph idx="1"/>
          </p:nvPr>
        </p:nvSpPr>
        <p:spPr>
          <a:prstGeom prst="rect">
            <a:avLst/>
          </a:prstGeom>
        </p:spPr>
        <p:txBody>
          <a:bodyPr/>
          <a:lstStyle/>
          <a:p>
            <a:pPr marL="0" indent="0">
              <a:buFont typeface="Courier New" pitchFamily="49" charset="0"/>
              <a:buNone/>
              <a:tabLst>
                <a:tab pos="457200" algn="l"/>
                <a:tab pos="1600200" algn="l"/>
              </a:tabLst>
            </a:pPr>
            <a:r>
              <a:rPr lang="en-US" b="1" i="0" dirty="0">
                <a:solidFill>
                  <a:schemeClr val="tx1"/>
                </a:solidFill>
              </a:rPr>
              <a:t>Step 5:  </a:t>
            </a:r>
            <a:r>
              <a:rPr lang="en-US" i="0" dirty="0">
                <a:solidFill>
                  <a:schemeClr val="tx1"/>
                </a:solidFill>
              </a:rPr>
              <a:t>Add row 2 to row 3 to arrive at triangular form.</a:t>
            </a:r>
            <a:r>
              <a:rPr lang="en-US" dirty="0">
                <a:solidFill>
                  <a:schemeClr val="tx1"/>
                </a:solidFill>
              </a:rPr>
              <a:t> </a:t>
            </a:r>
          </a:p>
          <a:p>
            <a:pPr marL="0" indent="0">
              <a:buFont typeface="Courier New" pitchFamily="49" charset="0"/>
              <a:buNone/>
              <a:tabLst>
                <a:tab pos="457200" algn="l"/>
                <a:tab pos="1600200" algn="l"/>
              </a:tabLst>
            </a:pPr>
            <a:endParaRPr lang="en-US" dirty="0">
              <a:solidFill>
                <a:schemeClr val="tx1"/>
              </a:solidFill>
            </a:endParaRPr>
          </a:p>
        </p:txBody>
      </p:sp>
      <p:graphicFrame>
        <p:nvGraphicFramePr>
          <p:cNvPr id="16387" name="Object 3"/>
          <p:cNvGraphicFramePr>
            <a:graphicFrameLocks noChangeAspect="1"/>
          </p:cNvGraphicFramePr>
          <p:nvPr/>
        </p:nvGraphicFramePr>
        <p:xfrm>
          <a:off x="838200" y="2019300"/>
          <a:ext cx="2832100" cy="1562100"/>
        </p:xfrm>
        <a:graphic>
          <a:graphicData uri="http://schemas.openxmlformats.org/presentationml/2006/ole">
            <mc:AlternateContent xmlns:mc="http://schemas.openxmlformats.org/markup-compatibility/2006">
              <mc:Choice xmlns:v="urn:schemas-microsoft-com:vml" Requires="v">
                <p:oleObj spid="_x0000_s16391" name="Equation" r:id="rId3" imgW="2831760" imgH="1562040" progId="Equation.DSMT4">
                  <p:embed/>
                </p:oleObj>
              </mc:Choice>
              <mc:Fallback>
                <p:oleObj name="Equation" r:id="rId3" imgW="2831760" imgH="1562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019300"/>
                        <a:ext cx="28321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3962400" y="2019300"/>
          <a:ext cx="4343400" cy="1562100"/>
        </p:xfrm>
        <a:graphic>
          <a:graphicData uri="http://schemas.openxmlformats.org/presentationml/2006/ole">
            <mc:AlternateContent xmlns:mc="http://schemas.openxmlformats.org/markup-compatibility/2006">
              <mc:Choice xmlns:v="urn:schemas-microsoft-com:vml" Requires="v">
                <p:oleObj spid="_x0000_s16392" name="Equation" r:id="rId5" imgW="4343400" imgH="1562040" progId="Equation.DSMT4">
                  <p:embed/>
                </p:oleObj>
              </mc:Choice>
              <mc:Fallback>
                <p:oleObj name="Equation" r:id="rId5" imgW="4343400" imgH="1562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62400" y="2019300"/>
                        <a:ext cx="43434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3: Gaussian Elimination (cont.)</a:t>
            </a:r>
          </a:p>
        </p:txBody>
      </p:sp>
      <p:sp>
        <p:nvSpPr>
          <p:cNvPr id="25603" name="Rectangle 3"/>
          <p:cNvSpPr>
            <a:spLocks noGrp="1"/>
          </p:cNvSpPr>
          <p:nvPr>
            <p:ph idx="1"/>
          </p:nvPr>
        </p:nvSpPr>
        <p:spPr>
          <a:prstGeom prst="rect">
            <a:avLst/>
          </a:prstGeom>
        </p:spPr>
        <p:txBody>
          <a:bodyPr/>
          <a:lstStyle/>
          <a:p>
            <a:pPr marL="0" indent="0">
              <a:buFont typeface="Courier New" pitchFamily="49" charset="0"/>
              <a:buNone/>
              <a:tabLst>
                <a:tab pos="457200" algn="l"/>
                <a:tab pos="1600200" algn="l"/>
              </a:tabLst>
            </a:pPr>
            <a:r>
              <a:rPr lang="en-US" b="1" i="0" dirty="0">
                <a:solidFill>
                  <a:schemeClr val="tx1"/>
                </a:solidFill>
              </a:rPr>
              <a:t>Step 6:  </a:t>
            </a:r>
            <a:r>
              <a:rPr lang="en-US" i="0" dirty="0">
                <a:solidFill>
                  <a:schemeClr val="tx1"/>
                </a:solidFill>
              </a:rPr>
              <a:t>Then multiply row 3 by</a:t>
            </a:r>
            <a:r>
              <a:rPr lang="en-US" dirty="0">
                <a:solidFill>
                  <a:schemeClr val="tx1"/>
                </a:solidFill>
              </a:rPr>
              <a:t> </a:t>
            </a:r>
          </a:p>
          <a:p>
            <a:pPr marL="0" indent="0">
              <a:buFont typeface="Courier New" pitchFamily="49" charset="0"/>
              <a:buNone/>
              <a:tabLst>
                <a:tab pos="457200" algn="l"/>
                <a:tab pos="1600200" algn="l"/>
              </a:tabLst>
            </a:pPr>
            <a:endParaRPr lang="en-US" dirty="0">
              <a:solidFill>
                <a:schemeClr val="tx1"/>
              </a:solidFill>
            </a:endParaRPr>
          </a:p>
        </p:txBody>
      </p:sp>
      <p:graphicFrame>
        <p:nvGraphicFramePr>
          <p:cNvPr id="25604" name="Object 4"/>
          <p:cNvGraphicFramePr>
            <a:graphicFrameLocks noChangeAspect="1"/>
          </p:cNvGraphicFramePr>
          <p:nvPr/>
        </p:nvGraphicFramePr>
        <p:xfrm>
          <a:off x="5130800" y="1143000"/>
          <a:ext cx="584200" cy="838200"/>
        </p:xfrm>
        <a:graphic>
          <a:graphicData uri="http://schemas.openxmlformats.org/presentationml/2006/ole">
            <mc:AlternateContent xmlns:mc="http://schemas.openxmlformats.org/markup-compatibility/2006">
              <mc:Choice xmlns:v="urn:schemas-microsoft-com:vml" Requires="v">
                <p:oleObj spid="_x0000_s17417" name="Equation" r:id="rId3" imgW="583947" imgH="837836" progId="Equation.DSMT4">
                  <p:embed/>
                </p:oleObj>
              </mc:Choice>
              <mc:Fallback>
                <p:oleObj name="Equation" r:id="rId3" imgW="583947" imgH="837836"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30800" y="1143000"/>
                        <a:ext cx="58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2" name="Object 4"/>
          <p:cNvGraphicFramePr>
            <a:graphicFrameLocks noChangeAspect="1"/>
          </p:cNvGraphicFramePr>
          <p:nvPr/>
        </p:nvGraphicFramePr>
        <p:xfrm>
          <a:off x="914400" y="2133600"/>
          <a:ext cx="2832100" cy="1562100"/>
        </p:xfrm>
        <a:graphic>
          <a:graphicData uri="http://schemas.openxmlformats.org/presentationml/2006/ole">
            <mc:AlternateContent xmlns:mc="http://schemas.openxmlformats.org/markup-compatibility/2006">
              <mc:Choice xmlns:v="urn:schemas-microsoft-com:vml" Requires="v">
                <p:oleObj spid="_x0000_s17418" name="Equation" r:id="rId5" imgW="2831760" imgH="1562040" progId="Equation.DSMT4">
                  <p:embed/>
                </p:oleObj>
              </mc:Choice>
              <mc:Fallback>
                <p:oleObj name="Equation" r:id="rId5" imgW="2831760" imgH="15620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2133600"/>
                        <a:ext cx="28321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3962400" y="2133600"/>
          <a:ext cx="3670300" cy="1562100"/>
        </p:xfrm>
        <a:graphic>
          <a:graphicData uri="http://schemas.openxmlformats.org/presentationml/2006/ole">
            <mc:AlternateContent xmlns:mc="http://schemas.openxmlformats.org/markup-compatibility/2006">
              <mc:Choice xmlns:v="urn:schemas-microsoft-com:vml" Requires="v">
                <p:oleObj spid="_x0000_s17419" name="Equation" r:id="rId7" imgW="3670200" imgH="1562040" progId="Equation.DSMT4">
                  <p:embed/>
                </p:oleObj>
              </mc:Choice>
              <mc:Fallback>
                <p:oleObj name="Equation" r:id="rId7" imgW="3670200" imgH="15620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2400" y="2133600"/>
                        <a:ext cx="36703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3: Gaussian Elimination (cont.)</a:t>
            </a:r>
          </a:p>
        </p:txBody>
      </p:sp>
      <p:sp>
        <p:nvSpPr>
          <p:cNvPr id="26627" name="Rectangle 3"/>
          <p:cNvSpPr>
            <a:spLocks noGrp="1"/>
          </p:cNvSpPr>
          <p:nvPr>
            <p:ph idx="1"/>
          </p:nvPr>
        </p:nvSpPr>
        <p:spPr>
          <a:prstGeom prst="rect">
            <a:avLst/>
          </a:prstGeom>
        </p:spPr>
        <p:txBody>
          <a:bodyPr/>
          <a:lstStyle/>
          <a:p>
            <a:pPr marL="0" indent="0">
              <a:buFont typeface="Courier New" pitchFamily="49" charset="0"/>
              <a:buNone/>
              <a:tabLst>
                <a:tab pos="457200" algn="l"/>
                <a:tab pos="1257300" algn="l"/>
              </a:tabLst>
            </a:pPr>
            <a:r>
              <a:rPr lang="en-US" b="1" i="0" dirty="0">
                <a:solidFill>
                  <a:schemeClr val="tx1"/>
                </a:solidFill>
              </a:rPr>
              <a:t>Step 7:	</a:t>
            </a:r>
            <a:r>
              <a:rPr lang="en-US" i="0" dirty="0">
                <a:solidFill>
                  <a:schemeClr val="tx1"/>
                </a:solidFill>
              </a:rPr>
              <a:t>The triangular matrix in Step 6 represents 		the following system of linear equations.</a:t>
            </a:r>
          </a:p>
          <a:p>
            <a:pPr marL="0" indent="0">
              <a:buFont typeface="Courier New" pitchFamily="49" charset="0"/>
              <a:buNone/>
              <a:tabLst>
                <a:tab pos="457200" algn="l"/>
                <a:tab pos="1257300" algn="l"/>
              </a:tabLst>
            </a:pPr>
            <a:endParaRPr lang="en-US" i="0" dirty="0">
              <a:solidFill>
                <a:schemeClr val="tx1"/>
              </a:solidFill>
            </a:endParaRPr>
          </a:p>
          <a:p>
            <a:pPr marL="0" indent="0">
              <a:buFont typeface="Courier New" pitchFamily="49" charset="0"/>
              <a:buNone/>
              <a:tabLst>
                <a:tab pos="457200" algn="l"/>
                <a:tab pos="1257300" algn="l"/>
              </a:tabLst>
            </a:pPr>
            <a:endParaRPr lang="en-US" i="0" dirty="0">
              <a:solidFill>
                <a:schemeClr val="tx1"/>
              </a:solidFill>
            </a:endParaRPr>
          </a:p>
          <a:p>
            <a:pPr marL="0" indent="0">
              <a:buFont typeface="Courier New" pitchFamily="49" charset="0"/>
              <a:buNone/>
              <a:tabLst>
                <a:tab pos="457200" algn="l"/>
                <a:tab pos="1257300" algn="l"/>
              </a:tabLst>
            </a:pPr>
            <a:endParaRPr lang="en-US" i="0" dirty="0">
              <a:solidFill>
                <a:schemeClr val="tx1"/>
              </a:solidFill>
            </a:endParaRPr>
          </a:p>
          <a:p>
            <a:pPr marL="0" indent="0">
              <a:buFont typeface="Courier New" pitchFamily="49" charset="0"/>
              <a:buNone/>
              <a:tabLst>
                <a:tab pos="457200" algn="l"/>
                <a:tab pos="1257300" algn="l"/>
              </a:tabLst>
            </a:pPr>
            <a:endParaRPr lang="en-US" i="0" dirty="0">
              <a:solidFill>
                <a:schemeClr val="tx1"/>
              </a:solidFill>
            </a:endParaRPr>
          </a:p>
          <a:p>
            <a:pPr marL="0" indent="0">
              <a:buFont typeface="Courier New" pitchFamily="49" charset="0"/>
              <a:buNone/>
              <a:tabLst>
                <a:tab pos="457200" algn="l"/>
                <a:tab pos="1257300" algn="l"/>
              </a:tabLst>
            </a:pPr>
            <a:r>
              <a:rPr lang="en-US" i="0" dirty="0">
                <a:solidFill>
                  <a:schemeClr val="tx1"/>
                </a:solidFill>
              </a:rPr>
              <a:t>		From the last equation, we have </a:t>
            </a:r>
            <a:r>
              <a:rPr lang="en-US" i="1" dirty="0">
                <a:solidFill>
                  <a:srgbClr val="FF0000"/>
                </a:solidFill>
              </a:rPr>
              <a:t>z</a:t>
            </a:r>
            <a:r>
              <a:rPr lang="en-US" dirty="0">
                <a:solidFill>
                  <a:srgbClr val="FF0000"/>
                </a:solidFill>
              </a:rPr>
              <a:t> </a:t>
            </a:r>
            <a:r>
              <a:rPr lang="en-US" i="0" dirty="0">
                <a:solidFill>
                  <a:srgbClr val="FF0000"/>
                </a:solidFill>
              </a:rPr>
              <a:t>= 6</a:t>
            </a:r>
            <a:r>
              <a:rPr lang="en-US" i="0" dirty="0">
                <a:solidFill>
                  <a:schemeClr val="tx1"/>
                </a:solidFill>
              </a:rPr>
              <a:t>.</a:t>
            </a:r>
            <a:endParaRPr lang="en-US" dirty="0">
              <a:solidFill>
                <a:schemeClr val="tx1"/>
              </a:solidFill>
            </a:endParaRPr>
          </a:p>
          <a:p>
            <a:pPr marL="0" indent="0">
              <a:buFont typeface="Courier New" pitchFamily="49" charset="0"/>
              <a:buNone/>
              <a:tabLst>
                <a:tab pos="457200" algn="l"/>
                <a:tab pos="1257300" algn="l"/>
              </a:tabLst>
            </a:pPr>
            <a:endParaRPr lang="en-US" dirty="0">
              <a:solidFill>
                <a:schemeClr val="tx1"/>
              </a:solidFill>
            </a:endParaRPr>
          </a:p>
        </p:txBody>
      </p:sp>
      <p:graphicFrame>
        <p:nvGraphicFramePr>
          <p:cNvPr id="26628" name="Object 4"/>
          <p:cNvGraphicFramePr>
            <a:graphicFrameLocks noChangeAspect="1"/>
          </p:cNvGraphicFramePr>
          <p:nvPr/>
        </p:nvGraphicFramePr>
        <p:xfrm>
          <a:off x="3473450" y="2489200"/>
          <a:ext cx="2197100" cy="1549400"/>
        </p:xfrm>
        <a:graphic>
          <a:graphicData uri="http://schemas.openxmlformats.org/presentationml/2006/ole">
            <mc:AlternateContent xmlns:mc="http://schemas.openxmlformats.org/markup-compatibility/2006">
              <mc:Choice xmlns:v="urn:schemas-microsoft-com:vml" Requires="v">
                <p:oleObj spid="_x0000_s18436" name="Equation" r:id="rId3" imgW="2197100" imgH="1549400" progId="Equation.DSMT4">
                  <p:embed/>
                </p:oleObj>
              </mc:Choice>
              <mc:Fallback>
                <p:oleObj name="Equation" r:id="rId3" imgW="2197100" imgH="15494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73450" y="2489200"/>
                        <a:ext cx="2197100" cy="154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3: Gaussian Elimination (cont.)</a:t>
            </a:r>
          </a:p>
        </p:txBody>
      </p:sp>
      <p:sp>
        <p:nvSpPr>
          <p:cNvPr id="27651" name="Rectangle 3"/>
          <p:cNvSpPr>
            <a:spLocks noGrp="1"/>
          </p:cNvSpPr>
          <p:nvPr>
            <p:ph idx="1"/>
          </p:nvPr>
        </p:nvSpPr>
        <p:spPr>
          <a:prstGeom prst="rect">
            <a:avLst/>
          </a:prstGeom>
        </p:spPr>
        <p:txBody>
          <a:bodyPr/>
          <a:lstStyle/>
          <a:p>
            <a:pPr>
              <a:buFont typeface="Courier New" pitchFamily="49" charset="0"/>
              <a:buNone/>
            </a:pPr>
            <a:r>
              <a:rPr lang="en-US" i="0" dirty="0">
                <a:solidFill>
                  <a:schemeClr val="tx1"/>
                </a:solidFill>
              </a:rPr>
              <a:t>Back substitution into the equation </a:t>
            </a:r>
            <a:r>
              <a:rPr lang="en-US" i="1" dirty="0">
                <a:solidFill>
                  <a:srgbClr val="00007D"/>
                </a:solidFill>
              </a:rPr>
              <a:t>y</a:t>
            </a:r>
            <a:r>
              <a:rPr lang="en-US" dirty="0">
                <a:solidFill>
                  <a:srgbClr val="00007D"/>
                </a:solidFill>
              </a:rPr>
              <a:t> </a:t>
            </a:r>
            <a:r>
              <a:rPr lang="en-US" i="0" dirty="0">
                <a:solidFill>
                  <a:srgbClr val="00007D"/>
                </a:solidFill>
              </a:rPr>
              <a:t>+ 3</a:t>
            </a:r>
            <a:r>
              <a:rPr lang="en-US" i="1" dirty="0">
                <a:solidFill>
                  <a:srgbClr val="00007D"/>
                </a:solidFill>
              </a:rPr>
              <a:t>z</a:t>
            </a:r>
            <a:r>
              <a:rPr lang="en-US" dirty="0">
                <a:solidFill>
                  <a:srgbClr val="00007D"/>
                </a:solidFill>
              </a:rPr>
              <a:t> </a:t>
            </a:r>
            <a:r>
              <a:rPr lang="en-US" i="0" dirty="0">
                <a:solidFill>
                  <a:srgbClr val="00007D"/>
                </a:solidFill>
              </a:rPr>
              <a:t>= 20</a:t>
            </a:r>
            <a:r>
              <a:rPr lang="en-US" i="0" dirty="0">
                <a:solidFill>
                  <a:schemeClr val="tx1"/>
                </a:solidFill>
              </a:rPr>
              <a:t> gives:</a:t>
            </a:r>
          </a:p>
          <a:p>
            <a:pPr>
              <a:buFont typeface="Courier New" pitchFamily="49" charset="0"/>
              <a:buNone/>
            </a:pPr>
            <a:endParaRPr lang="en-US" i="0" dirty="0">
              <a:solidFill>
                <a:schemeClr val="tx1"/>
              </a:solidFill>
            </a:endParaRPr>
          </a:p>
          <a:p>
            <a:pPr>
              <a:buFont typeface="Courier New" pitchFamily="49" charset="0"/>
              <a:buNone/>
            </a:pPr>
            <a:endParaRPr lang="en-US" i="0" dirty="0"/>
          </a:p>
          <a:p>
            <a:pPr>
              <a:buFont typeface="Courier New" pitchFamily="49" charset="0"/>
              <a:buNone/>
            </a:pPr>
            <a:endParaRPr lang="en-US" i="0" dirty="0"/>
          </a:p>
          <a:p>
            <a:pPr>
              <a:buFont typeface="Courier New" pitchFamily="49" charset="0"/>
              <a:buNone/>
            </a:pPr>
            <a:r>
              <a:rPr lang="en-US" i="0" dirty="0">
                <a:solidFill>
                  <a:schemeClr val="tx1"/>
                </a:solidFill>
              </a:rPr>
              <a:t>Back substitution into the equation </a:t>
            </a:r>
            <a:r>
              <a:rPr lang="en-US" i="1" dirty="0">
                <a:solidFill>
                  <a:srgbClr val="00007D"/>
                </a:solidFill>
              </a:rPr>
              <a:t>x</a:t>
            </a:r>
            <a:r>
              <a:rPr lang="en-US" dirty="0">
                <a:solidFill>
                  <a:srgbClr val="00007D"/>
                </a:solidFill>
              </a:rPr>
              <a:t> </a:t>
            </a:r>
            <a:r>
              <a:rPr lang="en-US" i="0" dirty="0">
                <a:solidFill>
                  <a:srgbClr val="00007D"/>
                </a:solidFill>
              </a:rPr>
              <a:t>− </a:t>
            </a:r>
            <a:r>
              <a:rPr lang="en-US" i="1" dirty="0">
                <a:solidFill>
                  <a:srgbClr val="00007D"/>
                </a:solidFill>
              </a:rPr>
              <a:t>y</a:t>
            </a:r>
            <a:r>
              <a:rPr lang="en-US" dirty="0">
                <a:solidFill>
                  <a:srgbClr val="00007D"/>
                </a:solidFill>
              </a:rPr>
              <a:t> </a:t>
            </a:r>
            <a:r>
              <a:rPr lang="en-US" i="0" dirty="0">
                <a:solidFill>
                  <a:srgbClr val="00007D"/>
                </a:solidFill>
              </a:rPr>
              <a:t>+ 2</a:t>
            </a:r>
            <a:r>
              <a:rPr lang="en-US" i="1" dirty="0">
                <a:solidFill>
                  <a:srgbClr val="00007D"/>
                </a:solidFill>
              </a:rPr>
              <a:t>z</a:t>
            </a:r>
            <a:r>
              <a:rPr lang="en-US" dirty="0">
                <a:solidFill>
                  <a:srgbClr val="00007D"/>
                </a:solidFill>
              </a:rPr>
              <a:t> </a:t>
            </a:r>
            <a:r>
              <a:rPr lang="en-US" i="0" dirty="0">
                <a:solidFill>
                  <a:srgbClr val="00007D"/>
                </a:solidFill>
              </a:rPr>
              <a:t>= 14</a:t>
            </a:r>
            <a:r>
              <a:rPr lang="en-US" i="0" dirty="0">
                <a:solidFill>
                  <a:schemeClr val="tx1"/>
                </a:solidFill>
              </a:rPr>
              <a:t> gives:</a:t>
            </a:r>
          </a:p>
          <a:p>
            <a:pPr>
              <a:buFont typeface="Courier New" pitchFamily="49" charset="0"/>
              <a:buNone/>
            </a:pPr>
            <a:endParaRPr lang="en-US" i="0" dirty="0">
              <a:solidFill>
                <a:schemeClr val="tx1"/>
              </a:solidFill>
            </a:endParaRPr>
          </a:p>
          <a:p>
            <a:pPr>
              <a:buFont typeface="Courier New" pitchFamily="49" charset="0"/>
              <a:buNone/>
            </a:pPr>
            <a:endParaRPr lang="en-US" i="0" dirty="0"/>
          </a:p>
          <a:p>
            <a:pPr>
              <a:buFont typeface="Courier New" pitchFamily="49" charset="0"/>
              <a:buNone/>
            </a:pPr>
            <a:r>
              <a:rPr lang="en-US" i="0" dirty="0">
                <a:solidFill>
                  <a:schemeClr val="tx1"/>
                </a:solidFill>
              </a:rPr>
              <a:t>Thus the solution is</a:t>
            </a:r>
            <a:r>
              <a:rPr lang="en-US" i="0" dirty="0"/>
              <a:t> </a:t>
            </a:r>
            <a:r>
              <a:rPr lang="en-US" i="0" dirty="0">
                <a:solidFill>
                  <a:srgbClr val="FF0000"/>
                </a:solidFill>
              </a:rPr>
              <a:t>(4, 2, 6)</a:t>
            </a:r>
            <a:r>
              <a:rPr lang="en-US" i="0" dirty="0"/>
              <a:t>.</a:t>
            </a:r>
            <a:r>
              <a:rPr lang="en-US" dirty="0"/>
              <a:t> </a:t>
            </a:r>
          </a:p>
        </p:txBody>
      </p:sp>
      <p:graphicFrame>
        <p:nvGraphicFramePr>
          <p:cNvPr id="19460" name="Object 4"/>
          <p:cNvGraphicFramePr>
            <a:graphicFrameLocks noChangeAspect="1"/>
          </p:cNvGraphicFramePr>
          <p:nvPr/>
        </p:nvGraphicFramePr>
        <p:xfrm>
          <a:off x="3657600" y="2057400"/>
          <a:ext cx="1816100" cy="469900"/>
        </p:xfrm>
        <a:graphic>
          <a:graphicData uri="http://schemas.openxmlformats.org/presentationml/2006/ole">
            <mc:AlternateContent xmlns:mc="http://schemas.openxmlformats.org/markup-compatibility/2006">
              <mc:Choice xmlns:v="urn:schemas-microsoft-com:vml" Requires="v">
                <p:oleObj spid="_x0000_s19468" name="Equation" r:id="rId3" imgW="1815840" imgH="469800" progId="Equation.DSMT4">
                  <p:embed/>
                </p:oleObj>
              </mc:Choice>
              <mc:Fallback>
                <p:oleObj name="Equation" r:id="rId3" imgW="181584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057400"/>
                        <a:ext cx="181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nvGraphicFramePr>
        <p:xfrm>
          <a:off x="4572000" y="2667000"/>
          <a:ext cx="800100" cy="355600"/>
        </p:xfrm>
        <a:graphic>
          <a:graphicData uri="http://schemas.openxmlformats.org/presentationml/2006/ole">
            <mc:AlternateContent xmlns:mc="http://schemas.openxmlformats.org/markup-compatibility/2006">
              <mc:Choice xmlns:v="urn:schemas-microsoft-com:vml" Requires="v">
                <p:oleObj spid="_x0000_s19469" name="Equation" r:id="rId5" imgW="799920" imgH="355320" progId="Equation.DSMT4">
                  <p:embed/>
                </p:oleObj>
              </mc:Choice>
              <mc:Fallback>
                <p:oleObj name="Equation" r:id="rId5" imgW="799920" imgH="3553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0" y="2667000"/>
                        <a:ext cx="8001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nvGraphicFramePr>
        <p:xfrm>
          <a:off x="3378200" y="4038600"/>
          <a:ext cx="2311400" cy="469900"/>
        </p:xfrm>
        <a:graphic>
          <a:graphicData uri="http://schemas.openxmlformats.org/presentationml/2006/ole">
            <mc:AlternateContent xmlns:mc="http://schemas.openxmlformats.org/markup-compatibility/2006">
              <mc:Choice xmlns:v="urn:schemas-microsoft-com:vml" Requires="v">
                <p:oleObj spid="_x0000_s19470" name="Equation" r:id="rId7" imgW="2311200" imgH="469800" progId="Equation.DSMT4">
                  <p:embed/>
                </p:oleObj>
              </mc:Choice>
              <mc:Fallback>
                <p:oleObj name="Equation" r:id="rId7" imgW="231120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78200" y="4038600"/>
                        <a:ext cx="2311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3" name="Object 7"/>
          <p:cNvGraphicFramePr>
            <a:graphicFrameLocks noChangeAspect="1"/>
          </p:cNvGraphicFramePr>
          <p:nvPr>
            <p:extLst>
              <p:ext uri="{D42A27DB-BD31-4B8C-83A1-F6EECF244321}">
                <p14:modId xmlns:p14="http://schemas.microsoft.com/office/powerpoint/2010/main" val="3393345598"/>
              </p:ext>
            </p:extLst>
          </p:nvPr>
        </p:nvGraphicFramePr>
        <p:xfrm>
          <a:off x="4800600" y="4648200"/>
          <a:ext cx="812800" cy="279400"/>
        </p:xfrm>
        <a:graphic>
          <a:graphicData uri="http://schemas.openxmlformats.org/presentationml/2006/ole">
            <mc:AlternateContent xmlns:mc="http://schemas.openxmlformats.org/markup-compatibility/2006">
              <mc:Choice xmlns:v="urn:schemas-microsoft-com:vml" Requires="v">
                <p:oleObj spid="_x0000_s19471" name="Equation" r:id="rId9" imgW="812520" imgH="279360" progId="Equation.DSMT4">
                  <p:embed/>
                </p:oleObj>
              </mc:Choice>
              <mc:Fallback>
                <p:oleObj name="Equation" r:id="rId9" imgW="812520" imgH="279360" progId="Equation.DSMT4">
                  <p:embed/>
                  <p:pic>
                    <p:nvPicPr>
                      <p:cNvPr id="0" name="Picture 7"/>
                      <p:cNvPicPr>
                        <a:picLocks noChangeAspect="1" noChangeArrowheads="1"/>
                      </p:cNvPicPr>
                      <p:nvPr/>
                    </p:nvPicPr>
                    <p:blipFill>
                      <a:blip r:embed="rId10"/>
                      <a:srcRect/>
                      <a:stretch>
                        <a:fillRect/>
                      </a:stretch>
                    </p:blipFill>
                    <p:spPr bwMode="auto">
                      <a:xfrm>
                        <a:off x="4800600" y="4648200"/>
                        <a:ext cx="812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65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6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6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Using a Graphic Calculator to Solve Systems of Equations</a:t>
            </a:r>
            <a:endParaRPr lang="en-US" sz="3200" dirty="0"/>
          </a:p>
        </p:txBody>
      </p:sp>
      <p:sp>
        <p:nvSpPr>
          <p:cNvPr id="2867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Use a TI-84 Plus calculator to solve the following system of linear equations.</a:t>
            </a:r>
            <a:r>
              <a:rPr lang="en-US" dirty="0">
                <a:solidFill>
                  <a:schemeClr val="tx1"/>
                </a:solidFill>
              </a:rPr>
              <a:t> </a:t>
            </a:r>
          </a:p>
        </p:txBody>
      </p:sp>
      <p:graphicFrame>
        <p:nvGraphicFramePr>
          <p:cNvPr id="28676" name="Object 4"/>
          <p:cNvGraphicFramePr>
            <a:graphicFrameLocks noChangeAspect="1"/>
          </p:cNvGraphicFramePr>
          <p:nvPr/>
        </p:nvGraphicFramePr>
        <p:xfrm>
          <a:off x="3352800" y="2514600"/>
          <a:ext cx="2438400" cy="1562100"/>
        </p:xfrm>
        <a:graphic>
          <a:graphicData uri="http://schemas.openxmlformats.org/presentationml/2006/ole">
            <mc:AlternateContent xmlns:mc="http://schemas.openxmlformats.org/markup-compatibility/2006">
              <mc:Choice xmlns:v="urn:schemas-microsoft-com:vml" Requires="v">
                <p:oleObj spid="_x0000_s20484" name="Equation" r:id="rId3" imgW="2438400" imgH="1562100" progId="Equation.DSMT4">
                  <p:embed/>
                </p:oleObj>
              </mc:Choice>
              <mc:Fallback>
                <p:oleObj name="Equation" r:id="rId3" imgW="2438400" imgH="15621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514600"/>
                        <a:ext cx="2438400" cy="156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Using Graphic Calculator to Solve Systems of Equations (cont.)</a:t>
            </a:r>
          </a:p>
        </p:txBody>
      </p:sp>
      <p:sp>
        <p:nvSpPr>
          <p:cNvPr id="29699" name="Rectangle 3"/>
          <p:cNvSpPr>
            <a:spLocks noGrp="1"/>
          </p:cNvSpPr>
          <p:nvPr>
            <p:ph idx="1"/>
          </p:nvPr>
        </p:nvSpPr>
        <p:spPr>
          <a:prstGeom prst="rect">
            <a:avLst/>
          </a:prstGeom>
        </p:spPr>
        <p:txBody>
          <a:bodyPr/>
          <a:lstStyle/>
          <a:p>
            <a:pPr marL="0" indent="0">
              <a:buFont typeface="Courier New" pitchFamily="49" charset="0"/>
              <a:buNone/>
              <a:tabLst>
                <a:tab pos="457200" algn="l"/>
                <a:tab pos="1206500" algn="l"/>
                <a:tab pos="1600200" algn="l"/>
              </a:tabLst>
            </a:pPr>
            <a:r>
              <a:rPr lang="en-US" b="1" i="0" dirty="0">
                <a:solidFill>
                  <a:schemeClr val="tx1"/>
                </a:solidFill>
              </a:rPr>
              <a:t>Solution:</a:t>
            </a:r>
            <a:r>
              <a:rPr lang="en-US" dirty="0">
                <a:solidFill>
                  <a:schemeClr val="tx1"/>
                </a:solidFill>
              </a:rPr>
              <a:t> </a:t>
            </a:r>
          </a:p>
          <a:p>
            <a:pPr marL="0" indent="0">
              <a:buFont typeface="Courier New" pitchFamily="49" charset="0"/>
              <a:buNone/>
              <a:tabLst>
                <a:tab pos="457200" algn="l"/>
                <a:tab pos="1206500" algn="l"/>
                <a:tab pos="1600200" algn="l"/>
              </a:tabLst>
            </a:pPr>
            <a:r>
              <a:rPr lang="en-US" b="1" i="0" dirty="0">
                <a:solidFill>
                  <a:schemeClr val="tx1"/>
                </a:solidFill>
              </a:rPr>
              <a:t>Step 1:	</a:t>
            </a:r>
            <a:r>
              <a:rPr lang="en-US" i="0" dirty="0">
                <a:solidFill>
                  <a:schemeClr val="tx1"/>
                </a:solidFill>
              </a:rPr>
              <a:t>Press            &gt; </a:t>
            </a:r>
            <a:r>
              <a:rPr lang="en-US" i="0" dirty="0">
                <a:solidFill>
                  <a:srgbClr val="0000FF"/>
                </a:solidFill>
                <a:latin typeface="Ti86pc" pitchFamily="49" charset="0"/>
              </a:rPr>
              <a:t>MATRIX</a:t>
            </a:r>
            <a:r>
              <a:rPr lang="en-US" i="0" dirty="0">
                <a:solidFill>
                  <a:schemeClr val="tx1"/>
                </a:solidFill>
              </a:rPr>
              <a:t> and move to the</a:t>
            </a:r>
            <a:r>
              <a:rPr lang="en-US" dirty="0">
                <a:solidFill>
                  <a:schemeClr val="tx1"/>
                </a:solidFill>
              </a:rPr>
              <a:t> </a:t>
            </a:r>
            <a:r>
              <a:rPr lang="en-US" i="0" dirty="0">
                <a:solidFill>
                  <a:schemeClr val="tx1"/>
                </a:solidFill>
                <a:latin typeface="Ti86pc" pitchFamily="49" charset="0"/>
              </a:rPr>
              <a:t>EDIT</a:t>
            </a:r>
            <a:r>
              <a:rPr lang="en-US" i="0" dirty="0">
                <a:solidFill>
                  <a:schemeClr val="tx1"/>
                </a:solidFill>
              </a:rPr>
              <a:t> 		menu.</a:t>
            </a:r>
          </a:p>
          <a:p>
            <a:pPr marL="0" indent="0">
              <a:buFont typeface="Courier New" pitchFamily="49" charset="0"/>
              <a:buNone/>
              <a:tabLst>
                <a:tab pos="457200" algn="l"/>
                <a:tab pos="1206500" algn="l"/>
                <a:tab pos="1600200" algn="l"/>
              </a:tabLst>
            </a:pPr>
            <a:r>
              <a:rPr lang="en-US" i="0" dirty="0">
                <a:solidFill>
                  <a:schemeClr val="tx1"/>
                </a:solidFill>
              </a:rPr>
              <a:t>		Press            . The following display will appear.</a:t>
            </a:r>
            <a:r>
              <a:rPr lang="en-US" dirty="0">
                <a:solidFill>
                  <a:schemeClr val="tx1"/>
                </a:solidFill>
              </a:rPr>
              <a:t> </a:t>
            </a:r>
          </a:p>
        </p:txBody>
      </p:sp>
      <p:pic>
        <p:nvPicPr>
          <p:cNvPr id="29700" name="Picture 4" descr="9"/>
          <p:cNvPicPr>
            <a:picLocks noChangeAspect="1" noChangeArrowheads="1"/>
          </p:cNvPicPr>
          <p:nvPr/>
        </p:nvPicPr>
        <p:blipFill>
          <a:blip r:embed="rId2"/>
          <a:srcRect/>
          <a:stretch>
            <a:fillRect/>
          </a:stretch>
        </p:blipFill>
        <p:spPr bwMode="auto">
          <a:xfrm>
            <a:off x="3121117" y="3733800"/>
            <a:ext cx="2901767" cy="1984248"/>
          </a:xfrm>
          <a:prstGeom prst="rect">
            <a:avLst/>
          </a:prstGeom>
          <a:solidFill>
            <a:srgbClr val="CCFFCC"/>
          </a:solidFill>
          <a:ln w="9525">
            <a:solidFill>
              <a:srgbClr val="000000"/>
            </a:solidFill>
            <a:miter lim="800000"/>
            <a:headEnd/>
            <a:tailEnd/>
          </a:ln>
        </p:spPr>
      </p:pic>
      <p:pic>
        <p:nvPicPr>
          <p:cNvPr id="29701" name="Picture 5" descr="2ND"/>
          <p:cNvPicPr>
            <a:picLocks noChangeAspect="1" noChangeArrowheads="1"/>
          </p:cNvPicPr>
          <p:nvPr/>
        </p:nvPicPr>
        <p:blipFill>
          <a:blip r:embed="rId3"/>
          <a:srcRect/>
          <a:stretch>
            <a:fillRect/>
          </a:stretch>
        </p:blipFill>
        <p:spPr bwMode="auto">
          <a:xfrm>
            <a:off x="2616558" y="1942920"/>
            <a:ext cx="822960" cy="403157"/>
          </a:xfrm>
          <a:prstGeom prst="rect">
            <a:avLst/>
          </a:prstGeom>
          <a:noFill/>
          <a:ln w="9525">
            <a:noFill/>
            <a:miter lim="800000"/>
            <a:headEnd/>
            <a:tailEnd/>
          </a:ln>
        </p:spPr>
      </p:pic>
      <p:pic>
        <p:nvPicPr>
          <p:cNvPr id="36865" name="Picture 1"/>
          <p:cNvPicPr>
            <a:picLocks noChangeAspect="1" noChangeArrowheads="1"/>
          </p:cNvPicPr>
          <p:nvPr/>
        </p:nvPicPr>
        <p:blipFill>
          <a:blip r:embed="rId4"/>
          <a:srcRect/>
          <a:stretch>
            <a:fillRect/>
          </a:stretch>
        </p:blipFill>
        <p:spPr bwMode="auto">
          <a:xfrm>
            <a:off x="2553237" y="2858038"/>
            <a:ext cx="914400" cy="44636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70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969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8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Using Graphic Calculator to Solve Systems of Equations (cont.)</a:t>
            </a:r>
          </a:p>
        </p:txBody>
      </p:sp>
      <p:sp>
        <p:nvSpPr>
          <p:cNvPr id="30723" name="Rectangle 3"/>
          <p:cNvSpPr>
            <a:spLocks noGrp="1"/>
          </p:cNvSpPr>
          <p:nvPr>
            <p:ph idx="1"/>
          </p:nvPr>
        </p:nvSpPr>
        <p:spPr>
          <a:xfrm>
            <a:off x="457200" y="1280160"/>
            <a:ext cx="8229600" cy="4278094"/>
          </a:xfrm>
          <a:prstGeom prst="rect">
            <a:avLst/>
          </a:prstGeom>
        </p:spPr>
        <p:txBody>
          <a:bodyPr>
            <a:spAutoFit/>
          </a:bodyPr>
          <a:lstStyle/>
          <a:p>
            <a:pPr marL="1143000" indent="-1143000">
              <a:buFont typeface="Courier New" pitchFamily="49" charset="0"/>
              <a:buNone/>
            </a:pPr>
            <a:r>
              <a:rPr lang="en-US" b="1" i="0" dirty="0">
                <a:solidFill>
                  <a:schemeClr val="tx1"/>
                </a:solidFill>
              </a:rPr>
              <a:t>Step 2:	</a:t>
            </a:r>
            <a:r>
              <a:rPr lang="en-US" i="0" dirty="0">
                <a:solidFill>
                  <a:schemeClr val="tx1"/>
                </a:solidFill>
              </a:rPr>
              <a:t>The augmented matrix is a 3 × 4 matrix. So, in the top line enter          , press            , enter</a:t>
            </a:r>
          </a:p>
          <a:p>
            <a:pPr marL="1143000" indent="-1143000">
              <a:spcBef>
                <a:spcPts val="0"/>
              </a:spcBef>
              <a:buFont typeface="Courier New" pitchFamily="49" charset="0"/>
              <a:buNone/>
            </a:pPr>
            <a:r>
              <a:rPr lang="en-US" dirty="0">
                <a:solidFill>
                  <a:schemeClr val="tx1"/>
                </a:solidFill>
              </a:rPr>
              <a:t>	</a:t>
            </a:r>
            <a:r>
              <a:rPr lang="en-US" i="0" dirty="0">
                <a:solidFill>
                  <a:schemeClr val="tx1"/>
                </a:solidFill>
              </a:rPr>
              <a:t>        , press             and the display will appear as shown.</a:t>
            </a:r>
            <a:r>
              <a:rPr lang="en-US" dirty="0">
                <a:solidFill>
                  <a:schemeClr val="tx1"/>
                </a:solidFill>
              </a:rPr>
              <a:t> </a:t>
            </a:r>
          </a:p>
          <a:p>
            <a:pPr marL="1143000" indent="-1143000">
              <a:spcBef>
                <a:spcPts val="2400"/>
              </a:spcBef>
              <a:buFont typeface="Courier New" pitchFamily="49" charset="0"/>
              <a:buNone/>
            </a:pPr>
            <a:r>
              <a:rPr lang="en-US" b="1" i="0" dirty="0">
                <a:solidFill>
                  <a:schemeClr val="tx1"/>
                </a:solidFill>
              </a:rPr>
              <a:t>	Note:  </a:t>
            </a:r>
            <a:r>
              <a:rPr lang="en-US" i="0" dirty="0">
                <a:solidFill>
                  <a:schemeClr val="tx1"/>
                </a:solidFill>
              </a:rPr>
              <a:t>If other numbers are </a:t>
            </a:r>
          </a:p>
          <a:p>
            <a:pPr marL="1143000" indent="-1143000">
              <a:spcBef>
                <a:spcPts val="0"/>
              </a:spcBef>
              <a:buFont typeface="Courier New" pitchFamily="49" charset="0"/>
              <a:buNone/>
            </a:pPr>
            <a:r>
              <a:rPr lang="en-US" dirty="0">
                <a:solidFill>
                  <a:schemeClr val="tx1"/>
                </a:solidFill>
              </a:rPr>
              <a:t>	</a:t>
            </a:r>
            <a:r>
              <a:rPr lang="en-US" i="0" dirty="0">
                <a:solidFill>
                  <a:schemeClr val="tx1"/>
                </a:solidFill>
              </a:rPr>
              <a:t>already present on the </a:t>
            </a:r>
          </a:p>
          <a:p>
            <a:pPr marL="1143000" indent="-1143000">
              <a:spcBef>
                <a:spcPts val="0"/>
              </a:spcBef>
              <a:buFont typeface="Courier New" pitchFamily="49" charset="0"/>
              <a:buNone/>
            </a:pPr>
            <a:r>
              <a:rPr lang="en-US" dirty="0">
                <a:solidFill>
                  <a:schemeClr val="tx1"/>
                </a:solidFill>
              </a:rPr>
              <a:t>	</a:t>
            </a:r>
            <a:r>
              <a:rPr lang="en-US" i="0" dirty="0">
                <a:solidFill>
                  <a:schemeClr val="tx1"/>
                </a:solidFill>
              </a:rPr>
              <a:t>display, just type over them. </a:t>
            </a:r>
          </a:p>
          <a:p>
            <a:pPr marL="1143000" indent="-1143000">
              <a:spcBef>
                <a:spcPts val="0"/>
              </a:spcBef>
              <a:buFont typeface="Courier New" pitchFamily="49" charset="0"/>
              <a:buNone/>
            </a:pPr>
            <a:r>
              <a:rPr lang="en-US" dirty="0">
                <a:solidFill>
                  <a:schemeClr val="tx1"/>
                </a:solidFill>
              </a:rPr>
              <a:t>	</a:t>
            </a:r>
            <a:r>
              <a:rPr lang="en-US" i="0" dirty="0">
                <a:solidFill>
                  <a:schemeClr val="tx1"/>
                </a:solidFill>
              </a:rPr>
              <a:t>The calculator will adjust </a:t>
            </a:r>
          </a:p>
          <a:p>
            <a:pPr marL="1143000" indent="-1143000">
              <a:spcBef>
                <a:spcPts val="0"/>
              </a:spcBef>
              <a:buFont typeface="Courier New" pitchFamily="49" charset="0"/>
              <a:buNone/>
            </a:pPr>
            <a:r>
              <a:rPr lang="en-US" dirty="0">
                <a:solidFill>
                  <a:schemeClr val="tx1"/>
                </a:solidFill>
              </a:rPr>
              <a:t>	</a:t>
            </a:r>
            <a:r>
              <a:rPr lang="en-US" i="0" dirty="0">
                <a:solidFill>
                  <a:schemeClr val="tx1"/>
                </a:solidFill>
              </a:rPr>
              <a:t>automatically.</a:t>
            </a:r>
            <a:r>
              <a:rPr lang="en-US" dirty="0">
                <a:solidFill>
                  <a:schemeClr val="tx1"/>
                </a:solidFill>
              </a:rPr>
              <a:t> </a:t>
            </a:r>
          </a:p>
        </p:txBody>
      </p:sp>
      <p:pic>
        <p:nvPicPr>
          <p:cNvPr id="30725" name="Picture 5" descr="3"/>
          <p:cNvPicPr>
            <a:picLocks noChangeAspect="1" noChangeArrowheads="1"/>
          </p:cNvPicPr>
          <p:nvPr/>
        </p:nvPicPr>
        <p:blipFill>
          <a:blip r:embed="rId2"/>
          <a:srcRect/>
          <a:stretch>
            <a:fillRect/>
          </a:stretch>
        </p:blipFill>
        <p:spPr bwMode="auto">
          <a:xfrm>
            <a:off x="4267200" y="1739900"/>
            <a:ext cx="706437" cy="515938"/>
          </a:xfrm>
          <a:prstGeom prst="rect">
            <a:avLst/>
          </a:prstGeom>
          <a:noFill/>
          <a:ln w="9525">
            <a:noFill/>
            <a:miter lim="800000"/>
            <a:headEnd/>
            <a:tailEnd/>
          </a:ln>
        </p:spPr>
      </p:pic>
      <p:pic>
        <p:nvPicPr>
          <p:cNvPr id="30726" name="Picture 6" descr="4"/>
          <p:cNvPicPr>
            <a:picLocks noChangeAspect="1" noChangeArrowheads="1"/>
          </p:cNvPicPr>
          <p:nvPr/>
        </p:nvPicPr>
        <p:blipFill>
          <a:blip r:embed="rId3"/>
          <a:srcRect/>
          <a:stretch>
            <a:fillRect/>
          </a:stretch>
        </p:blipFill>
        <p:spPr bwMode="auto">
          <a:xfrm>
            <a:off x="1689279" y="2209800"/>
            <a:ext cx="609600" cy="444500"/>
          </a:xfrm>
          <a:prstGeom prst="rect">
            <a:avLst/>
          </a:prstGeom>
          <a:noFill/>
          <a:ln w="9525">
            <a:noFill/>
            <a:miter lim="800000"/>
            <a:headEnd/>
            <a:tailEnd/>
          </a:ln>
        </p:spPr>
      </p:pic>
      <p:pic>
        <p:nvPicPr>
          <p:cNvPr id="8" name="Picture 4" descr="9"/>
          <p:cNvPicPr>
            <a:picLocks noChangeAspect="1" noChangeArrowheads="1"/>
          </p:cNvPicPr>
          <p:nvPr/>
        </p:nvPicPr>
        <p:blipFill>
          <a:blip r:embed="rId4"/>
          <a:srcRect/>
          <a:stretch>
            <a:fillRect/>
          </a:stretch>
        </p:blipFill>
        <p:spPr bwMode="auto">
          <a:xfrm>
            <a:off x="5888452" y="2892552"/>
            <a:ext cx="2900306" cy="1984248"/>
          </a:xfrm>
          <a:prstGeom prst="rect">
            <a:avLst/>
          </a:prstGeom>
          <a:solidFill>
            <a:srgbClr val="CCFFCC"/>
          </a:solidFill>
          <a:ln w="9525">
            <a:solidFill>
              <a:srgbClr val="000000"/>
            </a:solidFill>
            <a:miter lim="800000"/>
            <a:headEnd/>
            <a:tailEnd/>
          </a:ln>
        </p:spPr>
      </p:pic>
      <p:pic>
        <p:nvPicPr>
          <p:cNvPr id="9" name="Picture 1"/>
          <p:cNvPicPr>
            <a:picLocks noChangeAspect="1" noChangeArrowheads="1"/>
          </p:cNvPicPr>
          <p:nvPr/>
        </p:nvPicPr>
        <p:blipFill>
          <a:blip r:embed="rId5"/>
          <a:srcRect/>
          <a:stretch>
            <a:fillRect/>
          </a:stretch>
        </p:blipFill>
        <p:spPr bwMode="auto">
          <a:xfrm>
            <a:off x="3340995" y="2273121"/>
            <a:ext cx="914400" cy="446365"/>
          </a:xfrm>
          <a:prstGeom prst="rect">
            <a:avLst/>
          </a:prstGeom>
          <a:noFill/>
          <a:ln w="9525">
            <a:noFill/>
            <a:miter lim="800000"/>
            <a:headEnd/>
            <a:tailEnd/>
          </a:ln>
          <a:effectLst/>
        </p:spPr>
      </p:pic>
      <p:pic>
        <p:nvPicPr>
          <p:cNvPr id="10" name="Picture 1"/>
          <p:cNvPicPr>
            <a:picLocks noChangeAspect="1" noChangeArrowheads="1"/>
          </p:cNvPicPr>
          <p:nvPr/>
        </p:nvPicPr>
        <p:blipFill>
          <a:blip r:embed="rId5"/>
          <a:srcRect/>
          <a:stretch>
            <a:fillRect/>
          </a:stretch>
        </p:blipFill>
        <p:spPr bwMode="auto">
          <a:xfrm>
            <a:off x="5956479" y="1828800"/>
            <a:ext cx="914400" cy="44636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72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2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72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7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Using Graphic Calculator to Solve Systems of Equations (cont.)</a:t>
            </a:r>
          </a:p>
        </p:txBody>
      </p:sp>
      <p:sp>
        <p:nvSpPr>
          <p:cNvPr id="32771" name="Rectangle 3"/>
          <p:cNvSpPr>
            <a:spLocks noGrp="1"/>
          </p:cNvSpPr>
          <p:nvPr>
            <p:ph idx="1"/>
          </p:nvPr>
        </p:nvSpPr>
        <p:spPr>
          <a:xfrm>
            <a:off x="457200" y="1280160"/>
            <a:ext cx="8229600" cy="3970318"/>
          </a:xfrm>
          <a:prstGeom prst="rect">
            <a:avLst/>
          </a:prstGeom>
        </p:spPr>
        <p:txBody>
          <a:bodyPr>
            <a:spAutoFit/>
          </a:bodyPr>
          <a:lstStyle/>
          <a:p>
            <a:pPr marL="1143000" indent="-1143000">
              <a:buFont typeface="Courier New" pitchFamily="49" charset="0"/>
              <a:buNone/>
            </a:pPr>
            <a:r>
              <a:rPr lang="en-US" b="1" i="0" dirty="0">
                <a:solidFill>
                  <a:schemeClr val="tx1"/>
                </a:solidFill>
              </a:rPr>
              <a:t>Step 3:	</a:t>
            </a:r>
            <a:r>
              <a:rPr lang="en-US" i="0" dirty="0">
                <a:solidFill>
                  <a:schemeClr val="tx1"/>
                </a:solidFill>
              </a:rPr>
              <a:t>Move the cursor to the upper left entry position and enter the coefficients and constants in the matrix. As you enter each number press            and the cursor will automatically move to the next position in the matrix. Note that the double subscripts appear at the bottom of the display as each number is entered. The final display for matrix [</a:t>
            </a:r>
            <a:r>
              <a:rPr lang="en-US" dirty="0">
                <a:solidFill>
                  <a:schemeClr val="tx1"/>
                </a:solidFill>
              </a:rPr>
              <a:t>A</a:t>
            </a:r>
            <a:r>
              <a:rPr lang="en-US" i="0" dirty="0">
                <a:solidFill>
                  <a:schemeClr val="tx1"/>
                </a:solidFill>
              </a:rPr>
              <a:t>] should appear as shown. </a:t>
            </a:r>
          </a:p>
        </p:txBody>
      </p:sp>
      <p:pic>
        <p:nvPicPr>
          <p:cNvPr id="5" name="Picture 1"/>
          <p:cNvPicPr>
            <a:picLocks noChangeAspect="1" noChangeArrowheads="1"/>
          </p:cNvPicPr>
          <p:nvPr/>
        </p:nvPicPr>
        <p:blipFill>
          <a:blip r:embed="rId2"/>
          <a:srcRect/>
          <a:stretch>
            <a:fillRect/>
          </a:stretch>
        </p:blipFill>
        <p:spPr bwMode="auto">
          <a:xfrm>
            <a:off x="3670408" y="2680228"/>
            <a:ext cx="914400" cy="446365"/>
          </a:xfrm>
          <a:prstGeom prst="rect">
            <a:avLst/>
          </a:prstGeom>
          <a:noFill/>
          <a:ln w="9525">
            <a:noFill/>
            <a:miter lim="800000"/>
            <a:headEnd/>
            <a:tailEnd/>
          </a:ln>
          <a:effec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Using Graphic Calculator to Solve Systems of Equations (cont.)</a:t>
            </a:r>
          </a:p>
        </p:txBody>
      </p:sp>
      <p:sp>
        <p:nvSpPr>
          <p:cNvPr id="5" name="Content Placeholder 4"/>
          <p:cNvSpPr>
            <a:spLocks noGrp="1"/>
          </p:cNvSpPr>
          <p:nvPr>
            <p:ph idx="1"/>
          </p:nvPr>
        </p:nvSpPr>
        <p:spPr>
          <a:xfrm>
            <a:off x="457200" y="3591580"/>
            <a:ext cx="8229600" cy="523220"/>
          </a:xfrm>
        </p:spPr>
        <p:txBody>
          <a:bodyPr>
            <a:spAutoFit/>
          </a:bodyPr>
          <a:lstStyle/>
          <a:p>
            <a:r>
              <a:rPr lang="en-US" b="1" dirty="0">
                <a:solidFill>
                  <a:schemeClr val="tx1"/>
                </a:solidFill>
              </a:rPr>
              <a:t>Note: </a:t>
            </a:r>
            <a:r>
              <a:rPr lang="en-US" dirty="0">
                <a:solidFill>
                  <a:schemeClr val="tx1"/>
                </a:solidFill>
              </a:rPr>
              <a:t>The display only shows three columns at a time.</a:t>
            </a:r>
            <a:endParaRPr lang="en-US" dirty="0"/>
          </a:p>
        </p:txBody>
      </p:sp>
      <p:pic>
        <p:nvPicPr>
          <p:cNvPr id="33795" name="Picture 4" descr="9"/>
          <p:cNvPicPr>
            <a:picLocks noChangeAspect="1" noChangeArrowheads="1"/>
          </p:cNvPicPr>
          <p:nvPr/>
        </p:nvPicPr>
        <p:blipFill>
          <a:blip r:embed="rId2"/>
          <a:srcRect/>
          <a:stretch>
            <a:fillRect/>
          </a:stretch>
        </p:blipFill>
        <p:spPr bwMode="auto">
          <a:xfrm>
            <a:off x="1061867" y="1292352"/>
            <a:ext cx="2900533" cy="1984248"/>
          </a:xfrm>
          <a:prstGeom prst="rect">
            <a:avLst/>
          </a:prstGeom>
          <a:solidFill>
            <a:srgbClr val="CCFFCC"/>
          </a:solidFill>
          <a:ln w="9525">
            <a:solidFill>
              <a:srgbClr val="000000"/>
            </a:solidFill>
            <a:miter lim="800000"/>
            <a:headEnd/>
            <a:tailEnd/>
          </a:ln>
        </p:spPr>
      </p:pic>
      <p:pic>
        <p:nvPicPr>
          <p:cNvPr id="33796" name="Picture 5" descr="9"/>
          <p:cNvPicPr>
            <a:picLocks noChangeAspect="1" noChangeArrowheads="1"/>
          </p:cNvPicPr>
          <p:nvPr/>
        </p:nvPicPr>
        <p:blipFill>
          <a:blip r:embed="rId3"/>
          <a:srcRect/>
          <a:stretch>
            <a:fillRect/>
          </a:stretch>
        </p:blipFill>
        <p:spPr bwMode="auto">
          <a:xfrm>
            <a:off x="5029200" y="1292352"/>
            <a:ext cx="2900533" cy="1984248"/>
          </a:xfrm>
          <a:prstGeom prst="rect">
            <a:avLst/>
          </a:prstGeom>
          <a:solidFill>
            <a:srgbClr val="CCFFCC"/>
          </a:solidFill>
          <a:ln w="9525">
            <a:solidFill>
              <a:srgbClr val="000000"/>
            </a:solidFill>
            <a:miter lim="800000"/>
            <a:headEnd/>
            <a:tailEnd/>
          </a:ln>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Using Graphic Calculator to Solve Systems of Equations (cont.)</a:t>
            </a:r>
          </a:p>
        </p:txBody>
      </p:sp>
      <p:sp>
        <p:nvSpPr>
          <p:cNvPr id="34819" name="Rectangle 3"/>
          <p:cNvSpPr>
            <a:spLocks noGrp="1"/>
          </p:cNvSpPr>
          <p:nvPr>
            <p:ph idx="1"/>
          </p:nvPr>
        </p:nvSpPr>
        <p:spPr>
          <a:prstGeom prst="rect">
            <a:avLst/>
          </a:prstGeom>
        </p:spPr>
        <p:txBody>
          <a:bodyPr/>
          <a:lstStyle/>
          <a:p>
            <a:pPr marL="1143000" indent="-1143000">
              <a:buFont typeface="Courier New" pitchFamily="49" charset="0"/>
              <a:buNone/>
            </a:pPr>
            <a:r>
              <a:rPr lang="en-US" b="1" i="0" dirty="0">
                <a:solidFill>
                  <a:schemeClr val="tx1"/>
                </a:solidFill>
              </a:rPr>
              <a:t>Step 4:	</a:t>
            </a:r>
            <a:r>
              <a:rPr lang="en-US" i="0" dirty="0">
                <a:solidFill>
                  <a:schemeClr val="tx1"/>
                </a:solidFill>
              </a:rPr>
              <a:t>Press             &gt; </a:t>
            </a:r>
            <a:r>
              <a:rPr lang="en-US" i="0" dirty="0">
                <a:solidFill>
                  <a:srgbClr val="0000FF"/>
                </a:solidFill>
                <a:latin typeface="Ti86pc" pitchFamily="49" charset="0"/>
              </a:rPr>
              <a:t>QUIT</a:t>
            </a:r>
            <a:r>
              <a:rPr lang="en-US" i="0" dirty="0">
                <a:solidFill>
                  <a:schemeClr val="tx1"/>
                </a:solidFill>
              </a:rPr>
              <a:t>, press             &gt; </a:t>
            </a:r>
            <a:r>
              <a:rPr lang="en-US" i="0" dirty="0">
                <a:solidFill>
                  <a:srgbClr val="0000FF"/>
                </a:solidFill>
                <a:latin typeface="Ti86pc" pitchFamily="49" charset="0"/>
              </a:rPr>
              <a:t>MATRIX</a:t>
            </a:r>
            <a:r>
              <a:rPr lang="en-US" i="0" dirty="0">
                <a:solidFill>
                  <a:srgbClr val="007D00"/>
                </a:solidFill>
              </a:rPr>
              <a:t> </a:t>
            </a:r>
            <a:r>
              <a:rPr lang="en-US" i="0" dirty="0">
                <a:solidFill>
                  <a:schemeClr val="tx1"/>
                </a:solidFill>
              </a:rPr>
              <a:t>again, go to </a:t>
            </a:r>
            <a:r>
              <a:rPr lang="en-US" i="0" dirty="0">
                <a:solidFill>
                  <a:schemeClr val="tx1"/>
                </a:solidFill>
                <a:latin typeface="Ti86pc" pitchFamily="49" charset="0"/>
              </a:rPr>
              <a:t>MATH</a:t>
            </a:r>
            <a:r>
              <a:rPr lang="en-US" i="0" dirty="0">
                <a:solidFill>
                  <a:schemeClr val="tx1"/>
                </a:solidFill>
              </a:rPr>
              <a:t>; move the cursor down to </a:t>
            </a:r>
            <a:r>
              <a:rPr lang="en-US" i="0" dirty="0">
                <a:solidFill>
                  <a:schemeClr val="tx1"/>
                </a:solidFill>
                <a:latin typeface="Ti86pc" pitchFamily="49" charset="0"/>
              </a:rPr>
              <a:t>A:ref(</a:t>
            </a:r>
            <a:r>
              <a:rPr lang="en-US" i="0" dirty="0">
                <a:solidFill>
                  <a:schemeClr val="tx1"/>
                </a:solidFill>
              </a:rPr>
              <a:t>; press            . The display will appear as shown.</a:t>
            </a:r>
            <a:r>
              <a:rPr lang="en-US" dirty="0">
                <a:solidFill>
                  <a:schemeClr val="tx1"/>
                </a:solidFill>
              </a:rPr>
              <a:t> </a:t>
            </a:r>
          </a:p>
        </p:txBody>
      </p:sp>
      <p:pic>
        <p:nvPicPr>
          <p:cNvPr id="34820" name="Picture 4" descr="2ND"/>
          <p:cNvPicPr>
            <a:picLocks noChangeAspect="1" noChangeArrowheads="1"/>
          </p:cNvPicPr>
          <p:nvPr/>
        </p:nvPicPr>
        <p:blipFill>
          <a:blip r:embed="rId2"/>
          <a:srcRect/>
          <a:stretch>
            <a:fillRect/>
          </a:stretch>
        </p:blipFill>
        <p:spPr bwMode="auto">
          <a:xfrm>
            <a:off x="2500532" y="1377459"/>
            <a:ext cx="914400" cy="447953"/>
          </a:xfrm>
          <a:prstGeom prst="rect">
            <a:avLst/>
          </a:prstGeom>
          <a:noFill/>
          <a:ln w="9525">
            <a:noFill/>
            <a:miter lim="800000"/>
            <a:headEnd/>
            <a:tailEnd/>
          </a:ln>
        </p:spPr>
      </p:pic>
      <p:pic>
        <p:nvPicPr>
          <p:cNvPr id="34821" name="Picture 5" descr="2ND"/>
          <p:cNvPicPr>
            <a:picLocks noChangeAspect="1" noChangeArrowheads="1"/>
          </p:cNvPicPr>
          <p:nvPr/>
        </p:nvPicPr>
        <p:blipFill>
          <a:blip r:embed="rId2"/>
          <a:srcRect/>
          <a:stretch>
            <a:fillRect/>
          </a:stretch>
        </p:blipFill>
        <p:spPr bwMode="auto">
          <a:xfrm>
            <a:off x="5596596" y="1371600"/>
            <a:ext cx="914400" cy="447952"/>
          </a:xfrm>
          <a:prstGeom prst="rect">
            <a:avLst/>
          </a:prstGeom>
          <a:noFill/>
          <a:ln w="9525">
            <a:noFill/>
            <a:miter lim="800000"/>
            <a:headEnd/>
            <a:tailEnd/>
          </a:ln>
        </p:spPr>
      </p:pic>
      <p:pic>
        <p:nvPicPr>
          <p:cNvPr id="34823" name="Picture 7" descr="9"/>
          <p:cNvPicPr>
            <a:picLocks noChangeAspect="1" noChangeArrowheads="1"/>
          </p:cNvPicPr>
          <p:nvPr/>
        </p:nvPicPr>
        <p:blipFill>
          <a:blip r:embed="rId3"/>
          <a:srcRect/>
          <a:stretch>
            <a:fillRect/>
          </a:stretch>
        </p:blipFill>
        <p:spPr bwMode="auto">
          <a:xfrm>
            <a:off x="3121582" y="3425952"/>
            <a:ext cx="2900836" cy="1984248"/>
          </a:xfrm>
          <a:prstGeom prst="rect">
            <a:avLst/>
          </a:prstGeom>
          <a:solidFill>
            <a:srgbClr val="CCFFCC"/>
          </a:solidFill>
          <a:ln w="9525">
            <a:solidFill>
              <a:srgbClr val="000000"/>
            </a:solidFill>
            <a:miter lim="800000"/>
            <a:headEnd/>
            <a:tailEnd/>
          </a:ln>
        </p:spPr>
      </p:pic>
      <p:pic>
        <p:nvPicPr>
          <p:cNvPr id="8" name="Picture 1"/>
          <p:cNvPicPr>
            <a:picLocks noChangeAspect="1" noChangeArrowheads="1"/>
          </p:cNvPicPr>
          <p:nvPr/>
        </p:nvPicPr>
        <p:blipFill>
          <a:blip r:embed="rId4"/>
          <a:srcRect/>
          <a:stretch>
            <a:fillRect/>
          </a:stretch>
        </p:blipFill>
        <p:spPr bwMode="auto">
          <a:xfrm>
            <a:off x="3900268" y="2271932"/>
            <a:ext cx="914400" cy="44636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tx1"/>
                </a:solidFill>
              </a:rPr>
              <a:t>Elementary Row Operations</a:t>
            </a:r>
          </a:p>
        </p:txBody>
      </p:sp>
      <p:sp>
        <p:nvSpPr>
          <p:cNvPr id="6147" name="Rectangle 3"/>
          <p:cNvSpPr>
            <a:spLocks noGrp="1"/>
          </p:cNvSpPr>
          <p:nvPr>
            <p:ph idx="1"/>
          </p:nvPr>
        </p:nvSpPr>
        <p:spPr>
          <a:xfrm>
            <a:off x="457200" y="1280160"/>
            <a:ext cx="8229600" cy="3453253"/>
          </a:xfrm>
          <a:prstGeom prst="rect">
            <a:avLst/>
          </a:prstGeom>
          <a:solidFill>
            <a:srgbClr val="FFFFCC"/>
          </a:solidFill>
          <a:ln w="28575">
            <a:solidFill>
              <a:srgbClr val="000000"/>
            </a:solidFill>
          </a:ln>
        </p:spPr>
        <p:txBody>
          <a:bodyPr>
            <a:spAutoFit/>
          </a:bodyPr>
          <a:lstStyle/>
          <a:p>
            <a:pPr marL="0" indent="0" algn="ctr" eaLnBrk="1" hangingPunct="1">
              <a:buFont typeface="Courier New" pitchFamily="49" charset="0"/>
              <a:buNone/>
              <a:tabLst>
                <a:tab pos="457200" algn="l"/>
              </a:tabLst>
            </a:pPr>
            <a:r>
              <a:rPr lang="en-US" b="1" i="0" dirty="0">
                <a:solidFill>
                  <a:srgbClr val="000000"/>
                </a:solidFill>
              </a:rPr>
              <a:t>Elementary Row Operations </a:t>
            </a:r>
          </a:p>
          <a:p>
            <a:pPr marL="0" indent="0" eaLnBrk="1" hangingPunct="1">
              <a:buFont typeface="Courier New" pitchFamily="49" charset="0"/>
              <a:buNone/>
              <a:tabLst>
                <a:tab pos="457200" algn="l"/>
              </a:tabLst>
            </a:pPr>
            <a:r>
              <a:rPr lang="en-US" b="1" i="0" dirty="0">
                <a:solidFill>
                  <a:srgbClr val="000000"/>
                </a:solidFill>
              </a:rPr>
              <a:t>1.	</a:t>
            </a:r>
            <a:r>
              <a:rPr lang="en-US" i="0" dirty="0">
                <a:solidFill>
                  <a:srgbClr val="000000"/>
                </a:solidFill>
              </a:rPr>
              <a:t>Interchange two rows.</a:t>
            </a:r>
          </a:p>
          <a:p>
            <a:pPr marL="0" indent="0" eaLnBrk="1" hangingPunct="1">
              <a:buFont typeface="Courier New" pitchFamily="49" charset="0"/>
              <a:buNone/>
              <a:tabLst>
                <a:tab pos="457200" algn="l"/>
              </a:tabLst>
            </a:pPr>
            <a:r>
              <a:rPr lang="en-US" b="1" i="0" dirty="0">
                <a:solidFill>
                  <a:srgbClr val="000000"/>
                </a:solidFill>
              </a:rPr>
              <a:t>2.	</a:t>
            </a:r>
            <a:r>
              <a:rPr lang="en-US" i="0" dirty="0">
                <a:solidFill>
                  <a:srgbClr val="000000"/>
                </a:solidFill>
              </a:rPr>
              <a:t>Multiply a row by a nonzero constant.</a:t>
            </a:r>
          </a:p>
          <a:p>
            <a:pPr marL="0" indent="0" eaLnBrk="1" hangingPunct="1">
              <a:buFont typeface="Courier New" pitchFamily="49" charset="0"/>
              <a:buNone/>
              <a:tabLst>
                <a:tab pos="457200" algn="l"/>
              </a:tabLst>
            </a:pPr>
            <a:r>
              <a:rPr lang="en-US" b="1" i="0" dirty="0">
                <a:solidFill>
                  <a:srgbClr val="000000"/>
                </a:solidFill>
              </a:rPr>
              <a:t>3.	</a:t>
            </a:r>
            <a:r>
              <a:rPr lang="en-US" i="0" dirty="0">
                <a:solidFill>
                  <a:srgbClr val="000000"/>
                </a:solidFill>
              </a:rPr>
              <a:t>Add a multiple of a row to another row.</a:t>
            </a:r>
          </a:p>
          <a:p>
            <a:pPr marL="0" indent="0" eaLnBrk="1" hangingPunct="1">
              <a:buFont typeface="Courier New" pitchFamily="49" charset="0"/>
              <a:buNone/>
              <a:tabLst>
                <a:tab pos="457200" algn="l"/>
              </a:tabLst>
            </a:pPr>
            <a:r>
              <a:rPr lang="en-US" i="0" dirty="0">
                <a:solidFill>
                  <a:srgbClr val="000000"/>
                </a:solidFill>
              </a:rPr>
              <a:t>If any elementary row operation is applied to a matrix, the new matrix is said to be </a:t>
            </a:r>
            <a:r>
              <a:rPr lang="en-US" b="1" i="0" dirty="0">
                <a:solidFill>
                  <a:srgbClr val="C00000"/>
                </a:solidFill>
              </a:rPr>
              <a:t>row-equivalent</a:t>
            </a:r>
            <a:r>
              <a:rPr lang="en-US" b="1" i="0" dirty="0">
                <a:solidFill>
                  <a:srgbClr val="000000"/>
                </a:solidFill>
              </a:rPr>
              <a:t> </a:t>
            </a:r>
            <a:r>
              <a:rPr lang="en-US" i="0" dirty="0">
                <a:solidFill>
                  <a:srgbClr val="000000"/>
                </a:solidFill>
              </a:rPr>
              <a:t>to the original matrix.</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Using Graphic Calculator to Solve Systems of Equations (cont.)</a:t>
            </a:r>
          </a:p>
        </p:txBody>
      </p:sp>
      <p:sp>
        <p:nvSpPr>
          <p:cNvPr id="35843" name="Rectangle 3"/>
          <p:cNvSpPr>
            <a:spLocks noGrp="1"/>
          </p:cNvSpPr>
          <p:nvPr>
            <p:ph idx="1"/>
          </p:nvPr>
        </p:nvSpPr>
        <p:spPr>
          <a:prstGeom prst="rect">
            <a:avLst/>
          </a:prstGeom>
        </p:spPr>
        <p:txBody>
          <a:bodyPr/>
          <a:lstStyle/>
          <a:p>
            <a:pPr marL="1143000" indent="-1143000">
              <a:buFont typeface="Courier New" pitchFamily="49" charset="0"/>
              <a:buNone/>
            </a:pPr>
            <a:r>
              <a:rPr lang="en-US" b="1" i="0" dirty="0">
                <a:solidFill>
                  <a:schemeClr val="tx1"/>
                </a:solidFill>
              </a:rPr>
              <a:t>Step 5:	</a:t>
            </a:r>
            <a:r>
              <a:rPr lang="en-US" i="0" dirty="0">
                <a:solidFill>
                  <a:schemeClr val="tx1"/>
                </a:solidFill>
              </a:rPr>
              <a:t>Press             &gt; </a:t>
            </a:r>
            <a:r>
              <a:rPr lang="en-US" i="0" dirty="0">
                <a:solidFill>
                  <a:srgbClr val="0000FF"/>
                </a:solidFill>
                <a:latin typeface="Ti86pc" pitchFamily="49" charset="0"/>
              </a:rPr>
              <a:t>MATRIX</a:t>
            </a:r>
            <a:r>
              <a:rPr lang="en-US" i="0" dirty="0">
                <a:solidFill>
                  <a:schemeClr val="tx1"/>
                </a:solidFill>
              </a:rPr>
              <a:t> again; press            (this selects the matrix A); enter a right parenthesis); press the            key; and choose </a:t>
            </a:r>
            <a:r>
              <a:rPr lang="en-US" i="0" dirty="0">
                <a:solidFill>
                  <a:schemeClr val="tx1"/>
                </a:solidFill>
                <a:latin typeface="Ti86pc" pitchFamily="49" charset="0"/>
              </a:rPr>
              <a:t>1:&gt;Frac</a:t>
            </a:r>
            <a:r>
              <a:rPr lang="en-US" i="0" dirty="0">
                <a:solidFill>
                  <a:schemeClr val="tx1"/>
                </a:solidFill>
              </a:rPr>
              <a:t> by pressing             . The display will appear as shown.</a:t>
            </a:r>
          </a:p>
        </p:txBody>
      </p:sp>
      <p:pic>
        <p:nvPicPr>
          <p:cNvPr id="35844" name="Picture 5" descr="2ND"/>
          <p:cNvPicPr>
            <a:picLocks noChangeAspect="1" noChangeArrowheads="1"/>
          </p:cNvPicPr>
          <p:nvPr/>
        </p:nvPicPr>
        <p:blipFill>
          <a:blip r:embed="rId2"/>
          <a:srcRect/>
          <a:stretch>
            <a:fillRect/>
          </a:stretch>
        </p:blipFill>
        <p:spPr bwMode="auto">
          <a:xfrm>
            <a:off x="2514599" y="1385668"/>
            <a:ext cx="914400" cy="447953"/>
          </a:xfrm>
          <a:prstGeom prst="rect">
            <a:avLst/>
          </a:prstGeom>
          <a:noFill/>
          <a:ln w="9525">
            <a:noFill/>
            <a:miter lim="800000"/>
            <a:headEnd/>
            <a:tailEnd/>
          </a:ln>
        </p:spPr>
      </p:pic>
      <p:pic>
        <p:nvPicPr>
          <p:cNvPr id="35846" name="Picture 7" descr="MATH"/>
          <p:cNvPicPr>
            <a:picLocks noChangeAspect="1" noChangeArrowheads="1"/>
          </p:cNvPicPr>
          <p:nvPr/>
        </p:nvPicPr>
        <p:blipFill>
          <a:blip r:embed="rId3"/>
          <a:srcRect/>
          <a:stretch>
            <a:fillRect/>
          </a:stretch>
        </p:blipFill>
        <p:spPr bwMode="auto">
          <a:xfrm>
            <a:off x="3073400" y="2247899"/>
            <a:ext cx="822960" cy="402908"/>
          </a:xfrm>
          <a:prstGeom prst="rect">
            <a:avLst/>
          </a:prstGeom>
          <a:noFill/>
          <a:ln w="9525">
            <a:noFill/>
            <a:miter lim="800000"/>
            <a:headEnd/>
            <a:tailEnd/>
          </a:ln>
        </p:spPr>
      </p:pic>
      <p:pic>
        <p:nvPicPr>
          <p:cNvPr id="8" name="Picture 4" descr="9"/>
          <p:cNvPicPr>
            <a:picLocks noChangeAspect="1" noChangeArrowheads="1"/>
          </p:cNvPicPr>
          <p:nvPr/>
        </p:nvPicPr>
        <p:blipFill>
          <a:blip r:embed="rId4"/>
          <a:srcRect/>
          <a:stretch>
            <a:fillRect/>
          </a:stretch>
        </p:blipFill>
        <p:spPr bwMode="auto">
          <a:xfrm>
            <a:off x="1981200" y="3730752"/>
            <a:ext cx="2900055" cy="1984248"/>
          </a:xfrm>
          <a:prstGeom prst="rect">
            <a:avLst/>
          </a:prstGeom>
          <a:solidFill>
            <a:srgbClr val="CCFFCC"/>
          </a:solidFill>
          <a:ln w="9525">
            <a:solidFill>
              <a:srgbClr val="000000"/>
            </a:solidFill>
            <a:miter lim="800000"/>
            <a:headEnd/>
            <a:tailEnd/>
          </a:ln>
        </p:spPr>
      </p:pic>
      <p:sp>
        <p:nvSpPr>
          <p:cNvPr id="9" name="Rectangle 8"/>
          <p:cNvSpPr/>
          <p:nvPr/>
        </p:nvSpPr>
        <p:spPr>
          <a:xfrm>
            <a:off x="5029200" y="3276600"/>
            <a:ext cx="3840480" cy="2677656"/>
          </a:xfrm>
          <a:prstGeom prst="rect">
            <a:avLst/>
          </a:prstGeom>
        </p:spPr>
        <p:txBody>
          <a:bodyPr wrap="square">
            <a:spAutoFit/>
          </a:bodyPr>
          <a:lstStyle/>
          <a:p>
            <a:r>
              <a:rPr lang="en-US" sz="2800" b="1" dirty="0"/>
              <a:t>Note: </a:t>
            </a:r>
            <a:r>
              <a:rPr lang="en-US" sz="2800" dirty="0"/>
              <a:t>You must select the matrix from the matrix menu. The calculator will not recognize the matrix if you manually type in [A]. </a:t>
            </a:r>
          </a:p>
        </p:txBody>
      </p:sp>
      <p:pic>
        <p:nvPicPr>
          <p:cNvPr id="10" name="Picture 1"/>
          <p:cNvPicPr>
            <a:picLocks noChangeAspect="1" noChangeArrowheads="1"/>
          </p:cNvPicPr>
          <p:nvPr/>
        </p:nvPicPr>
        <p:blipFill>
          <a:blip r:embed="rId5"/>
          <a:srcRect/>
          <a:stretch>
            <a:fillRect/>
          </a:stretch>
        </p:blipFill>
        <p:spPr bwMode="auto">
          <a:xfrm>
            <a:off x="6795868" y="1416431"/>
            <a:ext cx="914400" cy="446365"/>
          </a:xfrm>
          <a:prstGeom prst="rect">
            <a:avLst/>
          </a:prstGeom>
          <a:noFill/>
          <a:ln w="9525">
            <a:noFill/>
            <a:miter lim="800000"/>
            <a:headEnd/>
            <a:tailEnd/>
          </a:ln>
          <a:effectLst/>
        </p:spPr>
      </p:pic>
      <p:pic>
        <p:nvPicPr>
          <p:cNvPr id="11" name="Picture 1"/>
          <p:cNvPicPr>
            <a:picLocks noChangeAspect="1" noChangeArrowheads="1"/>
          </p:cNvPicPr>
          <p:nvPr/>
        </p:nvPicPr>
        <p:blipFill>
          <a:blip r:embed="rId5"/>
          <a:srcRect/>
          <a:stretch>
            <a:fillRect/>
          </a:stretch>
        </p:blipFill>
        <p:spPr bwMode="auto">
          <a:xfrm>
            <a:off x="2909668" y="2681068"/>
            <a:ext cx="914400" cy="44636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4: Using Graphic Calculator to Solve Systems of Equations (cont.)</a:t>
            </a:r>
          </a:p>
        </p:txBody>
      </p:sp>
      <p:sp>
        <p:nvSpPr>
          <p:cNvPr id="37891" name="Rectangle 3"/>
          <p:cNvSpPr>
            <a:spLocks noGrp="1"/>
          </p:cNvSpPr>
          <p:nvPr>
            <p:ph idx="1"/>
          </p:nvPr>
        </p:nvSpPr>
        <p:spPr>
          <a:xfrm>
            <a:off x="457200" y="1280160"/>
            <a:ext cx="8229600" cy="4918269"/>
          </a:xfrm>
          <a:prstGeom prst="rect">
            <a:avLst/>
          </a:prstGeom>
        </p:spPr>
        <p:txBody>
          <a:bodyPr>
            <a:spAutoFit/>
          </a:bodyPr>
          <a:lstStyle/>
          <a:p>
            <a:pPr marL="1143000" indent="-1143000">
              <a:buFont typeface="Courier New" pitchFamily="49" charset="0"/>
              <a:buNone/>
            </a:pPr>
            <a:r>
              <a:rPr lang="en-US" b="1" i="0" dirty="0">
                <a:solidFill>
                  <a:schemeClr val="tx1"/>
                </a:solidFill>
              </a:rPr>
              <a:t>Step 6:	</a:t>
            </a:r>
            <a:r>
              <a:rPr lang="en-US" i="0" dirty="0">
                <a:solidFill>
                  <a:schemeClr val="tx1"/>
                </a:solidFill>
              </a:rPr>
              <a:t>Press            and the row echelon form of matrix will appear as follows.</a:t>
            </a:r>
          </a:p>
          <a:p>
            <a:pPr marL="1143000" indent="-1143000">
              <a:buFont typeface="Courier New" pitchFamily="49" charset="0"/>
              <a:buNone/>
            </a:pPr>
            <a:endParaRPr lang="en-US" b="1" i="0" dirty="0">
              <a:solidFill>
                <a:schemeClr val="tx1"/>
              </a:solidFill>
            </a:endParaRPr>
          </a:p>
          <a:p>
            <a:pPr marL="1143000" indent="-1143000">
              <a:buFont typeface="Courier New" pitchFamily="49" charset="0"/>
              <a:buNone/>
            </a:pPr>
            <a:endParaRPr lang="en-US" b="1" dirty="0">
              <a:solidFill>
                <a:schemeClr val="tx1"/>
              </a:solidFill>
            </a:endParaRPr>
          </a:p>
          <a:p>
            <a:pPr marL="1143000" indent="-1143000">
              <a:buFont typeface="Courier New" pitchFamily="49" charset="0"/>
              <a:buNone/>
            </a:pPr>
            <a:endParaRPr lang="en-US" b="1" i="0" dirty="0">
              <a:solidFill>
                <a:schemeClr val="tx1"/>
              </a:solidFill>
            </a:endParaRPr>
          </a:p>
          <a:p>
            <a:pPr marL="1143000" indent="-1143000">
              <a:buFont typeface="Courier New" pitchFamily="49" charset="0"/>
              <a:buNone/>
            </a:pPr>
            <a:endParaRPr lang="en-US" b="1" dirty="0">
              <a:solidFill>
                <a:schemeClr val="tx1"/>
              </a:solidFill>
            </a:endParaRPr>
          </a:p>
          <a:p>
            <a:pPr marL="1143000" indent="-1143000">
              <a:buFont typeface="Courier New" pitchFamily="49" charset="0"/>
              <a:buNone/>
            </a:pPr>
            <a:r>
              <a:rPr lang="en-US" b="1" i="0" dirty="0">
                <a:solidFill>
                  <a:schemeClr val="tx1"/>
                </a:solidFill>
              </a:rPr>
              <a:t>	Note:  </a:t>
            </a:r>
            <a:r>
              <a:rPr lang="en-US" i="0" dirty="0">
                <a:solidFill>
                  <a:schemeClr val="tx1"/>
                </a:solidFill>
              </a:rPr>
              <a:t>To see the rest of the matrix move the cursor on the screen to the right.</a:t>
            </a:r>
          </a:p>
          <a:p>
            <a:pPr marL="1143000" indent="-1143000">
              <a:spcBef>
                <a:spcPts val="0"/>
              </a:spcBef>
              <a:buFont typeface="Courier New" pitchFamily="49" charset="0"/>
              <a:buNone/>
            </a:pPr>
            <a:r>
              <a:rPr lang="en-US" i="0" dirty="0">
                <a:solidFill>
                  <a:schemeClr val="tx1"/>
                </a:solidFill>
              </a:rPr>
              <a:t>	With back substitution we get the following solution (3, 1, </a:t>
            </a:r>
            <a:r>
              <a:rPr lang="en-US" i="0" dirty="0">
                <a:solidFill>
                  <a:schemeClr val="tx1"/>
                </a:solidFill>
                <a:latin typeface="Symbol" pitchFamily="18" charset="2"/>
              </a:rPr>
              <a:t>-</a:t>
            </a:r>
            <a:r>
              <a:rPr lang="en-US" i="0" dirty="0">
                <a:solidFill>
                  <a:schemeClr val="tx1"/>
                </a:solidFill>
              </a:rPr>
              <a:t>4).</a:t>
            </a:r>
          </a:p>
        </p:txBody>
      </p:sp>
      <p:pic>
        <p:nvPicPr>
          <p:cNvPr id="5" name="Picture 4" descr="9"/>
          <p:cNvPicPr>
            <a:picLocks noChangeAspect="1" noChangeArrowheads="1"/>
          </p:cNvPicPr>
          <p:nvPr/>
        </p:nvPicPr>
        <p:blipFill>
          <a:blip r:embed="rId2"/>
          <a:srcRect/>
          <a:stretch>
            <a:fillRect/>
          </a:stretch>
        </p:blipFill>
        <p:spPr bwMode="auto">
          <a:xfrm>
            <a:off x="3121822" y="2282952"/>
            <a:ext cx="2900356" cy="1984248"/>
          </a:xfrm>
          <a:prstGeom prst="rect">
            <a:avLst/>
          </a:prstGeom>
          <a:solidFill>
            <a:srgbClr val="CCFFCC"/>
          </a:solidFill>
          <a:ln w="9525">
            <a:solidFill>
              <a:srgbClr val="000000"/>
            </a:solidFill>
            <a:miter lim="800000"/>
            <a:headEnd/>
            <a:tailEnd/>
          </a:ln>
        </p:spPr>
      </p:pic>
      <p:pic>
        <p:nvPicPr>
          <p:cNvPr id="6" name="Picture 1"/>
          <p:cNvPicPr>
            <a:picLocks noChangeAspect="1" noChangeArrowheads="1"/>
          </p:cNvPicPr>
          <p:nvPr/>
        </p:nvPicPr>
        <p:blipFill>
          <a:blip r:embed="rId3"/>
          <a:srcRect/>
          <a:stretch>
            <a:fillRect/>
          </a:stretch>
        </p:blipFill>
        <p:spPr bwMode="auto">
          <a:xfrm>
            <a:off x="2452468" y="1413804"/>
            <a:ext cx="914400" cy="44636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1">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p:spPr>
        <p:txBody>
          <a:bodyPr/>
          <a:lstStyle/>
          <a:p>
            <a:r>
              <a:rPr lang="en-US" sz="3200" dirty="0">
                <a:solidFill>
                  <a:schemeClr val="accent1"/>
                </a:solidFill>
              </a:rPr>
              <a:t>Practice Problem</a:t>
            </a:r>
          </a:p>
        </p:txBody>
      </p:sp>
      <p:sp>
        <p:nvSpPr>
          <p:cNvPr id="39939" name="Rectangle 3"/>
          <p:cNvSpPr>
            <a:spLocks noGrp="1"/>
          </p:cNvSpPr>
          <p:nvPr>
            <p:ph idx="1"/>
          </p:nvPr>
        </p:nvSpPr>
        <p:spPr>
          <a:xfrm>
            <a:off x="457200" y="1280160"/>
            <a:ext cx="8229600" cy="3453253"/>
          </a:xfrm>
          <a:prstGeom prst="rect">
            <a:avLst/>
          </a:prstGeom>
          <a:solidFill>
            <a:srgbClr val="FFFFCC"/>
          </a:solidFill>
          <a:ln w="28575">
            <a:solidFill>
              <a:srgbClr val="000000"/>
            </a:solidFill>
          </a:ln>
        </p:spPr>
        <p:txBody>
          <a:bodyPr>
            <a:spAutoFit/>
          </a:bodyPr>
          <a:lstStyle/>
          <a:p>
            <a:pPr marL="7938" indent="-7938">
              <a:buFont typeface="Courier New" pitchFamily="49" charset="0"/>
              <a:buNone/>
            </a:pPr>
            <a:r>
              <a:rPr lang="en-US" i="0" dirty="0">
                <a:solidFill>
                  <a:srgbClr val="000000"/>
                </a:solidFill>
              </a:rPr>
              <a:t>Solve the following system of linear equations by using the Gaussian elimination method with back substitution.</a:t>
            </a:r>
          </a:p>
          <a:p>
            <a:pPr marL="7938" indent="-7938">
              <a:buFont typeface="Courier New" pitchFamily="49" charset="0"/>
              <a:buNone/>
            </a:pPr>
            <a:endParaRPr lang="en-US" dirty="0">
              <a:solidFill>
                <a:srgbClr val="000000"/>
              </a:solidFill>
            </a:endParaRPr>
          </a:p>
          <a:p>
            <a:pPr marL="7938" indent="-7938">
              <a:buFont typeface="Courier New" pitchFamily="49" charset="0"/>
              <a:buNone/>
            </a:pPr>
            <a:endParaRPr lang="en-US" i="0" dirty="0">
              <a:solidFill>
                <a:srgbClr val="000000"/>
              </a:solidFill>
            </a:endParaRPr>
          </a:p>
          <a:p>
            <a:pPr marL="7938" indent="-7938">
              <a:buFont typeface="Courier New" pitchFamily="49" charset="0"/>
              <a:buNone/>
            </a:pPr>
            <a:endParaRPr lang="en-US" dirty="0">
              <a:solidFill>
                <a:srgbClr val="000000"/>
              </a:solidFill>
            </a:endParaRPr>
          </a:p>
          <a:p>
            <a:pPr marL="7938" indent="-7938">
              <a:buFont typeface="Courier New" pitchFamily="49" charset="0"/>
              <a:buNone/>
            </a:pPr>
            <a:endParaRPr lang="en-US" i="0" dirty="0">
              <a:solidFill>
                <a:srgbClr val="000000"/>
              </a:solidFill>
            </a:endParaRPr>
          </a:p>
        </p:txBody>
      </p:sp>
      <p:graphicFrame>
        <p:nvGraphicFramePr>
          <p:cNvPr id="39940" name="Object 4"/>
          <p:cNvGraphicFramePr>
            <a:graphicFrameLocks noChangeAspect="1"/>
          </p:cNvGraphicFramePr>
          <p:nvPr/>
        </p:nvGraphicFramePr>
        <p:xfrm>
          <a:off x="3352800" y="2705100"/>
          <a:ext cx="2438400" cy="1562100"/>
        </p:xfrm>
        <a:graphic>
          <a:graphicData uri="http://schemas.openxmlformats.org/presentationml/2006/ole">
            <mc:AlternateContent xmlns:mc="http://schemas.openxmlformats.org/markup-compatibility/2006">
              <mc:Choice xmlns:v="urn:schemas-microsoft-com:vml" Requires="v">
                <p:oleObj spid="_x0000_s21508" name="Equation" r:id="rId3" imgW="2438400" imgH="1562100" progId="Equation.DSMT4">
                  <p:embed/>
                </p:oleObj>
              </mc:Choice>
              <mc:Fallback>
                <p:oleObj name="Equation" r:id="rId3" imgW="2438400" imgH="15621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705100"/>
                        <a:ext cx="2438400" cy="156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p:cNvSpPr>
          <p:nvPr>
            <p:ph type="title"/>
          </p:nvPr>
        </p:nvSpPr>
        <p:spPr>
          <a:prstGeom prst="rect">
            <a:avLst/>
          </a:prstGeom>
        </p:spPr>
        <p:txBody>
          <a:bodyPr/>
          <a:lstStyle/>
          <a:p>
            <a:r>
              <a:rPr lang="en-US" sz="3200" dirty="0">
                <a:solidFill>
                  <a:schemeClr val="accent1"/>
                </a:solidFill>
              </a:rPr>
              <a:t>Practice Problem Answer</a:t>
            </a:r>
          </a:p>
        </p:txBody>
      </p:sp>
      <p:graphicFrame>
        <p:nvGraphicFramePr>
          <p:cNvPr id="40963" name="Object 5"/>
          <p:cNvGraphicFramePr>
            <a:graphicFrameLocks noChangeAspect="1"/>
          </p:cNvGraphicFramePr>
          <p:nvPr/>
        </p:nvGraphicFramePr>
        <p:xfrm>
          <a:off x="530352" y="1371600"/>
          <a:ext cx="1219200" cy="469900"/>
        </p:xfrm>
        <a:graphic>
          <a:graphicData uri="http://schemas.openxmlformats.org/presentationml/2006/ole">
            <mc:AlternateContent xmlns:mc="http://schemas.openxmlformats.org/markup-compatibility/2006">
              <mc:Choice xmlns:v="urn:schemas-microsoft-com:vml" Requires="v">
                <p:oleObj spid="_x0000_s22532" name="Equation" r:id="rId3" imgW="1218960" imgH="469800" progId="Equation.DSMT4">
                  <p:embed/>
                </p:oleObj>
              </mc:Choice>
              <mc:Fallback>
                <p:oleObj name="Equation" r:id="rId3" imgW="1218960" imgH="4698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371600"/>
                        <a:ext cx="1219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Coefficient and Augmented Matrices</a:t>
            </a:r>
          </a:p>
        </p:txBody>
      </p:sp>
      <p:sp>
        <p:nvSpPr>
          <p:cNvPr id="7171" name="Rectangle 3"/>
          <p:cNvSpPr>
            <a:spLocks noGrp="1"/>
          </p:cNvSpPr>
          <p:nvPr>
            <p:ph idx="1"/>
          </p:nvPr>
        </p:nvSpPr>
        <p:spPr>
          <a:prstGeom prst="rect">
            <a:avLst/>
          </a:prstGeom>
          <a:noFill/>
        </p:spPr>
        <p:txBody>
          <a:bodyPr>
            <a:spAutoFit/>
          </a:bodyPr>
          <a:lstStyle/>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r>
              <a:rPr lang="en-US" i="0" dirty="0">
                <a:solidFill>
                  <a:schemeClr val="tx1"/>
                </a:solidFill>
              </a:rPr>
              <a:t>write the corresponding coefficient matrix and the corresponding augmented matrix.</a:t>
            </a:r>
            <a:endParaRPr lang="en-US" b="1" i="0" dirty="0">
              <a:solidFill>
                <a:schemeClr val="tx1"/>
              </a:solidFill>
            </a:endParaRPr>
          </a:p>
          <a:p>
            <a:pPr marL="0" indent="0">
              <a:buFont typeface="Courier New" pitchFamily="49" charset="0"/>
              <a:buNone/>
            </a:pPr>
            <a:r>
              <a:rPr lang="en-US" b="1" i="0" dirty="0">
                <a:solidFill>
                  <a:schemeClr val="tx1"/>
                </a:solidFill>
              </a:rPr>
              <a:t>Solution</a:t>
            </a:r>
          </a:p>
          <a:p>
            <a:pPr marL="0" indent="0">
              <a:buFont typeface="Courier New" pitchFamily="49" charset="0"/>
              <a:buNone/>
            </a:pPr>
            <a:endParaRPr lang="en-US" b="1" i="0" dirty="0">
              <a:solidFill>
                <a:schemeClr val="tx1"/>
              </a:solidFill>
            </a:endParaRPr>
          </a:p>
          <a:p>
            <a:pPr marL="0" indent="0">
              <a:buFont typeface="Courier New" pitchFamily="49" charset="0"/>
              <a:buNone/>
            </a:pPr>
            <a:endParaRPr lang="en-US" b="1" i="0" dirty="0">
              <a:solidFill>
                <a:schemeClr val="tx1"/>
              </a:solidFill>
            </a:endParaRPr>
          </a:p>
          <a:p>
            <a:pPr marL="0" indent="0">
              <a:buFont typeface="Courier New" pitchFamily="49" charset="0"/>
              <a:buNone/>
            </a:pPr>
            <a:r>
              <a:rPr lang="en-US" b="1" i="0" dirty="0">
                <a:solidFill>
                  <a:schemeClr val="tx1"/>
                </a:solidFill>
              </a:rPr>
              <a:t>	</a:t>
            </a:r>
          </a:p>
        </p:txBody>
      </p:sp>
      <p:graphicFrame>
        <p:nvGraphicFramePr>
          <p:cNvPr id="7172" name="Object 5"/>
          <p:cNvGraphicFramePr>
            <a:graphicFrameLocks noChangeAspect="1"/>
          </p:cNvGraphicFramePr>
          <p:nvPr/>
        </p:nvGraphicFramePr>
        <p:xfrm>
          <a:off x="533400" y="1295400"/>
          <a:ext cx="5511800" cy="1549400"/>
        </p:xfrm>
        <a:graphic>
          <a:graphicData uri="http://schemas.openxmlformats.org/presentationml/2006/ole">
            <mc:AlternateContent xmlns:mc="http://schemas.openxmlformats.org/markup-compatibility/2006">
              <mc:Choice xmlns:v="urn:schemas-microsoft-com:vml" Requires="v">
                <p:oleObj spid="_x0000_s1032" name="Equation" r:id="rId3" imgW="5511800" imgH="1549400" progId="Equation.DSMT4">
                  <p:embed/>
                </p:oleObj>
              </mc:Choice>
              <mc:Fallback>
                <p:oleObj name="Equation" r:id="rId3" imgW="5511800" imgH="15494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5511800" cy="154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3" name="Object 6"/>
          <p:cNvGraphicFramePr>
            <a:graphicFrameLocks noChangeAspect="1"/>
          </p:cNvGraphicFramePr>
          <p:nvPr/>
        </p:nvGraphicFramePr>
        <p:xfrm>
          <a:off x="2063750" y="3886200"/>
          <a:ext cx="2679700" cy="2057400"/>
        </p:xfrm>
        <a:graphic>
          <a:graphicData uri="http://schemas.openxmlformats.org/presentationml/2006/ole">
            <mc:AlternateContent xmlns:mc="http://schemas.openxmlformats.org/markup-compatibility/2006">
              <mc:Choice xmlns:v="urn:schemas-microsoft-com:vml" Requires="v">
                <p:oleObj spid="_x0000_s1033" name="Equation" r:id="rId5" imgW="2679700" imgH="2057400" progId="Equation.DSMT4">
                  <p:embed/>
                </p:oleObj>
              </mc:Choice>
              <mc:Fallback>
                <p:oleObj name="Equation" r:id="rId5" imgW="2679700" imgH="20574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63750" y="3886200"/>
                        <a:ext cx="2679700" cy="205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4" name="Object 7"/>
          <p:cNvGraphicFramePr>
            <a:graphicFrameLocks noChangeAspect="1"/>
          </p:cNvGraphicFramePr>
          <p:nvPr/>
        </p:nvGraphicFramePr>
        <p:xfrm>
          <a:off x="5219700" y="3879850"/>
          <a:ext cx="2794000" cy="2057400"/>
        </p:xfrm>
        <a:graphic>
          <a:graphicData uri="http://schemas.openxmlformats.org/presentationml/2006/ole">
            <mc:AlternateContent xmlns:mc="http://schemas.openxmlformats.org/markup-compatibility/2006">
              <mc:Choice xmlns:v="urn:schemas-microsoft-com:vml" Requires="v">
                <p:oleObj spid="_x0000_s1034" name="Equation" r:id="rId7" imgW="2794000" imgH="2057400" progId="Equation.DSMT4">
                  <p:embed/>
                </p:oleObj>
              </mc:Choice>
              <mc:Fallback>
                <p:oleObj name="Equation" r:id="rId7" imgW="2794000" imgH="205740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19700" y="3879850"/>
                        <a:ext cx="2794000" cy="205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Coefficient and Augmented Matrices (cont.)</a:t>
            </a:r>
          </a:p>
        </p:txBody>
      </p:sp>
      <p:sp>
        <p:nvSpPr>
          <p:cNvPr id="8195" name="Rectangle 3"/>
          <p:cNvSpPr>
            <a:spLocks noGrp="1"/>
          </p:cNvSpPr>
          <p:nvPr>
            <p:ph idx="1"/>
          </p:nvPr>
        </p:nvSpPr>
        <p:spPr>
          <a:prstGeom prst="rect">
            <a:avLst/>
          </a:prstGeom>
        </p:spPr>
        <p:txBody>
          <a:bodyPr/>
          <a:lstStyle/>
          <a:p>
            <a:pPr marL="0" indent="0">
              <a:buFont typeface="Courier New" pitchFamily="49" charset="0"/>
              <a:buNone/>
              <a:tabLst>
                <a:tab pos="457200" algn="l"/>
              </a:tabLst>
            </a:pPr>
            <a:r>
              <a:rPr lang="en-US" b="1" i="0" dirty="0">
                <a:solidFill>
                  <a:schemeClr val="tx1"/>
                </a:solidFill>
              </a:rPr>
              <a:t>b.	</a:t>
            </a:r>
            <a:r>
              <a:rPr lang="en-US" i="0" dirty="0">
                <a:solidFill>
                  <a:schemeClr val="tx1"/>
                </a:solidFill>
              </a:rPr>
              <a:t>In the augmented matrix in Example 1a, interchange </a:t>
            </a:r>
          </a:p>
          <a:p>
            <a:pPr marL="0" indent="0">
              <a:buFont typeface="Courier New" pitchFamily="49" charset="0"/>
              <a:buNone/>
              <a:tabLst>
                <a:tab pos="457200" algn="l"/>
              </a:tabLst>
            </a:pPr>
            <a:endParaRPr lang="en-US" sz="800" i="0" dirty="0">
              <a:solidFill>
                <a:schemeClr val="tx1"/>
              </a:solidFill>
            </a:endParaRPr>
          </a:p>
          <a:p>
            <a:pPr marL="0" indent="0">
              <a:buFont typeface="Courier New" pitchFamily="49" charset="0"/>
              <a:buNone/>
              <a:tabLst>
                <a:tab pos="457200" algn="l"/>
              </a:tabLst>
            </a:pPr>
            <a:r>
              <a:rPr lang="en-US" i="0" dirty="0">
                <a:solidFill>
                  <a:schemeClr val="tx1"/>
                </a:solidFill>
              </a:rPr>
              <a:t>	rows 1 and 2 and multiply row 3 by </a:t>
            </a:r>
            <a:r>
              <a:rPr lang="en-US" dirty="0">
                <a:solidFill>
                  <a:schemeClr val="tx1"/>
                </a:solidFill>
              </a:rPr>
              <a:t> </a:t>
            </a:r>
          </a:p>
          <a:p>
            <a:pPr marL="0" indent="0">
              <a:buFont typeface="Courier New" pitchFamily="49" charset="0"/>
              <a:buNone/>
              <a:tabLst>
                <a:tab pos="457200" algn="l"/>
              </a:tabLst>
            </a:pPr>
            <a:r>
              <a:rPr lang="en-US" b="1" i="0" dirty="0">
                <a:solidFill>
                  <a:schemeClr val="tx1"/>
                </a:solidFill>
              </a:rPr>
              <a:t>Solution</a:t>
            </a:r>
          </a:p>
        </p:txBody>
      </p:sp>
      <p:graphicFrame>
        <p:nvGraphicFramePr>
          <p:cNvPr id="8196" name="Object 4"/>
          <p:cNvGraphicFramePr>
            <a:graphicFrameLocks noChangeAspect="1"/>
          </p:cNvGraphicFramePr>
          <p:nvPr/>
        </p:nvGraphicFramePr>
        <p:xfrm>
          <a:off x="6172200" y="1803400"/>
          <a:ext cx="342900" cy="838200"/>
        </p:xfrm>
        <a:graphic>
          <a:graphicData uri="http://schemas.openxmlformats.org/presentationml/2006/ole">
            <mc:AlternateContent xmlns:mc="http://schemas.openxmlformats.org/markup-compatibility/2006">
              <mc:Choice xmlns:v="urn:schemas-microsoft-com:vml" Requires="v">
                <p:oleObj spid="_x0000_s2057" name="Equation" r:id="rId3" imgW="342751" imgH="837836" progId="Equation.DSMT4">
                  <p:embed/>
                </p:oleObj>
              </mc:Choice>
              <mc:Fallback>
                <p:oleObj name="Equation" r:id="rId3" imgW="342751" imgH="837836"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1803400"/>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838200" y="3200400"/>
          <a:ext cx="2641600" cy="1549400"/>
        </p:xfrm>
        <a:graphic>
          <a:graphicData uri="http://schemas.openxmlformats.org/presentationml/2006/ole">
            <mc:AlternateContent xmlns:mc="http://schemas.openxmlformats.org/markup-compatibility/2006">
              <mc:Choice xmlns:v="urn:schemas-microsoft-com:vml" Requires="v">
                <p:oleObj spid="_x0000_s2058" name="Equation" r:id="rId5" imgW="2641320" imgH="1549080" progId="Equation.DSMT4">
                  <p:embed/>
                </p:oleObj>
              </mc:Choice>
              <mc:Fallback>
                <p:oleObj name="Equation" r:id="rId5" imgW="2641320" imgH="1549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3200400"/>
                        <a:ext cx="26416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extLst>
              <p:ext uri="{D42A27DB-BD31-4B8C-83A1-F6EECF244321}">
                <p14:modId xmlns:p14="http://schemas.microsoft.com/office/powerpoint/2010/main" val="2825502108"/>
              </p:ext>
            </p:extLst>
          </p:nvPr>
        </p:nvGraphicFramePr>
        <p:xfrm>
          <a:off x="3778250" y="3200400"/>
          <a:ext cx="4089400" cy="1549400"/>
        </p:xfrm>
        <a:graphic>
          <a:graphicData uri="http://schemas.openxmlformats.org/presentationml/2006/ole">
            <mc:AlternateContent xmlns:mc="http://schemas.openxmlformats.org/markup-compatibility/2006">
              <mc:Choice xmlns:v="urn:schemas-microsoft-com:vml" Requires="v">
                <p:oleObj spid="_x0000_s2059" name="Equation" r:id="rId7" imgW="4089240" imgH="1549080" progId="Equation.DSMT4">
                  <p:embed/>
                </p:oleObj>
              </mc:Choice>
              <mc:Fallback>
                <p:oleObj name="Equation" r:id="rId7" imgW="4089240" imgH="1549080" progId="Equation.DSMT4">
                  <p:embed/>
                  <p:pic>
                    <p:nvPicPr>
                      <p:cNvPr id="0" name="Picture 5"/>
                      <p:cNvPicPr>
                        <a:picLocks noChangeAspect="1" noChangeArrowheads="1"/>
                      </p:cNvPicPr>
                      <p:nvPr/>
                    </p:nvPicPr>
                    <p:blipFill>
                      <a:blip r:embed="rId8"/>
                      <a:srcRect/>
                      <a:stretch>
                        <a:fillRect/>
                      </a:stretch>
                    </p:blipFill>
                    <p:spPr bwMode="auto">
                      <a:xfrm>
                        <a:off x="3778250" y="3200400"/>
                        <a:ext cx="40894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Coefficient and Augmented Matrices (cont.)</a:t>
            </a:r>
          </a:p>
        </p:txBody>
      </p:sp>
      <p:sp>
        <p:nvSpPr>
          <p:cNvPr id="9219" name="Rectangle 5"/>
          <p:cNvSpPr>
            <a:spLocks noChangeArrowheads="1"/>
          </p:cNvSpPr>
          <p:nvPr/>
        </p:nvSpPr>
        <p:spPr bwMode="auto">
          <a:xfrm>
            <a:off x="457200" y="3646944"/>
            <a:ext cx="8231187" cy="523220"/>
          </a:xfrm>
          <a:prstGeom prst="rect">
            <a:avLst/>
          </a:prstGeom>
          <a:noFill/>
          <a:ln w="9525">
            <a:noFill/>
            <a:miter lim="800000"/>
            <a:headEnd/>
            <a:tailEnd/>
          </a:ln>
        </p:spPr>
        <p:txBody>
          <a:bodyPr>
            <a:spAutoFit/>
          </a:bodyPr>
          <a:lstStyle/>
          <a:p>
            <a:r>
              <a:rPr lang="en-US" sz="2800" b="1" dirty="0"/>
              <a:t>Solution</a:t>
            </a:r>
          </a:p>
        </p:txBody>
      </p:sp>
      <p:graphicFrame>
        <p:nvGraphicFramePr>
          <p:cNvPr id="9220" name="Object 6"/>
          <p:cNvGraphicFramePr>
            <a:graphicFrameLocks noChangeAspect="1"/>
          </p:cNvGraphicFramePr>
          <p:nvPr>
            <p:extLst>
              <p:ext uri="{D42A27DB-BD31-4B8C-83A1-F6EECF244321}">
                <p14:modId xmlns:p14="http://schemas.microsoft.com/office/powerpoint/2010/main" val="1130147113"/>
              </p:ext>
            </p:extLst>
          </p:nvPr>
        </p:nvGraphicFramePr>
        <p:xfrm>
          <a:off x="609600" y="1441450"/>
          <a:ext cx="6515100" cy="1917700"/>
        </p:xfrm>
        <a:graphic>
          <a:graphicData uri="http://schemas.openxmlformats.org/presentationml/2006/ole">
            <mc:AlternateContent xmlns:mc="http://schemas.openxmlformats.org/markup-compatibility/2006">
              <mc:Choice xmlns:v="urn:schemas-microsoft-com:vml" Requires="v">
                <p:oleObj spid="_x0000_s3080" name="Equation" r:id="rId3" imgW="6514920" imgH="1917360" progId="Equation.DSMT4">
                  <p:embed/>
                </p:oleObj>
              </mc:Choice>
              <mc:Fallback>
                <p:oleObj name="Equation" r:id="rId3" imgW="6514920" imgH="1917360" progId="Equation.DSMT4">
                  <p:embed/>
                  <p:pic>
                    <p:nvPicPr>
                      <p:cNvPr id="0" name="Object 6"/>
                      <p:cNvPicPr>
                        <a:picLocks noChangeAspect="1" noChangeArrowheads="1"/>
                      </p:cNvPicPr>
                      <p:nvPr/>
                    </p:nvPicPr>
                    <p:blipFill>
                      <a:blip r:embed="rId4"/>
                      <a:srcRect/>
                      <a:stretch>
                        <a:fillRect/>
                      </a:stretch>
                    </p:blipFill>
                    <p:spPr bwMode="auto">
                      <a:xfrm>
                        <a:off x="609600" y="1441450"/>
                        <a:ext cx="6515100" cy="1917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7"/>
          <p:cNvGraphicFramePr>
            <a:graphicFrameLocks noChangeAspect="1"/>
          </p:cNvGraphicFramePr>
          <p:nvPr/>
        </p:nvGraphicFramePr>
        <p:xfrm>
          <a:off x="2114550" y="3733800"/>
          <a:ext cx="2730500" cy="1524000"/>
        </p:xfrm>
        <a:graphic>
          <a:graphicData uri="http://schemas.openxmlformats.org/presentationml/2006/ole">
            <mc:AlternateContent xmlns:mc="http://schemas.openxmlformats.org/markup-compatibility/2006">
              <mc:Choice xmlns:v="urn:schemas-microsoft-com:vml" Requires="v">
                <p:oleObj spid="_x0000_s3081" name="Equation" r:id="rId5" imgW="2730500" imgH="1524000" progId="Equation.DSMT4">
                  <p:embed/>
                </p:oleObj>
              </mc:Choice>
              <mc:Fallback>
                <p:oleObj name="Equation" r:id="rId5" imgW="2730500" imgH="152400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14550" y="3733800"/>
                        <a:ext cx="2730500"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2" name="Object 8"/>
          <p:cNvGraphicFramePr>
            <a:graphicFrameLocks noChangeAspect="1"/>
          </p:cNvGraphicFramePr>
          <p:nvPr/>
        </p:nvGraphicFramePr>
        <p:xfrm>
          <a:off x="5346700" y="3740150"/>
          <a:ext cx="2844800" cy="1524000"/>
        </p:xfrm>
        <a:graphic>
          <a:graphicData uri="http://schemas.openxmlformats.org/presentationml/2006/ole">
            <mc:AlternateContent xmlns:mc="http://schemas.openxmlformats.org/markup-compatibility/2006">
              <mc:Choice xmlns:v="urn:schemas-microsoft-com:vml" Requires="v">
                <p:oleObj spid="_x0000_s3082" name="Equation" r:id="rId7" imgW="2844800" imgH="1524000" progId="Equation.DSMT4">
                  <p:embed/>
                </p:oleObj>
              </mc:Choice>
              <mc:Fallback>
                <p:oleObj name="Equation" r:id="rId7" imgW="2844800" imgH="1524000" progId="Equation.DSMT4">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46700" y="3740150"/>
                        <a:ext cx="2844800" cy="152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00" name="Object 4"/>
          <p:cNvGraphicFramePr>
            <a:graphicFrameLocks noChangeAspect="1"/>
          </p:cNvGraphicFramePr>
          <p:nvPr>
            <p:extLst>
              <p:ext uri="{D42A27DB-BD31-4B8C-83A1-F6EECF244321}">
                <p14:modId xmlns:p14="http://schemas.microsoft.com/office/powerpoint/2010/main" val="87164506"/>
              </p:ext>
            </p:extLst>
          </p:nvPr>
        </p:nvGraphicFramePr>
        <p:xfrm>
          <a:off x="2870200" y="3467100"/>
          <a:ext cx="3276600" cy="1028700"/>
        </p:xfrm>
        <a:graphic>
          <a:graphicData uri="http://schemas.openxmlformats.org/presentationml/2006/ole">
            <mc:AlternateContent xmlns:mc="http://schemas.openxmlformats.org/markup-compatibility/2006">
              <mc:Choice xmlns:v="urn:schemas-microsoft-com:vml" Requires="v">
                <p:oleObj spid="_x0000_s4103" name="Equation" r:id="rId3" imgW="3276360" imgH="1028520" progId="Equation.DSMT4">
                  <p:embed/>
                </p:oleObj>
              </mc:Choice>
              <mc:Fallback>
                <p:oleObj name="Equation" r:id="rId3" imgW="3276360" imgH="1028520" progId="Equation.DSMT4">
                  <p:embed/>
                  <p:pic>
                    <p:nvPicPr>
                      <p:cNvPr id="0" name="Picture 4"/>
                      <p:cNvPicPr>
                        <a:picLocks noChangeAspect="1" noChangeArrowheads="1"/>
                      </p:cNvPicPr>
                      <p:nvPr/>
                    </p:nvPicPr>
                    <p:blipFill>
                      <a:blip r:embed="rId4"/>
                      <a:srcRect/>
                      <a:stretch>
                        <a:fillRect/>
                      </a:stretch>
                    </p:blipFill>
                    <p:spPr bwMode="auto">
                      <a:xfrm>
                        <a:off x="2870200" y="3467100"/>
                        <a:ext cx="3276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42"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Coefficient and Augmented Matrices (cont.)</a:t>
            </a:r>
          </a:p>
        </p:txBody>
      </p:sp>
      <p:sp>
        <p:nvSpPr>
          <p:cNvPr id="5" name="Content Placeholder 4"/>
          <p:cNvSpPr>
            <a:spLocks noGrp="1"/>
          </p:cNvSpPr>
          <p:nvPr>
            <p:ph idx="1"/>
          </p:nvPr>
        </p:nvSpPr>
        <p:spPr>
          <a:xfrm>
            <a:off x="457200" y="1280160"/>
            <a:ext cx="8229600" cy="1920240"/>
          </a:xfrm>
        </p:spPr>
        <p:txBody>
          <a:bodyPr/>
          <a:lstStyle/>
          <a:p>
            <a:pPr>
              <a:tabLst>
                <a:tab pos="457200" algn="l"/>
              </a:tabLst>
            </a:pPr>
            <a:r>
              <a:rPr lang="en-US" b="1" dirty="0"/>
              <a:t>d.	</a:t>
            </a:r>
            <a:r>
              <a:rPr lang="en-US" dirty="0"/>
              <a:t>In the augmented matrix in Example 1c, add </a:t>
            </a:r>
            <a:r>
              <a:rPr lang="en-US" dirty="0">
                <a:solidFill>
                  <a:srgbClr val="FF0000"/>
                </a:solidFill>
                <a:latin typeface="Symbol" pitchFamily="18" charset="2"/>
              </a:rPr>
              <a:t>-</a:t>
            </a:r>
            <a:r>
              <a:rPr lang="en-US" dirty="0">
                <a:solidFill>
                  <a:srgbClr val="FF0000"/>
                </a:solidFill>
              </a:rPr>
              <a:t>3</a:t>
            </a:r>
            <a:r>
              <a:rPr lang="en-US" dirty="0"/>
              <a:t> 	times row 1 to row 2. (Note that row 1 is unchanged 	in the resulting matrix. Only row 2 is changed.)</a:t>
            </a:r>
            <a:endParaRPr lang="en-US" b="1" dirty="0"/>
          </a:p>
          <a:p>
            <a:pPr>
              <a:tabLst>
                <a:tab pos="457200" algn="l"/>
              </a:tabLst>
            </a:pPr>
            <a:r>
              <a:rPr lang="en-US" b="1" dirty="0"/>
              <a:t>Solution</a:t>
            </a:r>
          </a:p>
          <a:p>
            <a:endParaRPr lang="en-US" dirty="0"/>
          </a:p>
        </p:txBody>
      </p:sp>
      <p:graphicFrame>
        <p:nvGraphicFramePr>
          <p:cNvPr id="4099" name="Object 3"/>
          <p:cNvGraphicFramePr>
            <a:graphicFrameLocks noChangeAspect="1"/>
          </p:cNvGraphicFramePr>
          <p:nvPr/>
        </p:nvGraphicFramePr>
        <p:xfrm>
          <a:off x="914400" y="3467100"/>
          <a:ext cx="1892300" cy="1028700"/>
        </p:xfrm>
        <a:graphic>
          <a:graphicData uri="http://schemas.openxmlformats.org/presentationml/2006/ole">
            <mc:AlternateContent xmlns:mc="http://schemas.openxmlformats.org/markup-compatibility/2006">
              <mc:Choice xmlns:v="urn:schemas-microsoft-com:vml" Requires="v">
                <p:oleObj spid="_x0000_s4104" name="Equation" r:id="rId5" imgW="1892160" imgH="1028520" progId="Equation.DSMT4">
                  <p:embed/>
                </p:oleObj>
              </mc:Choice>
              <mc:Fallback>
                <p:oleObj name="Equation" r:id="rId5" imgW="1892160" imgH="10285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3467100"/>
                        <a:ext cx="18923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General Notation for a Matrix and a System of Equations</a:t>
            </a:r>
          </a:p>
        </p:txBody>
      </p:sp>
      <p:sp>
        <p:nvSpPr>
          <p:cNvPr id="11267" name="Rectangle 3"/>
          <p:cNvSpPr>
            <a:spLocks noGrp="1"/>
          </p:cNvSpPr>
          <p:nvPr>
            <p:ph idx="1"/>
          </p:nvPr>
        </p:nvSpPr>
        <p:spPr>
          <a:xfrm>
            <a:off x="457200" y="1280160"/>
            <a:ext cx="8229600" cy="3625608"/>
          </a:xfrm>
          <a:prstGeom prst="rect">
            <a:avLst/>
          </a:prstGeom>
          <a:noFill/>
          <a:ln w="25400">
            <a:solidFill>
              <a:srgbClr val="FF0000"/>
            </a:solidFill>
          </a:ln>
        </p:spPr>
        <p:txBody>
          <a:bodyPr>
            <a:spAutoFit/>
          </a:bodyPr>
          <a:lstStyle/>
          <a:p>
            <a:pPr marL="0" indent="0" algn="ctr">
              <a:buFont typeface="Courier New" pitchFamily="49" charset="0"/>
              <a:buNone/>
            </a:pPr>
            <a:r>
              <a:rPr lang="en-US" b="1" i="0" dirty="0">
                <a:solidFill>
                  <a:srgbClr val="000000"/>
                </a:solidFill>
              </a:rPr>
              <a:t>Notes</a:t>
            </a:r>
          </a:p>
          <a:p>
            <a:pPr marL="0" indent="0">
              <a:buFont typeface="Courier New" pitchFamily="49" charset="0"/>
              <a:buNone/>
            </a:pPr>
            <a:r>
              <a:rPr lang="en-US" i="0" dirty="0">
                <a:solidFill>
                  <a:srgbClr val="000000"/>
                </a:solidFill>
              </a:rPr>
              <a:t>We will see in dealing with polynomials later that </a:t>
            </a:r>
            <a:r>
              <a:rPr lang="en-US" i="1" dirty="0">
                <a:solidFill>
                  <a:srgbClr val="000000"/>
                </a:solidFill>
              </a:rPr>
              <a:t>a</a:t>
            </a:r>
            <a:r>
              <a:rPr lang="en-US" i="0" baseline="-25000" dirty="0">
                <a:solidFill>
                  <a:srgbClr val="000000"/>
                </a:solidFill>
              </a:rPr>
              <a:t>11</a:t>
            </a:r>
            <a:r>
              <a:rPr lang="en-US" i="0" dirty="0">
                <a:solidFill>
                  <a:srgbClr val="000000"/>
                </a:solidFill>
              </a:rPr>
              <a:t> can be read simply as “</a:t>
            </a:r>
            <a:r>
              <a:rPr lang="en-US" i="1" dirty="0">
                <a:solidFill>
                  <a:srgbClr val="000000"/>
                </a:solidFill>
              </a:rPr>
              <a:t>a</a:t>
            </a:r>
            <a:r>
              <a:rPr lang="en-US" dirty="0">
                <a:solidFill>
                  <a:srgbClr val="000000"/>
                </a:solidFill>
              </a:rPr>
              <a:t> </a:t>
            </a:r>
            <a:r>
              <a:rPr lang="en-US" i="0" dirty="0">
                <a:solidFill>
                  <a:srgbClr val="000000"/>
                </a:solidFill>
              </a:rPr>
              <a:t>sub eleven.” However, with matrices, we need to indicate the row and column corresponding to the entry. If there are more than nine rows or columns, then commas are used to separate the numbers as </a:t>
            </a:r>
            <a:r>
              <a:rPr lang="en-US" i="1" dirty="0">
                <a:solidFill>
                  <a:srgbClr val="000000"/>
                </a:solidFill>
              </a:rPr>
              <a:t>a</a:t>
            </a:r>
            <a:r>
              <a:rPr lang="en-US" i="0" baseline="-25000" dirty="0">
                <a:solidFill>
                  <a:srgbClr val="000000"/>
                </a:solidFill>
              </a:rPr>
              <a:t>10,10</a:t>
            </a:r>
            <a:r>
              <a:rPr lang="en-US" i="0" dirty="0">
                <a:solidFill>
                  <a:srgbClr val="000000"/>
                </a:solidFill>
              </a:rPr>
              <a:t>. You will see the commas in use on your calculator.</a:t>
            </a:r>
            <a:endParaRPr lang="en-US" dirty="0">
              <a:solidFill>
                <a:srgbClr val="0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Gaussian Elimination</a:t>
            </a:r>
          </a:p>
        </p:txBody>
      </p:sp>
      <p:sp>
        <p:nvSpPr>
          <p:cNvPr id="12291" name="Rectangle 4"/>
          <p:cNvSpPr>
            <a:spLocks noGrp="1"/>
          </p:cNvSpPr>
          <p:nvPr>
            <p:ph idx="1"/>
          </p:nvPr>
        </p:nvSpPr>
        <p:spPr>
          <a:xfrm>
            <a:off x="457200" y="1280160"/>
            <a:ext cx="8229600" cy="2936188"/>
          </a:xfrm>
          <a:prstGeom prst="rect">
            <a:avLst/>
          </a:prstGeom>
          <a:solidFill>
            <a:srgbClr val="FFFFCC"/>
          </a:solidFill>
          <a:ln w="28575">
            <a:solidFill>
              <a:srgbClr val="000000"/>
            </a:solidFill>
          </a:ln>
        </p:spPr>
        <p:txBody>
          <a:bodyPr>
            <a:spAutoFit/>
          </a:bodyPr>
          <a:lstStyle/>
          <a:p>
            <a:pPr marL="0" indent="0">
              <a:buFont typeface="Courier New" pitchFamily="49" charset="0"/>
              <a:buNone/>
              <a:tabLst>
                <a:tab pos="457200" algn="l"/>
              </a:tabLst>
            </a:pPr>
            <a:r>
              <a:rPr lang="en-US" b="1" i="0" dirty="0">
                <a:solidFill>
                  <a:srgbClr val="000000"/>
                </a:solidFill>
              </a:rPr>
              <a:t>			Strategy for Gaussian Elimination</a:t>
            </a:r>
            <a:endParaRPr lang="en-US" i="0" dirty="0">
              <a:solidFill>
                <a:srgbClr val="000000"/>
              </a:solidFill>
            </a:endParaRPr>
          </a:p>
          <a:p>
            <a:pPr marL="0" indent="0">
              <a:buFont typeface="Courier New" pitchFamily="49" charset="0"/>
              <a:buNone/>
              <a:tabLst>
                <a:tab pos="457200" algn="l"/>
              </a:tabLst>
            </a:pPr>
            <a:r>
              <a:rPr lang="en-US" b="1" i="0" dirty="0">
                <a:solidFill>
                  <a:srgbClr val="000000"/>
                </a:solidFill>
              </a:rPr>
              <a:t>1.	</a:t>
            </a:r>
            <a:r>
              <a:rPr lang="en-US" i="0" dirty="0">
                <a:solidFill>
                  <a:srgbClr val="000000"/>
                </a:solidFill>
              </a:rPr>
              <a:t>Write the augmented matrix for the system.</a:t>
            </a:r>
          </a:p>
          <a:p>
            <a:pPr marL="0" indent="0">
              <a:buFont typeface="Courier New" pitchFamily="49" charset="0"/>
              <a:buNone/>
              <a:tabLst>
                <a:tab pos="457200" algn="l"/>
              </a:tabLst>
            </a:pPr>
            <a:r>
              <a:rPr lang="en-US" b="1" i="0" dirty="0">
                <a:solidFill>
                  <a:srgbClr val="000000"/>
                </a:solidFill>
              </a:rPr>
              <a:t>2.	</a:t>
            </a:r>
            <a:r>
              <a:rPr lang="en-US" i="0" dirty="0">
                <a:solidFill>
                  <a:srgbClr val="000000"/>
                </a:solidFill>
              </a:rPr>
              <a:t>Use elementary row operations to transform the 	matrix into row echelon form.</a:t>
            </a:r>
          </a:p>
          <a:p>
            <a:pPr marL="0" indent="0">
              <a:buFont typeface="Courier New" pitchFamily="49" charset="0"/>
              <a:buNone/>
              <a:tabLst>
                <a:tab pos="457200" algn="l"/>
              </a:tabLst>
            </a:pPr>
            <a:r>
              <a:rPr lang="en-US" b="1" i="0" dirty="0">
                <a:solidFill>
                  <a:srgbClr val="000000"/>
                </a:solidFill>
              </a:rPr>
              <a:t>3.	</a:t>
            </a:r>
            <a:r>
              <a:rPr lang="en-US" i="0" dirty="0">
                <a:solidFill>
                  <a:srgbClr val="000000"/>
                </a:solidFill>
              </a:rPr>
              <a:t>Solve the corresponding system of equations by 	using back substitution.</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205</TotalTime>
  <Words>651</Words>
  <Application>Microsoft Office PowerPoint</Application>
  <PresentationFormat>On-screen Show (4:3)</PresentationFormat>
  <Paragraphs>133</Paragraphs>
  <Slides>33</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40" baseType="lpstr">
      <vt:lpstr>Calibri</vt:lpstr>
      <vt:lpstr>Symbol</vt:lpstr>
      <vt:lpstr>Courier New</vt:lpstr>
      <vt:lpstr>Arial</vt:lpstr>
      <vt:lpstr>Ti86pc</vt:lpstr>
      <vt:lpstr>Office Theme</vt:lpstr>
      <vt:lpstr>Equation</vt:lpstr>
      <vt:lpstr>Section 8.7</vt:lpstr>
      <vt:lpstr>Objectives</vt:lpstr>
      <vt:lpstr>Elementary Row Operations</vt:lpstr>
      <vt:lpstr>Example 1: Coefficient and Augmented Matrices</vt:lpstr>
      <vt:lpstr>Example 1: Coefficient and Augmented Matrices (cont.)</vt:lpstr>
      <vt:lpstr>Example 1: Coefficient and Augmented Matrices (cont.)</vt:lpstr>
      <vt:lpstr>Example 1: Coefficient and Augmented Matrices (cont.)</vt:lpstr>
      <vt:lpstr>General Notation for a Matrix and a System of Equations</vt:lpstr>
      <vt:lpstr>Gaussian Elimination</vt:lpstr>
      <vt:lpstr>Example 2: Gaussian Elimination</vt:lpstr>
      <vt:lpstr>Example 2: Gaussian Elimination (cont.)</vt:lpstr>
      <vt:lpstr>Example 2: Gaussian Elimination (cont.)</vt:lpstr>
      <vt:lpstr>Example 2: Gaussian Elimination (cont.)</vt:lpstr>
      <vt:lpstr>Example 2: Gaussian Elimination (cont.)</vt:lpstr>
      <vt:lpstr>Example 3: Gaussian Elimination</vt:lpstr>
      <vt:lpstr>Example 3: Gaussian Elimination (cont.)</vt:lpstr>
      <vt:lpstr>Example 3: Gaussian Elimination (cont.)</vt:lpstr>
      <vt:lpstr>Example 3: Gaussian Elimination (cont.)</vt:lpstr>
      <vt:lpstr>Example 3: Gaussian Elimination (cont.)</vt:lpstr>
      <vt:lpstr>Example 3: Gaussian Elimination (cont.)</vt:lpstr>
      <vt:lpstr>Example 3: Gaussian Elimination (cont.)</vt:lpstr>
      <vt:lpstr>Example 3: Gaussian Elimination (cont.)</vt:lpstr>
      <vt:lpstr>Example 3: Gaussian Elimination (cont.)</vt:lpstr>
      <vt:lpstr>Example 4: Using a Graphic Calculator to Solve Systems of Equations</vt:lpstr>
      <vt:lpstr>Example 4: Using Graphic Calculator to Solve Systems of Equations (cont.)</vt:lpstr>
      <vt:lpstr>Example 4: Using Graphic Calculator to Solve Systems of Equations (cont.)</vt:lpstr>
      <vt:lpstr>Example 4: Using Graphic Calculator to Solve Systems of Equations (cont.)</vt:lpstr>
      <vt:lpstr>Example 4: Using Graphic Calculator to Solve Systems of Equations (cont.)</vt:lpstr>
      <vt:lpstr>Example 4: Using Graphic Calculator to Solve Systems of Equations (cont.)</vt:lpstr>
      <vt:lpstr>Example 4: Using Graphic Calculator to Solve Systems of Equations (cont.)</vt:lpstr>
      <vt:lpstr>Example 4: Using Graphic Calculator to Solve Systems of Equations (cont.)</vt:lpstr>
      <vt:lpstr>Practice Problem</vt:lpstr>
      <vt:lpstr>Practice Problem Answer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2016-10-04T19:39:03Z</dcterms:modified>
</cp:coreProperties>
</file>