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99"/>
    <a:srgbClr val="0000FF"/>
    <a:srgbClr val="00000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52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6CD9A-2310-4D65-A23F-91784614E499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8CCB8-2C81-4E22-9514-1F7D0A76B3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8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5.wmf"/><Relationship Id="rId3" Type="http://schemas.openxmlformats.org/officeDocument/2006/relationships/image" Target="../media/image27.jpe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5.w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png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8.4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Applications: Distance-Rate-Time, Number Problems, Amounts and Costs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Number Problem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sum of two numbers is </a:t>
            </a:r>
            <a:r>
              <a:rPr lang="en-US" i="0" dirty="0">
                <a:solidFill>
                  <a:srgbClr val="0000FF"/>
                </a:solidFill>
              </a:rPr>
              <a:t>80</a:t>
            </a:r>
            <a:r>
              <a:rPr lang="en-US" i="0" dirty="0">
                <a:solidFill>
                  <a:schemeClr val="tx1"/>
                </a:solidFill>
              </a:rPr>
              <a:t> and their difference is </a:t>
            </a:r>
            <a:r>
              <a:rPr lang="en-US" i="0" dirty="0">
                <a:solidFill>
                  <a:srgbClr val="0000FF"/>
                </a:solidFill>
              </a:rPr>
              <a:t>10</a:t>
            </a:r>
            <a:r>
              <a:rPr lang="en-US" i="0" dirty="0">
                <a:solidFill>
                  <a:schemeClr val="tx1"/>
                </a:solidFill>
              </a:rPr>
              <a:t>. What are the two numbers?</a:t>
            </a:r>
          </a:p>
          <a:p>
            <a:pPr marL="533400" indent="-533400"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  <a:r>
              <a:rPr lang="en-US" i="0" dirty="0">
                <a:solidFill>
                  <a:schemeClr val="tx1"/>
                </a:solidFill>
              </a:rPr>
              <a:t>Let  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one number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33400" indent="-533400"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	      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other number.</a:t>
            </a:r>
          </a:p>
          <a:p>
            <a:pPr marL="533400" indent="-533400" algn="just">
              <a:buFont typeface="Courier New" pitchFamily="49" charset="0"/>
              <a:buNone/>
            </a:pPr>
            <a:r>
              <a:rPr lang="en-US" i="0" dirty="0"/>
              <a:t>		      </a:t>
            </a:r>
            <a:r>
              <a:rPr lang="en-US" i="0" dirty="0">
                <a:solidFill>
                  <a:schemeClr val="tx1"/>
                </a:solidFill>
              </a:rPr>
              <a:t>The system of linear equations is</a:t>
            </a:r>
          </a:p>
          <a:p>
            <a:pPr marL="533400" indent="-533400"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3316" name="Object 32"/>
          <p:cNvGraphicFramePr>
            <a:graphicFrameLocks noChangeAspect="1"/>
          </p:cNvGraphicFramePr>
          <p:nvPr/>
        </p:nvGraphicFramePr>
        <p:xfrm>
          <a:off x="2609850" y="3962400"/>
          <a:ext cx="1574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1574800" imgH="1016000" progId="Equation.DSMT4">
                  <p:embed/>
                </p:oleObj>
              </mc:Choice>
              <mc:Fallback>
                <p:oleObj name="Equation" r:id="rId3" imgW="1574800" imgH="10160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962400"/>
                        <a:ext cx="15748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33"/>
          <p:cNvSpPr>
            <a:spLocks noChangeArrowheads="1"/>
          </p:cNvSpPr>
          <p:nvPr/>
        </p:nvSpPr>
        <p:spPr bwMode="auto">
          <a:xfrm>
            <a:off x="4419600" y="4006850"/>
            <a:ext cx="195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The sum is 80.</a:t>
            </a:r>
          </a:p>
        </p:txBody>
      </p:sp>
      <p:sp>
        <p:nvSpPr>
          <p:cNvPr id="13318" name="Rectangle 34"/>
          <p:cNvSpPr>
            <a:spLocks noChangeArrowheads="1"/>
          </p:cNvSpPr>
          <p:nvPr/>
        </p:nvSpPr>
        <p:spPr bwMode="auto">
          <a:xfrm>
            <a:off x="4419600" y="4541838"/>
            <a:ext cx="233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The difference is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Number Problem (cont.)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 indent="-12700" defTabSz="1206500"/>
            <a:r>
              <a:rPr lang="en-US" dirty="0"/>
              <a:t>Solving by addition gives</a:t>
            </a:r>
          </a:p>
          <a:p>
            <a:pPr marL="12700" indent="-12700" defTabSz="1206500">
              <a:buFont typeface="Courier New" pitchFamily="49" charset="0"/>
              <a:buNone/>
            </a:pPr>
            <a:endParaRPr lang="en-US" i="0" dirty="0"/>
          </a:p>
          <a:p>
            <a:pPr marL="12700" indent="-12700" defTabSz="1206500">
              <a:buFont typeface="Courier New" pitchFamily="49" charset="0"/>
              <a:buNone/>
            </a:pPr>
            <a:endParaRPr lang="en-US" i="0" dirty="0"/>
          </a:p>
          <a:p>
            <a:pPr marL="12700" indent="-12700" defTabSz="1206500">
              <a:spcBef>
                <a:spcPct val="0"/>
              </a:spcBef>
              <a:buFont typeface="Courier New" pitchFamily="49" charset="0"/>
              <a:buNone/>
            </a:pPr>
            <a:endParaRPr lang="en-US" i="0" dirty="0"/>
          </a:p>
          <a:p>
            <a:pPr marL="12700" indent="-12700" defTabSz="1206500">
              <a:lnSpc>
                <a:spcPct val="16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Back substituting </a:t>
            </a:r>
            <a:r>
              <a:rPr lang="en-US" i="0" dirty="0">
                <a:solidFill>
                  <a:srgbClr val="FF0008"/>
                </a:solidFill>
              </a:rPr>
              <a:t>45</a:t>
            </a:r>
            <a:r>
              <a:rPr lang="en-US" i="0" dirty="0">
                <a:solidFill>
                  <a:schemeClr val="tx1"/>
                </a:solidFill>
              </a:rPr>
              <a:t>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in the first equation gives:</a:t>
            </a:r>
          </a:p>
          <a:p>
            <a:pPr marL="12700" indent="-12700" defTabSz="12065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12700" indent="-12700" defTabSz="12065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12700" indent="-12700" defTabSz="12065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two numbers are </a:t>
            </a:r>
            <a:r>
              <a:rPr lang="en-US" i="0" dirty="0">
                <a:solidFill>
                  <a:srgbClr val="FF0008"/>
                </a:solidFill>
              </a:rPr>
              <a:t>45 and 35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2700" indent="-12700" defTabSz="12065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	</a:t>
            </a:r>
            <a:r>
              <a:rPr lang="en-US" i="0" dirty="0">
                <a:solidFill>
                  <a:srgbClr val="000099"/>
                </a:solidFill>
              </a:rPr>
              <a:t>45 +</a:t>
            </a:r>
            <a:r>
              <a:rPr lang="en-US" b="1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</a:rPr>
              <a:t>35 = 80  </a:t>
            </a:r>
            <a:r>
              <a:rPr lang="en-US" i="0" dirty="0">
                <a:solidFill>
                  <a:schemeClr val="tx1"/>
                </a:solidFill>
              </a:rPr>
              <a:t>and  </a:t>
            </a:r>
            <a:r>
              <a:rPr lang="en-US" i="0" dirty="0">
                <a:solidFill>
                  <a:srgbClr val="000099"/>
                </a:solidFill>
              </a:rPr>
              <a:t>45 – 35 = 10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644900" y="1752600"/>
          <a:ext cx="1397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3" imgW="1396800" imgH="876240" progId="Equation.DSMT4">
                  <p:embed/>
                </p:oleObj>
              </mc:Choice>
              <mc:Fallback>
                <p:oleObj name="Equation" r:id="rId3" imgW="1396800" imgH="876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1752600"/>
                        <a:ext cx="1397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962400" y="2730500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5" imgW="1079280" imgH="291960" progId="Equation.DSMT4">
                  <p:embed/>
                </p:oleObj>
              </mc:Choice>
              <mc:Fallback>
                <p:oleObj name="Equation" r:id="rId5" imgW="10792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730500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4140200" y="31242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7" imgW="901440" imgH="291960" progId="Equation.DSMT4">
                  <p:embed/>
                </p:oleObj>
              </mc:Choice>
              <mc:Fallback>
                <p:oleObj name="Equation" r:id="rId7" imgW="9014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1242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479800" y="4140200"/>
          <a:ext cx="156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9" imgW="1562040" imgH="355320" progId="Equation.DSMT4">
                  <p:embed/>
                </p:oleObj>
              </mc:Choice>
              <mc:Fallback>
                <p:oleObj name="Equation" r:id="rId9" imgW="156204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4140200"/>
                        <a:ext cx="156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4152900" y="4610100"/>
          <a:ext cx="223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1" imgW="2234880" imgH="355320" progId="Equation.DSMT4">
                  <p:embed/>
                </p:oleObj>
              </mc:Choice>
              <mc:Fallback>
                <p:oleObj name="Equation" r:id="rId11" imgW="2234880" imgH="355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4610100"/>
                        <a:ext cx="223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Counting Coins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28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Mike has </a:t>
            </a:r>
            <a:r>
              <a:rPr lang="en-US" i="0" dirty="0">
                <a:solidFill>
                  <a:srgbClr val="0000FF"/>
                </a:solidFill>
              </a:rPr>
              <a:t>$1.05 </a:t>
            </a:r>
            <a:r>
              <a:rPr lang="en-US" i="0" dirty="0">
                <a:solidFill>
                  <a:schemeClr val="tx1"/>
                </a:solidFill>
              </a:rPr>
              <a:t>worth of change in nickels and </a:t>
            </a:r>
          </a:p>
          <a:p>
            <a:pPr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quarters. If he has twice as many nickels as quarters, </a:t>
            </a:r>
          </a:p>
          <a:p>
            <a:pPr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how many of each type of coin does he have?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just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use two equations – one relating the number of coins and the other relating the value of the coins. (The value of each nickel is 5 cents and the value of each quarter is 25 cents.)</a:t>
            </a:r>
            <a:endParaRPr lang="en-US" b="1" i="0" dirty="0">
              <a:solidFill>
                <a:schemeClr val="tx1"/>
              </a:solidFill>
            </a:endParaRPr>
          </a:p>
          <a:p>
            <a:pPr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Counting Coins (cont.)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3400" indent="-533400"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number of nickels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33400" indent="-533400"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number of quarters.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8" name="Picture 35" descr="52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219200"/>
            <a:ext cx="2362200" cy="14589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1681" name="Group 65"/>
          <p:cNvGraphicFramePr>
            <a:graphicFrameLocks noGrp="1"/>
          </p:cNvGraphicFramePr>
          <p:nvPr/>
        </p:nvGraphicFramePr>
        <p:xfrm>
          <a:off x="533400" y="3200400"/>
          <a:ext cx="8077200" cy="1554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Coins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# of coins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Total value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Nickels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0.05</a:t>
                      </a: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Quarters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0.25</a:t>
                      </a: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q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Counting Coins (cont.)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system of linear equations is</a:t>
            </a: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lnSpc>
                <a:spcPct val="45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Note carefully that in the first equation </a:t>
            </a:r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is multiplied by 2 because the number of nickels is twice the number of quarters. Therefore,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is bigger.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7412" name="Object 19"/>
          <p:cNvGraphicFramePr>
            <a:graphicFrameLocks noChangeAspect="1"/>
          </p:cNvGraphicFramePr>
          <p:nvPr/>
        </p:nvGraphicFramePr>
        <p:xfrm>
          <a:off x="533400" y="1981200"/>
          <a:ext cx="3048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3048000" imgH="1016000" progId="Equation.DSMT4">
                  <p:embed/>
                </p:oleObj>
              </mc:Choice>
              <mc:Fallback>
                <p:oleObj name="Equation" r:id="rId3" imgW="3048000" imgH="1016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30480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20"/>
          <p:cNvSpPr>
            <a:spLocks noChangeArrowheads="1"/>
          </p:cNvSpPr>
          <p:nvPr/>
        </p:nvSpPr>
        <p:spPr bwMode="auto">
          <a:xfrm>
            <a:off x="3670300" y="2038350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There are two times as many nickels as quarters.</a:t>
            </a:r>
          </a:p>
        </p:txBody>
      </p:sp>
      <p:sp>
        <p:nvSpPr>
          <p:cNvPr id="17414" name="Rectangle 21"/>
          <p:cNvSpPr>
            <a:spLocks noChangeArrowheads="1"/>
          </p:cNvSpPr>
          <p:nvPr/>
        </p:nvSpPr>
        <p:spPr bwMode="auto">
          <a:xfrm>
            <a:off x="3670300" y="2560638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The total amount of money is $1.05.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Counting Coins (cont.)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890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The first equation is already solved for </a:t>
            </a:r>
            <a:r>
              <a:rPr lang="en-US" i="1" dirty="0"/>
              <a:t>n</a:t>
            </a:r>
            <a:r>
              <a:rPr lang="en-US" dirty="0"/>
              <a:t>, so substituting </a:t>
            </a:r>
            <a:r>
              <a:rPr lang="en-US" dirty="0">
                <a:solidFill>
                  <a:srgbClr val="FF00FF"/>
                </a:solidFill>
              </a:rPr>
              <a:t>2</a:t>
            </a:r>
            <a:r>
              <a:rPr lang="en-US" i="1" dirty="0">
                <a:solidFill>
                  <a:srgbClr val="FF00FF"/>
                </a:solidFill>
              </a:rPr>
              <a:t>q</a:t>
            </a:r>
            <a:r>
              <a:rPr lang="en-US" i="1" dirty="0"/>
              <a:t> </a:t>
            </a:r>
            <a:r>
              <a:rPr lang="en-US" dirty="0"/>
              <a:t>for </a:t>
            </a:r>
            <a:r>
              <a:rPr lang="en-US" i="1" dirty="0"/>
              <a:t>n </a:t>
            </a:r>
            <a:r>
              <a:rPr lang="en-US" dirty="0"/>
              <a:t>in the second equation gives</a:t>
            </a: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Mike has </a:t>
            </a:r>
            <a:r>
              <a:rPr lang="en-US" i="0" dirty="0">
                <a:solidFill>
                  <a:srgbClr val="FF0008"/>
                </a:solidFill>
              </a:rPr>
              <a:t>3 quarters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i="0" dirty="0">
                <a:solidFill>
                  <a:srgbClr val="FF0008"/>
                </a:solidFill>
              </a:rPr>
              <a:t>6 nickels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5803900" y="34385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Multiply the equation by 100.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5803900" y="4479925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Number of quarters</a:t>
            </a:r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5803900" y="5089525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Number of nickels</a:t>
            </a:r>
          </a:p>
        </p:txBody>
      </p:sp>
      <p:pic>
        <p:nvPicPr>
          <p:cNvPr id="18440" name="Picture 15" descr="680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86200"/>
            <a:ext cx="2074863" cy="15176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133600" y="2286000"/>
          <a:ext cx="331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4" imgW="3314520" imgH="469800" progId="Equation.DSMT4">
                  <p:embed/>
                </p:oleObj>
              </mc:Choice>
              <mc:Fallback>
                <p:oleObj name="Equation" r:id="rId4" imgW="33145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86000"/>
                        <a:ext cx="331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552700" y="2941320"/>
          <a:ext cx="289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6" imgW="2895480" imgH="355320" progId="Equation.DSMT4">
                  <p:embed/>
                </p:oleObj>
              </mc:Choice>
              <mc:Fallback>
                <p:oleObj name="Equation" r:id="rId6" imgW="2895480" imgH="355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2941320"/>
                        <a:ext cx="289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111500" y="3482340"/>
          <a:ext cx="224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8" imgW="2247840" imgH="355320" progId="Equation.DSMT4">
                  <p:embed/>
                </p:oleObj>
              </mc:Choice>
              <mc:Fallback>
                <p:oleObj name="Equation" r:id="rId8" imgW="224784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3482340"/>
                        <a:ext cx="224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949700" y="4023360"/>
          <a:ext cx="140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0" imgW="1409400" imgH="355320" progId="Equation.DSMT4">
                  <p:embed/>
                </p:oleObj>
              </mc:Choice>
              <mc:Fallback>
                <p:oleObj name="Equation" r:id="rId10" imgW="1409400" imgH="355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4023360"/>
                        <a:ext cx="1409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305300" y="4564380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12" imgW="711000" imgH="355320" progId="Equation.DSMT4">
                  <p:embed/>
                </p:oleObj>
              </mc:Choice>
              <mc:Fallback>
                <p:oleObj name="Equation" r:id="rId12" imgW="71100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564380"/>
                        <a:ext cx="71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4292600" y="5105400"/>
          <a:ext cx="1409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14" imgW="1409400" imgH="355320" progId="Equation.DSMT4">
                  <p:embed/>
                </p:oleObj>
              </mc:Choice>
              <mc:Fallback>
                <p:oleObj name="Equation" r:id="rId14" imgW="1409400" imgH="355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5105400"/>
                        <a:ext cx="1409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Calculating Age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Kathy is </a:t>
            </a:r>
            <a:r>
              <a:rPr lang="en-US" i="0" dirty="0">
                <a:solidFill>
                  <a:srgbClr val="0000FF"/>
                </a:solidFill>
              </a:rPr>
              <a:t>6 years </a:t>
            </a:r>
            <a:r>
              <a:rPr lang="en-US" i="0" dirty="0">
                <a:solidFill>
                  <a:schemeClr val="tx1"/>
                </a:solidFill>
              </a:rPr>
              <a:t>older than her sister, Sue. In </a:t>
            </a:r>
            <a:r>
              <a:rPr lang="en-US" i="0" dirty="0">
                <a:solidFill>
                  <a:srgbClr val="0000FF"/>
                </a:solidFill>
              </a:rPr>
              <a:t>3 years</a:t>
            </a:r>
            <a:r>
              <a:rPr lang="en-US" i="0" dirty="0">
                <a:solidFill>
                  <a:schemeClr val="tx1"/>
                </a:solidFill>
              </a:rPr>
              <a:t>, </a:t>
            </a:r>
          </a:p>
          <a:p>
            <a:pPr marL="533400" indent="-53340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she will be twice as old as Sue. How old is each girl </a:t>
            </a:r>
          </a:p>
          <a:p>
            <a:pPr marL="533400" indent="-53340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now?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use two equations – one relating their ages now and the other relating their ages in 3 years.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 </a:t>
            </a:r>
            <a:r>
              <a:rPr lang="en-US" i="1" dirty="0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Kathy’s age now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Sue’s age now.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Calculating Age (cont.)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Then the system of linear equations is</a:t>
            </a: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Rewrite the second equation in standard form and solve by addition.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484" name="Object 11"/>
          <p:cNvGraphicFramePr>
            <a:graphicFrameLocks noChangeAspect="1"/>
          </p:cNvGraphicFramePr>
          <p:nvPr/>
        </p:nvGraphicFramePr>
        <p:xfrm>
          <a:off x="1143000" y="1981200"/>
          <a:ext cx="23495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3" imgW="2349500" imgH="1092200" progId="Equation.DSMT4">
                  <p:embed/>
                </p:oleObj>
              </mc:Choice>
              <mc:Fallback>
                <p:oleObj name="Equation" r:id="rId3" imgW="2349500" imgH="1092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2349500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3810000" y="1981200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The difference in their ages is 6 years.</a:t>
            </a:r>
          </a:p>
        </p:txBody>
      </p:sp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3810000" y="2438400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</a:rPr>
              <a:t>In 3 years </a:t>
            </a:r>
            <a:r>
              <a:rPr lang="en-US" sz="2000" b="0" dirty="0">
                <a:solidFill>
                  <a:srgbClr val="008080"/>
                </a:solidFill>
              </a:rPr>
              <a:t>each age is increased by 3 and Kathy is twice as old as Sue.</a:t>
            </a:r>
          </a:p>
        </p:txBody>
      </p:sp>
      <p:sp>
        <p:nvSpPr>
          <p:cNvPr id="20488" name="Rectangle 15"/>
          <p:cNvSpPr>
            <a:spLocks noChangeArrowheads="1"/>
          </p:cNvSpPr>
          <p:nvPr/>
        </p:nvSpPr>
        <p:spPr bwMode="auto">
          <a:xfrm>
            <a:off x="4572000" y="54102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Second equation in standard form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124200" y="4343400"/>
          <a:ext cx="2159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5" imgW="2158920" imgH="469800" progId="Equation.DSMT4">
                  <p:embed/>
                </p:oleObj>
              </mc:Choice>
              <mc:Fallback>
                <p:oleObj name="Equation" r:id="rId5" imgW="21589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2159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124200" y="4953000"/>
          <a:ext cx="190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7" imgW="1904760" imgH="291960" progId="Equation.DSMT4">
                  <p:embed/>
                </p:oleObj>
              </mc:Choice>
              <mc:Fallback>
                <p:oleObj name="Equation" r:id="rId7" imgW="19047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53000"/>
                        <a:ext cx="190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946400" y="5486400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9" imgW="1409400" imgH="291960" progId="Equation.DSMT4">
                  <p:embed/>
                </p:oleObj>
              </mc:Choice>
              <mc:Fallback>
                <p:oleObj name="Equation" r:id="rId9" imgW="14094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5486400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Calculating Age (cont.)</a:t>
            </a:r>
          </a:p>
        </p:txBody>
      </p:sp>
      <p:sp>
        <p:nvSpPr>
          <p:cNvPr id="21507" name="Rectangle 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None/>
            </a:pPr>
            <a:endParaRPr lang="en-US" i="0" dirty="0"/>
          </a:p>
          <a:p>
            <a:pPr>
              <a:buFont typeface="Courier New" pitchFamily="49" charset="0"/>
              <a:buNone/>
            </a:pPr>
            <a:endParaRPr lang="en-US" i="0" dirty="0"/>
          </a:p>
          <a:p>
            <a:pPr>
              <a:buFont typeface="Courier New" pitchFamily="49" charset="0"/>
              <a:buNone/>
            </a:pPr>
            <a:endParaRPr lang="en-US" i="0" dirty="0"/>
          </a:p>
          <a:p>
            <a:pPr>
              <a:lnSpc>
                <a:spcPct val="65000"/>
              </a:lnSpc>
              <a:buFont typeface="Courier New" pitchFamily="49" charset="0"/>
              <a:buNone/>
            </a:pPr>
            <a:endParaRPr lang="en-US" i="0" dirty="0"/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Back substitute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</a:t>
            </a:r>
            <a:r>
              <a:rPr lang="en-US" i="0" dirty="0">
                <a:solidFill>
                  <a:srgbClr val="FF0008"/>
                </a:solidFill>
              </a:rPr>
              <a:t> 3</a:t>
            </a:r>
            <a:r>
              <a:rPr lang="en-US" i="0" dirty="0">
                <a:solidFill>
                  <a:schemeClr val="tx1"/>
                </a:solidFill>
              </a:rPr>
              <a:t> into one of the original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5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Kathy is </a:t>
            </a:r>
            <a:r>
              <a:rPr lang="en-US" i="0" dirty="0">
                <a:solidFill>
                  <a:srgbClr val="FF0008"/>
                </a:solidFill>
              </a:rPr>
              <a:t>9 years old</a:t>
            </a:r>
            <a:r>
              <a:rPr lang="en-US" i="0" dirty="0">
                <a:solidFill>
                  <a:schemeClr val="tx1"/>
                </a:solidFill>
              </a:rPr>
              <a:t>; Sue is </a:t>
            </a:r>
            <a:r>
              <a:rPr lang="en-US" i="0" dirty="0">
                <a:solidFill>
                  <a:srgbClr val="FF0008"/>
                </a:solidFill>
              </a:rPr>
              <a:t>3 years old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1508" name="Object 12"/>
          <p:cNvGraphicFramePr>
            <a:graphicFrameLocks noChangeAspect="1"/>
          </p:cNvGraphicFramePr>
          <p:nvPr/>
        </p:nvGraphicFramePr>
        <p:xfrm>
          <a:off x="1143000" y="1447800"/>
          <a:ext cx="2476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3" imgW="3291120" imgH="1458720" progId="Equation.DSMT4">
                  <p:embed/>
                </p:oleObj>
              </mc:Choice>
              <mc:Fallback>
                <p:oleObj name="Equation" r:id="rId3" imgW="3291120" imgH="14587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24765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Line 13"/>
          <p:cNvSpPr>
            <a:spLocks noChangeShapeType="1"/>
          </p:cNvSpPr>
          <p:nvPr/>
        </p:nvSpPr>
        <p:spPr bwMode="auto">
          <a:xfrm>
            <a:off x="3733800" y="1638300"/>
            <a:ext cx="762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510" name="Line 14"/>
          <p:cNvSpPr>
            <a:spLocks noChangeShapeType="1"/>
          </p:cNvSpPr>
          <p:nvPr/>
        </p:nvSpPr>
        <p:spPr bwMode="auto">
          <a:xfrm>
            <a:off x="3733800" y="2324100"/>
            <a:ext cx="762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1511" name="Object 15"/>
          <p:cNvGraphicFramePr>
            <a:graphicFrameLocks noChangeAspect="1"/>
          </p:cNvGraphicFramePr>
          <p:nvPr/>
        </p:nvGraphicFramePr>
        <p:xfrm>
          <a:off x="4660900" y="1587500"/>
          <a:ext cx="183673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5" imgW="1841400" imgH="901440" progId="Equation.DSMT4">
                  <p:embed/>
                </p:oleObj>
              </mc:Choice>
              <mc:Fallback>
                <p:oleObj name="Equation" r:id="rId5" imgW="1841400" imgH="9014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1587500"/>
                        <a:ext cx="1836738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Rectangle 16"/>
          <p:cNvSpPr>
            <a:spLocks noChangeArrowheads="1"/>
          </p:cNvSpPr>
          <p:nvPr/>
        </p:nvSpPr>
        <p:spPr bwMode="auto">
          <a:xfrm>
            <a:off x="6629400" y="25146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Sue’s current age</a:t>
            </a:r>
          </a:p>
        </p:txBody>
      </p:sp>
      <p:sp>
        <p:nvSpPr>
          <p:cNvPr id="21514" name="Rectangle 18"/>
          <p:cNvSpPr>
            <a:spLocks noChangeArrowheads="1"/>
          </p:cNvSpPr>
          <p:nvPr/>
        </p:nvSpPr>
        <p:spPr bwMode="auto">
          <a:xfrm>
            <a:off x="4876800" y="4708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Kathy’s current age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562600" y="25908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7" imgW="711000" imgH="291960" progId="Equation.DSMT4">
                  <p:embed/>
                </p:oleObj>
              </mc:Choice>
              <mc:Fallback>
                <p:oleObj name="Equation" r:id="rId7" imgW="7110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5908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251200" y="3670300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9" imgW="1231560" imgH="291960" progId="Equation.DSMT4">
                  <p:embed/>
                </p:oleObj>
              </mc:Choice>
              <mc:Fallback>
                <p:oleObj name="Equation" r:id="rId9" imgW="123156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3670300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733800" y="4203700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11" imgW="1231560" imgH="291960" progId="Equation.DSMT4">
                  <p:embed/>
                </p:oleObj>
              </mc:Choice>
              <mc:Fallback>
                <p:oleObj name="Equation" r:id="rId11" imgW="12315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03700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3733800" y="4724400"/>
          <a:ext cx="749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13" imgW="749160" imgH="291960" progId="Equation.DSMT4">
                  <p:embed/>
                </p:oleObj>
              </mc:Choice>
              <mc:Fallback>
                <p:oleObj name="Equation" r:id="rId13" imgW="74916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749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2" grpId="0"/>
      <p:bldP spid="215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Amounts and Costs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hot dogs and two orders of French fries cost </a:t>
            </a:r>
            <a:r>
              <a:rPr lang="en-US" i="0" dirty="0">
                <a:solidFill>
                  <a:srgbClr val="0000FF"/>
                </a:solidFill>
              </a:rPr>
              <a:t>$10.30</a:t>
            </a:r>
            <a:r>
              <a:rPr lang="en-US" i="0" dirty="0">
                <a:solidFill>
                  <a:schemeClr val="tx1"/>
                </a:solidFill>
              </a:rPr>
              <a:t>. Four hot dogs and four orders of fries cost </a:t>
            </a:r>
            <a:r>
              <a:rPr lang="en-US" i="0" dirty="0">
                <a:solidFill>
                  <a:srgbClr val="0000FF"/>
                </a:solidFill>
              </a:rPr>
              <a:t>$15.60</a:t>
            </a:r>
            <a:r>
              <a:rPr lang="en-US" i="0" dirty="0">
                <a:solidFill>
                  <a:schemeClr val="tx1"/>
                </a:solidFill>
              </a:rPr>
              <a:t>. What is the cost of a hot dog? What is the cost of an order of fries?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cost of one hot dog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cost of one order of fries.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9720" y="3352801"/>
            <a:ext cx="3383280" cy="230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</p:spPr>
        <p:txBody>
          <a:bodyPr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Use systems of linear equations to solve the following types of applied problems: </a:t>
            </a:r>
          </a:p>
          <a:p>
            <a:pPr marL="463550" lvl="1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distance-rate-time,</a:t>
            </a:r>
          </a:p>
          <a:p>
            <a:pPr marL="463550" lvl="1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numbers, and</a:t>
            </a:r>
          </a:p>
          <a:p>
            <a:pPr marL="463550" lvl="1" indent="-46355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amounts and costs.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Amounts and Costs (cont.)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Then the system of linear equations is</a:t>
            </a:r>
          </a:p>
          <a:p>
            <a:pPr>
              <a:buFont typeface="Courier New" pitchFamily="49" charset="0"/>
              <a:buNone/>
            </a:pPr>
            <a:endParaRPr lang="en-US" i="0" dirty="0"/>
          </a:p>
          <a:p>
            <a:pPr>
              <a:buFont typeface="Courier New" pitchFamily="49" charset="0"/>
              <a:buNone/>
            </a:pPr>
            <a:endParaRPr lang="en-US" i="0" dirty="0"/>
          </a:p>
          <a:p>
            <a:pPr>
              <a:lnSpc>
                <a:spcPct val="35000"/>
              </a:lnSpc>
              <a:buFont typeface="Courier New" pitchFamily="49" charset="0"/>
              <a:buNone/>
            </a:pPr>
            <a:endParaRPr lang="en-US" i="0" dirty="0"/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Both equations are in standard form. Solve using the addition method.</a:t>
            </a:r>
            <a:r>
              <a:rPr lang="en-US" dirty="0"/>
              <a:t> </a:t>
            </a:r>
          </a:p>
          <a:p>
            <a:pPr>
              <a:buFont typeface="Courier New" pitchFamily="49" charset="0"/>
              <a:buNone/>
            </a:pPr>
            <a:endParaRPr lang="en-US" dirty="0"/>
          </a:p>
        </p:txBody>
      </p:sp>
      <p:graphicFrame>
        <p:nvGraphicFramePr>
          <p:cNvPr id="23556" name="Object 15"/>
          <p:cNvGraphicFramePr>
            <a:graphicFrameLocks noChangeAspect="1"/>
          </p:cNvGraphicFramePr>
          <p:nvPr/>
        </p:nvGraphicFramePr>
        <p:xfrm>
          <a:off x="530352" y="1981200"/>
          <a:ext cx="238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3" imgW="2387600" imgH="1016000" progId="Equation.DSMT4">
                  <p:embed/>
                </p:oleObj>
              </mc:Choice>
              <mc:Fallback>
                <p:oleObj name="Equation" r:id="rId3" imgW="2387600" imgH="1016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981200"/>
                        <a:ext cx="2387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16"/>
          <p:cNvSpPr>
            <a:spLocks noChangeArrowheads="1"/>
          </p:cNvSpPr>
          <p:nvPr/>
        </p:nvSpPr>
        <p:spPr bwMode="auto">
          <a:xfrm>
            <a:off x="2882900" y="2027238"/>
            <a:ext cx="62179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Three hot dogs and two orders of French fries cost $10.30.</a:t>
            </a:r>
          </a:p>
        </p:txBody>
      </p:sp>
      <p:sp>
        <p:nvSpPr>
          <p:cNvPr id="23558" name="Rectangle 18"/>
          <p:cNvSpPr>
            <a:spLocks noChangeArrowheads="1"/>
          </p:cNvSpPr>
          <p:nvPr/>
        </p:nvSpPr>
        <p:spPr bwMode="auto">
          <a:xfrm>
            <a:off x="2882900" y="2547938"/>
            <a:ext cx="542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Four hot dogs and four orders of fries cost $15.60.</a:t>
            </a:r>
          </a:p>
        </p:txBody>
      </p:sp>
      <p:graphicFrame>
        <p:nvGraphicFramePr>
          <p:cNvPr id="23559" name="Object 19"/>
          <p:cNvGraphicFramePr>
            <a:graphicFrameLocks noChangeAspect="1"/>
          </p:cNvGraphicFramePr>
          <p:nvPr/>
        </p:nvGraphicFramePr>
        <p:xfrm>
          <a:off x="530352" y="4041775"/>
          <a:ext cx="3238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5" imgW="4307760" imgH="1458720" progId="Equation.DSMT4">
                  <p:embed/>
                </p:oleObj>
              </mc:Choice>
              <mc:Fallback>
                <p:oleObj name="Equation" r:id="rId5" imgW="4307760" imgH="145872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041775"/>
                        <a:ext cx="32385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Line 20"/>
          <p:cNvSpPr>
            <a:spLocks noChangeShapeType="1"/>
          </p:cNvSpPr>
          <p:nvPr/>
        </p:nvSpPr>
        <p:spPr bwMode="auto">
          <a:xfrm>
            <a:off x="3886200" y="424497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561" name="Line 21"/>
          <p:cNvSpPr>
            <a:spLocks noChangeShapeType="1"/>
          </p:cNvSpPr>
          <p:nvPr/>
        </p:nvSpPr>
        <p:spPr bwMode="auto">
          <a:xfrm>
            <a:off x="3886200" y="485457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3562" name="Object 22"/>
          <p:cNvGraphicFramePr>
            <a:graphicFrameLocks noChangeAspect="1"/>
          </p:cNvGraphicFramePr>
          <p:nvPr/>
        </p:nvGraphicFramePr>
        <p:xfrm>
          <a:off x="4495800" y="4076700"/>
          <a:ext cx="2641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7" imgW="2641320" imgH="1015920" progId="Equation.DSMT4">
                  <p:embed/>
                </p:oleObj>
              </mc:Choice>
              <mc:Fallback>
                <p:oleObj name="Equation" r:id="rId7" imgW="2641320" imgH="101592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76700"/>
                        <a:ext cx="2641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Rectangle 23"/>
          <p:cNvSpPr>
            <a:spLocks noChangeArrowheads="1"/>
          </p:cNvSpPr>
          <p:nvPr/>
        </p:nvSpPr>
        <p:spPr bwMode="auto">
          <a:xfrm>
            <a:off x="6705600" y="556260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Cost of one hot dog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562600" y="5638800"/>
          <a:ext cx="1168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9" imgW="1168200" imgH="291960" progId="Equation.DSMT4">
                  <p:embed/>
                </p:oleObj>
              </mc:Choice>
              <mc:Fallback>
                <p:oleObj name="Equation" r:id="rId9" imgW="11682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638800"/>
                        <a:ext cx="1168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5181600" y="5181600"/>
          <a:ext cx="176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11" imgW="1765080" imgH="291960" progId="Equation.DSMT4">
                  <p:embed/>
                </p:oleObj>
              </mc:Choice>
              <mc:Fallback>
                <p:oleObj name="Equation" r:id="rId11" imgW="17650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176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60" grpId="0" animBg="1"/>
      <p:bldP spid="23561" grpId="0" animBg="1"/>
      <p:bldP spid="235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Amounts and Costs (cont.)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Back substitute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000099"/>
                </a:solidFill>
              </a:rPr>
              <a:t>= </a:t>
            </a:r>
            <a:r>
              <a:rPr lang="en-US" i="0" dirty="0">
                <a:solidFill>
                  <a:srgbClr val="FF0008"/>
                </a:solidFill>
              </a:rPr>
              <a:t>2.50</a:t>
            </a:r>
            <a:r>
              <a:rPr lang="en-US" i="0" dirty="0">
                <a:solidFill>
                  <a:schemeClr val="tx1"/>
                </a:solidFill>
              </a:rPr>
              <a:t> into one of the original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One hot dog costs </a:t>
            </a:r>
            <a:r>
              <a:rPr lang="en-US" i="0" dirty="0">
                <a:solidFill>
                  <a:srgbClr val="FF0000"/>
                </a:solidFill>
              </a:rPr>
              <a:t>$2.50 </a:t>
            </a:r>
            <a:r>
              <a:rPr lang="en-US" i="0" dirty="0">
                <a:solidFill>
                  <a:schemeClr val="tx1"/>
                </a:solidFill>
              </a:rPr>
              <a:t>and one order of fries costs </a:t>
            </a:r>
            <a:r>
              <a:rPr lang="en-US" i="0" dirty="0">
                <a:solidFill>
                  <a:srgbClr val="FF0000"/>
                </a:solidFill>
              </a:rPr>
              <a:t>$1.40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5327650" y="394335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Cost of one order of fries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362200" y="2362200"/>
          <a:ext cx="287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3" imgW="2869920" imgH="469800" progId="Equation.DSMT4">
                  <p:embed/>
                </p:oleObj>
              </mc:Choice>
              <mc:Fallback>
                <p:oleObj name="Equation" r:id="rId3" imgW="28699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287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794000" y="2971800"/>
          <a:ext cx="2438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5" imgW="2438280" imgH="355320" progId="Equation.DSMT4">
                  <p:embed/>
                </p:oleObj>
              </mc:Choice>
              <mc:Fallback>
                <p:oleObj name="Equation" r:id="rId5" imgW="2438280" imgH="355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971800"/>
                        <a:ext cx="2438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721100" y="3467100"/>
          <a:ext cx="1333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7" imgW="1333440" imgH="355320" progId="Equation.DSMT4">
                  <p:embed/>
                </p:oleObj>
              </mc:Choice>
              <mc:Fallback>
                <p:oleObj name="Equation" r:id="rId7" imgW="133344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3467100"/>
                        <a:ext cx="1333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898900" y="3962400"/>
          <a:ext cx="115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9" imgW="1155600" imgH="355320" progId="Equation.DSMT4">
                  <p:embed/>
                </p:oleObj>
              </mc:Choice>
              <mc:Fallback>
                <p:oleObj name="Equation" r:id="rId9" imgW="1155600" imgH="355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3962400"/>
                        <a:ext cx="115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Solving Systems of Equations as They Relate to Applied Problems</a:t>
            </a:r>
          </a:p>
        </p:txBody>
      </p:sp>
      <p:graphicFrame>
        <p:nvGraphicFramePr>
          <p:cNvPr id="25604" name="Object 11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You should consider making tables similar to those illustrated in Examples 1, 2, and 4 when working with applications. These tables can help you organize the information in a more understandable form.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Distance-Rate-Time (Rates Unknown)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109538" algn="l"/>
                <a:tab pos="736600" algn="l"/>
              </a:tabLst>
            </a:pPr>
            <a:r>
              <a:rPr lang="en-US" i="0" dirty="0">
                <a:solidFill>
                  <a:schemeClr val="tx1"/>
                </a:solidFill>
              </a:rPr>
              <a:t>A small plane flew </a:t>
            </a:r>
            <a:r>
              <a:rPr lang="en-US" i="0" dirty="0">
                <a:solidFill>
                  <a:srgbClr val="0000FF"/>
                </a:solidFill>
              </a:rPr>
              <a:t>300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 </a:t>
            </a:r>
            <a:r>
              <a:rPr lang="en-US" i="0" dirty="0">
                <a:solidFill>
                  <a:schemeClr val="tx1"/>
                </a:solidFill>
              </a:rPr>
              <a:t>flying with the wind. Then on the return trip, flying against the wind, it traveled only </a:t>
            </a:r>
            <a:r>
              <a:rPr lang="en-US" i="0" dirty="0">
                <a:solidFill>
                  <a:srgbClr val="0000FF"/>
                </a:solidFill>
              </a:rPr>
              <a:t>200 miles </a:t>
            </a: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i="0" dirty="0">
                <a:solidFill>
                  <a:srgbClr val="0000FF"/>
                </a:solidFill>
              </a:rPr>
              <a:t>2 hours</a:t>
            </a:r>
            <a:r>
              <a:rPr lang="en-US" i="0" dirty="0">
                <a:solidFill>
                  <a:schemeClr val="tx1"/>
                </a:solidFill>
              </a:rPr>
              <a:t>. What were the wind speed and the speed of the plane? (</a:t>
            </a: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The “speed of the plane” means how fast the plane would be flying with no wind.)</a:t>
            </a:r>
          </a:p>
          <a:p>
            <a:pPr marL="0" indent="0" algn="just">
              <a:buFont typeface="Courier New" pitchFamily="49" charset="0"/>
              <a:buNone/>
              <a:tabLst>
                <a:tab pos="109538" algn="l"/>
                <a:tab pos="7366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  <a:tabLst>
                <a:tab pos="109538" algn="l"/>
                <a:tab pos="736600" algn="l"/>
              </a:tabLst>
            </a:pPr>
            <a:r>
              <a:rPr lang="en-US" i="0" dirty="0">
                <a:solidFill>
                  <a:schemeClr val="tx1"/>
                </a:solidFill>
              </a:rPr>
              <a:t>Let  	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speed of plane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  <a:tabLst>
                <a:tab pos="109538" algn="l"/>
                <a:tab pos="736600" algn="l"/>
              </a:tabLst>
            </a:pP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wind speed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810000"/>
            <a:ext cx="4023360" cy="198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1: Distance-Rate-Time (Rates Unknown) (cont.)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When flying with the wind, the plane’s actual rate will 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increase to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i="0" dirty="0">
                <a:solidFill>
                  <a:schemeClr val="tx1"/>
                </a:solidFill>
              </a:rPr>
              <a:t>. When flying against the wind, the 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plane’s actual rate will decrease to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−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i="0" dirty="0">
                <a:solidFill>
                  <a:schemeClr val="tx1"/>
                </a:solidFill>
              </a:rPr>
              <a:t>. (</a:t>
            </a: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If the 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wind had been strong enough, the plane could actually 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have been flying backward, away from its destination.)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42533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943493"/>
              </p:ext>
            </p:extLst>
          </p:nvPr>
        </p:nvGraphicFramePr>
        <p:xfrm>
          <a:off x="533400" y="3855774"/>
          <a:ext cx="7924800" cy="1554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       Rate   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Time    =     Distance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With the wind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+ </a:t>
                      </a: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+ </a:t>
                      </a: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Against the wind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 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– </a:t>
                      </a: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– </a:t>
                      </a: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w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1" marB="4571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1: Distance-Rate-Time (Rates Unknown) (cont.)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system of linear equations is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97" name="Rectangle 39"/>
          <p:cNvSpPr>
            <a:spLocks noChangeArrowheads="1"/>
          </p:cNvSpPr>
          <p:nvPr/>
        </p:nvSpPr>
        <p:spPr bwMode="auto">
          <a:xfrm>
            <a:off x="495300" y="2063750"/>
            <a:ext cx="194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with the wind</a:t>
            </a:r>
          </a:p>
        </p:txBody>
      </p:sp>
      <p:sp>
        <p:nvSpPr>
          <p:cNvPr id="8198" name="Rectangle 40"/>
          <p:cNvSpPr>
            <a:spLocks noChangeArrowheads="1"/>
          </p:cNvSpPr>
          <p:nvPr/>
        </p:nvSpPr>
        <p:spPr bwMode="auto">
          <a:xfrm>
            <a:off x="482600" y="2598738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against the wind</a:t>
            </a:r>
          </a:p>
        </p:txBody>
      </p:sp>
      <p:sp>
        <p:nvSpPr>
          <p:cNvPr id="8199" name="Line 41"/>
          <p:cNvSpPr>
            <a:spLocks noChangeShapeType="1"/>
          </p:cNvSpPr>
          <p:nvPr/>
        </p:nvSpPr>
        <p:spPr bwMode="auto">
          <a:xfrm>
            <a:off x="2413000" y="2266950"/>
            <a:ext cx="447675" cy="15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8200" name="Line 42"/>
          <p:cNvSpPr>
            <a:spLocks noChangeShapeType="1"/>
          </p:cNvSpPr>
          <p:nvPr/>
        </p:nvSpPr>
        <p:spPr bwMode="auto">
          <a:xfrm flipV="1">
            <a:off x="2413000" y="2787650"/>
            <a:ext cx="447675" cy="12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8201" name="Rectangle 43"/>
          <p:cNvSpPr>
            <a:spLocks noChangeArrowheads="1"/>
          </p:cNvSpPr>
          <p:nvPr/>
        </p:nvSpPr>
        <p:spPr bwMode="auto">
          <a:xfrm>
            <a:off x="6807200" y="4038600"/>
            <a:ext cx="16002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91440"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Speed of plane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048000" y="1943100"/>
          <a:ext cx="2133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2133360" imgH="1104840" progId="Equation.DSMT4">
                  <p:embed/>
                </p:oleObj>
              </mc:Choice>
              <mc:Fallback>
                <p:oleObj name="Equation" r:id="rId3" imgW="2133360" imgH="1104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43100"/>
                        <a:ext cx="21336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892800" y="2032000"/>
          <a:ext cx="1879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1879560" imgH="1015920" progId="Equation.DSMT4">
                  <p:embed/>
                </p:oleObj>
              </mc:Choice>
              <mc:Fallback>
                <p:oleObj name="Equation" r:id="rId5" imgW="1879560" imgH="1015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2032000"/>
                        <a:ext cx="1879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565900" y="3124200"/>
          <a:ext cx="1206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7" imgW="1206360" imgH="291960" progId="Equation.DSMT4">
                  <p:embed/>
                </p:oleObj>
              </mc:Choice>
              <mc:Fallback>
                <p:oleObj name="Equation" r:id="rId7" imgW="12063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3124200"/>
                        <a:ext cx="1206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781800" y="3657600"/>
          <a:ext cx="99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9" imgW="990360" imgH="291960" progId="Equation.DSMT4">
                  <p:embed/>
                </p:oleObj>
              </mc:Choice>
              <mc:Fallback>
                <p:oleObj name="Equation" r:id="rId9" imgW="99036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657600"/>
                        <a:ext cx="990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41"/>
          <p:cNvSpPr>
            <a:spLocks noChangeShapeType="1"/>
          </p:cNvSpPr>
          <p:nvPr/>
        </p:nvSpPr>
        <p:spPr bwMode="auto">
          <a:xfrm>
            <a:off x="5254625" y="2235200"/>
            <a:ext cx="447675" cy="15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 flipV="1">
            <a:off x="5254625" y="2755900"/>
            <a:ext cx="447675" cy="12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 animBg="1"/>
      <p:bldP spid="8200" grpId="0" animBg="1"/>
      <p:bldP spid="8201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1: Distance-Rate-Time (Rates Unknown) (cont.)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 substitute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=</a:t>
            </a:r>
            <a:r>
              <a:rPr lang="en-US" dirty="0">
                <a:solidFill>
                  <a:srgbClr val="FF0008"/>
                </a:solidFill>
              </a:rPr>
              <a:t> 125</a:t>
            </a:r>
            <a:r>
              <a:rPr lang="en-US" dirty="0">
                <a:solidFill>
                  <a:schemeClr val="tx1"/>
                </a:solidFill>
              </a:rPr>
              <a:t> into one of the original equations. </a:t>
            </a:r>
          </a:p>
          <a:p>
            <a:pPr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		</a:t>
            </a:r>
            <a:r>
              <a:rPr lang="en-US" i="0" dirty="0">
                <a:solidFill>
                  <a:srgbClr val="000066"/>
                </a:solidFill>
              </a:rPr>
              <a:t>2(</a:t>
            </a:r>
            <a:r>
              <a:rPr lang="en-US" i="0" dirty="0">
                <a:solidFill>
                  <a:srgbClr val="FF0008"/>
                </a:solidFill>
              </a:rPr>
              <a:t>125</a:t>
            </a:r>
            <a:r>
              <a:rPr lang="en-US" i="0" dirty="0">
                <a:solidFill>
                  <a:srgbClr val="000066"/>
                </a:solidFill>
              </a:rPr>
              <a:t> + </a:t>
            </a:r>
            <a:r>
              <a:rPr lang="en-US" i="1" dirty="0">
                <a:solidFill>
                  <a:srgbClr val="000066"/>
                </a:solidFill>
              </a:rPr>
              <a:t>w</a:t>
            </a:r>
            <a:r>
              <a:rPr lang="en-US" i="0" dirty="0">
                <a:solidFill>
                  <a:srgbClr val="000066"/>
                </a:solidFill>
              </a:rPr>
              <a:t>) = 300</a:t>
            </a:r>
          </a:p>
          <a:p>
            <a:pPr algn="just">
              <a:buFont typeface="Courier New" pitchFamily="49" charset="0"/>
              <a:buNone/>
            </a:pPr>
            <a:r>
              <a:rPr lang="en-US" i="0" dirty="0">
                <a:solidFill>
                  <a:srgbClr val="000066"/>
                </a:solidFill>
              </a:rPr>
              <a:t>			     125 + </a:t>
            </a:r>
            <a:r>
              <a:rPr lang="en-US" i="1" dirty="0">
                <a:solidFill>
                  <a:srgbClr val="000066"/>
                </a:solidFill>
              </a:rPr>
              <a:t>w</a:t>
            </a:r>
            <a:r>
              <a:rPr lang="en-US" i="0" dirty="0">
                <a:solidFill>
                  <a:srgbClr val="000066"/>
                </a:solidFill>
              </a:rPr>
              <a:t> = 150</a:t>
            </a:r>
          </a:p>
          <a:p>
            <a:pPr algn="just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			     </a:t>
            </a:r>
            <a:r>
              <a:rPr lang="en-US" i="1" dirty="0">
                <a:solidFill>
                  <a:srgbClr val="00007D"/>
                </a:solidFill>
              </a:rPr>
              <a:t>w</a:t>
            </a:r>
            <a:r>
              <a:rPr lang="en-US" i="0" dirty="0">
                <a:solidFill>
                  <a:srgbClr val="00007D"/>
                </a:solidFill>
              </a:rPr>
              <a:t> =</a:t>
            </a:r>
            <a:r>
              <a:rPr lang="en-US" i="0" dirty="0">
                <a:solidFill>
                  <a:srgbClr val="FF0008"/>
                </a:solidFill>
              </a:rPr>
              <a:t> 25</a:t>
            </a: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speed of the plane was </a:t>
            </a:r>
            <a:r>
              <a:rPr lang="en-US" i="0" dirty="0">
                <a:solidFill>
                  <a:srgbClr val="FF0008"/>
                </a:solidFill>
              </a:rPr>
              <a:t>125 mph</a:t>
            </a:r>
            <a:r>
              <a:rPr lang="en-US" i="0" dirty="0">
                <a:solidFill>
                  <a:schemeClr val="tx1"/>
                </a:solidFill>
              </a:rPr>
              <a:t>, and the wind speed was </a:t>
            </a:r>
            <a:r>
              <a:rPr lang="en-US" i="0" dirty="0">
                <a:solidFill>
                  <a:srgbClr val="FF0008"/>
                </a:solidFill>
              </a:rPr>
              <a:t>25 mph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algn="just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9220" name="Rectangle 25"/>
          <p:cNvSpPr>
            <a:spLocks noChangeArrowheads="1"/>
          </p:cNvSpPr>
          <p:nvPr/>
        </p:nvSpPr>
        <p:spPr bwMode="auto">
          <a:xfrm>
            <a:off x="5867400" y="33369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Wind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2: Distance-Rate-Time (Times Unknown)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82000" cy="4572000"/>
          </a:xfrm>
          <a:prstGeom prst="rect">
            <a:avLst/>
          </a:prstGeom>
        </p:spPr>
        <p:txBody>
          <a:bodyPr/>
          <a:lstStyle/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Two buses leave a bus station traveling in opposite </a:t>
            </a:r>
          </a:p>
          <a:p>
            <a:pPr marL="533400" indent="-53340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directions. One leaves at noon and the second leaves at </a:t>
            </a:r>
          </a:p>
          <a:p>
            <a:pPr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1 PM</a:t>
            </a:r>
            <a:r>
              <a:rPr lang="en-US" i="0" dirty="0">
                <a:solidFill>
                  <a:schemeClr val="tx1"/>
                </a:solidFill>
              </a:rPr>
              <a:t>. The first one travels at an average speed of </a:t>
            </a:r>
            <a:r>
              <a:rPr lang="en-US" i="0" dirty="0">
                <a:solidFill>
                  <a:srgbClr val="0000FF"/>
                </a:solidFill>
              </a:rPr>
              <a:t>55 mph</a:t>
            </a:r>
            <a:r>
              <a:rPr lang="en-US" i="0" dirty="0">
                <a:solidFill>
                  <a:schemeClr val="tx1"/>
                </a:solidFill>
              </a:rPr>
              <a:t> and the second one at an average speed of 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0" dirty="0">
                <a:solidFill>
                  <a:srgbClr val="0000FF"/>
                </a:solidFill>
              </a:rPr>
              <a:t>59 mph</a:t>
            </a:r>
            <a:r>
              <a:rPr lang="en-US" i="0" dirty="0">
                <a:solidFill>
                  <a:schemeClr val="tx1"/>
                </a:solidFill>
              </a:rPr>
              <a:t>. At what time will the buses be </a:t>
            </a:r>
            <a:r>
              <a:rPr lang="en-US" i="0" dirty="0">
                <a:solidFill>
                  <a:srgbClr val="0000FF"/>
                </a:solidFill>
              </a:rPr>
              <a:t>226 miles </a:t>
            </a:r>
            <a:r>
              <a:rPr lang="en-US" i="0" dirty="0">
                <a:solidFill>
                  <a:schemeClr val="tx1"/>
                </a:solidFill>
              </a:rPr>
              <a:t>apart?</a:t>
            </a:r>
            <a:endParaRPr lang="en-US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3657600"/>
            <a:ext cx="8153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2: Distance-Rate-Time (Times Unknown) (cont.)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  <a:r>
              <a:rPr lang="en-US" i="0" dirty="0">
                <a:solidFill>
                  <a:schemeClr val="tx1"/>
                </a:solidFill>
              </a:rPr>
              <a:t>Let  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time of travel for first bus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      and</a:t>
            </a:r>
            <a:r>
              <a:rPr lang="en-US" sz="3200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time of travel for second bus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i="0" dirty="0"/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i="0" dirty="0"/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i="0" dirty="0"/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i="0" dirty="0"/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system of linear equations is</a:t>
            </a:r>
          </a:p>
        </p:txBody>
      </p:sp>
      <p:graphicFrame>
        <p:nvGraphicFramePr>
          <p:cNvPr id="748736" name="Group 192"/>
          <p:cNvGraphicFramePr>
            <a:graphicFrameLocks noGrp="1"/>
          </p:cNvGraphicFramePr>
          <p:nvPr/>
        </p:nvGraphicFramePr>
        <p:xfrm>
          <a:off x="533400" y="2362200"/>
          <a:ext cx="8077200" cy="157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463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         Rate      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Time      =     Distance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Bus 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r>
                        <a:rPr kumimoji="0" lang="en-US" sz="280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287" name="Object 186"/>
          <p:cNvGraphicFramePr>
            <a:graphicFrameLocks noChangeAspect="1"/>
          </p:cNvGraphicFramePr>
          <p:nvPr/>
        </p:nvGraphicFramePr>
        <p:xfrm>
          <a:off x="530352" y="4800600"/>
          <a:ext cx="2578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2578100" imgH="1016000" progId="Equation.DSMT4">
                  <p:embed/>
                </p:oleObj>
              </mc:Choice>
              <mc:Fallback>
                <p:oleObj name="Equation" r:id="rId3" imgW="2578100" imgH="1016000" progId="Equation.DSMT4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800600"/>
                        <a:ext cx="25781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8" name="Rectangle 187"/>
          <p:cNvSpPr>
            <a:spLocks noChangeArrowheads="1"/>
          </p:cNvSpPr>
          <p:nvPr/>
        </p:nvSpPr>
        <p:spPr bwMode="auto">
          <a:xfrm>
            <a:off x="3276600" y="4870450"/>
            <a:ext cx="566928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The first bus travels 1 hour longer than the second.</a:t>
            </a:r>
          </a:p>
        </p:txBody>
      </p:sp>
      <p:sp>
        <p:nvSpPr>
          <p:cNvPr id="11289" name="Rectangle 188"/>
          <p:cNvSpPr>
            <a:spLocks noChangeArrowheads="1"/>
          </p:cNvSpPr>
          <p:nvPr/>
        </p:nvSpPr>
        <p:spPr bwMode="auto">
          <a:xfrm>
            <a:off x="3276600" y="5365750"/>
            <a:ext cx="543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8080"/>
                </a:solidFill>
              </a:rPr>
              <a:t>The sum of the distances is 226 miles.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8" grpId="0"/>
      <p:bldP spid="112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/>
                </a:solidFill>
              </a:rPr>
              <a:t>Example 2: Distance-Rate-Time (Times Unknown) 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Substitution gives</a:t>
            </a: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This gives </a:t>
            </a:r>
            <a:r>
              <a:rPr lang="en-US" i="1" dirty="0">
                <a:solidFill>
                  <a:srgbClr val="00007D"/>
                </a:solidFill>
              </a:rPr>
              <a:t>x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000066"/>
                </a:solidFill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1.5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000066"/>
                </a:solidFill>
              </a:rPr>
              <a:t>+ 1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00007D"/>
                </a:solidFill>
              </a:rPr>
              <a:t>=</a:t>
            </a:r>
            <a:r>
              <a:rPr lang="en-US" i="0" dirty="0">
                <a:solidFill>
                  <a:srgbClr val="FF0008"/>
                </a:solidFill>
              </a:rPr>
              <a:t> 2.5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Thus the first bus travels </a:t>
            </a:r>
            <a:r>
              <a:rPr lang="en-US" i="0" dirty="0">
                <a:solidFill>
                  <a:srgbClr val="FF0008"/>
                </a:solidFill>
              </a:rPr>
              <a:t>2.5 hours</a:t>
            </a:r>
            <a:r>
              <a:rPr lang="en-US" i="0" dirty="0">
                <a:solidFill>
                  <a:schemeClr val="tx1"/>
                </a:solidFill>
              </a:rPr>
              <a:t> and the second bus travels </a:t>
            </a:r>
            <a:r>
              <a:rPr lang="en-US" i="0" dirty="0">
                <a:solidFill>
                  <a:srgbClr val="FF0008"/>
                </a:solidFill>
              </a:rPr>
              <a:t>1.5 hours</a:t>
            </a:r>
            <a:r>
              <a:rPr lang="en-US" i="0" dirty="0">
                <a:solidFill>
                  <a:schemeClr val="tx1"/>
                </a:solidFill>
              </a:rPr>
              <a:t>. The buses will be 226 miles apart at 2:30 P.M.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060700" y="1828800"/>
          <a:ext cx="3022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3022560" imgH="469800" progId="Equation.DSMT4">
                  <p:embed/>
                </p:oleObj>
              </mc:Choice>
              <mc:Fallback>
                <p:oleObj name="Equation" r:id="rId3" imgW="30225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828800"/>
                        <a:ext cx="3022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136900" y="2463800"/>
          <a:ext cx="2946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5" imgW="2946240" imgH="355320" progId="Equation.DSMT4">
                  <p:embed/>
                </p:oleObj>
              </mc:Choice>
              <mc:Fallback>
                <p:oleObj name="Equation" r:id="rId5" imgW="2946240" imgH="355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2463800"/>
                        <a:ext cx="2946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495800" y="2984500"/>
          <a:ext cx="158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7" imgW="1587240" imgH="355320" progId="Equation.DSMT4">
                  <p:embed/>
                </p:oleObj>
              </mc:Choice>
              <mc:Fallback>
                <p:oleObj name="Equation" r:id="rId7" imgW="1587240" imgH="355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84500"/>
                        <a:ext cx="1587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016500" y="3505200"/>
          <a:ext cx="965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9" imgW="965160" imgH="355320" progId="Equation.DSMT4">
                  <p:embed/>
                </p:oleObj>
              </mc:Choice>
              <mc:Fallback>
                <p:oleObj name="Equation" r:id="rId9" imgW="965160" imgH="355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505200"/>
                        <a:ext cx="965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1091</Words>
  <Application>Microsoft Office PowerPoint</Application>
  <PresentationFormat>On-screen Show (4:3)</PresentationFormat>
  <Paragraphs>188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Symbol</vt:lpstr>
      <vt:lpstr>Courier New</vt:lpstr>
      <vt:lpstr>Arial</vt:lpstr>
      <vt:lpstr>Office Theme</vt:lpstr>
      <vt:lpstr>Equation</vt:lpstr>
      <vt:lpstr>Section 8.4</vt:lpstr>
      <vt:lpstr>Objectives</vt:lpstr>
      <vt:lpstr>Example 1: Distance-Rate-Time (Rates Unknown)</vt:lpstr>
      <vt:lpstr>Example 1: Distance-Rate-Time (Rates Unknown) (cont.)</vt:lpstr>
      <vt:lpstr>Example 1: Distance-Rate-Time (Rates Unknown) (cont.)</vt:lpstr>
      <vt:lpstr>Example 1: Distance-Rate-Time (Rates Unknown) (cont.)</vt:lpstr>
      <vt:lpstr>Example 2: Distance-Rate-Time (Times Unknown)</vt:lpstr>
      <vt:lpstr>Example 2: Distance-Rate-Time (Times Unknown) (cont.)</vt:lpstr>
      <vt:lpstr>Example 2: Distance-Rate-Time (Times Unknown) (cont.)</vt:lpstr>
      <vt:lpstr>Example 3: Number Problem</vt:lpstr>
      <vt:lpstr>Example 3: Number Problem (cont.)</vt:lpstr>
      <vt:lpstr>Example 4: Counting Coins</vt:lpstr>
      <vt:lpstr>Example 4: Counting Coins (cont.)</vt:lpstr>
      <vt:lpstr>Example 4: Counting Coins (cont.)</vt:lpstr>
      <vt:lpstr>Example 4: Counting Coins (cont.)</vt:lpstr>
      <vt:lpstr>Example 5: Calculating Age</vt:lpstr>
      <vt:lpstr>Example 5: Calculating Age (cont.)</vt:lpstr>
      <vt:lpstr>Example 5: Calculating Age (cont.)</vt:lpstr>
      <vt:lpstr>Example 6: Amounts and Costs</vt:lpstr>
      <vt:lpstr>Example 6: Amounts and Costs (cont.)</vt:lpstr>
      <vt:lpstr>Example 6: Amounts and Costs (cont.)</vt:lpstr>
      <vt:lpstr>Solving Systems of Equations as They Relate to Applied Problems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and Intermediate Algebra</dc:title>
  <dc:creator>Hawkes Learning Systems</dc:creator>
  <cp:lastModifiedBy>Nakita Jean-Charles</cp:lastModifiedBy>
  <cp:revision>3</cp:revision>
  <dcterms:created xsi:type="dcterms:W3CDTF">2013-04-26T14:43:13Z</dcterms:created>
  <dcterms:modified xsi:type="dcterms:W3CDTF">2016-10-04T19:34:25Z</dcterms:modified>
</cp:coreProperties>
</file>