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8080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emf"/><Relationship Id="rId1" Type="http://schemas.openxmlformats.org/officeDocument/2006/relationships/image" Target="../media/image41.emf"/><Relationship Id="rId4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image" Target="../media/image32.emf"/><Relationship Id="rId1" Type="http://schemas.openxmlformats.org/officeDocument/2006/relationships/image" Target="../media/image31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F2AE7C-D91B-4BBF-98E3-4899CA34AFF0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5E389B-6011-43F8-9B42-0B362E47F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6649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e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e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2.emf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4.wmf"/><Relationship Id="rId4" Type="http://schemas.openxmlformats.org/officeDocument/2006/relationships/image" Target="../media/image41.emf"/><Relationship Id="rId9" Type="http://schemas.openxmlformats.org/officeDocument/2006/relationships/oleObject" Target="../embeddings/oleObject43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50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5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5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Systems of Linear Equations: Solutions by Addition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A System With Infinitely Many Solutions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716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accent1"/>
                </a:solidFill>
              </a:rPr>
              <a:t>Solve the following system by using the method of addition: </a:t>
            </a: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endParaRPr lang="en-US" i="0" dirty="0">
              <a:solidFill>
                <a:schemeClr val="accent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endParaRPr lang="en-US" i="0" dirty="0">
              <a:solidFill>
                <a:schemeClr val="accent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accent1"/>
                </a:solidFill>
              </a:rPr>
              <a:t>Solution   </a:t>
            </a:r>
            <a:r>
              <a:rPr lang="en-US" i="0" dirty="0">
                <a:solidFill>
                  <a:schemeClr val="accent1"/>
                </a:solidFill>
              </a:rPr>
              <a:t>Multiply the first equation by </a:t>
            </a:r>
            <a:r>
              <a:rPr lang="en-US" i="0" dirty="0">
                <a:solidFill>
                  <a:schemeClr val="accent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accent1"/>
                </a:solidFill>
              </a:rPr>
              <a:t>2 so that the       </a:t>
            </a:r>
            <a:r>
              <a:rPr lang="en-US" i="1" dirty="0">
                <a:solidFill>
                  <a:schemeClr val="accent1"/>
                </a:solidFill>
              </a:rPr>
              <a:t>y</a:t>
            </a:r>
            <a:r>
              <a:rPr lang="en-US" i="0" dirty="0">
                <a:solidFill>
                  <a:schemeClr val="accent1"/>
                </a:solidFill>
              </a:rPr>
              <a:t>-coefficients will be opposites.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575050" y="1981200"/>
          <a:ext cx="1993900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1993900" imgH="1308100" progId="Equation.DSMT4">
                  <p:embed/>
                </p:oleObj>
              </mc:Choice>
              <mc:Fallback>
                <p:oleObj name="Equation" r:id="rId3" imgW="1993900" imgH="1308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050" y="1981200"/>
                        <a:ext cx="1993900" cy="1308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7"/>
          <p:cNvGraphicFramePr>
            <a:graphicFrameLocks noChangeAspect="1"/>
          </p:cNvGraphicFramePr>
          <p:nvPr/>
        </p:nvGraphicFramePr>
        <p:xfrm>
          <a:off x="1295400" y="4305300"/>
          <a:ext cx="2916238" cy="147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2920680" imgH="1460160" progId="Equation.DSMT4">
                  <p:embed/>
                </p:oleObj>
              </mc:Choice>
              <mc:Fallback>
                <p:oleObj name="Equation" r:id="rId5" imgW="2920680" imgH="14601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05300"/>
                        <a:ext cx="2916238" cy="1470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8"/>
          <p:cNvGraphicFramePr>
            <a:graphicFrameLocks noChangeAspect="1"/>
          </p:cNvGraphicFramePr>
          <p:nvPr/>
        </p:nvGraphicFramePr>
        <p:xfrm>
          <a:off x="5260975" y="4686300"/>
          <a:ext cx="1992313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7" imgW="1993680" imgH="952200" progId="Equation.DSMT4">
                  <p:embed/>
                </p:oleObj>
              </mc:Choice>
              <mc:Fallback>
                <p:oleObj name="Equation" r:id="rId7" imgW="1993680" imgH="952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0975" y="4686300"/>
                        <a:ext cx="1992313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9" name="Line 9"/>
          <p:cNvSpPr>
            <a:spLocks noChangeShapeType="1"/>
          </p:cNvSpPr>
          <p:nvPr/>
        </p:nvSpPr>
        <p:spPr bwMode="auto">
          <a:xfrm>
            <a:off x="4343400" y="4876800"/>
            <a:ext cx="54768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0" name="Line 10"/>
          <p:cNvSpPr>
            <a:spLocks noChangeShapeType="1"/>
          </p:cNvSpPr>
          <p:nvPr/>
        </p:nvSpPr>
        <p:spPr bwMode="auto">
          <a:xfrm>
            <a:off x="4343400" y="5446644"/>
            <a:ext cx="54768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6159500" y="57023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9" imgW="723600" imgH="291960" progId="Equation.DSMT4">
                  <p:embed/>
                </p:oleObj>
              </mc:Choice>
              <mc:Fallback>
                <p:oleObj name="Equation" r:id="rId9" imgW="723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0" y="57023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 animBg="1"/>
      <p:bldP spid="133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A System With Infinitely Many Solutions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Because this last equation, 0 = 0, is </a:t>
            </a:r>
            <a:r>
              <a:rPr lang="en-US" b="1" dirty="0"/>
              <a:t>always true</a:t>
            </a:r>
            <a:r>
              <a:rPr lang="en-US" dirty="0"/>
              <a:t>, the system has infinite solutions  The solution set consists of all points that satisfy the equation 6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-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 =12.  Solving for </a:t>
            </a:r>
            <a:r>
              <a:rPr lang="en-US" i="1" dirty="0"/>
              <a:t>y</a:t>
            </a:r>
            <a:r>
              <a:rPr lang="en-US" dirty="0"/>
              <a:t> gives </a:t>
            </a:r>
            <a:r>
              <a:rPr lang="en-US" i="1" dirty="0"/>
              <a:t>y</a:t>
            </a:r>
            <a:r>
              <a:rPr lang="en-US" dirty="0"/>
              <a:t> = 6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-</a:t>
            </a:r>
            <a:r>
              <a:rPr lang="en-US" dirty="0"/>
              <a:t> 12, and we can write the solution in the general form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, 6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 12)</a:t>
            </a:r>
            <a:r>
              <a:rPr lang="en-US" dirty="0"/>
              <a:t>.  (Or, solving </a:t>
            </a:r>
          </a:p>
          <a:p>
            <a:pPr>
              <a:spcBef>
                <a:spcPct val="55000"/>
              </a:spcBef>
            </a:pPr>
            <a:r>
              <a:rPr lang="en-US" dirty="0"/>
              <a:t>for </a:t>
            </a:r>
            <a:r>
              <a:rPr lang="en-US" i="1" dirty="0"/>
              <a:t>x</a:t>
            </a:r>
            <a:r>
              <a:rPr lang="en-US" dirty="0"/>
              <a:t>,                     and the solution can be written in the </a:t>
            </a:r>
          </a:p>
          <a:p>
            <a:pPr>
              <a:spcBef>
                <a:spcPct val="110000"/>
              </a:spcBef>
            </a:pPr>
            <a:r>
              <a:rPr lang="en-US" dirty="0"/>
              <a:t>form </a:t>
            </a:r>
          </a:p>
          <a:p>
            <a:endParaRPr lang="en-US" dirty="0"/>
          </a:p>
        </p:txBody>
      </p:sp>
      <p:graphicFrame>
        <p:nvGraphicFramePr>
          <p:cNvPr id="14340" name="Object 9"/>
          <p:cNvGraphicFramePr>
            <a:graphicFrameLocks noChangeAspect="1"/>
          </p:cNvGraphicFramePr>
          <p:nvPr/>
        </p:nvGraphicFramePr>
        <p:xfrm>
          <a:off x="1333500" y="3479800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1562100" imgH="838200" progId="Equation.DSMT4">
                  <p:embed/>
                </p:oleObj>
              </mc:Choice>
              <mc:Fallback>
                <p:oleObj name="Equation" r:id="rId3" imgW="1562100" imgH="838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3479800"/>
                        <a:ext cx="1562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10"/>
          <p:cNvGraphicFramePr>
            <a:graphicFrameLocks noChangeAspect="1"/>
          </p:cNvGraphicFramePr>
          <p:nvPr/>
        </p:nvGraphicFramePr>
        <p:xfrm>
          <a:off x="1384300" y="4368800"/>
          <a:ext cx="1828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5" imgW="1828800" imgH="939600" progId="Equation.DSMT4">
                  <p:embed/>
                </p:oleObj>
              </mc:Choice>
              <mc:Fallback>
                <p:oleObj name="Equation" r:id="rId5" imgW="1828800" imgH="939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4368800"/>
                        <a:ext cx="18288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A System with Decimals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system by using the method of addition: 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i="0" dirty="0">
                <a:solidFill>
                  <a:schemeClr val="tx1"/>
                </a:solidFill>
              </a:rPr>
              <a:t>  Multiply the second equation by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10 so that  the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-coefficients will be opposites.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416300" y="2057400"/>
          <a:ext cx="2311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3" imgW="2311400" imgH="1028700" progId="Equation.DSMT4">
                  <p:embed/>
                </p:oleObj>
              </mc:Choice>
              <mc:Fallback>
                <p:oleObj name="Equation" r:id="rId3" imgW="2311400" imgH="1028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2057400"/>
                        <a:ext cx="23114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533400" y="4038600"/>
          <a:ext cx="3354388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5" imgW="3352680" imgH="1079280" progId="Equation.DSMT4">
                  <p:embed/>
                </p:oleObj>
              </mc:Choice>
              <mc:Fallback>
                <p:oleObj name="Equation" r:id="rId5" imgW="3352680" imgH="10792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038600"/>
                        <a:ext cx="3354388" cy="1089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4495800" y="4114800"/>
          <a:ext cx="2970213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7" imgW="2971800" imgH="1015920" progId="Equation.DSMT4">
                  <p:embed/>
                </p:oleObj>
              </mc:Choice>
              <mc:Fallback>
                <p:oleObj name="Equation" r:id="rId7" imgW="2971800" imgH="10159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114800"/>
                        <a:ext cx="2970213" cy="1017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7" name="Rectangle 8"/>
          <p:cNvSpPr>
            <a:spLocks noChangeArrowheads="1"/>
          </p:cNvSpPr>
          <p:nvPr/>
        </p:nvSpPr>
        <p:spPr bwMode="auto">
          <a:xfrm>
            <a:off x="7405687" y="5105400"/>
            <a:ext cx="174887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</a:rPr>
              <a:t>is eliminated.</a:t>
            </a:r>
          </a:p>
        </p:txBody>
      </p:sp>
      <p:sp>
        <p:nvSpPr>
          <p:cNvPr id="15368" name="Line 9"/>
          <p:cNvSpPr>
            <a:spLocks noChangeShapeType="1"/>
          </p:cNvSpPr>
          <p:nvPr/>
        </p:nvSpPr>
        <p:spPr bwMode="auto">
          <a:xfrm>
            <a:off x="3962400" y="4305300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369" name="Line 10"/>
          <p:cNvSpPr>
            <a:spLocks noChangeShapeType="1"/>
          </p:cNvSpPr>
          <p:nvPr/>
        </p:nvSpPr>
        <p:spPr bwMode="auto">
          <a:xfrm>
            <a:off x="3962400" y="4838700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6273800" y="5588000"/>
          <a:ext cx="990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9" imgW="990360" imgH="355320" progId="Equation.DSMT4">
                  <p:embed/>
                </p:oleObj>
              </mc:Choice>
              <mc:Fallback>
                <p:oleObj name="Equation" r:id="rId9" imgW="99036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3800" y="5588000"/>
                        <a:ext cx="990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651500" y="5181600"/>
          <a:ext cx="1778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11" imgW="1777680" imgH="355320" progId="Equation.DSMT4">
                  <p:embed/>
                </p:oleObj>
              </mc:Choice>
              <mc:Fallback>
                <p:oleObj name="Equation" r:id="rId11" imgW="177768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5181600"/>
                        <a:ext cx="1778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/>
      <p:bldP spid="15368" grpId="0" animBg="1"/>
      <p:bldP spid="1536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A System with Decimals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i="0" dirty="0">
                <a:solidFill>
                  <a:srgbClr val="FF00FF"/>
                </a:solidFill>
              </a:rPr>
              <a:t>0.2</a:t>
            </a:r>
            <a:r>
              <a:rPr lang="en-US" i="0" dirty="0">
                <a:solidFill>
                  <a:schemeClr val="tx1"/>
                </a:solidFill>
              </a:rPr>
              <a:t> into one of the original equations.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solution is </a:t>
            </a:r>
            <a:r>
              <a:rPr lang="en-US" i="0" dirty="0">
                <a:solidFill>
                  <a:srgbClr val="FF0000"/>
                </a:solidFill>
              </a:rPr>
              <a:t>(3, 0.2)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To check, substitute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= 3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i="0" dirty="0">
                <a:solidFill>
                  <a:srgbClr val="FF0000"/>
                </a:solidFill>
              </a:rPr>
              <a:t> = 0.2</a:t>
            </a:r>
            <a:r>
              <a:rPr lang="en-US" i="0" dirty="0">
                <a:solidFill>
                  <a:schemeClr val="tx1"/>
                </a:solidFill>
              </a:rPr>
              <a:t> in both of the original equations.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3511550" y="2057400"/>
          <a:ext cx="2120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3" imgW="2120760" imgH="355320" progId="Equation.DSMT4">
                  <p:embed/>
                </p:oleObj>
              </mc:Choice>
              <mc:Fallback>
                <p:oleObj name="Equation" r:id="rId3" imgW="212076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1550" y="2057400"/>
                        <a:ext cx="2120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978150" y="2599267"/>
          <a:ext cx="265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5" imgW="2654280" imgH="469800" progId="Equation.DSMT4">
                  <p:embed/>
                </p:oleObj>
              </mc:Choice>
              <mc:Fallback>
                <p:oleObj name="Equation" r:id="rId5" imgW="26542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150" y="2599267"/>
                        <a:ext cx="265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524250" y="3255434"/>
          <a:ext cx="210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7" imgW="2108160" imgH="291960" progId="Equation.DSMT4">
                  <p:embed/>
                </p:oleObj>
              </mc:Choice>
              <mc:Fallback>
                <p:oleObj name="Equation" r:id="rId7" imgW="21081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0" y="3255434"/>
                        <a:ext cx="2108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470400" y="37338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9" imgW="711000" imgH="291960" progId="Equation.DSMT4">
                  <p:embed/>
                </p:oleObj>
              </mc:Choice>
              <mc:Fallback>
                <p:oleObj name="Equation" r:id="rId9" imgW="7110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0400" y="37338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>
                <a:solidFill>
                  <a:schemeClr val="accent1"/>
                </a:solidFill>
              </a:rPr>
              <a:t>Example 4: Using Systems to Find the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Equation of a Line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the formula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i="1" dirty="0" err="1">
                <a:solidFill>
                  <a:srgbClr val="0000FF"/>
                </a:solidFill>
              </a:rPr>
              <a:t>mx</a:t>
            </a:r>
            <a:r>
              <a:rPr lang="en-US" i="0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, find the equation of the line determined by the two points </a:t>
            </a:r>
            <a:r>
              <a:rPr lang="en-US" i="0" dirty="0">
                <a:solidFill>
                  <a:srgbClr val="0000FF"/>
                </a:solidFill>
              </a:rPr>
              <a:t>(3, 5)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6, 2).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Write two equations in </a:t>
            </a:r>
            <a:r>
              <a:rPr lang="en-US" i="1" dirty="0">
                <a:solidFill>
                  <a:schemeClr val="tx1"/>
                </a:solidFill>
              </a:rPr>
              <a:t>m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by substituting the coordinates of the points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  This gives the system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3632200" y="4229100"/>
          <a:ext cx="1879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3" imgW="1879600" imgH="1028700" progId="Equation.DSMT4">
                  <p:embed/>
                </p:oleObj>
              </mc:Choice>
              <mc:Fallback>
                <p:oleObj name="Equation" r:id="rId3" imgW="1879600" imgH="1028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4229100"/>
                        <a:ext cx="18796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>
                <a:solidFill>
                  <a:schemeClr val="accent1"/>
                </a:solidFill>
              </a:rPr>
              <a:t>Example 4: Using Systems to Find the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Equation of a Line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the second equation by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1 so that the            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-coefficients will be opposites.</a:t>
            </a:r>
          </a:p>
        </p:txBody>
      </p:sp>
      <p:graphicFrame>
        <p:nvGraphicFramePr>
          <p:cNvPr id="18436" name="Object 5"/>
          <p:cNvGraphicFramePr>
            <a:graphicFrameLocks noChangeAspect="1"/>
          </p:cNvGraphicFramePr>
          <p:nvPr/>
        </p:nvGraphicFramePr>
        <p:xfrm>
          <a:off x="530352" y="2514600"/>
          <a:ext cx="2751138" cy="1087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3" imgW="2755800" imgH="1079280" progId="Equation.DSMT4">
                  <p:embed/>
                </p:oleObj>
              </mc:Choice>
              <mc:Fallback>
                <p:oleObj name="Equation" r:id="rId3" imgW="2755800" imgH="10792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14600"/>
                        <a:ext cx="2751138" cy="1087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6"/>
          <p:cNvGraphicFramePr>
            <a:graphicFrameLocks noChangeAspect="1"/>
          </p:cNvGraphicFramePr>
          <p:nvPr/>
        </p:nvGraphicFramePr>
        <p:xfrm>
          <a:off x="4267200" y="2667000"/>
          <a:ext cx="1700213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5" imgW="1701720" imgH="1015920" progId="Equation.DSMT4">
                  <p:embed/>
                </p:oleObj>
              </mc:Choice>
              <mc:Fallback>
                <p:oleObj name="Equation" r:id="rId5" imgW="1701720" imgH="10159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667000"/>
                        <a:ext cx="1700213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Rectangle 7"/>
          <p:cNvSpPr>
            <a:spLocks noChangeArrowheads="1"/>
          </p:cNvSpPr>
          <p:nvPr/>
        </p:nvSpPr>
        <p:spPr bwMode="auto">
          <a:xfrm>
            <a:off x="6172200" y="3794125"/>
            <a:ext cx="1758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rgbClr val="008080"/>
                </a:solidFill>
              </a:rPr>
              <a:t>b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</a:rPr>
              <a:t>is eliminated.</a:t>
            </a:r>
          </a:p>
        </p:txBody>
      </p:sp>
      <p:sp>
        <p:nvSpPr>
          <p:cNvPr id="18439" name="Line 8"/>
          <p:cNvSpPr>
            <a:spLocks noChangeShapeType="1"/>
          </p:cNvSpPr>
          <p:nvPr/>
        </p:nvSpPr>
        <p:spPr bwMode="auto">
          <a:xfrm>
            <a:off x="3505200" y="2806700"/>
            <a:ext cx="54768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0" name="Line 9"/>
          <p:cNvSpPr>
            <a:spLocks noChangeShapeType="1"/>
          </p:cNvSpPr>
          <p:nvPr/>
        </p:nvSpPr>
        <p:spPr bwMode="auto">
          <a:xfrm>
            <a:off x="3505200" y="3340100"/>
            <a:ext cx="54768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4445000" y="426720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7" imgW="863280" imgH="838080" progId="Equation.DSMT4">
                  <p:embed/>
                </p:oleObj>
              </mc:Choice>
              <mc:Fallback>
                <p:oleObj name="Equation" r:id="rId7" imgW="8632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0" y="426720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4495800" y="3822700"/>
          <a:ext cx="99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9" imgW="990360" imgH="291960" progId="Equation.DSMT4">
                  <p:embed/>
                </p:oleObj>
              </mc:Choice>
              <mc:Fallback>
                <p:oleObj name="Equation" r:id="rId9" imgW="990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822700"/>
                        <a:ext cx="990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18439" grpId="0" animBg="1"/>
      <p:bldP spid="1844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>
                <a:solidFill>
                  <a:schemeClr val="accent1"/>
                </a:solidFill>
              </a:rPr>
              <a:t>Example 4: Using Systems to Find the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Equation of a Line (cont.)</a:t>
            </a: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533400" y="1371600"/>
          <a:ext cx="735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3" imgW="7353000" imgH="838080" progId="Equation.DSMT4">
                  <p:embed/>
                </p:oleObj>
              </mc:Choice>
              <mc:Fallback>
                <p:oleObj name="Equation" r:id="rId3" imgW="7353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735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3829050" y="2362200"/>
          <a:ext cx="1485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5" imgW="1485720" imgH="304560" progId="Equation.DSMT4">
                  <p:embed/>
                </p:oleObj>
              </mc:Choice>
              <mc:Fallback>
                <p:oleObj name="Equation" r:id="rId5" imgW="14857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9050" y="2362200"/>
                        <a:ext cx="1485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829050" y="2942167"/>
          <a:ext cx="1803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7" imgW="1803240" imgH="927000" progId="Equation.DSMT4">
                  <p:embed/>
                </p:oleObj>
              </mc:Choice>
              <mc:Fallback>
                <p:oleObj name="Equation" r:id="rId7" imgW="180324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9050" y="2942167"/>
                        <a:ext cx="1803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3829050" y="4144434"/>
          <a:ext cx="1181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9" imgW="1180800" imgH="304560" progId="Equation.DSMT4">
                  <p:embed/>
                </p:oleObj>
              </mc:Choice>
              <mc:Fallback>
                <p:oleObj name="Equation" r:id="rId9" imgW="11808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9050" y="4144434"/>
                        <a:ext cx="1181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829050" y="4724400"/>
          <a:ext cx="736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11" imgW="736560" imgH="304560" progId="Equation.DSMT4">
                  <p:embed/>
                </p:oleObj>
              </mc:Choice>
              <mc:Fallback>
                <p:oleObj name="Equation" r:id="rId11" imgW="73656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9050" y="4724400"/>
                        <a:ext cx="736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30352" y="5181600"/>
          <a:ext cx="541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13" imgW="5410080" imgH="838080" progId="Equation.DSMT4">
                  <p:embed/>
                </p:oleObj>
              </mc:Choice>
              <mc:Fallback>
                <p:oleObj name="Equation" r:id="rId13" imgW="54100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181600"/>
                        <a:ext cx="541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Solving Systems of Linear Equations by Addition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1178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Guidelines for Deciding which Method to Use when Solving a System of Linear Equations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1.</a:t>
            </a:r>
            <a:r>
              <a:rPr lang="en-US" i="0" dirty="0">
                <a:solidFill>
                  <a:srgbClr val="000000"/>
                </a:solidFill>
              </a:rPr>
              <a:t>	The graphing method is helpful in “seeing” the geometric relationship between the lines and finding approximate solutions.  A calculator can be very helpful here.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2.</a:t>
            </a:r>
            <a:r>
              <a:rPr lang="en-US" i="0" dirty="0">
                <a:solidFill>
                  <a:srgbClr val="000000"/>
                </a:solidFill>
              </a:rPr>
              <a:t>	Both the substitution method and the addition method give exact solutions.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/>
              <a:t>Solving Systems of Linear Equations by Addition</a:t>
            </a:r>
          </a:p>
        </p:txBody>
      </p:sp>
      <p:sp>
        <p:nvSpPr>
          <p:cNvPr id="21507" name="Rectangle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5138" indent="-465138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Guidelines for Deciding which Method to Use when Solving a System of Linear Equations (cont.)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3.</a:t>
            </a:r>
            <a:r>
              <a:rPr lang="en-US" i="0" dirty="0">
                <a:solidFill>
                  <a:srgbClr val="000000"/>
                </a:solidFill>
              </a:rPr>
              <a:t>	The substitution method may be reasonable and efficient if one of the coefficients of one of the variables is 1.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4.</a:t>
            </a:r>
            <a:r>
              <a:rPr lang="en-US" i="0" dirty="0">
                <a:solidFill>
                  <a:srgbClr val="000000"/>
                </a:solidFill>
              </a:rPr>
              <a:t>	The addition method is particularly efficient if the coefficients for one of the variables are opposites.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bIns="228600"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>
                <a:solidFill>
                  <a:srgbClr val="000000"/>
                </a:solidFill>
              </a:rPr>
              <a:t>Solve the following systems by using the method of addition.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546100" y="2133600"/>
          <a:ext cx="7759700" cy="367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3" imgW="7759700" imgH="3670300" progId="Equation.DSMT4">
                  <p:embed/>
                </p:oleObj>
              </mc:Choice>
              <mc:Fallback>
                <p:oleObj name="Equation" r:id="rId3" imgW="7759700" imgH="3670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2133600"/>
                        <a:ext cx="7759700" cy="367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systems of linear equations using the method of addition.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systems of equations to find the equation of a line through two given points.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Practice Problem Answers</a:t>
            </a:r>
          </a:p>
        </p:txBody>
      </p:sp>
      <p:graphicFrame>
        <p:nvGraphicFramePr>
          <p:cNvPr id="23555" name="Object 4"/>
          <p:cNvGraphicFramePr>
            <a:graphicFrameLocks noChangeAspect="1"/>
          </p:cNvGraphicFramePr>
          <p:nvPr/>
        </p:nvGraphicFramePr>
        <p:xfrm>
          <a:off x="530352" y="1371600"/>
          <a:ext cx="5803900" cy="214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3" imgW="5803560" imgH="2145960" progId="Equation.DSMT4">
                  <p:embed/>
                </p:oleObj>
              </mc:Choice>
              <mc:Fallback>
                <p:oleObj name="Equation" r:id="rId3" imgW="5803560" imgH="2145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5803900" cy="214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Solving Systems of Linear Equations by Addition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To Solve a System of Linear Equations by Addition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1.	</a:t>
            </a:r>
            <a:r>
              <a:rPr lang="en-US" i="0" dirty="0">
                <a:solidFill>
                  <a:srgbClr val="000000"/>
                </a:solidFill>
              </a:rPr>
              <a:t>Write the equations in </a:t>
            </a:r>
            <a:r>
              <a:rPr lang="en-US" b="1" i="0" dirty="0">
                <a:solidFill>
                  <a:srgbClr val="C00000"/>
                </a:solidFill>
              </a:rPr>
              <a:t>standard form </a:t>
            </a:r>
            <a:r>
              <a:rPr lang="en-US" i="0" dirty="0">
                <a:solidFill>
                  <a:srgbClr val="000000"/>
                </a:solidFill>
              </a:rPr>
              <a:t>one under the other so that </a:t>
            </a:r>
            <a:r>
              <a:rPr lang="en-US" b="1" i="0" dirty="0">
                <a:solidFill>
                  <a:srgbClr val="C00000"/>
                </a:solidFill>
              </a:rPr>
              <a:t>like terms are aligned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Multiply all terms of one equation by a constant (and possibly all terms of the other equation by another constant) so that </a:t>
            </a:r>
            <a:r>
              <a:rPr lang="en-US" b="1" i="0" dirty="0">
                <a:solidFill>
                  <a:srgbClr val="C00000"/>
                </a:solidFill>
              </a:rPr>
              <a:t>two like terms have opposite coefficients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3.</a:t>
            </a:r>
            <a:r>
              <a:rPr lang="en-US" i="0" dirty="0">
                <a:solidFill>
                  <a:srgbClr val="000000"/>
                </a:solidFill>
              </a:rPr>
              <a:t>	Add the two equations by </a:t>
            </a:r>
            <a:r>
              <a:rPr lang="en-US" b="1" i="0" dirty="0">
                <a:solidFill>
                  <a:srgbClr val="C00000"/>
                </a:solidFill>
              </a:rPr>
              <a:t>combining like terms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and solve the resulting equation, if possible.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Solving Systems of Linear Equations by Addition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5138" indent="-465138"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To Solve a System of Linear Equations by Addition (cont.)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4.</a:t>
            </a:r>
            <a:r>
              <a:rPr lang="en-US" i="0" dirty="0">
                <a:solidFill>
                  <a:srgbClr val="000000"/>
                </a:solidFill>
              </a:rPr>
              <a:t>	</a:t>
            </a:r>
            <a:r>
              <a:rPr lang="en-US" b="1" i="0" dirty="0">
                <a:solidFill>
                  <a:srgbClr val="C00000"/>
                </a:solidFill>
              </a:rPr>
              <a:t>Back substitute into one of the original equations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to find the value of the other variable.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5.</a:t>
            </a:r>
            <a:r>
              <a:rPr lang="en-US" i="0" dirty="0">
                <a:solidFill>
                  <a:srgbClr val="000000"/>
                </a:solidFill>
              </a:rPr>
              <a:t>	Check the solution (if there is one) in both of the original equations.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A System with One Solution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459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the method of addition to solve the following system: 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each term in the first equation by </a:t>
            </a:r>
            <a:r>
              <a:rPr lang="en-US" i="0" dirty="0">
                <a:solidFill>
                  <a:srgbClr val="009600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and each term in the second equation by </a:t>
            </a:r>
            <a:r>
              <a:rPr lang="en-US" i="0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FF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.  This will result in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-coefficients being opposites.  Add the two equations by combining like terms which will eliminate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  Solve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492500" y="2133600"/>
          <a:ext cx="2159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2159000" imgH="1028700" progId="Equation.DSMT4">
                  <p:embed/>
                </p:oleObj>
              </mc:Choice>
              <mc:Fallback>
                <p:oleObj name="Equation" r:id="rId3" imgW="2159000" imgH="1028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2133600"/>
                        <a:ext cx="21590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A System with One Solution (cont.)</a:t>
            </a:r>
          </a:p>
        </p:txBody>
      </p:sp>
      <p:graphicFrame>
        <p:nvGraphicFramePr>
          <p:cNvPr id="9220" name="Object 7"/>
          <p:cNvGraphicFramePr>
            <a:graphicFrameLocks noChangeAspect="1"/>
          </p:cNvGraphicFramePr>
          <p:nvPr/>
        </p:nvGraphicFramePr>
        <p:xfrm>
          <a:off x="4738688" y="2806700"/>
          <a:ext cx="2298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2298600" imgH="952200" progId="Equation.DSMT4">
                  <p:embed/>
                </p:oleObj>
              </mc:Choice>
              <mc:Fallback>
                <p:oleObj name="Equation" r:id="rId3" imgW="2298600" imgH="952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688" y="2806700"/>
                        <a:ext cx="22987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Line 9"/>
          <p:cNvSpPr>
            <a:spLocks noChangeShapeType="1"/>
          </p:cNvSpPr>
          <p:nvPr/>
        </p:nvSpPr>
        <p:spPr bwMode="auto">
          <a:xfrm>
            <a:off x="3886200" y="2895600"/>
            <a:ext cx="54768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3" name="Line 10"/>
          <p:cNvSpPr>
            <a:spLocks noChangeShapeType="1"/>
          </p:cNvSpPr>
          <p:nvPr/>
        </p:nvSpPr>
        <p:spPr bwMode="auto">
          <a:xfrm>
            <a:off x="3886200" y="3505200"/>
            <a:ext cx="54768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30352" y="1371600"/>
          <a:ext cx="2159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2158920" imgH="1028520" progId="Equation.DSMT4">
                  <p:embed/>
                </p:oleObj>
              </mc:Choice>
              <mc:Fallback>
                <p:oleObj name="Equation" r:id="rId5" imgW="215892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1590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30352" y="2628900"/>
          <a:ext cx="30607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3060360" imgH="1104840" progId="Equation.DSMT4">
                  <p:embed/>
                </p:oleObj>
              </mc:Choice>
              <mc:Fallback>
                <p:oleObj name="Equation" r:id="rId7" imgW="3060360" imgH="1104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28900"/>
                        <a:ext cx="30607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5575300" y="3962400"/>
          <a:ext cx="3416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9" imgW="3416040" imgH="380880" progId="Equation.DSMT4">
                  <p:embed/>
                </p:oleObj>
              </mc:Choice>
              <mc:Fallback>
                <p:oleObj name="Equation" r:id="rId9" imgW="341604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962400"/>
                        <a:ext cx="3416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5930900" y="4445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11" imgW="927000" imgH="279360" progId="Equation.DSMT4">
                  <p:embed/>
                </p:oleObj>
              </mc:Choice>
              <mc:Fallback>
                <p:oleObj name="Equation" r:id="rId11" imgW="9270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44450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A System with One Solution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Substitute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/>
              <a:t> into either one of the original equations.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solution is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1, 0)</a:t>
            </a:r>
            <a:r>
              <a:rPr lang="en-US" dirty="0"/>
              <a:t>.</a:t>
            </a:r>
          </a:p>
        </p:txBody>
      </p:sp>
      <p:sp>
        <p:nvSpPr>
          <p:cNvPr id="10245" name="Rectangle 8"/>
          <p:cNvSpPr>
            <a:spLocks noChangeArrowheads="1"/>
          </p:cNvSpPr>
          <p:nvPr/>
        </p:nvSpPr>
        <p:spPr bwMode="auto">
          <a:xfrm>
            <a:off x="455613" y="5500688"/>
            <a:ext cx="82264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endParaRPr lang="en-US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209800" y="2444750"/>
          <a:ext cx="1765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3" imgW="1765080" imgH="355320" progId="Equation.DSMT4">
                  <p:embed/>
                </p:oleObj>
              </mc:Choice>
              <mc:Fallback>
                <p:oleObj name="Equation" r:id="rId3" imgW="176508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444750"/>
                        <a:ext cx="1765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752600" y="2967037"/>
          <a:ext cx="222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5" imgW="2222280" imgH="469800" progId="Equation.DSMT4">
                  <p:embed/>
                </p:oleObj>
              </mc:Choice>
              <mc:Fallback>
                <p:oleObj name="Equation" r:id="rId5" imgW="22222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967037"/>
                        <a:ext cx="222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184400" y="3603625"/>
          <a:ext cx="1790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7" imgW="1790640" imgH="355320" progId="Equation.DSMT4">
                  <p:embed/>
                </p:oleObj>
              </mc:Choice>
              <mc:Fallback>
                <p:oleObj name="Equation" r:id="rId7" imgW="179064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3603625"/>
                        <a:ext cx="1790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870200" y="4125913"/>
          <a:ext cx="901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9" imgW="901440" imgH="355320" progId="Equation.DSMT4">
                  <p:embed/>
                </p:oleObj>
              </mc:Choice>
              <mc:Fallback>
                <p:oleObj name="Equation" r:id="rId9" imgW="90144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4125913"/>
                        <a:ext cx="901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048000" y="4648200"/>
          <a:ext cx="723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11" imgW="723600" imgH="355320" progId="Equation.DSMT4">
                  <p:embed/>
                </p:oleObj>
              </mc:Choice>
              <mc:Fallback>
                <p:oleObj name="Equation" r:id="rId11" imgW="72360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648200"/>
                        <a:ext cx="723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4343400" y="2476500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13" imgW="457200" imgH="291960" progId="Equation.DSMT4">
                  <p:embed/>
                </p:oleObj>
              </mc:Choice>
              <mc:Fallback>
                <p:oleObj name="Equation" r:id="rId13" imgW="4572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476500"/>
                        <a:ext cx="45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435600" y="2444750"/>
          <a:ext cx="1765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15" imgW="1765080" imgH="355320" progId="Equation.DSMT4">
                  <p:embed/>
                </p:oleObj>
              </mc:Choice>
              <mc:Fallback>
                <p:oleObj name="Equation" r:id="rId15" imgW="176508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2444750"/>
                        <a:ext cx="1765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4978400" y="2967037"/>
          <a:ext cx="222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17" imgW="2222280" imgH="469800" progId="Equation.DSMT4">
                  <p:embed/>
                </p:oleObj>
              </mc:Choice>
              <mc:Fallback>
                <p:oleObj name="Equation" r:id="rId17" imgW="222228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0" y="2967037"/>
                        <a:ext cx="222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5829300" y="3603625"/>
          <a:ext cx="1371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19" imgW="1371600" imgH="355320" progId="Equation.DSMT4">
                  <p:embed/>
                </p:oleObj>
              </mc:Choice>
              <mc:Fallback>
                <p:oleObj name="Equation" r:id="rId19" imgW="137160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3603625"/>
                        <a:ext cx="1371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6299200" y="4125913"/>
          <a:ext cx="901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21" imgW="901440" imgH="355320" progId="Equation.DSMT4">
                  <p:embed/>
                </p:oleObj>
              </mc:Choice>
              <mc:Fallback>
                <p:oleObj name="Equation" r:id="rId21" imgW="901440" imgH="3553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200" y="4125913"/>
                        <a:ext cx="901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6477000" y="4648200"/>
          <a:ext cx="723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23" imgW="723600" imgH="355320" progId="Equation.DSMT4">
                  <p:embed/>
                </p:oleObj>
              </mc:Choice>
              <mc:Fallback>
                <p:oleObj name="Equation" r:id="rId23" imgW="723600" imgH="3553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4648200"/>
                        <a:ext cx="723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A System with One Solution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</a:t>
            </a:r>
            <a:endParaRPr lang="en-US" dirty="0"/>
          </a:p>
          <a:p>
            <a:r>
              <a:rPr lang="en-US" dirty="0"/>
              <a:t>Substitution shows that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1, 0)</a:t>
            </a:r>
            <a:r>
              <a:rPr lang="en-US" dirty="0"/>
              <a:t> satisfies </a:t>
            </a:r>
            <a:r>
              <a:rPr lang="en-US" b="1" dirty="0"/>
              <a:t>both</a:t>
            </a:r>
            <a:r>
              <a:rPr lang="en-US" dirty="0"/>
              <a:t> of the equations in the system.</a:t>
            </a:r>
          </a:p>
          <a:p>
            <a:endParaRPr lang="en-US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298700" y="3200400"/>
          <a:ext cx="1765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3" imgW="1765080" imgH="355320" progId="Equation.DSMT4">
                  <p:embed/>
                </p:oleObj>
              </mc:Choice>
              <mc:Fallback>
                <p:oleObj name="Equation" r:id="rId3" imgW="176508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3200400"/>
                        <a:ext cx="1765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600200" y="3778250"/>
          <a:ext cx="2463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5" imgW="2463480" imgH="799920" progId="Equation.DSMT4">
                  <p:embed/>
                </p:oleObj>
              </mc:Choice>
              <mc:Fallback>
                <p:oleObj name="Equation" r:id="rId5" imgW="2463480" imgH="799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778250"/>
                        <a:ext cx="24638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946400" y="48006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7" imgW="1117440" imgH="291960" progId="Equation.DSMT4">
                  <p:embed/>
                </p:oleObj>
              </mc:Choice>
              <mc:Fallback>
                <p:oleObj name="Equation" r:id="rId7" imgW="11174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4800600"/>
                        <a:ext cx="111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5067300" y="3124200"/>
          <a:ext cx="1765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9" imgW="1765080" imgH="355320" progId="Equation.DSMT4">
                  <p:embed/>
                </p:oleObj>
              </mc:Choice>
              <mc:Fallback>
                <p:oleObj name="Equation" r:id="rId9" imgW="176508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124200"/>
                        <a:ext cx="1765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343400" y="3702050"/>
          <a:ext cx="2489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11" imgW="2489040" imgH="799920" progId="Equation.DSMT4">
                  <p:embed/>
                </p:oleObj>
              </mc:Choice>
              <mc:Fallback>
                <p:oleObj name="Equation" r:id="rId11" imgW="2489040" imgH="799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702050"/>
                        <a:ext cx="24892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6121400" y="47244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13" imgW="711000" imgH="279360" progId="Equation.DSMT4">
                  <p:embed/>
                </p:oleObj>
              </mc:Choice>
              <mc:Fallback>
                <p:oleObj name="Equation" r:id="rId13" imgW="7110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1400" y="47244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Solving Systems of Linear Equations by Addition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765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In Example 1, we could have eliminated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instead of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by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multiplying the terms in the first equation by 7 and the terms in the second equation by 3.  The solution would be the same.  Try this yourself to confirm this method.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644</Words>
  <Application>Microsoft Office PowerPoint</Application>
  <PresentationFormat>On-screen Show (4:3)</PresentationFormat>
  <Paragraphs>85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Calibri</vt:lpstr>
      <vt:lpstr>Symbol</vt:lpstr>
      <vt:lpstr>Courier New</vt:lpstr>
      <vt:lpstr>Arial</vt:lpstr>
      <vt:lpstr>Office Theme</vt:lpstr>
      <vt:lpstr>Equation</vt:lpstr>
      <vt:lpstr>Section 8.3</vt:lpstr>
      <vt:lpstr>Objectives</vt:lpstr>
      <vt:lpstr>Solving Systems of Linear Equations by Addition</vt:lpstr>
      <vt:lpstr>Solving Systems of Linear Equations by Addition</vt:lpstr>
      <vt:lpstr>Example 1: A System with One Solution</vt:lpstr>
      <vt:lpstr>Example 1: A System with One Solution (cont.)</vt:lpstr>
      <vt:lpstr>Example 1: A System with One Solution (cont.)</vt:lpstr>
      <vt:lpstr>Example 1: A System with One Solution (cont.)</vt:lpstr>
      <vt:lpstr>Solving Systems of Linear Equations by Addition</vt:lpstr>
      <vt:lpstr>Example 2: A System With Infinitely Many Solutions</vt:lpstr>
      <vt:lpstr>Example 2: A System With Infinitely Many Solutions (cont.)</vt:lpstr>
      <vt:lpstr>Example 3: A System with Decimals</vt:lpstr>
      <vt:lpstr>Example 3: A System with Decimals (cont.)</vt:lpstr>
      <vt:lpstr>Example 4: Using Systems to Find the Equation of a Line</vt:lpstr>
      <vt:lpstr>Example 4: Using Systems to Find the Equation of a Line (cont.)</vt:lpstr>
      <vt:lpstr>Example 4: Using Systems to Find the Equation of a Line (cont.)</vt:lpstr>
      <vt:lpstr>Solving Systems of Linear Equations by Addition</vt:lpstr>
      <vt:lpstr>Solving Systems of Linear Equations by Addition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1</cp:revision>
  <dcterms:created xsi:type="dcterms:W3CDTF">2013-04-26T14:43:13Z</dcterms:created>
  <dcterms:modified xsi:type="dcterms:W3CDTF">2016-10-04T19:32:56Z</dcterms:modified>
</cp:coreProperties>
</file>